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theme/theme2.xml" ContentType="application/vnd.openxmlformats-officedocument.theme+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theme/theme3.xml" ContentType="application/vnd.openxmlformats-officedocument.theme+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theme/themeOverride1.xml" ContentType="application/vnd.openxmlformats-officedocument.themeOverride+xml"/>
  <Override PartName="/ppt/theme/themeOverride2.xml" ContentType="application/vnd.openxmlformats-officedocument.themeOverr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theme/themeOverride3.xml" ContentType="application/vnd.openxmlformats-officedocument.themeOverride+xml"/>
  <Override PartName="/ppt/theme/themeOverride4.xml" ContentType="application/vnd.openxmlformats-officedocument.themeOverride+xml"/>
  <Override PartName="/ppt/tags/tag1.xml" ContentType="application/vnd.openxmlformats-officedocument.presentationml.tags+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theme/themeOverride5.xml" ContentType="application/vnd.openxmlformats-officedocument.themeOverride+xml"/>
  <Override PartName="/ppt/notesSlides/notesSlide6.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58" r:id="rId1"/>
    <p:sldMasterId id="2147483684" r:id="rId2"/>
    <p:sldMasterId id="2147483696" r:id="rId3"/>
    <p:sldMasterId id="2147483700" r:id="rId4"/>
  </p:sldMasterIdLst>
  <p:notesMasterIdLst>
    <p:notesMasterId r:id="rId56"/>
  </p:notesMasterIdLst>
  <p:sldIdLst>
    <p:sldId id="359" r:id="rId5"/>
    <p:sldId id="257" r:id="rId6"/>
    <p:sldId id="271" r:id="rId7"/>
    <p:sldId id="260" r:id="rId8"/>
    <p:sldId id="357" r:id="rId9"/>
    <p:sldId id="318" r:id="rId10"/>
    <p:sldId id="358" r:id="rId11"/>
    <p:sldId id="320" r:id="rId12"/>
    <p:sldId id="321" r:id="rId13"/>
    <p:sldId id="322" r:id="rId14"/>
    <p:sldId id="323" r:id="rId15"/>
    <p:sldId id="324" r:id="rId16"/>
    <p:sldId id="325" r:id="rId17"/>
    <p:sldId id="326" r:id="rId18"/>
    <p:sldId id="327" r:id="rId19"/>
    <p:sldId id="328" r:id="rId20"/>
    <p:sldId id="329" r:id="rId21"/>
    <p:sldId id="330" r:id="rId22"/>
    <p:sldId id="331" r:id="rId23"/>
    <p:sldId id="332" r:id="rId24"/>
    <p:sldId id="333" r:id="rId25"/>
    <p:sldId id="334" r:id="rId26"/>
    <p:sldId id="335" r:id="rId27"/>
    <p:sldId id="336" r:id="rId28"/>
    <p:sldId id="337" r:id="rId29"/>
    <p:sldId id="338" r:id="rId30"/>
    <p:sldId id="339" r:id="rId31"/>
    <p:sldId id="340" r:id="rId32"/>
    <p:sldId id="341" r:id="rId33"/>
    <p:sldId id="342" r:id="rId34"/>
    <p:sldId id="343" r:id="rId35"/>
    <p:sldId id="344" r:id="rId36"/>
    <p:sldId id="345" r:id="rId37"/>
    <p:sldId id="346" r:id="rId38"/>
    <p:sldId id="347" r:id="rId39"/>
    <p:sldId id="348" r:id="rId40"/>
    <p:sldId id="349" r:id="rId41"/>
    <p:sldId id="350" r:id="rId42"/>
    <p:sldId id="351" r:id="rId43"/>
    <p:sldId id="352" r:id="rId44"/>
    <p:sldId id="353" r:id="rId45"/>
    <p:sldId id="354" r:id="rId46"/>
    <p:sldId id="355" r:id="rId47"/>
    <p:sldId id="356" r:id="rId48"/>
    <p:sldId id="269" r:id="rId49"/>
    <p:sldId id="270" r:id="rId50"/>
    <p:sldId id="268" r:id="rId51"/>
    <p:sldId id="267" r:id="rId52"/>
    <p:sldId id="266" r:id="rId53"/>
    <p:sldId id="272" r:id="rId54"/>
    <p:sldId id="263" r:id="rId55"/>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98DE7B85-9C96-45CB-8BA8-951C550BB219}">
          <p14:sldIdLst>
            <p14:sldId id="359"/>
            <p14:sldId id="257"/>
            <p14:sldId id="271"/>
            <p14:sldId id="260"/>
          </p14:sldIdLst>
        </p14:section>
        <p14:section name="A Reproducible, Reliable and Regularly Updated Sub-Daily Weather Archive for California's Energy Systems" id="{89F0BC20-CFDE-47FF-9BC1-600E6BF93CF2}">
          <p14:sldIdLst>
            <p14:sldId id="357"/>
            <p14:sldId id="318"/>
            <p14:sldId id="358"/>
            <p14:sldId id="320"/>
            <p14:sldId id="321"/>
            <p14:sldId id="322"/>
            <p14:sldId id="323"/>
            <p14:sldId id="324"/>
            <p14:sldId id="325"/>
            <p14:sldId id="326"/>
            <p14:sldId id="327"/>
            <p14:sldId id="328"/>
            <p14:sldId id="329"/>
            <p14:sldId id="330"/>
            <p14:sldId id="331"/>
            <p14:sldId id="332"/>
            <p14:sldId id="333"/>
            <p14:sldId id="334"/>
            <p14:sldId id="335"/>
            <p14:sldId id="336"/>
            <p14:sldId id="337"/>
            <p14:sldId id="338"/>
            <p14:sldId id="339"/>
            <p14:sldId id="340"/>
            <p14:sldId id="341"/>
          </p14:sldIdLst>
        </p14:section>
        <p14:section name="Future Projections of hourly surface temperatures in California" id="{24F1C506-F619-4963-9C41-38FA7EBE4ED8}">
          <p14:sldIdLst>
            <p14:sldId id="342"/>
            <p14:sldId id="343"/>
            <p14:sldId id="344"/>
            <p14:sldId id="345"/>
            <p14:sldId id="346"/>
            <p14:sldId id="347"/>
            <p14:sldId id="348"/>
            <p14:sldId id="349"/>
            <p14:sldId id="350"/>
            <p14:sldId id="351"/>
            <p14:sldId id="352"/>
            <p14:sldId id="353"/>
            <p14:sldId id="354"/>
            <p14:sldId id="355"/>
            <p14:sldId id="356"/>
          </p14:sldIdLst>
        </p14:section>
        <p14:section name="Untitled Section" id="{89487753-B2BF-45C0-82A9-C37771955F0A}">
          <p14:sldIdLst>
            <p14:sldId id="269"/>
            <p14:sldId id="270"/>
            <p14:sldId id="268"/>
            <p14:sldId id="267"/>
            <p14:sldId id="266"/>
            <p14:sldId id="272"/>
            <p14:sldId id="263"/>
          </p14:sldIdLst>
        </p14:section>
      </p14:sectionLst>
    </p:ext>
    <p:ext uri="{EFAFB233-063F-42B5-8137-9DF3F51BA10A}">
      <p15:sldGuideLst xmlns:p15="http://schemas.microsoft.com/office/powerpoint/2012/main">
        <p15:guide id="1" orient="horz" pos="162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015" autoAdjust="0"/>
    <p:restoredTop sz="80653" autoAdjust="0"/>
  </p:normalViewPr>
  <p:slideViewPr>
    <p:cSldViewPr>
      <p:cViewPr varScale="1">
        <p:scale>
          <a:sx n="99" d="100"/>
          <a:sy n="99" d="100"/>
        </p:scale>
        <p:origin x="96" y="78"/>
      </p:cViewPr>
      <p:guideLst>
        <p:guide orient="horz" pos="162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slide" Target="slides/slide51.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openxmlformats.org/officeDocument/2006/relationships/theme" Target="theme/theme1.xml"/><Relationship Id="rId2" Type="http://schemas.openxmlformats.org/officeDocument/2006/relationships/slideMaster" Target="slideMasters/slideMaster2.xml"/><Relationship Id="rId16" Type="http://schemas.openxmlformats.org/officeDocument/2006/relationships/slide" Target="slides/slide12.xml"/><Relationship Id="rId20" Type="http://schemas.openxmlformats.org/officeDocument/2006/relationships/slide" Target="slides/slide16.xml"/><Relationship Id="rId29" Type="http://schemas.openxmlformats.org/officeDocument/2006/relationships/slide" Target="slides/slide25.xml"/><Relationship Id="rId41" Type="http://schemas.openxmlformats.org/officeDocument/2006/relationships/slide" Target="slides/slide37.xml"/><Relationship Id="rId54" Type="http://schemas.openxmlformats.org/officeDocument/2006/relationships/slide" Target="slides/slide50.xml"/><Relationship Id="rId1" Type="http://schemas.openxmlformats.org/officeDocument/2006/relationships/slideMaster" Target="slideMasters/slideMaster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presProps" Target="presProps.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openxmlformats.org/officeDocument/2006/relationships/tableStyles" Target="tableStyles.xml"/><Relationship Id="rId4" Type="http://schemas.openxmlformats.org/officeDocument/2006/relationships/slideMaster" Target="slideMasters/slideMaster4.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notesMaster" Target="notesMasters/notesMaster1.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slideMaster" Target="slideMasters/slideMaster3.xml"/></Relationships>
</file>

<file path=ppt/diagrams/_rels/data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absurdwordpreferred.deviantart.com/art/Retro-Computer-png-158555680" TargetMode="External"/><Relationship Id="rId1" Type="http://schemas.openxmlformats.org/officeDocument/2006/relationships/image" Target="../media/image11.png"/><Relationship Id="rId6" Type="http://schemas.openxmlformats.org/officeDocument/2006/relationships/hyperlink" Target="http://www.publicdomainpictures.net/view-image.php?image=42217&amp;picture=writing-hand-silhouette" TargetMode="External"/><Relationship Id="rId5" Type="http://schemas.openxmlformats.org/officeDocument/2006/relationships/image" Target="../media/image13.jpeg"/><Relationship Id="rId4" Type="http://schemas.openxmlformats.org/officeDocument/2006/relationships/hyperlink" Target="https://pxhere.com/en/photo/1449661" TargetMode="External"/></Relationships>
</file>

<file path=ppt/diagrams/_rels/drawing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hyperlink" Target="http://absurdwordpreferred.deviantart.com/art/Retro-Computer-png-158555680" TargetMode="External"/><Relationship Id="rId1" Type="http://schemas.openxmlformats.org/officeDocument/2006/relationships/image" Target="../media/image11.png"/><Relationship Id="rId6" Type="http://schemas.openxmlformats.org/officeDocument/2006/relationships/hyperlink" Target="http://www.publicdomainpictures.net/view-image.php?image=42217&amp;picture=writing-hand-silhouette" TargetMode="External"/><Relationship Id="rId5" Type="http://schemas.openxmlformats.org/officeDocument/2006/relationships/image" Target="../media/image13.jpeg"/><Relationship Id="rId4" Type="http://schemas.openxmlformats.org/officeDocument/2006/relationships/hyperlink" Target="https://pxhere.com/en/photo/1449661" TargetMode="Externa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D8E523A-2639-4029-AAC8-A3FB9FB64331}" type="doc">
      <dgm:prSet loTypeId="urn:microsoft.com/office/officeart/2005/8/layout/hList7" loCatId="list" qsTypeId="urn:microsoft.com/office/officeart/2005/8/quickstyle/simple1" qsCatId="simple" csTypeId="urn:microsoft.com/office/officeart/2005/8/colors/accent1_2" csCatId="accent1" phldr="1"/>
      <dgm:spPr/>
      <dgm:t>
        <a:bodyPr/>
        <a:lstStyle/>
        <a:p>
          <a:endParaRPr lang="en-US"/>
        </a:p>
      </dgm:t>
    </dgm:pt>
    <dgm:pt modelId="{F9BDC561-5625-4376-B403-D48D718F899E}">
      <dgm:prSet/>
      <dgm:spPr/>
      <dgm:t>
        <a:bodyPr/>
        <a:lstStyle/>
        <a:p>
          <a:r>
            <a:rPr lang="en-US"/>
            <a:t>Fully Automated</a:t>
          </a:r>
        </a:p>
      </dgm:t>
      <dgm:extLst>
        <a:ext uri="{E40237B7-FDA0-4F09-8148-C483321AD2D9}">
          <dgm14:cNvPr xmlns:dgm14="http://schemas.microsoft.com/office/drawing/2010/diagram" id="0" name="" descr="Three tiers of quality assurance are shown from low effort to high effort: fully automated, automation with human augmentation, hand adjustment."/>
        </a:ext>
      </dgm:extLst>
    </dgm:pt>
    <dgm:pt modelId="{E8A9C8CB-4B2C-45DB-BEAF-2915553A909A}" type="parTrans" cxnId="{D653BDFE-C062-4775-AA27-C6E58A8816D2}">
      <dgm:prSet/>
      <dgm:spPr/>
      <dgm:t>
        <a:bodyPr/>
        <a:lstStyle/>
        <a:p>
          <a:endParaRPr lang="en-US"/>
        </a:p>
      </dgm:t>
    </dgm:pt>
    <dgm:pt modelId="{C042F220-59EA-4A5F-8BB2-F71E7EB238E7}" type="sibTrans" cxnId="{D653BDFE-C062-4775-AA27-C6E58A8816D2}">
      <dgm:prSet/>
      <dgm:spPr/>
      <dgm:t>
        <a:bodyPr/>
        <a:lstStyle/>
        <a:p>
          <a:endParaRPr lang="en-US"/>
        </a:p>
      </dgm:t>
    </dgm:pt>
    <dgm:pt modelId="{D78A6482-507C-463E-844A-36652CCC5A7B}">
      <dgm:prSet/>
      <dgm:spPr/>
      <dgm:t>
        <a:bodyPr/>
        <a:lstStyle/>
        <a:p>
          <a:r>
            <a:rPr lang="en-US"/>
            <a:t>Automated with Human Augmentation</a:t>
          </a:r>
        </a:p>
      </dgm:t>
      <dgm:extLst>
        <a:ext uri="{E40237B7-FDA0-4F09-8148-C483321AD2D9}">
          <dgm14:cNvPr xmlns:dgm14="http://schemas.microsoft.com/office/drawing/2010/diagram" id="0" name="" descr="Three tiers of quality assurance are shown from low effort to high effort: fully automated, automation with human augmentation, hand adjustment."/>
        </a:ext>
      </dgm:extLst>
    </dgm:pt>
    <dgm:pt modelId="{6CF9D9F4-2925-49E9-8B7A-8A92CEBA4767}" type="parTrans" cxnId="{51CF5010-65AC-4A71-8804-FA2CDF263ED5}">
      <dgm:prSet/>
      <dgm:spPr/>
      <dgm:t>
        <a:bodyPr/>
        <a:lstStyle/>
        <a:p>
          <a:endParaRPr lang="en-US"/>
        </a:p>
      </dgm:t>
    </dgm:pt>
    <dgm:pt modelId="{02824C79-7F40-4D72-9F20-A93957A68812}" type="sibTrans" cxnId="{51CF5010-65AC-4A71-8804-FA2CDF263ED5}">
      <dgm:prSet/>
      <dgm:spPr/>
      <dgm:t>
        <a:bodyPr/>
        <a:lstStyle/>
        <a:p>
          <a:endParaRPr lang="en-US"/>
        </a:p>
      </dgm:t>
    </dgm:pt>
    <dgm:pt modelId="{BF72F10A-2B91-48EE-A2A7-9DD9C1E37C76}">
      <dgm:prSet/>
      <dgm:spPr/>
      <dgm:t>
        <a:bodyPr/>
        <a:lstStyle/>
        <a:p>
          <a:r>
            <a:rPr lang="en-US"/>
            <a:t>Hand Adjusted</a:t>
          </a:r>
        </a:p>
      </dgm:t>
      <dgm:extLst>
        <a:ext uri="{E40237B7-FDA0-4F09-8148-C483321AD2D9}">
          <dgm14:cNvPr xmlns:dgm14="http://schemas.microsoft.com/office/drawing/2010/diagram" id="0" name="" descr="Three tiers of quality assurance are shown from low effort to high effort: fully automated, automation with human augmentation, hand adjustment."/>
        </a:ext>
      </dgm:extLst>
    </dgm:pt>
    <dgm:pt modelId="{29EEC054-2394-44E6-8473-D9B0D00FC624}" type="parTrans" cxnId="{5784AEC6-06A5-44F9-9ED2-02109DD555A5}">
      <dgm:prSet/>
      <dgm:spPr/>
      <dgm:t>
        <a:bodyPr/>
        <a:lstStyle/>
        <a:p>
          <a:endParaRPr lang="en-US"/>
        </a:p>
      </dgm:t>
    </dgm:pt>
    <dgm:pt modelId="{D2C533AC-991C-442D-9491-4CC2E3CA4F20}" type="sibTrans" cxnId="{5784AEC6-06A5-44F9-9ED2-02109DD555A5}">
      <dgm:prSet/>
      <dgm:spPr/>
      <dgm:t>
        <a:bodyPr/>
        <a:lstStyle/>
        <a:p>
          <a:endParaRPr lang="en-US"/>
        </a:p>
      </dgm:t>
    </dgm:pt>
    <dgm:pt modelId="{7EA1F95E-88C7-4DDE-9F43-565C2D70782A}" type="pres">
      <dgm:prSet presAssocID="{6D8E523A-2639-4029-AAC8-A3FB9FB64331}" presName="Name0" presStyleCnt="0">
        <dgm:presLayoutVars>
          <dgm:dir/>
          <dgm:resizeHandles val="exact"/>
        </dgm:presLayoutVars>
      </dgm:prSet>
      <dgm:spPr/>
      <dgm:t>
        <a:bodyPr/>
        <a:lstStyle/>
        <a:p>
          <a:endParaRPr lang="en-US"/>
        </a:p>
      </dgm:t>
    </dgm:pt>
    <dgm:pt modelId="{C74C689A-9FA0-42B5-A9A3-B67D31FDD398}" type="pres">
      <dgm:prSet presAssocID="{6D8E523A-2639-4029-AAC8-A3FB9FB64331}" presName="fgShape" presStyleLbl="fgShp" presStyleIdx="0" presStyleCnt="1"/>
      <dgm:spPr/>
      <dgm:extLst>
        <a:ext uri="{E40237B7-FDA0-4F09-8148-C483321AD2D9}">
          <dgm14:cNvPr xmlns:dgm14="http://schemas.microsoft.com/office/drawing/2010/diagram" id="0" name="" descr="Three tiers of quality assurance are shown from low effort to high effort: fully automated, automation with human augmentation, hand adjustment."/>
        </a:ext>
      </dgm:extLst>
    </dgm:pt>
    <dgm:pt modelId="{34A505B8-FB70-483E-A227-8371587C4203}" type="pres">
      <dgm:prSet presAssocID="{6D8E523A-2639-4029-AAC8-A3FB9FB64331}" presName="linComp" presStyleCnt="0"/>
      <dgm:spPr/>
    </dgm:pt>
    <dgm:pt modelId="{9A1FAEBE-56A7-442A-AF58-51006EB25396}" type="pres">
      <dgm:prSet presAssocID="{F9BDC561-5625-4376-B403-D48D718F899E}" presName="compNode" presStyleCnt="0"/>
      <dgm:spPr/>
    </dgm:pt>
    <dgm:pt modelId="{D05484ED-065F-461A-964D-50F21E66C9A8}" type="pres">
      <dgm:prSet presAssocID="{F9BDC561-5625-4376-B403-D48D718F899E}" presName="bkgdShape" presStyleLbl="node1" presStyleIdx="0" presStyleCnt="3"/>
      <dgm:spPr/>
      <dgm:t>
        <a:bodyPr/>
        <a:lstStyle/>
        <a:p>
          <a:endParaRPr lang="en-US"/>
        </a:p>
      </dgm:t>
    </dgm:pt>
    <dgm:pt modelId="{C2DE2A52-EC11-4758-9D17-091AC21387D5}" type="pres">
      <dgm:prSet presAssocID="{F9BDC561-5625-4376-B403-D48D718F899E}" presName="nodeTx" presStyleLbl="node1" presStyleIdx="0" presStyleCnt="3">
        <dgm:presLayoutVars>
          <dgm:bulletEnabled val="1"/>
        </dgm:presLayoutVars>
      </dgm:prSet>
      <dgm:spPr/>
      <dgm:t>
        <a:bodyPr/>
        <a:lstStyle/>
        <a:p>
          <a:endParaRPr lang="en-US"/>
        </a:p>
      </dgm:t>
    </dgm:pt>
    <dgm:pt modelId="{76C00D8D-DF14-48B4-8A35-508DE0B55D26}" type="pres">
      <dgm:prSet presAssocID="{F9BDC561-5625-4376-B403-D48D718F899E}" presName="invisiNode" presStyleLbl="node1" presStyleIdx="0" presStyleCnt="3"/>
      <dgm:spPr/>
    </dgm:pt>
    <dgm:pt modelId="{A25F09E2-CCF7-4265-9BA4-969248037996}" type="pres">
      <dgm:prSet presAssocID="{F9BDC561-5625-4376-B403-D48D718F899E}" presName="imagNode" presStyleLbl="fgImgPlace1" presStyleIdx="0" presStyleCnt="3"/>
      <dgm:spPr>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xmlns="" r:id="rId2"/>
              </a:ext>
            </a:extLst>
          </a:blip>
          <a:srcRect/>
          <a:stretch>
            <a:fillRect l="-17000" r="-17000"/>
          </a:stretch>
        </a:blipFill>
      </dgm:spPr>
      <dgm:t>
        <a:bodyPr/>
        <a:lstStyle/>
        <a:p>
          <a:endParaRPr lang="en-US"/>
        </a:p>
      </dgm:t>
      <dgm:extLst>
        <a:ext uri="{E40237B7-FDA0-4F09-8148-C483321AD2D9}">
          <dgm14:cNvPr xmlns:dgm14="http://schemas.microsoft.com/office/drawing/2010/diagram" id="0" name="" descr="Three tiers of quality assurance are shown from low effort to high effort: fully automated, automation with human augmentation, hand adjustment."/>
        </a:ext>
      </dgm:extLst>
    </dgm:pt>
    <dgm:pt modelId="{F7A18700-81F6-43FE-BDC0-C8CB01A92EC3}" type="pres">
      <dgm:prSet presAssocID="{C042F220-59EA-4A5F-8BB2-F71E7EB238E7}" presName="sibTrans" presStyleLbl="sibTrans2D1" presStyleIdx="0" presStyleCnt="0"/>
      <dgm:spPr/>
      <dgm:t>
        <a:bodyPr/>
        <a:lstStyle/>
        <a:p>
          <a:endParaRPr lang="en-US"/>
        </a:p>
      </dgm:t>
    </dgm:pt>
    <dgm:pt modelId="{1671BDB1-4C49-4EC2-A27B-916E5295F269}" type="pres">
      <dgm:prSet presAssocID="{D78A6482-507C-463E-844A-36652CCC5A7B}" presName="compNode" presStyleCnt="0"/>
      <dgm:spPr/>
    </dgm:pt>
    <dgm:pt modelId="{4AAD4685-DCD2-456B-9B5D-3AC795176C99}" type="pres">
      <dgm:prSet presAssocID="{D78A6482-507C-463E-844A-36652CCC5A7B}" presName="bkgdShape" presStyleLbl="node1" presStyleIdx="1" presStyleCnt="3"/>
      <dgm:spPr/>
      <dgm:t>
        <a:bodyPr/>
        <a:lstStyle/>
        <a:p>
          <a:endParaRPr lang="en-US"/>
        </a:p>
      </dgm:t>
    </dgm:pt>
    <dgm:pt modelId="{3E0409E1-2340-4966-8B9A-D6D61BC8DEAA}" type="pres">
      <dgm:prSet presAssocID="{D78A6482-507C-463E-844A-36652CCC5A7B}" presName="nodeTx" presStyleLbl="node1" presStyleIdx="1" presStyleCnt="3">
        <dgm:presLayoutVars>
          <dgm:bulletEnabled val="1"/>
        </dgm:presLayoutVars>
      </dgm:prSet>
      <dgm:spPr/>
      <dgm:t>
        <a:bodyPr/>
        <a:lstStyle/>
        <a:p>
          <a:endParaRPr lang="en-US"/>
        </a:p>
      </dgm:t>
    </dgm:pt>
    <dgm:pt modelId="{AE46DB12-A1A4-4042-95E3-AC7B71526FC6}" type="pres">
      <dgm:prSet presAssocID="{D78A6482-507C-463E-844A-36652CCC5A7B}" presName="invisiNode" presStyleLbl="node1" presStyleIdx="1" presStyleCnt="3"/>
      <dgm:spPr/>
    </dgm:pt>
    <dgm:pt modelId="{2F1C4DC4-4C92-4BFA-B605-9C990FB70E51}" type="pres">
      <dgm:prSet presAssocID="{D78A6482-507C-463E-844A-36652CCC5A7B}" presName="imagNode" presStyleLbl="fgImgPlace1" presStyleIdx="1" presStyleCnt="3"/>
      <dgm:spPr>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rcRect/>
          <a:stretch>
            <a:fillRect l="-25000" r="-25000"/>
          </a:stretch>
        </a:blipFill>
      </dgm:spPr>
      <dgm:t>
        <a:bodyPr/>
        <a:lstStyle/>
        <a:p>
          <a:endParaRPr lang="en-US"/>
        </a:p>
      </dgm:t>
      <dgm:extLst>
        <a:ext uri="{E40237B7-FDA0-4F09-8148-C483321AD2D9}">
          <dgm14:cNvPr xmlns:dgm14="http://schemas.microsoft.com/office/drawing/2010/diagram" id="0" name="" descr="Three tiers of quality assurance are shown from low effort to high effort: fully automated, automation with human augmentation, hand adjustment."/>
        </a:ext>
      </dgm:extLst>
    </dgm:pt>
    <dgm:pt modelId="{076074EA-3989-4F66-888D-50F6E11C48F3}" type="pres">
      <dgm:prSet presAssocID="{02824C79-7F40-4D72-9F20-A93957A68812}" presName="sibTrans" presStyleLbl="sibTrans2D1" presStyleIdx="0" presStyleCnt="0"/>
      <dgm:spPr/>
      <dgm:t>
        <a:bodyPr/>
        <a:lstStyle/>
        <a:p>
          <a:endParaRPr lang="en-US"/>
        </a:p>
      </dgm:t>
    </dgm:pt>
    <dgm:pt modelId="{D1B63FF6-F984-4000-829D-A2276956CF92}" type="pres">
      <dgm:prSet presAssocID="{BF72F10A-2B91-48EE-A2A7-9DD9C1E37C76}" presName="compNode" presStyleCnt="0"/>
      <dgm:spPr/>
    </dgm:pt>
    <dgm:pt modelId="{04AADF3D-3CC5-4D19-B11D-09717BCF5EF4}" type="pres">
      <dgm:prSet presAssocID="{BF72F10A-2B91-48EE-A2A7-9DD9C1E37C76}" presName="bkgdShape" presStyleLbl="node1" presStyleIdx="2" presStyleCnt="3"/>
      <dgm:spPr/>
      <dgm:t>
        <a:bodyPr/>
        <a:lstStyle/>
        <a:p>
          <a:endParaRPr lang="en-US"/>
        </a:p>
      </dgm:t>
    </dgm:pt>
    <dgm:pt modelId="{C66923D9-9AD3-49F6-9251-DF4F97F43BE0}" type="pres">
      <dgm:prSet presAssocID="{BF72F10A-2B91-48EE-A2A7-9DD9C1E37C76}" presName="nodeTx" presStyleLbl="node1" presStyleIdx="2" presStyleCnt="3">
        <dgm:presLayoutVars>
          <dgm:bulletEnabled val="1"/>
        </dgm:presLayoutVars>
      </dgm:prSet>
      <dgm:spPr/>
      <dgm:t>
        <a:bodyPr/>
        <a:lstStyle/>
        <a:p>
          <a:endParaRPr lang="en-US"/>
        </a:p>
      </dgm:t>
    </dgm:pt>
    <dgm:pt modelId="{CC3941AD-3C24-4319-9057-D36B6F288F67}" type="pres">
      <dgm:prSet presAssocID="{BF72F10A-2B91-48EE-A2A7-9DD9C1E37C76}" presName="invisiNode" presStyleLbl="node1" presStyleIdx="2" presStyleCnt="3"/>
      <dgm:spPr/>
    </dgm:pt>
    <dgm:pt modelId="{A504F7F1-9A05-4FF6-84FE-DF833F8CD6D8}" type="pres">
      <dgm:prSet presAssocID="{BF72F10A-2B91-48EE-A2A7-9DD9C1E37C76}" presName="imagNode" presStyleLbl="fgImgPlace1" presStyleIdx="2" presStyleCnt="3"/>
      <dgm:spPr>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rcRect/>
          <a:stretch>
            <a:fillRect/>
          </a:stretch>
        </a:blipFill>
      </dgm:spPr>
      <dgm:t>
        <a:bodyPr/>
        <a:lstStyle/>
        <a:p>
          <a:endParaRPr lang="en-US"/>
        </a:p>
      </dgm:t>
      <dgm:extLst>
        <a:ext uri="{E40237B7-FDA0-4F09-8148-C483321AD2D9}">
          <dgm14:cNvPr xmlns:dgm14="http://schemas.microsoft.com/office/drawing/2010/diagram" id="0" name="" descr="Three tiers of quality assurance are shown from low effort to high effort: fully automated, automation with human augmentation, hand adjustment."/>
        </a:ext>
      </dgm:extLst>
    </dgm:pt>
  </dgm:ptLst>
  <dgm:cxnLst>
    <dgm:cxn modelId="{D653BDFE-C062-4775-AA27-C6E58A8816D2}" srcId="{6D8E523A-2639-4029-AAC8-A3FB9FB64331}" destId="{F9BDC561-5625-4376-B403-D48D718F899E}" srcOrd="0" destOrd="0" parTransId="{E8A9C8CB-4B2C-45DB-BEAF-2915553A909A}" sibTransId="{C042F220-59EA-4A5F-8BB2-F71E7EB238E7}"/>
    <dgm:cxn modelId="{08899B82-280F-43BB-BE93-87F460901FFD}" type="presOf" srcId="{6D8E523A-2639-4029-AAC8-A3FB9FB64331}" destId="{7EA1F95E-88C7-4DDE-9F43-565C2D70782A}" srcOrd="0" destOrd="0" presId="urn:microsoft.com/office/officeart/2005/8/layout/hList7"/>
    <dgm:cxn modelId="{0C51D1C4-61AE-4044-8687-3543FC5561D2}" type="presOf" srcId="{BF72F10A-2B91-48EE-A2A7-9DD9C1E37C76}" destId="{C66923D9-9AD3-49F6-9251-DF4F97F43BE0}" srcOrd="1" destOrd="0" presId="urn:microsoft.com/office/officeart/2005/8/layout/hList7"/>
    <dgm:cxn modelId="{D7C93EC1-8B25-4D64-A40F-9A16439DB423}" type="presOf" srcId="{02824C79-7F40-4D72-9F20-A93957A68812}" destId="{076074EA-3989-4F66-888D-50F6E11C48F3}" srcOrd="0" destOrd="0" presId="urn:microsoft.com/office/officeart/2005/8/layout/hList7"/>
    <dgm:cxn modelId="{36555E56-63E7-492D-A1ED-77147292345C}" type="presOf" srcId="{F9BDC561-5625-4376-B403-D48D718F899E}" destId="{C2DE2A52-EC11-4758-9D17-091AC21387D5}" srcOrd="1" destOrd="0" presId="urn:microsoft.com/office/officeart/2005/8/layout/hList7"/>
    <dgm:cxn modelId="{3E6F895B-8CD2-435C-B362-CB844CB4147C}" type="presOf" srcId="{BF72F10A-2B91-48EE-A2A7-9DD9C1E37C76}" destId="{04AADF3D-3CC5-4D19-B11D-09717BCF5EF4}" srcOrd="0" destOrd="0" presId="urn:microsoft.com/office/officeart/2005/8/layout/hList7"/>
    <dgm:cxn modelId="{02A955B4-65A9-4412-9820-6D4E3C05F2FD}" type="presOf" srcId="{D78A6482-507C-463E-844A-36652CCC5A7B}" destId="{4AAD4685-DCD2-456B-9B5D-3AC795176C99}" srcOrd="0" destOrd="0" presId="urn:microsoft.com/office/officeart/2005/8/layout/hList7"/>
    <dgm:cxn modelId="{5784AEC6-06A5-44F9-9ED2-02109DD555A5}" srcId="{6D8E523A-2639-4029-AAC8-A3FB9FB64331}" destId="{BF72F10A-2B91-48EE-A2A7-9DD9C1E37C76}" srcOrd="2" destOrd="0" parTransId="{29EEC054-2394-44E6-8473-D9B0D00FC624}" sibTransId="{D2C533AC-991C-442D-9491-4CC2E3CA4F20}"/>
    <dgm:cxn modelId="{531F78A6-1C25-4E4D-8457-1F51FC097278}" type="presOf" srcId="{F9BDC561-5625-4376-B403-D48D718F899E}" destId="{D05484ED-065F-461A-964D-50F21E66C9A8}" srcOrd="0" destOrd="0" presId="urn:microsoft.com/office/officeart/2005/8/layout/hList7"/>
    <dgm:cxn modelId="{1CE7C2EF-BFCA-4E6F-94D9-79AACA6142D1}" type="presOf" srcId="{C042F220-59EA-4A5F-8BB2-F71E7EB238E7}" destId="{F7A18700-81F6-43FE-BDC0-C8CB01A92EC3}" srcOrd="0" destOrd="0" presId="urn:microsoft.com/office/officeart/2005/8/layout/hList7"/>
    <dgm:cxn modelId="{51CF5010-65AC-4A71-8804-FA2CDF263ED5}" srcId="{6D8E523A-2639-4029-AAC8-A3FB9FB64331}" destId="{D78A6482-507C-463E-844A-36652CCC5A7B}" srcOrd="1" destOrd="0" parTransId="{6CF9D9F4-2925-49E9-8B7A-8A92CEBA4767}" sibTransId="{02824C79-7F40-4D72-9F20-A93957A68812}"/>
    <dgm:cxn modelId="{8BBDEFB9-808C-4844-B6D7-AD2BDFCBA5F5}" type="presOf" srcId="{D78A6482-507C-463E-844A-36652CCC5A7B}" destId="{3E0409E1-2340-4966-8B9A-D6D61BC8DEAA}" srcOrd="1" destOrd="0" presId="urn:microsoft.com/office/officeart/2005/8/layout/hList7"/>
    <dgm:cxn modelId="{CFE8EDFA-98B8-4E5E-921E-25231814B245}" type="presParOf" srcId="{7EA1F95E-88C7-4DDE-9F43-565C2D70782A}" destId="{C74C689A-9FA0-42B5-A9A3-B67D31FDD398}" srcOrd="0" destOrd="0" presId="urn:microsoft.com/office/officeart/2005/8/layout/hList7"/>
    <dgm:cxn modelId="{E5768B69-1B79-4A9C-9A12-F69AC8C2C9A9}" type="presParOf" srcId="{7EA1F95E-88C7-4DDE-9F43-565C2D70782A}" destId="{34A505B8-FB70-483E-A227-8371587C4203}" srcOrd="1" destOrd="0" presId="urn:microsoft.com/office/officeart/2005/8/layout/hList7"/>
    <dgm:cxn modelId="{57EAB9C0-5111-4F5E-B701-B70E6122917A}" type="presParOf" srcId="{34A505B8-FB70-483E-A227-8371587C4203}" destId="{9A1FAEBE-56A7-442A-AF58-51006EB25396}" srcOrd="0" destOrd="0" presId="urn:microsoft.com/office/officeart/2005/8/layout/hList7"/>
    <dgm:cxn modelId="{8D4E1767-0AAE-48EA-BE48-7A64A4E3B439}" type="presParOf" srcId="{9A1FAEBE-56A7-442A-AF58-51006EB25396}" destId="{D05484ED-065F-461A-964D-50F21E66C9A8}" srcOrd="0" destOrd="0" presId="urn:microsoft.com/office/officeart/2005/8/layout/hList7"/>
    <dgm:cxn modelId="{2FD1A6EB-3C42-44C0-8B6A-1E98171ACA89}" type="presParOf" srcId="{9A1FAEBE-56A7-442A-AF58-51006EB25396}" destId="{C2DE2A52-EC11-4758-9D17-091AC21387D5}" srcOrd="1" destOrd="0" presId="urn:microsoft.com/office/officeart/2005/8/layout/hList7"/>
    <dgm:cxn modelId="{C7899CDE-3FEA-4FBB-B890-D47A5E4D8237}" type="presParOf" srcId="{9A1FAEBE-56A7-442A-AF58-51006EB25396}" destId="{76C00D8D-DF14-48B4-8A35-508DE0B55D26}" srcOrd="2" destOrd="0" presId="urn:microsoft.com/office/officeart/2005/8/layout/hList7"/>
    <dgm:cxn modelId="{BE2324D1-9C52-4F8C-9179-9F8C6FB01418}" type="presParOf" srcId="{9A1FAEBE-56A7-442A-AF58-51006EB25396}" destId="{A25F09E2-CCF7-4265-9BA4-969248037996}" srcOrd="3" destOrd="0" presId="urn:microsoft.com/office/officeart/2005/8/layout/hList7"/>
    <dgm:cxn modelId="{5088A9DA-494D-4356-9183-6B0C2F02FA71}" type="presParOf" srcId="{34A505B8-FB70-483E-A227-8371587C4203}" destId="{F7A18700-81F6-43FE-BDC0-C8CB01A92EC3}" srcOrd="1" destOrd="0" presId="urn:microsoft.com/office/officeart/2005/8/layout/hList7"/>
    <dgm:cxn modelId="{9EAA5AD0-4211-4BCC-927E-A9FCD444BD41}" type="presParOf" srcId="{34A505B8-FB70-483E-A227-8371587C4203}" destId="{1671BDB1-4C49-4EC2-A27B-916E5295F269}" srcOrd="2" destOrd="0" presId="urn:microsoft.com/office/officeart/2005/8/layout/hList7"/>
    <dgm:cxn modelId="{5CB9BC5F-B2C7-4893-8676-6704A2B69A60}" type="presParOf" srcId="{1671BDB1-4C49-4EC2-A27B-916E5295F269}" destId="{4AAD4685-DCD2-456B-9B5D-3AC795176C99}" srcOrd="0" destOrd="0" presId="urn:microsoft.com/office/officeart/2005/8/layout/hList7"/>
    <dgm:cxn modelId="{6E345C25-A041-43E0-8CF2-8BAB7D71ED64}" type="presParOf" srcId="{1671BDB1-4C49-4EC2-A27B-916E5295F269}" destId="{3E0409E1-2340-4966-8B9A-D6D61BC8DEAA}" srcOrd="1" destOrd="0" presId="urn:microsoft.com/office/officeart/2005/8/layout/hList7"/>
    <dgm:cxn modelId="{A35B2425-7BFD-4014-BAC1-51010F447D94}" type="presParOf" srcId="{1671BDB1-4C49-4EC2-A27B-916E5295F269}" destId="{AE46DB12-A1A4-4042-95E3-AC7B71526FC6}" srcOrd="2" destOrd="0" presId="urn:microsoft.com/office/officeart/2005/8/layout/hList7"/>
    <dgm:cxn modelId="{45E70796-1244-435C-9C4F-134790EC4C09}" type="presParOf" srcId="{1671BDB1-4C49-4EC2-A27B-916E5295F269}" destId="{2F1C4DC4-4C92-4BFA-B605-9C990FB70E51}" srcOrd="3" destOrd="0" presId="urn:microsoft.com/office/officeart/2005/8/layout/hList7"/>
    <dgm:cxn modelId="{2B49D9DF-1BFC-4DD3-88BE-76771E83BBFE}" type="presParOf" srcId="{34A505B8-FB70-483E-A227-8371587C4203}" destId="{076074EA-3989-4F66-888D-50F6E11C48F3}" srcOrd="3" destOrd="0" presId="urn:microsoft.com/office/officeart/2005/8/layout/hList7"/>
    <dgm:cxn modelId="{75C2FD6C-247C-4894-9983-903B88434EEF}" type="presParOf" srcId="{34A505B8-FB70-483E-A227-8371587C4203}" destId="{D1B63FF6-F984-4000-829D-A2276956CF92}" srcOrd="4" destOrd="0" presId="urn:microsoft.com/office/officeart/2005/8/layout/hList7"/>
    <dgm:cxn modelId="{25CAF3D4-1642-4B21-8761-DFF12DFFF941}" type="presParOf" srcId="{D1B63FF6-F984-4000-829D-A2276956CF92}" destId="{04AADF3D-3CC5-4D19-B11D-09717BCF5EF4}" srcOrd="0" destOrd="0" presId="urn:microsoft.com/office/officeart/2005/8/layout/hList7"/>
    <dgm:cxn modelId="{00C2FFBC-8436-4F9B-8DE4-F28A16442823}" type="presParOf" srcId="{D1B63FF6-F984-4000-829D-A2276956CF92}" destId="{C66923D9-9AD3-49F6-9251-DF4F97F43BE0}" srcOrd="1" destOrd="0" presId="urn:microsoft.com/office/officeart/2005/8/layout/hList7"/>
    <dgm:cxn modelId="{383C3FB9-FC96-4A8A-BFD7-5C6F51709381}" type="presParOf" srcId="{D1B63FF6-F984-4000-829D-A2276956CF92}" destId="{CC3941AD-3C24-4319-9057-D36B6F288F67}" srcOrd="2" destOrd="0" presId="urn:microsoft.com/office/officeart/2005/8/layout/hList7"/>
    <dgm:cxn modelId="{5231B74F-07EE-47B2-9062-1C58A665A1B1}" type="presParOf" srcId="{D1B63FF6-F984-4000-829D-A2276956CF92}" destId="{A504F7F1-9A05-4FF6-84FE-DF833F8CD6D8}" srcOrd="3" destOrd="0" presId="urn:microsoft.com/office/officeart/2005/8/layout/hList7"/>
  </dgm:cxnLst>
  <dgm:bg/>
  <dgm:whole/>
  <dgm:extLst>
    <a:ext uri="http://schemas.microsoft.com/office/drawing/2008/diagram">
      <dsp:dataModelExt xmlns:dsp="http://schemas.microsoft.com/office/drawing/2008/diagram" relId="rId7"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54CA45F4-1656-DA44-9B09-D0D099B87B53}" type="doc">
      <dgm:prSet loTypeId="urn:microsoft.com/office/officeart/2005/8/layout/orgChart1" loCatId="" qsTypeId="urn:microsoft.com/office/officeart/2005/8/quickstyle/simple1" qsCatId="simple" csTypeId="urn:microsoft.com/office/officeart/2005/8/colors/accent1_2" csCatId="accent1" phldr="1"/>
      <dgm:spPr/>
      <dgm:t>
        <a:bodyPr/>
        <a:lstStyle/>
        <a:p>
          <a:endParaRPr lang="en-US"/>
        </a:p>
      </dgm:t>
    </dgm:pt>
    <dgm:pt modelId="{5C5243A5-71BD-4F41-8008-54C2DE3E1C6F}">
      <dgm:prSet phldrT="[Text]"/>
      <dgm:spPr/>
      <dgm:t>
        <a:bodyPr/>
        <a:lstStyle/>
        <a:p>
          <a:r>
            <a:rPr lang="en-US" dirty="0"/>
            <a:t>Repository</a:t>
          </a:r>
        </a:p>
      </dgm:t>
    </dgm:pt>
    <dgm:pt modelId="{B1490835-205F-5744-9BF4-A8194E3DD17A}" type="parTrans" cxnId="{832695B8-A8DE-4549-83E4-E2A04195F9FB}">
      <dgm:prSet/>
      <dgm:spPr/>
      <dgm:t>
        <a:bodyPr/>
        <a:lstStyle/>
        <a:p>
          <a:endParaRPr lang="en-US"/>
        </a:p>
      </dgm:t>
    </dgm:pt>
    <dgm:pt modelId="{796D3CEC-6EDA-5C47-837B-B1E003590895}" type="sibTrans" cxnId="{832695B8-A8DE-4549-83E4-E2A04195F9FB}">
      <dgm:prSet/>
      <dgm:spPr/>
      <dgm:t>
        <a:bodyPr/>
        <a:lstStyle/>
        <a:p>
          <a:endParaRPr lang="en-US"/>
        </a:p>
      </dgm:t>
    </dgm:pt>
    <dgm:pt modelId="{5FF5FCF3-A176-124D-9D4B-4973297D113F}">
      <dgm:prSet phldrT="[Text]"/>
      <dgm:spPr/>
      <dgm:t>
        <a:bodyPr/>
        <a:lstStyle/>
        <a:p>
          <a:r>
            <a:rPr lang="en-US" dirty="0"/>
            <a:t>Generate Actionable Variables</a:t>
          </a:r>
        </a:p>
      </dgm:t>
    </dgm:pt>
    <dgm:pt modelId="{65A80B6D-F5E6-7A45-842B-7790D020735C}" type="parTrans" cxnId="{40C0324C-EA3C-5F42-A020-1084F0AE228A}">
      <dgm:prSet/>
      <dgm:spPr/>
      <dgm:t>
        <a:bodyPr/>
        <a:lstStyle/>
        <a:p>
          <a:endParaRPr lang="en-US"/>
        </a:p>
      </dgm:t>
    </dgm:pt>
    <dgm:pt modelId="{2A13B586-270E-A347-A515-804009E46C6D}" type="sibTrans" cxnId="{40C0324C-EA3C-5F42-A020-1084F0AE228A}">
      <dgm:prSet/>
      <dgm:spPr/>
      <dgm:t>
        <a:bodyPr/>
        <a:lstStyle/>
        <a:p>
          <a:endParaRPr lang="en-US"/>
        </a:p>
      </dgm:t>
    </dgm:pt>
    <dgm:pt modelId="{3C534F50-C188-1A48-8208-61E897DD4139}">
      <dgm:prSet phldrT="[Text]"/>
      <dgm:spPr/>
      <dgm:t>
        <a:bodyPr/>
        <a:lstStyle/>
        <a:p>
          <a:r>
            <a:rPr lang="en-US" dirty="0"/>
            <a:t>API</a:t>
          </a:r>
        </a:p>
      </dgm:t>
    </dgm:pt>
    <dgm:pt modelId="{973035FD-5B99-554C-97D8-642E17EF1514}" type="parTrans" cxnId="{9BF4E935-DA15-1045-B3EB-BAF9E864FAC9}">
      <dgm:prSet/>
      <dgm:spPr/>
      <dgm:t>
        <a:bodyPr/>
        <a:lstStyle/>
        <a:p>
          <a:endParaRPr lang="en-US"/>
        </a:p>
      </dgm:t>
    </dgm:pt>
    <dgm:pt modelId="{EAD4BE67-40BF-FE4B-956E-564D97C02072}" type="sibTrans" cxnId="{9BF4E935-DA15-1045-B3EB-BAF9E864FAC9}">
      <dgm:prSet/>
      <dgm:spPr/>
      <dgm:t>
        <a:bodyPr/>
        <a:lstStyle/>
        <a:p>
          <a:endParaRPr lang="en-US"/>
        </a:p>
      </dgm:t>
    </dgm:pt>
    <dgm:pt modelId="{D261CB7A-4E1A-F74D-923A-7FD1372C9247}">
      <dgm:prSet phldrT="[Text]"/>
      <dgm:spPr/>
      <dgm:t>
        <a:bodyPr/>
        <a:lstStyle/>
        <a:p>
          <a:r>
            <a:rPr lang="en-US" dirty="0"/>
            <a:t>Download Portal</a:t>
          </a:r>
        </a:p>
      </dgm:t>
    </dgm:pt>
    <dgm:pt modelId="{14B33846-A729-3041-8A81-D184DE477771}" type="parTrans" cxnId="{FCB2DA7E-76B4-C146-9728-C947FA64A571}">
      <dgm:prSet/>
      <dgm:spPr/>
      <dgm:t>
        <a:bodyPr/>
        <a:lstStyle/>
        <a:p>
          <a:endParaRPr lang="en-US"/>
        </a:p>
      </dgm:t>
    </dgm:pt>
    <dgm:pt modelId="{FB90AC9C-A705-CF4B-B788-C07543C36CDF}" type="sibTrans" cxnId="{FCB2DA7E-76B4-C146-9728-C947FA64A571}">
      <dgm:prSet/>
      <dgm:spPr/>
      <dgm:t>
        <a:bodyPr/>
        <a:lstStyle/>
        <a:p>
          <a:endParaRPr lang="en-US"/>
        </a:p>
      </dgm:t>
    </dgm:pt>
    <dgm:pt modelId="{7A3D74D8-9A59-8944-B34D-4796D946B794}">
      <dgm:prSet phldrT="[Text]"/>
      <dgm:spPr/>
      <dgm:t>
        <a:bodyPr/>
        <a:lstStyle/>
        <a:p>
          <a:r>
            <a:rPr lang="en-US" dirty="0"/>
            <a:t>Station Selection</a:t>
          </a:r>
        </a:p>
        <a:p>
          <a:r>
            <a:rPr lang="en-US" dirty="0"/>
            <a:t>Tool</a:t>
          </a:r>
        </a:p>
      </dgm:t>
    </dgm:pt>
    <dgm:pt modelId="{8B96FF0A-FC1E-AC49-85A4-79B34C73A167}" type="parTrans" cxnId="{F608098E-8C00-E94C-9E77-BC027F7C788B}">
      <dgm:prSet/>
      <dgm:spPr/>
      <dgm:t>
        <a:bodyPr/>
        <a:lstStyle/>
        <a:p>
          <a:endParaRPr lang="en-US"/>
        </a:p>
      </dgm:t>
    </dgm:pt>
    <dgm:pt modelId="{F9E403FE-6754-D745-B5F6-1434E18AE102}" type="sibTrans" cxnId="{F608098E-8C00-E94C-9E77-BC027F7C788B}">
      <dgm:prSet/>
      <dgm:spPr/>
      <dgm:t>
        <a:bodyPr/>
        <a:lstStyle/>
        <a:p>
          <a:endParaRPr lang="en-US"/>
        </a:p>
      </dgm:t>
    </dgm:pt>
    <dgm:pt modelId="{A8E3BE87-E4D3-BA40-AD21-14B287B0EA0A}">
      <dgm:prSet/>
      <dgm:spPr/>
      <dgm:t>
        <a:bodyPr/>
        <a:lstStyle/>
        <a:p>
          <a:r>
            <a:rPr lang="en-US" dirty="0"/>
            <a:t>Aggregation and </a:t>
          </a:r>
          <a:r>
            <a:rPr lang="en-US" dirty="0" err="1"/>
            <a:t>Subsetting</a:t>
          </a:r>
          <a:endParaRPr lang="en-US" dirty="0"/>
        </a:p>
      </dgm:t>
    </dgm:pt>
    <dgm:pt modelId="{2E1016B0-7C83-364D-8509-D94A1F4DC854}" type="parTrans" cxnId="{9E6A32A7-17BE-544E-8F37-589D6F172365}">
      <dgm:prSet/>
      <dgm:spPr/>
      <dgm:t>
        <a:bodyPr/>
        <a:lstStyle/>
        <a:p>
          <a:endParaRPr lang="en-US"/>
        </a:p>
      </dgm:t>
    </dgm:pt>
    <dgm:pt modelId="{C4D1C9B5-6E87-724F-B9E3-445C06264102}" type="sibTrans" cxnId="{9E6A32A7-17BE-544E-8F37-589D6F172365}">
      <dgm:prSet/>
      <dgm:spPr/>
      <dgm:t>
        <a:bodyPr/>
        <a:lstStyle/>
        <a:p>
          <a:endParaRPr lang="en-US"/>
        </a:p>
      </dgm:t>
    </dgm:pt>
    <dgm:pt modelId="{DAF95E98-18C3-7F42-9E77-85E38F55CA97}">
      <dgm:prSet/>
      <dgm:spPr/>
      <dgm:t>
        <a:bodyPr/>
        <a:lstStyle/>
        <a:p>
          <a:r>
            <a:rPr lang="en-US" dirty="0"/>
            <a:t>Aggregation and </a:t>
          </a:r>
          <a:r>
            <a:rPr lang="en-US" dirty="0" err="1"/>
            <a:t>Subsetting</a:t>
          </a:r>
          <a:endParaRPr lang="en-US" dirty="0"/>
        </a:p>
      </dgm:t>
    </dgm:pt>
    <dgm:pt modelId="{E5854113-D862-2740-BE06-C5AC549C9F94}" type="parTrans" cxnId="{E70AD94A-D111-A14E-8CEB-A484D5182146}">
      <dgm:prSet/>
      <dgm:spPr/>
      <dgm:t>
        <a:bodyPr/>
        <a:lstStyle/>
        <a:p>
          <a:endParaRPr lang="en-US"/>
        </a:p>
      </dgm:t>
    </dgm:pt>
    <dgm:pt modelId="{3667B7C1-1E94-8449-BD90-128B534F9777}" type="sibTrans" cxnId="{E70AD94A-D111-A14E-8CEB-A484D5182146}">
      <dgm:prSet/>
      <dgm:spPr/>
      <dgm:t>
        <a:bodyPr/>
        <a:lstStyle/>
        <a:p>
          <a:endParaRPr lang="en-US"/>
        </a:p>
      </dgm:t>
    </dgm:pt>
    <dgm:pt modelId="{305F5020-84AE-6944-A093-36F2CD405085}">
      <dgm:prSet/>
      <dgm:spPr/>
      <dgm:t>
        <a:bodyPr/>
        <a:lstStyle/>
        <a:p>
          <a:r>
            <a:rPr lang="en-US" dirty="0"/>
            <a:t>External Server</a:t>
          </a:r>
        </a:p>
      </dgm:t>
    </dgm:pt>
    <dgm:pt modelId="{035D8CA1-EE6C-124A-A0F9-F9A06BABB050}" type="parTrans" cxnId="{A1B88F22-2FA6-1142-9ABD-2BF6E4B22FB5}">
      <dgm:prSet/>
      <dgm:spPr/>
      <dgm:t>
        <a:bodyPr/>
        <a:lstStyle/>
        <a:p>
          <a:endParaRPr lang="en-US"/>
        </a:p>
      </dgm:t>
    </dgm:pt>
    <dgm:pt modelId="{FE7B8E49-76BE-0448-8DB0-B0E68AD0577A}" type="sibTrans" cxnId="{A1B88F22-2FA6-1142-9ABD-2BF6E4B22FB5}">
      <dgm:prSet/>
      <dgm:spPr/>
      <dgm:t>
        <a:bodyPr/>
        <a:lstStyle/>
        <a:p>
          <a:endParaRPr lang="en-US"/>
        </a:p>
      </dgm:t>
    </dgm:pt>
    <dgm:pt modelId="{D8A596E3-DC51-574F-BB18-5C0C0F3B7DC6}" type="asst">
      <dgm:prSet/>
      <dgm:spPr>
        <a:solidFill>
          <a:schemeClr val="accent2"/>
        </a:solidFill>
      </dgm:spPr>
      <dgm:t>
        <a:bodyPr/>
        <a:lstStyle/>
        <a:p>
          <a:r>
            <a:rPr lang="en-US" dirty="0"/>
            <a:t>Visualization?</a:t>
          </a:r>
        </a:p>
      </dgm:t>
      <dgm:extLst>
        <a:ext uri="{E40237B7-FDA0-4F09-8148-C483321AD2D9}">
          <dgm14:cNvPr xmlns:dgm14="http://schemas.microsoft.com/office/drawing/2010/diagram" id="0" name="" descr="This schmatic demonstrates a potential idealized worklow, of how the hourly weather archive could be automated to run in the background on a server and continually update."/>
        </a:ext>
      </dgm:extLst>
    </dgm:pt>
    <dgm:pt modelId="{27DD02B2-C3EF-5249-B310-3E196749C3D9}" type="parTrans" cxnId="{EFAD24CC-C629-9249-989A-AB1527553AC1}">
      <dgm:prSet/>
      <dgm:spPr/>
      <dgm:t>
        <a:bodyPr/>
        <a:lstStyle/>
        <a:p>
          <a:endParaRPr lang="en-US"/>
        </a:p>
      </dgm:t>
    </dgm:pt>
    <dgm:pt modelId="{A50300C0-0433-7643-8A25-DE64B1B68CA4}" type="sibTrans" cxnId="{EFAD24CC-C629-9249-989A-AB1527553AC1}">
      <dgm:prSet/>
      <dgm:spPr/>
      <dgm:t>
        <a:bodyPr/>
        <a:lstStyle/>
        <a:p>
          <a:endParaRPr lang="en-US"/>
        </a:p>
      </dgm:t>
    </dgm:pt>
    <dgm:pt modelId="{2C367985-FBA6-054B-8615-E58215C6A573}" type="pres">
      <dgm:prSet presAssocID="{54CA45F4-1656-DA44-9B09-D0D099B87B53}" presName="hierChild1" presStyleCnt="0">
        <dgm:presLayoutVars>
          <dgm:orgChart val="1"/>
          <dgm:chPref val="1"/>
          <dgm:dir/>
          <dgm:animOne val="branch"/>
          <dgm:animLvl val="lvl"/>
          <dgm:resizeHandles/>
        </dgm:presLayoutVars>
      </dgm:prSet>
      <dgm:spPr/>
      <dgm:t>
        <a:bodyPr/>
        <a:lstStyle/>
        <a:p>
          <a:endParaRPr lang="en-US"/>
        </a:p>
      </dgm:t>
    </dgm:pt>
    <dgm:pt modelId="{FD2DACA6-5DF8-974E-9E32-35119BBD6E27}" type="pres">
      <dgm:prSet presAssocID="{305F5020-84AE-6944-A093-36F2CD405085}" presName="hierRoot1" presStyleCnt="0">
        <dgm:presLayoutVars>
          <dgm:hierBranch val="init"/>
        </dgm:presLayoutVars>
      </dgm:prSet>
      <dgm:spPr/>
    </dgm:pt>
    <dgm:pt modelId="{5DA0D489-D797-A84E-82BF-CCAA2260F27B}" type="pres">
      <dgm:prSet presAssocID="{305F5020-84AE-6944-A093-36F2CD405085}" presName="rootComposite1" presStyleCnt="0"/>
      <dgm:spPr/>
    </dgm:pt>
    <dgm:pt modelId="{144ACA63-D64C-9D41-A7F4-C4F77C486A72}" type="pres">
      <dgm:prSet presAssocID="{305F5020-84AE-6944-A093-36F2CD405085}" presName="rootText1" presStyleLbl="node0" presStyleIdx="0" presStyleCnt="1" custLinFactY="-37324" custLinFactNeighborX="87518" custLinFactNeighborY="-100000">
        <dgm:presLayoutVars>
          <dgm:chPref val="3"/>
        </dgm:presLayoutVars>
      </dgm:prSet>
      <dgm:spPr/>
      <dgm:t>
        <a:bodyPr/>
        <a:lstStyle/>
        <a:p>
          <a:endParaRPr lang="en-US"/>
        </a:p>
      </dgm:t>
    </dgm:pt>
    <dgm:pt modelId="{93242A7B-7279-B04D-980A-7153A254E009}" type="pres">
      <dgm:prSet presAssocID="{305F5020-84AE-6944-A093-36F2CD405085}" presName="rootConnector1" presStyleLbl="node1" presStyleIdx="0" presStyleCnt="0"/>
      <dgm:spPr/>
      <dgm:t>
        <a:bodyPr/>
        <a:lstStyle/>
        <a:p>
          <a:endParaRPr lang="en-US"/>
        </a:p>
      </dgm:t>
    </dgm:pt>
    <dgm:pt modelId="{050FE924-6D8C-2449-83BE-7BFE559598A5}" type="pres">
      <dgm:prSet presAssocID="{305F5020-84AE-6944-A093-36F2CD405085}" presName="hierChild2" presStyleCnt="0"/>
      <dgm:spPr/>
    </dgm:pt>
    <dgm:pt modelId="{1C9926FC-18AE-394D-8C30-E6A844536781}" type="pres">
      <dgm:prSet presAssocID="{B1490835-205F-5744-9BF4-A8194E3DD17A}" presName="Name37" presStyleLbl="parChTrans1D2" presStyleIdx="0" presStyleCnt="1"/>
      <dgm:spPr/>
      <dgm:t>
        <a:bodyPr/>
        <a:lstStyle/>
        <a:p>
          <a:endParaRPr lang="en-US"/>
        </a:p>
      </dgm:t>
    </dgm:pt>
    <dgm:pt modelId="{07C1DAE0-1755-BB44-BE21-CBC2C05D1128}" type="pres">
      <dgm:prSet presAssocID="{5C5243A5-71BD-4F41-8008-54C2DE3E1C6F}" presName="hierRoot2" presStyleCnt="0">
        <dgm:presLayoutVars>
          <dgm:hierBranch val="init"/>
        </dgm:presLayoutVars>
      </dgm:prSet>
      <dgm:spPr/>
    </dgm:pt>
    <dgm:pt modelId="{667A6EC4-4742-8A44-850B-840E503EE433}" type="pres">
      <dgm:prSet presAssocID="{5C5243A5-71BD-4F41-8008-54C2DE3E1C6F}" presName="rootComposite" presStyleCnt="0"/>
      <dgm:spPr/>
    </dgm:pt>
    <dgm:pt modelId="{5B80F649-989A-7547-9D82-16B9BA17F04A}" type="pres">
      <dgm:prSet presAssocID="{5C5243A5-71BD-4F41-8008-54C2DE3E1C6F}" presName="rootText" presStyleLbl="node2" presStyleIdx="0" presStyleCnt="1">
        <dgm:presLayoutVars>
          <dgm:chPref val="3"/>
        </dgm:presLayoutVars>
      </dgm:prSet>
      <dgm:spPr/>
      <dgm:t>
        <a:bodyPr/>
        <a:lstStyle/>
        <a:p>
          <a:endParaRPr lang="en-US"/>
        </a:p>
      </dgm:t>
    </dgm:pt>
    <dgm:pt modelId="{9F737BC0-5F3E-FB45-AAE1-DD7A66DE879A}" type="pres">
      <dgm:prSet presAssocID="{5C5243A5-71BD-4F41-8008-54C2DE3E1C6F}" presName="rootConnector" presStyleLbl="node2" presStyleIdx="0" presStyleCnt="1"/>
      <dgm:spPr/>
      <dgm:t>
        <a:bodyPr/>
        <a:lstStyle/>
        <a:p>
          <a:endParaRPr lang="en-US"/>
        </a:p>
      </dgm:t>
    </dgm:pt>
    <dgm:pt modelId="{41A91B51-7E16-1D40-820E-85B7DB16751C}" type="pres">
      <dgm:prSet presAssocID="{5C5243A5-71BD-4F41-8008-54C2DE3E1C6F}" presName="hierChild4" presStyleCnt="0"/>
      <dgm:spPr/>
    </dgm:pt>
    <dgm:pt modelId="{60BEE1B7-46C9-B64B-909E-D930E3A4B606}" type="pres">
      <dgm:prSet presAssocID="{65A80B6D-F5E6-7A45-842B-7790D020735C}" presName="Name37" presStyleLbl="parChTrans1D3" presStyleIdx="0" presStyleCnt="2"/>
      <dgm:spPr/>
      <dgm:t>
        <a:bodyPr/>
        <a:lstStyle/>
        <a:p>
          <a:endParaRPr lang="en-US"/>
        </a:p>
      </dgm:t>
    </dgm:pt>
    <dgm:pt modelId="{C31AF3B0-9849-8044-9F86-679B8D793FE6}" type="pres">
      <dgm:prSet presAssocID="{5FF5FCF3-A176-124D-9D4B-4973297D113F}" presName="hierRoot2" presStyleCnt="0">
        <dgm:presLayoutVars>
          <dgm:hierBranch val="init"/>
        </dgm:presLayoutVars>
      </dgm:prSet>
      <dgm:spPr/>
    </dgm:pt>
    <dgm:pt modelId="{F84C91B4-032F-7E40-AF50-5F0FA9A7C45E}" type="pres">
      <dgm:prSet presAssocID="{5FF5FCF3-A176-124D-9D4B-4973297D113F}" presName="rootComposite" presStyleCnt="0"/>
      <dgm:spPr/>
    </dgm:pt>
    <dgm:pt modelId="{88BD8ADF-DA21-A44B-9912-F08C4AC73720}" type="pres">
      <dgm:prSet presAssocID="{5FF5FCF3-A176-124D-9D4B-4973297D113F}" presName="rootText" presStyleLbl="node3" presStyleIdx="0" presStyleCnt="1">
        <dgm:presLayoutVars>
          <dgm:chPref val="3"/>
        </dgm:presLayoutVars>
      </dgm:prSet>
      <dgm:spPr/>
      <dgm:t>
        <a:bodyPr/>
        <a:lstStyle/>
        <a:p>
          <a:endParaRPr lang="en-US"/>
        </a:p>
      </dgm:t>
    </dgm:pt>
    <dgm:pt modelId="{45CC852D-F17B-FB48-A23F-76AADD4996AB}" type="pres">
      <dgm:prSet presAssocID="{5FF5FCF3-A176-124D-9D4B-4973297D113F}" presName="rootConnector" presStyleLbl="node3" presStyleIdx="0" presStyleCnt="1"/>
      <dgm:spPr/>
      <dgm:t>
        <a:bodyPr/>
        <a:lstStyle/>
        <a:p>
          <a:endParaRPr lang="en-US"/>
        </a:p>
      </dgm:t>
    </dgm:pt>
    <dgm:pt modelId="{20B0F93A-1DF1-C440-BF13-45DD7EBCEB69}" type="pres">
      <dgm:prSet presAssocID="{5FF5FCF3-A176-124D-9D4B-4973297D113F}" presName="hierChild4" presStyleCnt="0"/>
      <dgm:spPr/>
    </dgm:pt>
    <dgm:pt modelId="{DB4AE552-EA86-E84D-AB37-E30E9DF9DFE7}" type="pres">
      <dgm:prSet presAssocID="{973035FD-5B99-554C-97D8-642E17EF1514}" presName="Name37" presStyleLbl="parChTrans1D4" presStyleIdx="0" presStyleCnt="5"/>
      <dgm:spPr/>
      <dgm:t>
        <a:bodyPr/>
        <a:lstStyle/>
        <a:p>
          <a:endParaRPr lang="en-US"/>
        </a:p>
      </dgm:t>
    </dgm:pt>
    <dgm:pt modelId="{E87E0BE1-F247-6B48-802E-A9E98F61E6EB}" type="pres">
      <dgm:prSet presAssocID="{3C534F50-C188-1A48-8208-61E897DD4139}" presName="hierRoot2" presStyleCnt="0">
        <dgm:presLayoutVars>
          <dgm:hierBranch val="init"/>
        </dgm:presLayoutVars>
      </dgm:prSet>
      <dgm:spPr/>
    </dgm:pt>
    <dgm:pt modelId="{0B7219BA-F441-3149-A35E-DA72714444F6}" type="pres">
      <dgm:prSet presAssocID="{3C534F50-C188-1A48-8208-61E897DD4139}" presName="rootComposite" presStyleCnt="0"/>
      <dgm:spPr/>
    </dgm:pt>
    <dgm:pt modelId="{A5ADD14B-8B03-F446-AEED-77D458F650D5}" type="pres">
      <dgm:prSet presAssocID="{3C534F50-C188-1A48-8208-61E897DD4139}" presName="rootText" presStyleLbl="node4" presStyleIdx="0" presStyleCnt="5">
        <dgm:presLayoutVars>
          <dgm:chPref val="3"/>
        </dgm:presLayoutVars>
      </dgm:prSet>
      <dgm:spPr/>
      <dgm:t>
        <a:bodyPr/>
        <a:lstStyle/>
        <a:p>
          <a:endParaRPr lang="en-US"/>
        </a:p>
      </dgm:t>
    </dgm:pt>
    <dgm:pt modelId="{F431FC8C-AC88-AD4B-9298-79CAA52B3CD8}" type="pres">
      <dgm:prSet presAssocID="{3C534F50-C188-1A48-8208-61E897DD4139}" presName="rootConnector" presStyleLbl="node4" presStyleIdx="0" presStyleCnt="5"/>
      <dgm:spPr/>
      <dgm:t>
        <a:bodyPr/>
        <a:lstStyle/>
        <a:p>
          <a:endParaRPr lang="en-US"/>
        </a:p>
      </dgm:t>
    </dgm:pt>
    <dgm:pt modelId="{139FF2EE-DEB5-954D-B51C-13269AB15C8A}" type="pres">
      <dgm:prSet presAssocID="{3C534F50-C188-1A48-8208-61E897DD4139}" presName="hierChild4" presStyleCnt="0"/>
      <dgm:spPr/>
    </dgm:pt>
    <dgm:pt modelId="{8A9D7BD4-80E7-B14E-BB09-5988F79824C8}" type="pres">
      <dgm:prSet presAssocID="{3C534F50-C188-1A48-8208-61E897DD4139}" presName="hierChild5" presStyleCnt="0"/>
      <dgm:spPr/>
    </dgm:pt>
    <dgm:pt modelId="{568C6DCA-01C9-2640-954A-9BEE107E9239}" type="pres">
      <dgm:prSet presAssocID="{8B96FF0A-FC1E-AC49-85A4-79B34C73A167}" presName="Name37" presStyleLbl="parChTrans1D4" presStyleIdx="1" presStyleCnt="5"/>
      <dgm:spPr/>
      <dgm:t>
        <a:bodyPr/>
        <a:lstStyle/>
        <a:p>
          <a:endParaRPr lang="en-US"/>
        </a:p>
      </dgm:t>
    </dgm:pt>
    <dgm:pt modelId="{0B116E8B-D9CE-8C43-B959-E8D4731A02A9}" type="pres">
      <dgm:prSet presAssocID="{7A3D74D8-9A59-8944-B34D-4796D946B794}" presName="hierRoot2" presStyleCnt="0">
        <dgm:presLayoutVars>
          <dgm:hierBranch val="init"/>
        </dgm:presLayoutVars>
      </dgm:prSet>
      <dgm:spPr/>
    </dgm:pt>
    <dgm:pt modelId="{0C563F14-91A7-6743-BEA0-F814075A9930}" type="pres">
      <dgm:prSet presAssocID="{7A3D74D8-9A59-8944-B34D-4796D946B794}" presName="rootComposite" presStyleCnt="0"/>
      <dgm:spPr/>
    </dgm:pt>
    <dgm:pt modelId="{E16C89ED-2B0D-EB4F-9F1D-4B32E349E10D}" type="pres">
      <dgm:prSet presAssocID="{7A3D74D8-9A59-8944-B34D-4796D946B794}" presName="rootText" presStyleLbl="node4" presStyleIdx="1" presStyleCnt="5">
        <dgm:presLayoutVars>
          <dgm:chPref val="3"/>
        </dgm:presLayoutVars>
      </dgm:prSet>
      <dgm:spPr/>
      <dgm:t>
        <a:bodyPr/>
        <a:lstStyle/>
        <a:p>
          <a:endParaRPr lang="en-US"/>
        </a:p>
      </dgm:t>
    </dgm:pt>
    <dgm:pt modelId="{D943F37F-A348-1048-BDD1-1696F95791A0}" type="pres">
      <dgm:prSet presAssocID="{7A3D74D8-9A59-8944-B34D-4796D946B794}" presName="rootConnector" presStyleLbl="node4" presStyleIdx="1" presStyleCnt="5"/>
      <dgm:spPr/>
      <dgm:t>
        <a:bodyPr/>
        <a:lstStyle/>
        <a:p>
          <a:endParaRPr lang="en-US"/>
        </a:p>
      </dgm:t>
    </dgm:pt>
    <dgm:pt modelId="{311C5048-B048-FE43-82AF-BAB13A4DFC45}" type="pres">
      <dgm:prSet presAssocID="{7A3D74D8-9A59-8944-B34D-4796D946B794}" presName="hierChild4" presStyleCnt="0"/>
      <dgm:spPr/>
    </dgm:pt>
    <dgm:pt modelId="{F8F9F61D-A83B-9342-8130-2E0D0084E4C1}" type="pres">
      <dgm:prSet presAssocID="{E5854113-D862-2740-BE06-C5AC549C9F94}" presName="Name37" presStyleLbl="parChTrans1D4" presStyleIdx="2" presStyleCnt="5"/>
      <dgm:spPr/>
      <dgm:t>
        <a:bodyPr/>
        <a:lstStyle/>
        <a:p>
          <a:endParaRPr lang="en-US"/>
        </a:p>
      </dgm:t>
    </dgm:pt>
    <dgm:pt modelId="{BACFEE5A-A490-2A44-B461-D9659992F8B7}" type="pres">
      <dgm:prSet presAssocID="{DAF95E98-18C3-7F42-9E77-85E38F55CA97}" presName="hierRoot2" presStyleCnt="0">
        <dgm:presLayoutVars>
          <dgm:hierBranch val="init"/>
        </dgm:presLayoutVars>
      </dgm:prSet>
      <dgm:spPr/>
    </dgm:pt>
    <dgm:pt modelId="{8C05DB39-4614-3D42-A2F5-936491D24D58}" type="pres">
      <dgm:prSet presAssocID="{DAF95E98-18C3-7F42-9E77-85E38F55CA97}" presName="rootComposite" presStyleCnt="0"/>
      <dgm:spPr/>
    </dgm:pt>
    <dgm:pt modelId="{7D528D9D-5801-844A-9C29-7CF5B3D449B6}" type="pres">
      <dgm:prSet presAssocID="{DAF95E98-18C3-7F42-9E77-85E38F55CA97}" presName="rootText" presStyleLbl="node4" presStyleIdx="2" presStyleCnt="5">
        <dgm:presLayoutVars>
          <dgm:chPref val="3"/>
        </dgm:presLayoutVars>
      </dgm:prSet>
      <dgm:spPr/>
      <dgm:t>
        <a:bodyPr/>
        <a:lstStyle/>
        <a:p>
          <a:endParaRPr lang="en-US"/>
        </a:p>
      </dgm:t>
    </dgm:pt>
    <dgm:pt modelId="{D385B25A-8F3D-CE4B-B123-CFC8A632247C}" type="pres">
      <dgm:prSet presAssocID="{DAF95E98-18C3-7F42-9E77-85E38F55CA97}" presName="rootConnector" presStyleLbl="node4" presStyleIdx="2" presStyleCnt="5"/>
      <dgm:spPr/>
      <dgm:t>
        <a:bodyPr/>
        <a:lstStyle/>
        <a:p>
          <a:endParaRPr lang="en-US"/>
        </a:p>
      </dgm:t>
    </dgm:pt>
    <dgm:pt modelId="{2AF4B911-25E5-1E46-AB71-7A6C3914318D}" type="pres">
      <dgm:prSet presAssocID="{DAF95E98-18C3-7F42-9E77-85E38F55CA97}" presName="hierChild4" presStyleCnt="0"/>
      <dgm:spPr/>
    </dgm:pt>
    <dgm:pt modelId="{3FE05D73-F834-A445-830B-D52C88B745AE}" type="pres">
      <dgm:prSet presAssocID="{DAF95E98-18C3-7F42-9E77-85E38F55CA97}" presName="hierChild5" presStyleCnt="0"/>
      <dgm:spPr/>
    </dgm:pt>
    <dgm:pt modelId="{4E233752-06A5-6E45-BCAC-FD5B6F764400}" type="pres">
      <dgm:prSet presAssocID="{7A3D74D8-9A59-8944-B34D-4796D946B794}" presName="hierChild5" presStyleCnt="0"/>
      <dgm:spPr/>
    </dgm:pt>
    <dgm:pt modelId="{25E901DE-3791-3C43-9DB4-09D52799652D}" type="pres">
      <dgm:prSet presAssocID="{14B33846-A729-3041-8A81-D184DE477771}" presName="Name37" presStyleLbl="parChTrans1D4" presStyleIdx="3" presStyleCnt="5"/>
      <dgm:spPr/>
      <dgm:t>
        <a:bodyPr/>
        <a:lstStyle/>
        <a:p>
          <a:endParaRPr lang="en-US"/>
        </a:p>
      </dgm:t>
    </dgm:pt>
    <dgm:pt modelId="{4B8B85A1-D64F-2645-82FF-EB9D24D36179}" type="pres">
      <dgm:prSet presAssocID="{D261CB7A-4E1A-F74D-923A-7FD1372C9247}" presName="hierRoot2" presStyleCnt="0">
        <dgm:presLayoutVars>
          <dgm:hierBranch val="init"/>
        </dgm:presLayoutVars>
      </dgm:prSet>
      <dgm:spPr/>
    </dgm:pt>
    <dgm:pt modelId="{38363268-EC7F-AE44-BDF1-9FE1BE128602}" type="pres">
      <dgm:prSet presAssocID="{D261CB7A-4E1A-F74D-923A-7FD1372C9247}" presName="rootComposite" presStyleCnt="0"/>
      <dgm:spPr/>
    </dgm:pt>
    <dgm:pt modelId="{C99781FC-1059-804D-A54F-23FA6377AD4D}" type="pres">
      <dgm:prSet presAssocID="{D261CB7A-4E1A-F74D-923A-7FD1372C9247}" presName="rootText" presStyleLbl="node4" presStyleIdx="3" presStyleCnt="5">
        <dgm:presLayoutVars>
          <dgm:chPref val="3"/>
        </dgm:presLayoutVars>
      </dgm:prSet>
      <dgm:spPr/>
      <dgm:t>
        <a:bodyPr/>
        <a:lstStyle/>
        <a:p>
          <a:endParaRPr lang="en-US"/>
        </a:p>
      </dgm:t>
    </dgm:pt>
    <dgm:pt modelId="{3F0682B8-1894-F741-AE7F-1F43F0421A88}" type="pres">
      <dgm:prSet presAssocID="{D261CB7A-4E1A-F74D-923A-7FD1372C9247}" presName="rootConnector" presStyleLbl="node4" presStyleIdx="3" presStyleCnt="5"/>
      <dgm:spPr/>
      <dgm:t>
        <a:bodyPr/>
        <a:lstStyle/>
        <a:p>
          <a:endParaRPr lang="en-US"/>
        </a:p>
      </dgm:t>
    </dgm:pt>
    <dgm:pt modelId="{A8B886D8-E66F-8D48-BEC0-91ACAF88DAB3}" type="pres">
      <dgm:prSet presAssocID="{D261CB7A-4E1A-F74D-923A-7FD1372C9247}" presName="hierChild4" presStyleCnt="0"/>
      <dgm:spPr/>
    </dgm:pt>
    <dgm:pt modelId="{DD400A4C-1670-D94C-B372-AFA772712884}" type="pres">
      <dgm:prSet presAssocID="{2E1016B0-7C83-364D-8509-D94A1F4DC854}" presName="Name37" presStyleLbl="parChTrans1D4" presStyleIdx="4" presStyleCnt="5"/>
      <dgm:spPr/>
      <dgm:t>
        <a:bodyPr/>
        <a:lstStyle/>
        <a:p>
          <a:endParaRPr lang="en-US"/>
        </a:p>
      </dgm:t>
    </dgm:pt>
    <dgm:pt modelId="{75970A90-702E-A548-B6EA-1739BF7E778F}" type="pres">
      <dgm:prSet presAssocID="{A8E3BE87-E4D3-BA40-AD21-14B287B0EA0A}" presName="hierRoot2" presStyleCnt="0">
        <dgm:presLayoutVars>
          <dgm:hierBranch val="init"/>
        </dgm:presLayoutVars>
      </dgm:prSet>
      <dgm:spPr/>
    </dgm:pt>
    <dgm:pt modelId="{A37A1143-C54A-5249-BB66-0EE8EDC18468}" type="pres">
      <dgm:prSet presAssocID="{A8E3BE87-E4D3-BA40-AD21-14B287B0EA0A}" presName="rootComposite" presStyleCnt="0"/>
      <dgm:spPr/>
    </dgm:pt>
    <dgm:pt modelId="{BAF7E80A-6C8B-3643-8F7C-EB422C529A29}" type="pres">
      <dgm:prSet presAssocID="{A8E3BE87-E4D3-BA40-AD21-14B287B0EA0A}" presName="rootText" presStyleLbl="node4" presStyleIdx="4" presStyleCnt="5">
        <dgm:presLayoutVars>
          <dgm:chPref val="3"/>
        </dgm:presLayoutVars>
      </dgm:prSet>
      <dgm:spPr/>
      <dgm:t>
        <a:bodyPr/>
        <a:lstStyle/>
        <a:p>
          <a:endParaRPr lang="en-US"/>
        </a:p>
      </dgm:t>
    </dgm:pt>
    <dgm:pt modelId="{661C313F-8412-6D49-A3D5-D8EB02FD4293}" type="pres">
      <dgm:prSet presAssocID="{A8E3BE87-E4D3-BA40-AD21-14B287B0EA0A}" presName="rootConnector" presStyleLbl="node4" presStyleIdx="4" presStyleCnt="5"/>
      <dgm:spPr/>
      <dgm:t>
        <a:bodyPr/>
        <a:lstStyle/>
        <a:p>
          <a:endParaRPr lang="en-US"/>
        </a:p>
      </dgm:t>
    </dgm:pt>
    <dgm:pt modelId="{492CA276-733D-2842-B4BF-477CC52DABBA}" type="pres">
      <dgm:prSet presAssocID="{A8E3BE87-E4D3-BA40-AD21-14B287B0EA0A}" presName="hierChild4" presStyleCnt="0"/>
      <dgm:spPr/>
    </dgm:pt>
    <dgm:pt modelId="{0AA67ABE-F36D-C541-8598-9773BE6F1AA8}" type="pres">
      <dgm:prSet presAssocID="{A8E3BE87-E4D3-BA40-AD21-14B287B0EA0A}" presName="hierChild5" presStyleCnt="0"/>
      <dgm:spPr/>
    </dgm:pt>
    <dgm:pt modelId="{CEE91081-C105-3B47-8D33-1AAB10AC7226}" type="pres">
      <dgm:prSet presAssocID="{D261CB7A-4E1A-F74D-923A-7FD1372C9247}" presName="hierChild5" presStyleCnt="0"/>
      <dgm:spPr/>
    </dgm:pt>
    <dgm:pt modelId="{5ADFDB43-4515-764E-B904-F1817D579317}" type="pres">
      <dgm:prSet presAssocID="{5FF5FCF3-A176-124D-9D4B-4973297D113F}" presName="hierChild5" presStyleCnt="0"/>
      <dgm:spPr/>
    </dgm:pt>
    <dgm:pt modelId="{A595620E-0E48-F24A-AF70-A5D8E8CD850C}" type="pres">
      <dgm:prSet presAssocID="{5C5243A5-71BD-4F41-8008-54C2DE3E1C6F}" presName="hierChild5" presStyleCnt="0"/>
      <dgm:spPr/>
    </dgm:pt>
    <dgm:pt modelId="{13C78A69-06D2-F946-AE01-CCE1BF24E83F}" type="pres">
      <dgm:prSet presAssocID="{27DD02B2-C3EF-5249-B310-3E196749C3D9}" presName="Name111" presStyleLbl="parChTrans1D3" presStyleIdx="1" presStyleCnt="2"/>
      <dgm:spPr/>
      <dgm:t>
        <a:bodyPr/>
        <a:lstStyle/>
        <a:p>
          <a:endParaRPr lang="en-US"/>
        </a:p>
      </dgm:t>
    </dgm:pt>
    <dgm:pt modelId="{3E37B6EF-6627-B949-8CAF-B42E58658A13}" type="pres">
      <dgm:prSet presAssocID="{D8A596E3-DC51-574F-BB18-5C0C0F3B7DC6}" presName="hierRoot3" presStyleCnt="0">
        <dgm:presLayoutVars>
          <dgm:hierBranch val="init"/>
        </dgm:presLayoutVars>
      </dgm:prSet>
      <dgm:spPr/>
    </dgm:pt>
    <dgm:pt modelId="{052748E0-686B-334D-8007-C8042C0BBBE3}" type="pres">
      <dgm:prSet presAssocID="{D8A596E3-DC51-574F-BB18-5C0C0F3B7DC6}" presName="rootComposite3" presStyleCnt="0"/>
      <dgm:spPr/>
    </dgm:pt>
    <dgm:pt modelId="{0F6DE040-93AE-3548-9B05-62AB82B51BAC}" type="pres">
      <dgm:prSet presAssocID="{D8A596E3-DC51-574F-BB18-5C0C0F3B7DC6}" presName="rootText3" presStyleLbl="asst2" presStyleIdx="0" presStyleCnt="1" custLinFactX="113122" custLinFactY="100000" custLinFactNeighborX="200000" custLinFactNeighborY="178577">
        <dgm:presLayoutVars>
          <dgm:chPref val="3"/>
        </dgm:presLayoutVars>
      </dgm:prSet>
      <dgm:spPr/>
      <dgm:t>
        <a:bodyPr/>
        <a:lstStyle/>
        <a:p>
          <a:endParaRPr lang="en-US"/>
        </a:p>
      </dgm:t>
    </dgm:pt>
    <dgm:pt modelId="{B3975026-D1A1-4144-802F-16D4C0BB012B}" type="pres">
      <dgm:prSet presAssocID="{D8A596E3-DC51-574F-BB18-5C0C0F3B7DC6}" presName="rootConnector3" presStyleLbl="asst2" presStyleIdx="0" presStyleCnt="1"/>
      <dgm:spPr/>
      <dgm:t>
        <a:bodyPr/>
        <a:lstStyle/>
        <a:p>
          <a:endParaRPr lang="en-US"/>
        </a:p>
      </dgm:t>
    </dgm:pt>
    <dgm:pt modelId="{F62902ED-B547-7C4A-AA86-679A1975E939}" type="pres">
      <dgm:prSet presAssocID="{D8A596E3-DC51-574F-BB18-5C0C0F3B7DC6}" presName="hierChild6" presStyleCnt="0"/>
      <dgm:spPr/>
    </dgm:pt>
    <dgm:pt modelId="{AD9CADA3-B1AD-7248-B60F-6D1CD286BEDB}" type="pres">
      <dgm:prSet presAssocID="{D8A596E3-DC51-574F-BB18-5C0C0F3B7DC6}" presName="hierChild7" presStyleCnt="0"/>
      <dgm:spPr/>
    </dgm:pt>
    <dgm:pt modelId="{F1680876-8D75-5A40-A800-8F9861C30D30}" type="pres">
      <dgm:prSet presAssocID="{305F5020-84AE-6944-A093-36F2CD405085}" presName="hierChild3" presStyleCnt="0"/>
      <dgm:spPr/>
    </dgm:pt>
  </dgm:ptLst>
  <dgm:cxnLst>
    <dgm:cxn modelId="{E7534D9E-3261-1449-88DA-F52CEF2B6D87}" type="presOf" srcId="{5FF5FCF3-A176-124D-9D4B-4973297D113F}" destId="{45CC852D-F17B-FB48-A23F-76AADD4996AB}" srcOrd="1" destOrd="0" presId="urn:microsoft.com/office/officeart/2005/8/layout/orgChart1"/>
    <dgm:cxn modelId="{8EF3808B-35BA-374C-896A-D743FD41E33B}" type="presOf" srcId="{D8A596E3-DC51-574F-BB18-5C0C0F3B7DC6}" destId="{0F6DE040-93AE-3548-9B05-62AB82B51BAC}" srcOrd="0" destOrd="0" presId="urn:microsoft.com/office/officeart/2005/8/layout/orgChart1"/>
    <dgm:cxn modelId="{A00ACC21-2242-0B40-8038-1D57EE865181}" type="presOf" srcId="{5C5243A5-71BD-4F41-8008-54C2DE3E1C6F}" destId="{9F737BC0-5F3E-FB45-AAE1-DD7A66DE879A}" srcOrd="1" destOrd="0" presId="urn:microsoft.com/office/officeart/2005/8/layout/orgChart1"/>
    <dgm:cxn modelId="{6D8CD67E-C4D8-CB42-9E77-06204B6AF3AD}" type="presOf" srcId="{3C534F50-C188-1A48-8208-61E897DD4139}" destId="{F431FC8C-AC88-AD4B-9298-79CAA52B3CD8}" srcOrd="1" destOrd="0" presId="urn:microsoft.com/office/officeart/2005/8/layout/orgChart1"/>
    <dgm:cxn modelId="{126FDAE6-B4E4-A248-AAEA-356F8C20E4FB}" type="presOf" srcId="{5FF5FCF3-A176-124D-9D4B-4973297D113F}" destId="{88BD8ADF-DA21-A44B-9912-F08C4AC73720}" srcOrd="0" destOrd="0" presId="urn:microsoft.com/office/officeart/2005/8/layout/orgChart1"/>
    <dgm:cxn modelId="{A1B88F22-2FA6-1142-9ABD-2BF6E4B22FB5}" srcId="{54CA45F4-1656-DA44-9B09-D0D099B87B53}" destId="{305F5020-84AE-6944-A093-36F2CD405085}" srcOrd="0" destOrd="0" parTransId="{035D8CA1-EE6C-124A-A0F9-F9A06BABB050}" sibTransId="{FE7B8E49-76BE-0448-8DB0-B0E68AD0577A}"/>
    <dgm:cxn modelId="{BBC6B5CF-A8C2-4F49-BB45-BE1B03DFDE6B}" type="presOf" srcId="{27DD02B2-C3EF-5249-B310-3E196749C3D9}" destId="{13C78A69-06D2-F946-AE01-CCE1BF24E83F}" srcOrd="0" destOrd="0" presId="urn:microsoft.com/office/officeart/2005/8/layout/orgChart1"/>
    <dgm:cxn modelId="{4A688714-506A-5C4D-91C2-18E93748DB8C}" type="presOf" srcId="{54CA45F4-1656-DA44-9B09-D0D099B87B53}" destId="{2C367985-FBA6-054B-8615-E58215C6A573}" srcOrd="0" destOrd="0" presId="urn:microsoft.com/office/officeart/2005/8/layout/orgChart1"/>
    <dgm:cxn modelId="{F5EFFA0F-11F2-434F-B504-B0548EFF3F8E}" type="presOf" srcId="{E5854113-D862-2740-BE06-C5AC549C9F94}" destId="{F8F9F61D-A83B-9342-8130-2E0D0084E4C1}" srcOrd="0" destOrd="0" presId="urn:microsoft.com/office/officeart/2005/8/layout/orgChart1"/>
    <dgm:cxn modelId="{1AC7CA36-2B6F-9448-B3F6-D7C99F3EBFB4}" type="presOf" srcId="{305F5020-84AE-6944-A093-36F2CD405085}" destId="{144ACA63-D64C-9D41-A7F4-C4F77C486A72}" srcOrd="0" destOrd="0" presId="urn:microsoft.com/office/officeart/2005/8/layout/orgChart1"/>
    <dgm:cxn modelId="{0A475018-0616-8543-96E4-A4F83B054EA0}" type="presOf" srcId="{65A80B6D-F5E6-7A45-842B-7790D020735C}" destId="{60BEE1B7-46C9-B64B-909E-D930E3A4B606}" srcOrd="0" destOrd="0" presId="urn:microsoft.com/office/officeart/2005/8/layout/orgChart1"/>
    <dgm:cxn modelId="{9BF4E935-DA15-1045-B3EB-BAF9E864FAC9}" srcId="{5FF5FCF3-A176-124D-9D4B-4973297D113F}" destId="{3C534F50-C188-1A48-8208-61E897DD4139}" srcOrd="0" destOrd="0" parTransId="{973035FD-5B99-554C-97D8-642E17EF1514}" sibTransId="{EAD4BE67-40BF-FE4B-956E-564D97C02072}"/>
    <dgm:cxn modelId="{EB340961-3C3A-404A-B0E6-DD051F508790}" type="presOf" srcId="{A8E3BE87-E4D3-BA40-AD21-14B287B0EA0A}" destId="{BAF7E80A-6C8B-3643-8F7C-EB422C529A29}" srcOrd="0" destOrd="0" presId="urn:microsoft.com/office/officeart/2005/8/layout/orgChart1"/>
    <dgm:cxn modelId="{EFAD24CC-C629-9249-989A-AB1527553AC1}" srcId="{5C5243A5-71BD-4F41-8008-54C2DE3E1C6F}" destId="{D8A596E3-DC51-574F-BB18-5C0C0F3B7DC6}" srcOrd="1" destOrd="0" parTransId="{27DD02B2-C3EF-5249-B310-3E196749C3D9}" sibTransId="{A50300C0-0433-7643-8A25-DE64B1B68CA4}"/>
    <dgm:cxn modelId="{35685FC0-5B8D-A348-9B4D-A5BADC53DA65}" type="presOf" srcId="{D261CB7A-4E1A-F74D-923A-7FD1372C9247}" destId="{3F0682B8-1894-F741-AE7F-1F43F0421A88}" srcOrd="1" destOrd="0" presId="urn:microsoft.com/office/officeart/2005/8/layout/orgChart1"/>
    <dgm:cxn modelId="{44ACB056-E963-844E-8395-C1948ADD8A71}" type="presOf" srcId="{B1490835-205F-5744-9BF4-A8194E3DD17A}" destId="{1C9926FC-18AE-394D-8C30-E6A844536781}" srcOrd="0" destOrd="0" presId="urn:microsoft.com/office/officeart/2005/8/layout/orgChart1"/>
    <dgm:cxn modelId="{0E2C30A1-0605-EE4C-A76C-1766957F9102}" type="presOf" srcId="{2E1016B0-7C83-364D-8509-D94A1F4DC854}" destId="{DD400A4C-1670-D94C-B372-AFA772712884}" srcOrd="0" destOrd="0" presId="urn:microsoft.com/office/officeart/2005/8/layout/orgChart1"/>
    <dgm:cxn modelId="{C101326D-14BE-5943-847E-8B8D2888ED43}" type="presOf" srcId="{5C5243A5-71BD-4F41-8008-54C2DE3E1C6F}" destId="{5B80F649-989A-7547-9D82-16B9BA17F04A}" srcOrd="0" destOrd="0" presId="urn:microsoft.com/office/officeart/2005/8/layout/orgChart1"/>
    <dgm:cxn modelId="{832695B8-A8DE-4549-83E4-E2A04195F9FB}" srcId="{305F5020-84AE-6944-A093-36F2CD405085}" destId="{5C5243A5-71BD-4F41-8008-54C2DE3E1C6F}" srcOrd="0" destOrd="0" parTransId="{B1490835-205F-5744-9BF4-A8194E3DD17A}" sibTransId="{796D3CEC-6EDA-5C47-837B-B1E003590895}"/>
    <dgm:cxn modelId="{C400D022-5AA0-7F45-9E8A-C7AB02603134}" type="presOf" srcId="{7A3D74D8-9A59-8944-B34D-4796D946B794}" destId="{E16C89ED-2B0D-EB4F-9F1D-4B32E349E10D}" srcOrd="0" destOrd="0" presId="urn:microsoft.com/office/officeart/2005/8/layout/orgChart1"/>
    <dgm:cxn modelId="{AB277B6E-8485-EF47-9A4E-03511BF99B05}" type="presOf" srcId="{973035FD-5B99-554C-97D8-642E17EF1514}" destId="{DB4AE552-EA86-E84D-AB37-E30E9DF9DFE7}" srcOrd="0" destOrd="0" presId="urn:microsoft.com/office/officeart/2005/8/layout/orgChart1"/>
    <dgm:cxn modelId="{C0D3AC40-E8F4-4E4F-9BC5-9B5D2E932F6F}" type="presOf" srcId="{DAF95E98-18C3-7F42-9E77-85E38F55CA97}" destId="{D385B25A-8F3D-CE4B-B123-CFC8A632247C}" srcOrd="1" destOrd="0" presId="urn:microsoft.com/office/officeart/2005/8/layout/orgChart1"/>
    <dgm:cxn modelId="{75EBFB54-2CF7-894B-8725-4152BFE7CB22}" type="presOf" srcId="{DAF95E98-18C3-7F42-9E77-85E38F55CA97}" destId="{7D528D9D-5801-844A-9C29-7CF5B3D449B6}" srcOrd="0" destOrd="0" presId="urn:microsoft.com/office/officeart/2005/8/layout/orgChart1"/>
    <dgm:cxn modelId="{0CB177D4-EB27-814D-82BA-94CE9893E5D0}" type="presOf" srcId="{8B96FF0A-FC1E-AC49-85A4-79B34C73A167}" destId="{568C6DCA-01C9-2640-954A-9BEE107E9239}" srcOrd="0" destOrd="0" presId="urn:microsoft.com/office/officeart/2005/8/layout/orgChart1"/>
    <dgm:cxn modelId="{9E6A32A7-17BE-544E-8F37-589D6F172365}" srcId="{D261CB7A-4E1A-F74D-923A-7FD1372C9247}" destId="{A8E3BE87-E4D3-BA40-AD21-14B287B0EA0A}" srcOrd="0" destOrd="0" parTransId="{2E1016B0-7C83-364D-8509-D94A1F4DC854}" sibTransId="{C4D1C9B5-6E87-724F-B9E3-445C06264102}"/>
    <dgm:cxn modelId="{E8C69466-DB75-A74C-AE41-D85DDE38AF2F}" type="presOf" srcId="{14B33846-A729-3041-8A81-D184DE477771}" destId="{25E901DE-3791-3C43-9DB4-09D52799652D}" srcOrd="0" destOrd="0" presId="urn:microsoft.com/office/officeart/2005/8/layout/orgChart1"/>
    <dgm:cxn modelId="{109FCB12-C4F1-1849-93C7-AB3AD5B77B21}" type="presOf" srcId="{A8E3BE87-E4D3-BA40-AD21-14B287B0EA0A}" destId="{661C313F-8412-6D49-A3D5-D8EB02FD4293}" srcOrd="1" destOrd="0" presId="urn:microsoft.com/office/officeart/2005/8/layout/orgChart1"/>
    <dgm:cxn modelId="{E70AD94A-D111-A14E-8CEB-A484D5182146}" srcId="{7A3D74D8-9A59-8944-B34D-4796D946B794}" destId="{DAF95E98-18C3-7F42-9E77-85E38F55CA97}" srcOrd="0" destOrd="0" parTransId="{E5854113-D862-2740-BE06-C5AC549C9F94}" sibTransId="{3667B7C1-1E94-8449-BD90-128B534F9777}"/>
    <dgm:cxn modelId="{17112BE5-9888-E243-AA19-472A94631A6E}" type="presOf" srcId="{305F5020-84AE-6944-A093-36F2CD405085}" destId="{93242A7B-7279-B04D-980A-7153A254E009}" srcOrd="1" destOrd="0" presId="urn:microsoft.com/office/officeart/2005/8/layout/orgChart1"/>
    <dgm:cxn modelId="{9EFD132A-7387-C64B-B83F-0E76547C4C01}" type="presOf" srcId="{D261CB7A-4E1A-F74D-923A-7FD1372C9247}" destId="{C99781FC-1059-804D-A54F-23FA6377AD4D}" srcOrd="0" destOrd="0" presId="urn:microsoft.com/office/officeart/2005/8/layout/orgChart1"/>
    <dgm:cxn modelId="{62BAA4BC-9972-CB41-9586-F600286CA5DE}" type="presOf" srcId="{D8A596E3-DC51-574F-BB18-5C0C0F3B7DC6}" destId="{B3975026-D1A1-4144-802F-16D4C0BB012B}" srcOrd="1" destOrd="0" presId="urn:microsoft.com/office/officeart/2005/8/layout/orgChart1"/>
    <dgm:cxn modelId="{FD2E3AB5-148C-3842-BE24-76A174496DE7}" type="presOf" srcId="{3C534F50-C188-1A48-8208-61E897DD4139}" destId="{A5ADD14B-8B03-F446-AEED-77D458F650D5}" srcOrd="0" destOrd="0" presId="urn:microsoft.com/office/officeart/2005/8/layout/orgChart1"/>
    <dgm:cxn modelId="{FCB2DA7E-76B4-C146-9728-C947FA64A571}" srcId="{5FF5FCF3-A176-124D-9D4B-4973297D113F}" destId="{D261CB7A-4E1A-F74D-923A-7FD1372C9247}" srcOrd="2" destOrd="0" parTransId="{14B33846-A729-3041-8A81-D184DE477771}" sibTransId="{FB90AC9C-A705-CF4B-B788-C07543C36CDF}"/>
    <dgm:cxn modelId="{F608098E-8C00-E94C-9E77-BC027F7C788B}" srcId="{5FF5FCF3-A176-124D-9D4B-4973297D113F}" destId="{7A3D74D8-9A59-8944-B34D-4796D946B794}" srcOrd="1" destOrd="0" parTransId="{8B96FF0A-FC1E-AC49-85A4-79B34C73A167}" sibTransId="{F9E403FE-6754-D745-B5F6-1434E18AE102}"/>
    <dgm:cxn modelId="{FA7D3BF0-95F0-DC4B-AC09-C4678864C6CF}" type="presOf" srcId="{7A3D74D8-9A59-8944-B34D-4796D946B794}" destId="{D943F37F-A348-1048-BDD1-1696F95791A0}" srcOrd="1" destOrd="0" presId="urn:microsoft.com/office/officeart/2005/8/layout/orgChart1"/>
    <dgm:cxn modelId="{40C0324C-EA3C-5F42-A020-1084F0AE228A}" srcId="{5C5243A5-71BD-4F41-8008-54C2DE3E1C6F}" destId="{5FF5FCF3-A176-124D-9D4B-4973297D113F}" srcOrd="0" destOrd="0" parTransId="{65A80B6D-F5E6-7A45-842B-7790D020735C}" sibTransId="{2A13B586-270E-A347-A515-804009E46C6D}"/>
    <dgm:cxn modelId="{E1121814-C7CC-D840-8C7C-591090E8DFF9}" type="presParOf" srcId="{2C367985-FBA6-054B-8615-E58215C6A573}" destId="{FD2DACA6-5DF8-974E-9E32-35119BBD6E27}" srcOrd="0" destOrd="0" presId="urn:microsoft.com/office/officeart/2005/8/layout/orgChart1"/>
    <dgm:cxn modelId="{1ADB0835-D399-4E4A-9A5E-12328965260B}" type="presParOf" srcId="{FD2DACA6-5DF8-974E-9E32-35119BBD6E27}" destId="{5DA0D489-D797-A84E-82BF-CCAA2260F27B}" srcOrd="0" destOrd="0" presId="urn:microsoft.com/office/officeart/2005/8/layout/orgChart1"/>
    <dgm:cxn modelId="{4327F2CD-A76E-C345-9901-F94055B67439}" type="presParOf" srcId="{5DA0D489-D797-A84E-82BF-CCAA2260F27B}" destId="{144ACA63-D64C-9D41-A7F4-C4F77C486A72}" srcOrd="0" destOrd="0" presId="urn:microsoft.com/office/officeart/2005/8/layout/orgChart1"/>
    <dgm:cxn modelId="{18A08179-BA45-0D4B-9347-C2FBCCAD0AFE}" type="presParOf" srcId="{5DA0D489-D797-A84E-82BF-CCAA2260F27B}" destId="{93242A7B-7279-B04D-980A-7153A254E009}" srcOrd="1" destOrd="0" presId="urn:microsoft.com/office/officeart/2005/8/layout/orgChart1"/>
    <dgm:cxn modelId="{14E538B3-9103-C640-AC95-CDF60C44E419}" type="presParOf" srcId="{FD2DACA6-5DF8-974E-9E32-35119BBD6E27}" destId="{050FE924-6D8C-2449-83BE-7BFE559598A5}" srcOrd="1" destOrd="0" presId="urn:microsoft.com/office/officeart/2005/8/layout/orgChart1"/>
    <dgm:cxn modelId="{7E51F3B7-DE8C-9A4E-8954-2C8626DCA83B}" type="presParOf" srcId="{050FE924-6D8C-2449-83BE-7BFE559598A5}" destId="{1C9926FC-18AE-394D-8C30-E6A844536781}" srcOrd="0" destOrd="0" presId="urn:microsoft.com/office/officeart/2005/8/layout/orgChart1"/>
    <dgm:cxn modelId="{D2E469E6-B863-284F-A1BC-58DD47604D21}" type="presParOf" srcId="{050FE924-6D8C-2449-83BE-7BFE559598A5}" destId="{07C1DAE0-1755-BB44-BE21-CBC2C05D1128}" srcOrd="1" destOrd="0" presId="urn:microsoft.com/office/officeart/2005/8/layout/orgChart1"/>
    <dgm:cxn modelId="{4DE5654A-3697-534A-B172-856AD76F046E}" type="presParOf" srcId="{07C1DAE0-1755-BB44-BE21-CBC2C05D1128}" destId="{667A6EC4-4742-8A44-850B-840E503EE433}" srcOrd="0" destOrd="0" presId="urn:microsoft.com/office/officeart/2005/8/layout/orgChart1"/>
    <dgm:cxn modelId="{68FCD41C-27F5-6948-B7E3-31C47CAEA674}" type="presParOf" srcId="{667A6EC4-4742-8A44-850B-840E503EE433}" destId="{5B80F649-989A-7547-9D82-16B9BA17F04A}" srcOrd="0" destOrd="0" presId="urn:microsoft.com/office/officeart/2005/8/layout/orgChart1"/>
    <dgm:cxn modelId="{E6125DB5-8BB4-BD4A-8755-201E52BE8B7C}" type="presParOf" srcId="{667A6EC4-4742-8A44-850B-840E503EE433}" destId="{9F737BC0-5F3E-FB45-AAE1-DD7A66DE879A}" srcOrd="1" destOrd="0" presId="urn:microsoft.com/office/officeart/2005/8/layout/orgChart1"/>
    <dgm:cxn modelId="{839E3E68-ADEB-D54C-B824-5265FACB5EF1}" type="presParOf" srcId="{07C1DAE0-1755-BB44-BE21-CBC2C05D1128}" destId="{41A91B51-7E16-1D40-820E-85B7DB16751C}" srcOrd="1" destOrd="0" presId="urn:microsoft.com/office/officeart/2005/8/layout/orgChart1"/>
    <dgm:cxn modelId="{2496AB81-227D-5940-BB6F-63F784EA76C9}" type="presParOf" srcId="{41A91B51-7E16-1D40-820E-85B7DB16751C}" destId="{60BEE1B7-46C9-B64B-909E-D930E3A4B606}" srcOrd="0" destOrd="0" presId="urn:microsoft.com/office/officeart/2005/8/layout/orgChart1"/>
    <dgm:cxn modelId="{CC7CE964-C30B-6B48-8408-DB58F1BD6A63}" type="presParOf" srcId="{41A91B51-7E16-1D40-820E-85B7DB16751C}" destId="{C31AF3B0-9849-8044-9F86-679B8D793FE6}" srcOrd="1" destOrd="0" presId="urn:microsoft.com/office/officeart/2005/8/layout/orgChart1"/>
    <dgm:cxn modelId="{3F63B36B-604A-394B-BBDF-B6346E80532C}" type="presParOf" srcId="{C31AF3B0-9849-8044-9F86-679B8D793FE6}" destId="{F84C91B4-032F-7E40-AF50-5F0FA9A7C45E}" srcOrd="0" destOrd="0" presId="urn:microsoft.com/office/officeart/2005/8/layout/orgChart1"/>
    <dgm:cxn modelId="{F37EC029-91EE-3741-95A5-651F2F98BCFD}" type="presParOf" srcId="{F84C91B4-032F-7E40-AF50-5F0FA9A7C45E}" destId="{88BD8ADF-DA21-A44B-9912-F08C4AC73720}" srcOrd="0" destOrd="0" presId="urn:microsoft.com/office/officeart/2005/8/layout/orgChart1"/>
    <dgm:cxn modelId="{414FC472-0744-6D4D-90E6-70209F00C0CA}" type="presParOf" srcId="{F84C91B4-032F-7E40-AF50-5F0FA9A7C45E}" destId="{45CC852D-F17B-FB48-A23F-76AADD4996AB}" srcOrd="1" destOrd="0" presId="urn:microsoft.com/office/officeart/2005/8/layout/orgChart1"/>
    <dgm:cxn modelId="{33D94879-69E8-9643-AF26-78299E6CE4A3}" type="presParOf" srcId="{C31AF3B0-9849-8044-9F86-679B8D793FE6}" destId="{20B0F93A-1DF1-C440-BF13-45DD7EBCEB69}" srcOrd="1" destOrd="0" presId="urn:microsoft.com/office/officeart/2005/8/layout/orgChart1"/>
    <dgm:cxn modelId="{C869A498-27F7-0446-BB64-9CAEEB225EFF}" type="presParOf" srcId="{20B0F93A-1DF1-C440-BF13-45DD7EBCEB69}" destId="{DB4AE552-EA86-E84D-AB37-E30E9DF9DFE7}" srcOrd="0" destOrd="0" presId="urn:microsoft.com/office/officeart/2005/8/layout/orgChart1"/>
    <dgm:cxn modelId="{F083A3D5-4371-D344-B1BB-298E216BEEF9}" type="presParOf" srcId="{20B0F93A-1DF1-C440-BF13-45DD7EBCEB69}" destId="{E87E0BE1-F247-6B48-802E-A9E98F61E6EB}" srcOrd="1" destOrd="0" presId="urn:microsoft.com/office/officeart/2005/8/layout/orgChart1"/>
    <dgm:cxn modelId="{BBE2AA92-A386-8B45-AD09-EC9B5145DFCE}" type="presParOf" srcId="{E87E0BE1-F247-6B48-802E-A9E98F61E6EB}" destId="{0B7219BA-F441-3149-A35E-DA72714444F6}" srcOrd="0" destOrd="0" presId="urn:microsoft.com/office/officeart/2005/8/layout/orgChart1"/>
    <dgm:cxn modelId="{FDBA1CA5-992B-7C42-9D2F-AA00D89FEB83}" type="presParOf" srcId="{0B7219BA-F441-3149-A35E-DA72714444F6}" destId="{A5ADD14B-8B03-F446-AEED-77D458F650D5}" srcOrd="0" destOrd="0" presId="urn:microsoft.com/office/officeart/2005/8/layout/orgChart1"/>
    <dgm:cxn modelId="{C830CBCA-073D-AB4E-9F04-286DEEC4AF72}" type="presParOf" srcId="{0B7219BA-F441-3149-A35E-DA72714444F6}" destId="{F431FC8C-AC88-AD4B-9298-79CAA52B3CD8}" srcOrd="1" destOrd="0" presId="urn:microsoft.com/office/officeart/2005/8/layout/orgChart1"/>
    <dgm:cxn modelId="{C4903196-C4AD-E244-9E93-AB16BF107AB8}" type="presParOf" srcId="{E87E0BE1-F247-6B48-802E-A9E98F61E6EB}" destId="{139FF2EE-DEB5-954D-B51C-13269AB15C8A}" srcOrd="1" destOrd="0" presId="urn:microsoft.com/office/officeart/2005/8/layout/orgChart1"/>
    <dgm:cxn modelId="{88FC53BE-EE30-3447-829E-A26AB9A6A5DC}" type="presParOf" srcId="{E87E0BE1-F247-6B48-802E-A9E98F61E6EB}" destId="{8A9D7BD4-80E7-B14E-BB09-5988F79824C8}" srcOrd="2" destOrd="0" presId="urn:microsoft.com/office/officeart/2005/8/layout/orgChart1"/>
    <dgm:cxn modelId="{4E1E2E97-941A-9B42-B9FD-B7905F776F40}" type="presParOf" srcId="{20B0F93A-1DF1-C440-BF13-45DD7EBCEB69}" destId="{568C6DCA-01C9-2640-954A-9BEE107E9239}" srcOrd="2" destOrd="0" presId="urn:microsoft.com/office/officeart/2005/8/layout/orgChart1"/>
    <dgm:cxn modelId="{41FC76D9-9972-5644-8854-5BF0AA71E1E0}" type="presParOf" srcId="{20B0F93A-1DF1-C440-BF13-45DD7EBCEB69}" destId="{0B116E8B-D9CE-8C43-B959-E8D4731A02A9}" srcOrd="3" destOrd="0" presId="urn:microsoft.com/office/officeart/2005/8/layout/orgChart1"/>
    <dgm:cxn modelId="{A5016735-44F5-2D4A-B176-A3BC7525C6B1}" type="presParOf" srcId="{0B116E8B-D9CE-8C43-B959-E8D4731A02A9}" destId="{0C563F14-91A7-6743-BEA0-F814075A9930}" srcOrd="0" destOrd="0" presId="urn:microsoft.com/office/officeart/2005/8/layout/orgChart1"/>
    <dgm:cxn modelId="{27A20871-3E5F-C242-9290-F6710526EE41}" type="presParOf" srcId="{0C563F14-91A7-6743-BEA0-F814075A9930}" destId="{E16C89ED-2B0D-EB4F-9F1D-4B32E349E10D}" srcOrd="0" destOrd="0" presId="urn:microsoft.com/office/officeart/2005/8/layout/orgChart1"/>
    <dgm:cxn modelId="{FD60AC43-656E-1F45-8350-C718C3FD385D}" type="presParOf" srcId="{0C563F14-91A7-6743-BEA0-F814075A9930}" destId="{D943F37F-A348-1048-BDD1-1696F95791A0}" srcOrd="1" destOrd="0" presId="urn:microsoft.com/office/officeart/2005/8/layout/orgChart1"/>
    <dgm:cxn modelId="{CC3789BF-E3CD-3946-8386-433E20CCA74E}" type="presParOf" srcId="{0B116E8B-D9CE-8C43-B959-E8D4731A02A9}" destId="{311C5048-B048-FE43-82AF-BAB13A4DFC45}" srcOrd="1" destOrd="0" presId="urn:microsoft.com/office/officeart/2005/8/layout/orgChart1"/>
    <dgm:cxn modelId="{73581E99-8730-294C-8759-2FAB9A818620}" type="presParOf" srcId="{311C5048-B048-FE43-82AF-BAB13A4DFC45}" destId="{F8F9F61D-A83B-9342-8130-2E0D0084E4C1}" srcOrd="0" destOrd="0" presId="urn:microsoft.com/office/officeart/2005/8/layout/orgChart1"/>
    <dgm:cxn modelId="{C64F3D1D-5B11-7246-9F80-A753F2CEB45C}" type="presParOf" srcId="{311C5048-B048-FE43-82AF-BAB13A4DFC45}" destId="{BACFEE5A-A490-2A44-B461-D9659992F8B7}" srcOrd="1" destOrd="0" presId="urn:microsoft.com/office/officeart/2005/8/layout/orgChart1"/>
    <dgm:cxn modelId="{E0B19290-3509-B94B-BB7D-8A22DDA1FDBD}" type="presParOf" srcId="{BACFEE5A-A490-2A44-B461-D9659992F8B7}" destId="{8C05DB39-4614-3D42-A2F5-936491D24D58}" srcOrd="0" destOrd="0" presId="urn:microsoft.com/office/officeart/2005/8/layout/orgChart1"/>
    <dgm:cxn modelId="{11031569-F56B-B34F-A9DE-688B0D34840D}" type="presParOf" srcId="{8C05DB39-4614-3D42-A2F5-936491D24D58}" destId="{7D528D9D-5801-844A-9C29-7CF5B3D449B6}" srcOrd="0" destOrd="0" presId="urn:microsoft.com/office/officeart/2005/8/layout/orgChart1"/>
    <dgm:cxn modelId="{64500D3E-F853-0B4E-B33D-5EA7198C8FA3}" type="presParOf" srcId="{8C05DB39-4614-3D42-A2F5-936491D24D58}" destId="{D385B25A-8F3D-CE4B-B123-CFC8A632247C}" srcOrd="1" destOrd="0" presId="urn:microsoft.com/office/officeart/2005/8/layout/orgChart1"/>
    <dgm:cxn modelId="{77CC3EC1-4D84-9142-9009-222A635888A2}" type="presParOf" srcId="{BACFEE5A-A490-2A44-B461-D9659992F8B7}" destId="{2AF4B911-25E5-1E46-AB71-7A6C3914318D}" srcOrd="1" destOrd="0" presId="urn:microsoft.com/office/officeart/2005/8/layout/orgChart1"/>
    <dgm:cxn modelId="{7F35A11C-71EC-3F4D-9137-D344D29AE3D5}" type="presParOf" srcId="{BACFEE5A-A490-2A44-B461-D9659992F8B7}" destId="{3FE05D73-F834-A445-830B-D52C88B745AE}" srcOrd="2" destOrd="0" presId="urn:microsoft.com/office/officeart/2005/8/layout/orgChart1"/>
    <dgm:cxn modelId="{3AFAD102-9B6C-7F4B-B00F-EF5E44A3D7A2}" type="presParOf" srcId="{0B116E8B-D9CE-8C43-B959-E8D4731A02A9}" destId="{4E233752-06A5-6E45-BCAC-FD5B6F764400}" srcOrd="2" destOrd="0" presId="urn:microsoft.com/office/officeart/2005/8/layout/orgChart1"/>
    <dgm:cxn modelId="{D3DF1866-4A9A-CB42-BF16-257AD708A6D6}" type="presParOf" srcId="{20B0F93A-1DF1-C440-BF13-45DD7EBCEB69}" destId="{25E901DE-3791-3C43-9DB4-09D52799652D}" srcOrd="4" destOrd="0" presId="urn:microsoft.com/office/officeart/2005/8/layout/orgChart1"/>
    <dgm:cxn modelId="{71B31114-A257-734B-85D2-6732CECA064F}" type="presParOf" srcId="{20B0F93A-1DF1-C440-BF13-45DD7EBCEB69}" destId="{4B8B85A1-D64F-2645-82FF-EB9D24D36179}" srcOrd="5" destOrd="0" presId="urn:microsoft.com/office/officeart/2005/8/layout/orgChart1"/>
    <dgm:cxn modelId="{0A93CD28-209C-7448-A801-6E383A73C046}" type="presParOf" srcId="{4B8B85A1-D64F-2645-82FF-EB9D24D36179}" destId="{38363268-EC7F-AE44-BDF1-9FE1BE128602}" srcOrd="0" destOrd="0" presId="urn:microsoft.com/office/officeart/2005/8/layout/orgChart1"/>
    <dgm:cxn modelId="{F7DC96A7-B525-404F-8134-3F6C61A12E16}" type="presParOf" srcId="{38363268-EC7F-AE44-BDF1-9FE1BE128602}" destId="{C99781FC-1059-804D-A54F-23FA6377AD4D}" srcOrd="0" destOrd="0" presId="urn:microsoft.com/office/officeart/2005/8/layout/orgChart1"/>
    <dgm:cxn modelId="{985B2FC4-B8EB-8941-852E-31509C80A66C}" type="presParOf" srcId="{38363268-EC7F-AE44-BDF1-9FE1BE128602}" destId="{3F0682B8-1894-F741-AE7F-1F43F0421A88}" srcOrd="1" destOrd="0" presId="urn:microsoft.com/office/officeart/2005/8/layout/orgChart1"/>
    <dgm:cxn modelId="{66B10E6F-AB25-6F4E-AD75-D65B715D52F6}" type="presParOf" srcId="{4B8B85A1-D64F-2645-82FF-EB9D24D36179}" destId="{A8B886D8-E66F-8D48-BEC0-91ACAF88DAB3}" srcOrd="1" destOrd="0" presId="urn:microsoft.com/office/officeart/2005/8/layout/orgChart1"/>
    <dgm:cxn modelId="{EB313361-F55A-B24C-A9E5-44A424605F65}" type="presParOf" srcId="{A8B886D8-E66F-8D48-BEC0-91ACAF88DAB3}" destId="{DD400A4C-1670-D94C-B372-AFA772712884}" srcOrd="0" destOrd="0" presId="urn:microsoft.com/office/officeart/2005/8/layout/orgChart1"/>
    <dgm:cxn modelId="{86EB044A-F122-5940-AC02-550AEC112649}" type="presParOf" srcId="{A8B886D8-E66F-8D48-BEC0-91ACAF88DAB3}" destId="{75970A90-702E-A548-B6EA-1739BF7E778F}" srcOrd="1" destOrd="0" presId="urn:microsoft.com/office/officeart/2005/8/layout/orgChart1"/>
    <dgm:cxn modelId="{1A4326C9-90B1-674E-AB85-959092DB8995}" type="presParOf" srcId="{75970A90-702E-A548-B6EA-1739BF7E778F}" destId="{A37A1143-C54A-5249-BB66-0EE8EDC18468}" srcOrd="0" destOrd="0" presId="urn:microsoft.com/office/officeart/2005/8/layout/orgChart1"/>
    <dgm:cxn modelId="{41A5524D-9CE2-F448-8B27-CE015EC66E60}" type="presParOf" srcId="{A37A1143-C54A-5249-BB66-0EE8EDC18468}" destId="{BAF7E80A-6C8B-3643-8F7C-EB422C529A29}" srcOrd="0" destOrd="0" presId="urn:microsoft.com/office/officeart/2005/8/layout/orgChart1"/>
    <dgm:cxn modelId="{03AF61A9-BACF-984D-B2C6-A89A7134C601}" type="presParOf" srcId="{A37A1143-C54A-5249-BB66-0EE8EDC18468}" destId="{661C313F-8412-6D49-A3D5-D8EB02FD4293}" srcOrd="1" destOrd="0" presId="urn:microsoft.com/office/officeart/2005/8/layout/orgChart1"/>
    <dgm:cxn modelId="{9974CDF0-D20A-A54F-B78E-E8A97B00DDC4}" type="presParOf" srcId="{75970A90-702E-A548-B6EA-1739BF7E778F}" destId="{492CA276-733D-2842-B4BF-477CC52DABBA}" srcOrd="1" destOrd="0" presId="urn:microsoft.com/office/officeart/2005/8/layout/orgChart1"/>
    <dgm:cxn modelId="{AE7D185A-FD0F-6240-A90A-3BB14E654B55}" type="presParOf" srcId="{75970A90-702E-A548-B6EA-1739BF7E778F}" destId="{0AA67ABE-F36D-C541-8598-9773BE6F1AA8}" srcOrd="2" destOrd="0" presId="urn:microsoft.com/office/officeart/2005/8/layout/orgChart1"/>
    <dgm:cxn modelId="{B6531241-85A9-1242-A9B1-CEA49D52A3AF}" type="presParOf" srcId="{4B8B85A1-D64F-2645-82FF-EB9D24D36179}" destId="{CEE91081-C105-3B47-8D33-1AAB10AC7226}" srcOrd="2" destOrd="0" presId="urn:microsoft.com/office/officeart/2005/8/layout/orgChart1"/>
    <dgm:cxn modelId="{5EC1CD34-8143-BB48-8120-E85B66A63429}" type="presParOf" srcId="{C31AF3B0-9849-8044-9F86-679B8D793FE6}" destId="{5ADFDB43-4515-764E-B904-F1817D579317}" srcOrd="2" destOrd="0" presId="urn:microsoft.com/office/officeart/2005/8/layout/orgChart1"/>
    <dgm:cxn modelId="{7B1B20AB-3FB1-354C-AF8A-1729794D9698}" type="presParOf" srcId="{07C1DAE0-1755-BB44-BE21-CBC2C05D1128}" destId="{A595620E-0E48-F24A-AF70-A5D8E8CD850C}" srcOrd="2" destOrd="0" presId="urn:microsoft.com/office/officeart/2005/8/layout/orgChart1"/>
    <dgm:cxn modelId="{E70E4F17-3D94-F546-92F4-117E69D9D44A}" type="presParOf" srcId="{A595620E-0E48-F24A-AF70-A5D8E8CD850C}" destId="{13C78A69-06D2-F946-AE01-CCE1BF24E83F}" srcOrd="0" destOrd="0" presId="urn:microsoft.com/office/officeart/2005/8/layout/orgChart1"/>
    <dgm:cxn modelId="{52D91A2D-08BB-A945-8111-E14064C20C31}" type="presParOf" srcId="{A595620E-0E48-F24A-AF70-A5D8E8CD850C}" destId="{3E37B6EF-6627-B949-8CAF-B42E58658A13}" srcOrd="1" destOrd="0" presId="urn:microsoft.com/office/officeart/2005/8/layout/orgChart1"/>
    <dgm:cxn modelId="{C42F48BD-FE76-B24C-A4E6-8372338278B6}" type="presParOf" srcId="{3E37B6EF-6627-B949-8CAF-B42E58658A13}" destId="{052748E0-686B-334D-8007-C8042C0BBBE3}" srcOrd="0" destOrd="0" presId="urn:microsoft.com/office/officeart/2005/8/layout/orgChart1"/>
    <dgm:cxn modelId="{7EC22AF1-4340-2E4F-8D5F-88A67C0ACBEA}" type="presParOf" srcId="{052748E0-686B-334D-8007-C8042C0BBBE3}" destId="{0F6DE040-93AE-3548-9B05-62AB82B51BAC}" srcOrd="0" destOrd="0" presId="urn:microsoft.com/office/officeart/2005/8/layout/orgChart1"/>
    <dgm:cxn modelId="{72B026EB-2867-4B4A-A3B3-BC51726E2266}" type="presParOf" srcId="{052748E0-686B-334D-8007-C8042C0BBBE3}" destId="{B3975026-D1A1-4144-802F-16D4C0BB012B}" srcOrd="1" destOrd="0" presId="urn:microsoft.com/office/officeart/2005/8/layout/orgChart1"/>
    <dgm:cxn modelId="{61093D63-E55E-6241-A0F4-A42DA29C6A62}" type="presParOf" srcId="{3E37B6EF-6627-B949-8CAF-B42E58658A13}" destId="{F62902ED-B547-7C4A-AA86-679A1975E939}" srcOrd="1" destOrd="0" presId="urn:microsoft.com/office/officeart/2005/8/layout/orgChart1"/>
    <dgm:cxn modelId="{1B3988FF-77A7-6F46-89CB-E1EE71F6612E}" type="presParOf" srcId="{3E37B6EF-6627-B949-8CAF-B42E58658A13}" destId="{AD9CADA3-B1AD-7248-B60F-6D1CD286BEDB}" srcOrd="2" destOrd="0" presId="urn:microsoft.com/office/officeart/2005/8/layout/orgChart1"/>
    <dgm:cxn modelId="{4CC77BA3-0EEA-7745-81C9-287146BC576F}" type="presParOf" srcId="{FD2DACA6-5DF8-974E-9E32-35119BBD6E27}" destId="{F1680876-8D75-5A40-A800-8F9861C30D30}" srcOrd="2" destOrd="0" presId="urn:microsoft.com/office/officeart/2005/8/layout/orgChart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D05484ED-065F-461A-964D-50F21E66C9A8}">
      <dsp:nvSpPr>
        <dsp:cNvPr id="0" name=""/>
        <dsp:cNvSpPr/>
      </dsp:nvSpPr>
      <dsp:spPr>
        <a:xfrm>
          <a:off x="1655" y="0"/>
          <a:ext cx="2576270" cy="326350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lvl="0" algn="ctr" defTabSz="1022350">
            <a:lnSpc>
              <a:spcPct val="90000"/>
            </a:lnSpc>
            <a:spcBef>
              <a:spcPct val="0"/>
            </a:spcBef>
            <a:spcAft>
              <a:spcPct val="35000"/>
            </a:spcAft>
          </a:pPr>
          <a:r>
            <a:rPr lang="en-US" sz="2300" kern="1200"/>
            <a:t>Fully Automated</a:t>
          </a:r>
        </a:p>
      </dsp:txBody>
      <dsp:txXfrm>
        <a:off x="1655" y="1305401"/>
        <a:ext cx="2576270" cy="1305401"/>
      </dsp:txXfrm>
    </dsp:sp>
    <dsp:sp modelId="{A25F09E2-CCF7-4265-9BA4-969248037996}">
      <dsp:nvSpPr>
        <dsp:cNvPr id="0" name=""/>
        <dsp:cNvSpPr/>
      </dsp:nvSpPr>
      <dsp:spPr>
        <a:xfrm>
          <a:off x="746417" y="195810"/>
          <a:ext cx="1086746" cy="1086746"/>
        </a:xfrm>
        <a:prstGeom prst="ellipse">
          <a:avLst/>
        </a:prstGeom>
        <a:blipFill>
          <a:blip xmlns:r="http://schemas.openxmlformats.org/officeDocument/2006/relationships" r:embed="rId1" cstate="print">
            <a:extLst>
              <a:ext uri="{28A0092B-C50C-407E-A947-70E740481C1C}">
                <a14:useLocalDpi xmlns:a14="http://schemas.microsoft.com/office/drawing/2010/main" val="0"/>
              </a:ext>
              <a:ext uri="{837473B0-CC2E-450A-ABE3-18F120FF3D39}">
                <a1611:picAttrSrcUrl xmlns:a1611="http://schemas.microsoft.com/office/drawing/2016/11/main" xmlns="" r:id="rId2"/>
              </a:ext>
            </a:extLst>
          </a:blip>
          <a:srcRect/>
          <a:stretch>
            <a:fillRect l="-17000" r="-17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4AAD4685-DCD2-456B-9B5D-3AC795176C99}">
      <dsp:nvSpPr>
        <dsp:cNvPr id="0" name=""/>
        <dsp:cNvSpPr/>
      </dsp:nvSpPr>
      <dsp:spPr>
        <a:xfrm>
          <a:off x="2655214" y="0"/>
          <a:ext cx="2576270" cy="326350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lvl="0" algn="ctr" defTabSz="1022350">
            <a:lnSpc>
              <a:spcPct val="90000"/>
            </a:lnSpc>
            <a:spcBef>
              <a:spcPct val="0"/>
            </a:spcBef>
            <a:spcAft>
              <a:spcPct val="35000"/>
            </a:spcAft>
          </a:pPr>
          <a:r>
            <a:rPr lang="en-US" sz="2300" kern="1200"/>
            <a:t>Automated with Human Augmentation</a:t>
          </a:r>
        </a:p>
      </dsp:txBody>
      <dsp:txXfrm>
        <a:off x="2655214" y="1305401"/>
        <a:ext cx="2576270" cy="1305401"/>
      </dsp:txXfrm>
    </dsp:sp>
    <dsp:sp modelId="{2F1C4DC4-4C92-4BFA-B605-9C990FB70E51}">
      <dsp:nvSpPr>
        <dsp:cNvPr id="0" name=""/>
        <dsp:cNvSpPr/>
      </dsp:nvSpPr>
      <dsp:spPr>
        <a:xfrm>
          <a:off x="3399976" y="195810"/>
          <a:ext cx="1086746" cy="1086746"/>
        </a:xfrm>
        <a:prstGeom prst="ellipse">
          <a:avLst/>
        </a:prstGeom>
        <a:blipFill>
          <a:blip xmlns:r="http://schemas.openxmlformats.org/officeDocument/2006/relationships" r:embed="rId3" cstate="print">
            <a:extLst>
              <a:ext uri="{28A0092B-C50C-407E-A947-70E740481C1C}">
                <a14:useLocalDpi xmlns:a14="http://schemas.microsoft.com/office/drawing/2010/main" val="0"/>
              </a:ext>
              <a:ext uri="{837473B0-CC2E-450A-ABE3-18F120FF3D39}">
                <a1611:picAttrSrcUrl xmlns:a1611="http://schemas.microsoft.com/office/drawing/2016/11/main" xmlns="" r:id="rId4"/>
              </a:ext>
            </a:extLst>
          </a:blip>
          <a:srcRect/>
          <a:stretch>
            <a:fillRect l="-25000" r="-25000"/>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04AADF3D-3CC5-4D19-B11D-09717BCF5EF4}">
      <dsp:nvSpPr>
        <dsp:cNvPr id="0" name=""/>
        <dsp:cNvSpPr/>
      </dsp:nvSpPr>
      <dsp:spPr>
        <a:xfrm>
          <a:off x="5308773" y="0"/>
          <a:ext cx="2576270" cy="3263504"/>
        </a:xfrm>
        <a:prstGeom prst="roundRect">
          <a:avLst>
            <a:gd name="adj" fmla="val 10000"/>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163576" tIns="163576" rIns="163576" bIns="163576" numCol="1" spcCol="1270" anchor="ctr" anchorCtr="0">
          <a:noAutofit/>
        </a:bodyPr>
        <a:lstStyle/>
        <a:p>
          <a:pPr lvl="0" algn="ctr" defTabSz="1022350">
            <a:lnSpc>
              <a:spcPct val="90000"/>
            </a:lnSpc>
            <a:spcBef>
              <a:spcPct val="0"/>
            </a:spcBef>
            <a:spcAft>
              <a:spcPct val="35000"/>
            </a:spcAft>
          </a:pPr>
          <a:r>
            <a:rPr lang="en-US" sz="2300" kern="1200"/>
            <a:t>Hand Adjusted</a:t>
          </a:r>
        </a:p>
      </dsp:txBody>
      <dsp:txXfrm>
        <a:off x="5308773" y="1305401"/>
        <a:ext cx="2576270" cy="1305401"/>
      </dsp:txXfrm>
    </dsp:sp>
    <dsp:sp modelId="{A504F7F1-9A05-4FF6-84FE-DF833F8CD6D8}">
      <dsp:nvSpPr>
        <dsp:cNvPr id="0" name=""/>
        <dsp:cNvSpPr/>
      </dsp:nvSpPr>
      <dsp:spPr>
        <a:xfrm>
          <a:off x="6053535" y="195810"/>
          <a:ext cx="1086746" cy="1086746"/>
        </a:xfrm>
        <a:prstGeom prst="ellipse">
          <a:avLst/>
        </a:prstGeom>
        <a:blipFill>
          <a:blip xmlns:r="http://schemas.openxmlformats.org/officeDocument/2006/relationships" r:embed="rId5" cstate="print">
            <a:extLst>
              <a:ext uri="{28A0092B-C50C-407E-A947-70E740481C1C}">
                <a14:useLocalDpi xmlns:a14="http://schemas.microsoft.com/office/drawing/2010/main" val="0"/>
              </a:ext>
              <a:ext uri="{837473B0-CC2E-450A-ABE3-18F120FF3D39}">
                <a1611:picAttrSrcUrl xmlns:a1611="http://schemas.microsoft.com/office/drawing/2016/11/main" xmlns="" r:id="rId6"/>
              </a:ext>
            </a:extLst>
          </a:blip>
          <a:srcRect/>
          <a:stretch>
            <a:fillRect/>
          </a:stretch>
        </a:blip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 modelId="{C74C689A-9FA0-42B5-A9A3-B67D31FDD398}">
      <dsp:nvSpPr>
        <dsp:cNvPr id="0" name=""/>
        <dsp:cNvSpPr/>
      </dsp:nvSpPr>
      <dsp:spPr>
        <a:xfrm>
          <a:off x="315467" y="2610803"/>
          <a:ext cx="7255764" cy="489525"/>
        </a:xfrm>
        <a:prstGeom prst="leftRightArrow">
          <a:avLst/>
        </a:prstGeom>
        <a:solidFill>
          <a:schemeClr val="accent1">
            <a:tint val="60000"/>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3C78A69-06D2-F946-AE01-CCE1BF24E83F}">
      <dsp:nvSpPr>
        <dsp:cNvPr id="0" name=""/>
        <dsp:cNvSpPr/>
      </dsp:nvSpPr>
      <dsp:spPr>
        <a:xfrm>
          <a:off x="2922658" y="1214775"/>
          <a:ext cx="2031750" cy="1857942"/>
        </a:xfrm>
        <a:custGeom>
          <a:avLst/>
          <a:gdLst/>
          <a:ahLst/>
          <a:cxnLst/>
          <a:rect l="0" t="0" r="0" b="0"/>
          <a:pathLst>
            <a:path>
              <a:moveTo>
                <a:pt x="0" y="0"/>
              </a:moveTo>
              <a:lnTo>
                <a:pt x="0" y="1857942"/>
              </a:lnTo>
              <a:lnTo>
                <a:pt x="2031750" y="1857942"/>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D400A4C-1670-D94C-B372-AFA772712884}">
      <dsp:nvSpPr>
        <dsp:cNvPr id="0" name=""/>
        <dsp:cNvSpPr/>
      </dsp:nvSpPr>
      <dsp:spPr>
        <a:xfrm>
          <a:off x="3734869" y="3350589"/>
          <a:ext cx="150409" cy="461255"/>
        </a:xfrm>
        <a:custGeom>
          <a:avLst/>
          <a:gdLst/>
          <a:ahLst/>
          <a:cxnLst/>
          <a:rect l="0" t="0" r="0" b="0"/>
          <a:pathLst>
            <a:path>
              <a:moveTo>
                <a:pt x="0" y="0"/>
              </a:moveTo>
              <a:lnTo>
                <a:pt x="0" y="461255"/>
              </a:lnTo>
              <a:lnTo>
                <a:pt x="150409" y="46125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25E901DE-3791-3C43-9DB4-09D52799652D}">
      <dsp:nvSpPr>
        <dsp:cNvPr id="0" name=""/>
        <dsp:cNvSpPr/>
      </dsp:nvSpPr>
      <dsp:spPr>
        <a:xfrm>
          <a:off x="2922658" y="2638651"/>
          <a:ext cx="1213302" cy="210573"/>
        </a:xfrm>
        <a:custGeom>
          <a:avLst/>
          <a:gdLst/>
          <a:ahLst/>
          <a:cxnLst/>
          <a:rect l="0" t="0" r="0" b="0"/>
          <a:pathLst>
            <a:path>
              <a:moveTo>
                <a:pt x="0" y="0"/>
              </a:moveTo>
              <a:lnTo>
                <a:pt x="0" y="105286"/>
              </a:lnTo>
              <a:lnTo>
                <a:pt x="1213302" y="105286"/>
              </a:lnTo>
              <a:lnTo>
                <a:pt x="1213302" y="21057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F8F9F61D-A83B-9342-8130-2E0D0084E4C1}">
      <dsp:nvSpPr>
        <dsp:cNvPr id="0" name=""/>
        <dsp:cNvSpPr/>
      </dsp:nvSpPr>
      <dsp:spPr>
        <a:xfrm>
          <a:off x="2521567" y="3350589"/>
          <a:ext cx="150409" cy="461255"/>
        </a:xfrm>
        <a:custGeom>
          <a:avLst/>
          <a:gdLst/>
          <a:ahLst/>
          <a:cxnLst/>
          <a:rect l="0" t="0" r="0" b="0"/>
          <a:pathLst>
            <a:path>
              <a:moveTo>
                <a:pt x="0" y="0"/>
              </a:moveTo>
              <a:lnTo>
                <a:pt x="0" y="461255"/>
              </a:lnTo>
              <a:lnTo>
                <a:pt x="150409" y="461255"/>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568C6DCA-01C9-2640-954A-9BEE107E9239}">
      <dsp:nvSpPr>
        <dsp:cNvPr id="0" name=""/>
        <dsp:cNvSpPr/>
      </dsp:nvSpPr>
      <dsp:spPr>
        <a:xfrm>
          <a:off x="2876938" y="2638651"/>
          <a:ext cx="91440" cy="210573"/>
        </a:xfrm>
        <a:custGeom>
          <a:avLst/>
          <a:gdLst/>
          <a:ahLst/>
          <a:cxnLst/>
          <a:rect l="0" t="0" r="0" b="0"/>
          <a:pathLst>
            <a:path>
              <a:moveTo>
                <a:pt x="45720" y="0"/>
              </a:moveTo>
              <a:lnTo>
                <a:pt x="45720" y="21057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DB4AE552-EA86-E84D-AB37-E30E9DF9DFE7}">
      <dsp:nvSpPr>
        <dsp:cNvPr id="0" name=""/>
        <dsp:cNvSpPr/>
      </dsp:nvSpPr>
      <dsp:spPr>
        <a:xfrm>
          <a:off x="1709356" y="2638651"/>
          <a:ext cx="1213302" cy="210573"/>
        </a:xfrm>
        <a:custGeom>
          <a:avLst/>
          <a:gdLst/>
          <a:ahLst/>
          <a:cxnLst/>
          <a:rect l="0" t="0" r="0" b="0"/>
          <a:pathLst>
            <a:path>
              <a:moveTo>
                <a:pt x="1213302" y="0"/>
              </a:moveTo>
              <a:lnTo>
                <a:pt x="1213302" y="105286"/>
              </a:lnTo>
              <a:lnTo>
                <a:pt x="0" y="105286"/>
              </a:lnTo>
              <a:lnTo>
                <a:pt x="0" y="210573"/>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60BEE1B7-46C9-B64B-909E-D930E3A4B606}">
      <dsp:nvSpPr>
        <dsp:cNvPr id="0" name=""/>
        <dsp:cNvSpPr/>
      </dsp:nvSpPr>
      <dsp:spPr>
        <a:xfrm>
          <a:off x="2876938" y="1214775"/>
          <a:ext cx="91440" cy="922511"/>
        </a:xfrm>
        <a:custGeom>
          <a:avLst/>
          <a:gdLst/>
          <a:ahLst/>
          <a:cxnLst/>
          <a:rect l="0" t="0" r="0" b="0"/>
          <a:pathLst>
            <a:path>
              <a:moveTo>
                <a:pt x="45720" y="0"/>
              </a:moveTo>
              <a:lnTo>
                <a:pt x="45720" y="922511"/>
              </a:lnTo>
            </a:path>
          </a:pathLst>
        </a:custGeom>
        <a:noFill/>
        <a:ln w="12700" cap="flat" cmpd="sng" algn="ctr">
          <a:solidFill>
            <a:schemeClr val="accent1">
              <a:shade val="8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C9926FC-18AE-394D-8C30-E6A844536781}">
      <dsp:nvSpPr>
        <dsp:cNvPr id="0" name=""/>
        <dsp:cNvSpPr/>
      </dsp:nvSpPr>
      <dsp:spPr>
        <a:xfrm>
          <a:off x="2922658" y="501364"/>
          <a:ext cx="877568" cy="212045"/>
        </a:xfrm>
        <a:custGeom>
          <a:avLst/>
          <a:gdLst/>
          <a:ahLst/>
          <a:cxnLst/>
          <a:rect l="0" t="0" r="0" b="0"/>
          <a:pathLst>
            <a:path>
              <a:moveTo>
                <a:pt x="877568" y="0"/>
              </a:moveTo>
              <a:lnTo>
                <a:pt x="877568" y="106759"/>
              </a:lnTo>
              <a:lnTo>
                <a:pt x="0" y="106759"/>
              </a:lnTo>
              <a:lnTo>
                <a:pt x="0" y="212045"/>
              </a:lnTo>
            </a:path>
          </a:pathLst>
        </a:custGeom>
        <a:noFill/>
        <a:ln w="12700" cap="flat" cmpd="sng" algn="ctr">
          <a:solidFill>
            <a:schemeClr val="accent1">
              <a:shade val="60000"/>
              <a:hueOff val="0"/>
              <a:satOff val="0"/>
              <a:lumOff val="0"/>
              <a:alphaOff val="0"/>
            </a:schemeClr>
          </a:solidFill>
          <a:prstDash val="solid"/>
          <a:miter lim="800000"/>
        </a:ln>
        <a:effectLst/>
      </dsp:spPr>
      <dsp:style>
        <a:lnRef idx="2">
          <a:scrgbClr r="0" g="0" b="0"/>
        </a:lnRef>
        <a:fillRef idx="0">
          <a:scrgbClr r="0" g="0" b="0"/>
        </a:fillRef>
        <a:effectRef idx="0">
          <a:scrgbClr r="0" g="0" b="0"/>
        </a:effectRef>
        <a:fontRef idx="minor"/>
      </dsp:style>
    </dsp:sp>
    <dsp:sp modelId="{144ACA63-D64C-9D41-A7F4-C4F77C486A72}">
      <dsp:nvSpPr>
        <dsp:cNvPr id="0" name=""/>
        <dsp:cNvSpPr/>
      </dsp:nvSpPr>
      <dsp:spPr>
        <a:xfrm>
          <a:off x="3298862" y="0"/>
          <a:ext cx="1002729" cy="5013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a:t>External Server</a:t>
          </a:r>
        </a:p>
      </dsp:txBody>
      <dsp:txXfrm>
        <a:off x="3298862" y="0"/>
        <a:ext cx="1002729" cy="501364"/>
      </dsp:txXfrm>
    </dsp:sp>
    <dsp:sp modelId="{5B80F649-989A-7547-9D82-16B9BA17F04A}">
      <dsp:nvSpPr>
        <dsp:cNvPr id="0" name=""/>
        <dsp:cNvSpPr/>
      </dsp:nvSpPr>
      <dsp:spPr>
        <a:xfrm>
          <a:off x="2421294" y="713410"/>
          <a:ext cx="1002729" cy="5013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a:t>Repository</a:t>
          </a:r>
        </a:p>
      </dsp:txBody>
      <dsp:txXfrm>
        <a:off x="2421294" y="713410"/>
        <a:ext cx="1002729" cy="501364"/>
      </dsp:txXfrm>
    </dsp:sp>
    <dsp:sp modelId="{88BD8ADF-DA21-A44B-9912-F08C4AC73720}">
      <dsp:nvSpPr>
        <dsp:cNvPr id="0" name=""/>
        <dsp:cNvSpPr/>
      </dsp:nvSpPr>
      <dsp:spPr>
        <a:xfrm>
          <a:off x="2421294" y="2137286"/>
          <a:ext cx="1002729" cy="5013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a:t>Generate Actionable Variables</a:t>
          </a:r>
        </a:p>
      </dsp:txBody>
      <dsp:txXfrm>
        <a:off x="2421294" y="2137286"/>
        <a:ext cx="1002729" cy="501364"/>
      </dsp:txXfrm>
    </dsp:sp>
    <dsp:sp modelId="{A5ADD14B-8B03-F446-AEED-77D458F650D5}">
      <dsp:nvSpPr>
        <dsp:cNvPr id="0" name=""/>
        <dsp:cNvSpPr/>
      </dsp:nvSpPr>
      <dsp:spPr>
        <a:xfrm>
          <a:off x="1207991" y="2849224"/>
          <a:ext cx="1002729" cy="5013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a:t>API</a:t>
          </a:r>
        </a:p>
      </dsp:txBody>
      <dsp:txXfrm>
        <a:off x="1207991" y="2849224"/>
        <a:ext cx="1002729" cy="501364"/>
      </dsp:txXfrm>
    </dsp:sp>
    <dsp:sp modelId="{E16C89ED-2B0D-EB4F-9F1D-4B32E349E10D}">
      <dsp:nvSpPr>
        <dsp:cNvPr id="0" name=""/>
        <dsp:cNvSpPr/>
      </dsp:nvSpPr>
      <dsp:spPr>
        <a:xfrm>
          <a:off x="2421294" y="2849224"/>
          <a:ext cx="1002729" cy="5013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a:t>Station Selection</a:t>
          </a:r>
        </a:p>
        <a:p>
          <a:pPr lvl="0" algn="ctr" defTabSz="488950">
            <a:lnSpc>
              <a:spcPct val="90000"/>
            </a:lnSpc>
            <a:spcBef>
              <a:spcPct val="0"/>
            </a:spcBef>
            <a:spcAft>
              <a:spcPct val="35000"/>
            </a:spcAft>
          </a:pPr>
          <a:r>
            <a:rPr lang="en-US" sz="1100" kern="1200" dirty="0"/>
            <a:t>Tool</a:t>
          </a:r>
        </a:p>
      </dsp:txBody>
      <dsp:txXfrm>
        <a:off x="2421294" y="2849224"/>
        <a:ext cx="1002729" cy="501364"/>
      </dsp:txXfrm>
    </dsp:sp>
    <dsp:sp modelId="{7D528D9D-5801-844A-9C29-7CF5B3D449B6}">
      <dsp:nvSpPr>
        <dsp:cNvPr id="0" name=""/>
        <dsp:cNvSpPr/>
      </dsp:nvSpPr>
      <dsp:spPr>
        <a:xfrm>
          <a:off x="2671976" y="3561162"/>
          <a:ext cx="1002729" cy="5013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a:t>Aggregation and </a:t>
          </a:r>
          <a:r>
            <a:rPr lang="en-US" sz="1100" kern="1200" dirty="0" err="1"/>
            <a:t>Subsetting</a:t>
          </a:r>
          <a:endParaRPr lang="en-US" sz="1100" kern="1200" dirty="0"/>
        </a:p>
      </dsp:txBody>
      <dsp:txXfrm>
        <a:off x="2671976" y="3561162"/>
        <a:ext cx="1002729" cy="501364"/>
      </dsp:txXfrm>
    </dsp:sp>
    <dsp:sp modelId="{C99781FC-1059-804D-A54F-23FA6377AD4D}">
      <dsp:nvSpPr>
        <dsp:cNvPr id="0" name=""/>
        <dsp:cNvSpPr/>
      </dsp:nvSpPr>
      <dsp:spPr>
        <a:xfrm>
          <a:off x="3634596" y="2849224"/>
          <a:ext cx="1002729" cy="5013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a:t>Download Portal</a:t>
          </a:r>
        </a:p>
      </dsp:txBody>
      <dsp:txXfrm>
        <a:off x="3634596" y="2849224"/>
        <a:ext cx="1002729" cy="501364"/>
      </dsp:txXfrm>
    </dsp:sp>
    <dsp:sp modelId="{BAF7E80A-6C8B-3643-8F7C-EB422C529A29}">
      <dsp:nvSpPr>
        <dsp:cNvPr id="0" name=""/>
        <dsp:cNvSpPr/>
      </dsp:nvSpPr>
      <dsp:spPr>
        <a:xfrm>
          <a:off x="3885279" y="3561162"/>
          <a:ext cx="1002729" cy="501364"/>
        </a:xfrm>
        <a:prstGeom prst="rect">
          <a:avLst/>
        </a:prstGeom>
        <a:solidFill>
          <a:schemeClr val="accent1">
            <a:hueOff val="0"/>
            <a:satOff val="0"/>
            <a:lumOff val="0"/>
            <a:alphaOff val="0"/>
          </a:schemeClr>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a:t>Aggregation and </a:t>
          </a:r>
          <a:r>
            <a:rPr lang="en-US" sz="1100" kern="1200" dirty="0" err="1"/>
            <a:t>Subsetting</a:t>
          </a:r>
          <a:endParaRPr lang="en-US" sz="1100" kern="1200" dirty="0"/>
        </a:p>
      </dsp:txBody>
      <dsp:txXfrm>
        <a:off x="3885279" y="3561162"/>
        <a:ext cx="1002729" cy="501364"/>
      </dsp:txXfrm>
    </dsp:sp>
    <dsp:sp modelId="{0F6DE040-93AE-3548-9B05-62AB82B51BAC}">
      <dsp:nvSpPr>
        <dsp:cNvPr id="0" name=""/>
        <dsp:cNvSpPr/>
      </dsp:nvSpPr>
      <dsp:spPr>
        <a:xfrm>
          <a:off x="4954409" y="2822035"/>
          <a:ext cx="1002729" cy="501364"/>
        </a:xfrm>
        <a:prstGeom prst="rect">
          <a:avLst/>
        </a:prstGeom>
        <a:solidFill>
          <a:schemeClr val="accent2"/>
        </a:solidFill>
        <a:ln w="12700" cap="flat" cmpd="sng" algn="ctr">
          <a:solidFill>
            <a:schemeClr val="lt1">
              <a:hueOff val="0"/>
              <a:satOff val="0"/>
              <a:lumOff val="0"/>
              <a:alphaOff val="0"/>
            </a:schemeClr>
          </a:solidFill>
          <a:prstDash val="solid"/>
          <a:miter lim="800000"/>
        </a:ln>
        <a:effectLst/>
      </dsp:spPr>
      <dsp:style>
        <a:lnRef idx="2">
          <a:scrgbClr r="0" g="0" b="0"/>
        </a:lnRef>
        <a:fillRef idx="1">
          <a:scrgbClr r="0" g="0" b="0"/>
        </a:fillRef>
        <a:effectRef idx="0">
          <a:scrgbClr r="0" g="0" b="0"/>
        </a:effectRef>
        <a:fontRef idx="minor">
          <a:schemeClr val="lt1"/>
        </a:fontRef>
      </dsp:style>
      <dsp:txBody>
        <a:bodyPr spcFirstLastPara="0" vert="horz" wrap="square" lIns="6985" tIns="6985" rIns="6985" bIns="6985" numCol="1" spcCol="1270" anchor="ctr" anchorCtr="0">
          <a:noAutofit/>
        </a:bodyPr>
        <a:lstStyle/>
        <a:p>
          <a:pPr lvl="0" algn="ctr" defTabSz="488950">
            <a:lnSpc>
              <a:spcPct val="90000"/>
            </a:lnSpc>
            <a:spcBef>
              <a:spcPct val="0"/>
            </a:spcBef>
            <a:spcAft>
              <a:spcPct val="35000"/>
            </a:spcAft>
          </a:pPr>
          <a:r>
            <a:rPr lang="en-US" sz="1100" kern="1200" dirty="0"/>
            <a:t>Visualization?</a:t>
          </a:r>
        </a:p>
      </dsp:txBody>
      <dsp:txXfrm>
        <a:off x="4954409" y="2822035"/>
        <a:ext cx="1002729" cy="501364"/>
      </dsp:txXfrm>
    </dsp:sp>
  </dsp:spTree>
</dsp:drawing>
</file>

<file path=ppt/diagrams/layout1.xml><?xml version="1.0" encoding="utf-8"?>
<dgm:layoutDef xmlns:dgm="http://schemas.openxmlformats.org/drawingml/2006/diagram" xmlns:a="http://schemas.openxmlformats.org/drawingml/2006/main" uniqueId="urn:microsoft.com/office/officeart/2005/8/layout/hList7">
  <dgm:title val=""/>
  <dgm:desc val=""/>
  <dgm:catLst>
    <dgm:cat type="list" pri="12000"/>
    <dgm:cat type="process" pri="20000"/>
    <dgm:cat type="relationship" pri="14000"/>
    <dgm:cat type="convert" pri="8000"/>
    <dgm:cat type="picture" pri="25000"/>
    <dgm:cat type="pictureconvert" pri="2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alg type="composite"/>
    <dgm:shape xmlns:r="http://schemas.openxmlformats.org/officeDocument/2006/relationships" r:blip="">
      <dgm:adjLst/>
    </dgm:shape>
    <dgm:presOf/>
    <dgm:constrLst>
      <dgm:constr type="w" for="ch" forName="fgShape" refType="w" fact="0.92"/>
      <dgm:constr type="h" for="ch" forName="fgShape" refType="h" fact="0.15"/>
      <dgm:constr type="b" for="ch" forName="fgShape" refType="h" fact="0.95"/>
      <dgm:constr type="ctrX" for="ch" forName="fgShape" refType="w" fact="0.5"/>
      <dgm:constr type="w" for="ch" forName="linComp" refType="w"/>
      <dgm:constr type="h" for="ch" forName="linComp" refType="h"/>
      <dgm:constr type="ctrX" for="ch" forName="linComp" refType="w" fact="0.5"/>
    </dgm:constrLst>
    <dgm:ruleLst/>
    <dgm:layoutNode name="fgShape" styleLbl="fgShp">
      <dgm:alg type="sp"/>
      <dgm:shape xmlns:r="http://schemas.openxmlformats.org/officeDocument/2006/relationships" type="leftRightArrow" r:blip="" zOrderOff="99999">
        <dgm:adjLst/>
      </dgm:shape>
      <dgm:presOf/>
      <dgm:constrLst/>
      <dgm:ruleLst/>
    </dgm:layoutNode>
    <dgm:layoutNode name="linComp">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forName="compNode" refType="w"/>
        <dgm:constr type="h" for="ch" forName="compNode" refType="h"/>
        <dgm:constr type="w" for="ch" ptType="sibTrans" refType="w" refFor="ch" refForName="compNode" fact="0.03"/>
        <dgm:constr type="primFontSz" for="des" ptType="node" op="equ" val="65"/>
      </dgm:constrLst>
      <dgm:ruleLst/>
      <dgm:forEach name="nodesForEach" axis="ch" ptType="node">
        <dgm:layoutNode name="compNode">
          <dgm:alg type="composite"/>
          <dgm:shape xmlns:r="http://schemas.openxmlformats.org/officeDocument/2006/relationships" r:blip="">
            <dgm:adjLst/>
          </dgm:shape>
          <dgm:presOf/>
          <dgm:constrLst>
            <dgm:constr type="w" for="ch" forName="bkgdShape" refType="w"/>
            <dgm:constr type="h" for="ch" forName="bkgdShape" refType="h"/>
            <dgm:constr type="w" for="ch" forName="nodeTx" refType="w"/>
            <dgm:constr type="h" for="ch" forName="nodeTx" refType="h" fact="0.4"/>
            <dgm:constr type="b" for="ch" forName="nodeTx" refType="h" fact="0.8"/>
            <dgm:constr type="w" for="ch" forName="invisiNode" refType="w" fact="0.01"/>
            <dgm:constr type="h" for="ch" forName="invisiNode" refType="h" fact="0.06"/>
            <dgm:constr type="t" for="ch" forName="invisiNode"/>
            <dgm:constr type="ctrX" for="ch" forName="invisiNode" refType="w" fact="0.5"/>
            <dgm:constr type="h" for="ch" forName="imagNode" refType="h" fact="0.333"/>
            <dgm:constr type="w" for="ch" forName="imagNode" refType="h" refFor="ch" refForName="imagNode"/>
            <dgm:constr type="ctrX" for="ch" forName="imagNode" refType="w" fact="0.5"/>
            <dgm:constr type="t" for="ch" forName="imagNode" refType="h" fact="0.06"/>
            <dgm:constr type="w" for="ch" forName="imagNode" refType="w" op="lte" fact="0.94"/>
          </dgm:constrLst>
          <dgm:ruleLst/>
          <dgm:layoutNode name="bkgdShape">
            <dgm:alg type="sp"/>
            <dgm:shape xmlns:r="http://schemas.openxmlformats.org/officeDocument/2006/relationships" type="roundRect" r:blip="">
              <dgm:adjLst>
                <dgm:adj idx="1" val="0.1"/>
              </dgm:adjLst>
            </dgm:shape>
            <dgm:presOf axis="desOrSelf" ptType="node"/>
            <dgm:constrLst/>
            <dgm:ruleLst/>
          </dgm:layoutNode>
          <dgm:layoutNode name="nodeTx">
            <dgm:varLst>
              <dgm:bulletEnabled val="1"/>
            </dgm:varLst>
            <dgm:alg type="tx">
              <dgm:param type="txAnchorVert" val="mid"/>
              <dgm:param type="txAnchorHorzCh" val="ctr"/>
              <dgm:param type="stBulletLvl" val="2"/>
            </dgm:alg>
            <dgm:shape xmlns:r="http://schemas.openxmlformats.org/officeDocument/2006/relationships" type="rect" r:blip="" hideGeom="1">
              <dgm:adjLst/>
            </dgm:shape>
            <dgm:presOf axis="desOrSelf" ptType="node"/>
            <dgm:constrLst/>
            <dgm:ruleLst>
              <dgm:rule type="primFontSz" val="5" fact="NaN" max="NaN"/>
            </dgm:ruleLst>
          </dgm:layoutNode>
          <dgm:layoutNode name="invisiNode">
            <dgm:alg type="sp"/>
            <dgm:shape xmlns:r="http://schemas.openxmlformats.org/officeDocument/2006/relationships" type="roundRect" r:blip="" hideGeom="1">
              <dgm:adjLst>
                <dgm:adj idx="1" val="0.1"/>
              </dgm:adjLst>
            </dgm:shape>
            <dgm:presOf/>
            <dgm:constrLst/>
            <dgm:ruleLst/>
          </dgm:layoutNode>
          <dgm:layoutNode name="imagNode" styleLbl="fgImgPlace1">
            <dgm:alg type="sp"/>
            <dgm:shape xmlns:r="http://schemas.openxmlformats.org/officeDocument/2006/relationships" type="ellipse" r:blip="" blipPhldr="1">
              <dgm:adjLst/>
            </dgm:shape>
            <dgm:presOf/>
            <dgm:constrLst/>
            <dgm:ruleLst/>
          </dgm:layoutNode>
        </dgm:layoutNode>
        <dgm:forEach name="sibTransForEach" axis="followSib" ptType="sibTrans" cnt="1">
          <dgm:layoutNode name="sibTrans">
            <dgm:alg type="sp"/>
            <dgm:shape xmlns:r="http://schemas.openxmlformats.org/officeDocument/2006/relationships" type="rect" r:blip="" hideGeom="1">
              <dgm:adjLst/>
            </dgm:shape>
            <dgm:presOf axis="sel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orgChart1">
  <dgm:title val=""/>
  <dgm:desc val=""/>
  <dgm:catLst>
    <dgm:cat type="hierarchy" pri="1000"/>
    <dgm:cat type="convert" pri="6000"/>
  </dgm:catLst>
  <dgm:sampData>
    <dgm:dataModel>
      <dgm:ptLst>
        <dgm:pt modelId="0" type="doc"/>
        <dgm:pt modelId="1">
          <dgm:prSet phldr="1"/>
        </dgm:pt>
        <dgm:pt modelId="2" type="asst">
          <dgm:prSet phldr="1"/>
        </dgm:pt>
        <dgm:pt modelId="3">
          <dgm:prSet phldr="1"/>
        </dgm:pt>
        <dgm:pt modelId="4">
          <dgm:prSet phldr="1"/>
        </dgm:pt>
        <dgm:pt modelId="5">
          <dgm:prSet phldr="1"/>
        </dgm:pt>
      </dgm:ptLst>
      <dgm:cxnLst>
        <dgm:cxn modelId="5" srcId="0" destId="1" srcOrd="0" destOrd="0"/>
        <dgm:cxn modelId="6" srcId="1" destId="2" srcOrd="0" destOrd="0"/>
        <dgm:cxn modelId="7" srcId="1" destId="3" srcOrd="1" destOrd="0"/>
        <dgm:cxn modelId="8" srcId="1" destId="4" srcOrd="2" destOrd="0"/>
        <dgm:cxn modelId="9" srcId="1" destId="5" srcOrd="3" destOrd="0"/>
      </dgm:cxnLst>
      <dgm:bg/>
      <dgm:whole/>
    </dgm:dataModel>
  </dgm:sampData>
  <dgm:styleData>
    <dgm:dataModel>
      <dgm:ptLst>
        <dgm:pt modelId="0" type="doc"/>
        <dgm:pt modelId="1"/>
        <dgm:pt modelId="12"/>
        <dgm:pt modelId="13"/>
      </dgm:ptLst>
      <dgm:cxnLst>
        <dgm:cxn modelId="2" srcId="0" destId="1" srcOrd="0" destOrd="0"/>
        <dgm:cxn modelId="16" srcId="1" destId="12" srcOrd="1" destOrd="0"/>
        <dgm:cxn modelId="17" srcId="1" destId="13" srcOrd="2" destOrd="0"/>
      </dgm:cxnLst>
      <dgm:bg/>
      <dgm:whole/>
    </dgm:dataModel>
  </dgm:styleData>
  <dgm:clrData>
    <dgm:dataModel>
      <dgm:ptLst>
        <dgm:pt modelId="0" type="doc"/>
        <dgm:pt modelId="1"/>
        <dgm:pt modelId="11" type="asst"/>
        <dgm:pt modelId="12"/>
        <dgm:pt modelId="13"/>
        <dgm:pt modelId="14"/>
      </dgm:ptLst>
      <dgm:cxnLst>
        <dgm:cxn modelId="2" srcId="0" destId="1" srcOrd="0" destOrd="0"/>
        <dgm:cxn modelId="15" srcId="1" destId="11" srcOrd="0" destOrd="0"/>
        <dgm:cxn modelId="16" srcId="1" destId="12" srcOrd="1" destOrd="0"/>
        <dgm:cxn modelId="17" srcId="1" destId="13" srcOrd="2" destOrd="0"/>
        <dgm:cxn modelId="18" srcId="1" destId="14" srcOrd="2" destOrd="0"/>
      </dgm:cxnLst>
      <dgm:bg/>
      <dgm:whole/>
    </dgm:dataModel>
  </dgm:clrData>
  <dgm:layoutNode name="hierChild1">
    <dgm:varLst>
      <dgm:orgChart val="1"/>
      <dgm:chPref val="1"/>
      <dgm:dir/>
      <dgm:animOne val="branch"/>
      <dgm:animLvl val="lvl"/>
      <dgm:resizeHandles/>
    </dgm:varLst>
    <dgm:choose name="Name0">
      <dgm:if name="Name1" func="var" arg="dir" op="equ" val="norm">
        <dgm:alg type="hierChild">
          <dgm:param type="linDir" val="fromL"/>
        </dgm:alg>
      </dgm:if>
      <dgm:else name="Name2">
        <dgm:alg type="hierChild">
          <dgm:param type="linDir" val="fromR"/>
        </dgm:alg>
      </dgm:else>
    </dgm:choose>
    <dgm:shape xmlns:r="http://schemas.openxmlformats.org/officeDocument/2006/relationships" r:blip="">
      <dgm:adjLst/>
    </dgm:shape>
    <dgm:presOf/>
    <dgm:constrLst>
      <dgm:constr type="w" for="des" forName="rootComposite1" refType="w" fact="10"/>
      <dgm:constr type="h" for="des" forName="rootComposite1" refType="w" refFor="des" refForName="rootComposite1" fact="0.5"/>
      <dgm:constr type="w" for="des" forName="rootComposite" refType="w" fact="10"/>
      <dgm:constr type="h" for="des" forName="rootComposite" refType="w" refFor="des" refForName="rootComposite1" fact="0.5"/>
      <dgm:constr type="w" for="des" forName="rootComposite3" refType="w" fact="10"/>
      <dgm:constr type="h" for="des" forName="rootComposite3" refType="w" refFor="des" refForName="rootComposite1" fact="0.5"/>
      <dgm:constr type="primFontSz" for="des" ptType="node" op="equ"/>
      <dgm:constr type="sp" for="des" op="equ"/>
      <dgm:constr type="sp" for="des" forName="hierRoot1" refType="w" refFor="des" refForName="rootComposite1" fact="0.21"/>
      <dgm:constr type="sp" for="des" forName="hierRoot2" refType="sp" refFor="des" refForName="hierRoot1"/>
      <dgm:constr type="sp" for="des" forName="hierRoot3" refType="sp" refFor="des" refForName="hierRoot1"/>
      <dgm:constr type="sibSp" refType="w" refFor="des" refForName="rootComposite1" fact="0.21"/>
      <dgm:constr type="sibSp" for="des" forName="hierChild2" refType="sibSp"/>
      <dgm:constr type="sibSp" for="des" forName="hierChild3" refType="sibSp"/>
      <dgm:constr type="sibSp" for="des" forName="hierChild4" refType="sibSp"/>
      <dgm:constr type="sibSp" for="des" forName="hierChild5" refType="sibSp"/>
      <dgm:constr type="sibSp" for="des" forName="hierChild6" refType="sibSp"/>
      <dgm:constr type="sibSp" for="des" forName="hierChild7" refType="sibSp"/>
      <dgm:constr type="secSibSp" refType="w" refFor="des" refForName="rootComposite1" fact="0.21"/>
      <dgm:constr type="secSibSp" for="des" forName="hierChild2" refType="secSibSp"/>
      <dgm:constr type="secSibSp" for="des" forName="hierChild3" refType="secSibSp"/>
      <dgm:constr type="secSibSp" for="des" forName="hierChild4" refType="secSibSp"/>
      <dgm:constr type="secSibSp" for="des" forName="hierChild5" refType="secSibSp"/>
      <dgm:constr type="secSibSp" for="des" forName="hierChild6" refType="secSibSp"/>
      <dgm:constr type="secSibSp" for="des" forName="hierChild7" refType="secSibSp"/>
    </dgm:constrLst>
    <dgm:ruleLst/>
    <dgm:forEach name="Name3" axis="ch">
      <dgm:forEach name="Name4" axis="self" ptType="node">
        <dgm:layoutNode name="hierRoot1">
          <dgm:varLst>
            <dgm:hierBranch val="init"/>
          </dgm:varLst>
          <dgm:choose name="Name5">
            <dgm:if name="Name6" func="var" arg="hierBranch" op="equ" val="l">
              <dgm:choose name="Name7">
                <dgm:if name="Name8" axis="ch" ptType="asst" func="cnt" op="gte" val="1">
                  <dgm:alg type="hierRoot">
                    <dgm:param type="hierAlign" val="tR"/>
                  </dgm:alg>
                  <dgm:constrLst>
                    <dgm:constr type="alignOff" val="0.65"/>
                  </dgm:constrLst>
                </dgm:if>
                <dgm:else name="Name9">
                  <dgm:alg type="hierRoot">
                    <dgm:param type="hierAlign" val="tR"/>
                  </dgm:alg>
                  <dgm:constrLst>
                    <dgm:constr type="alignOff" val="0.25"/>
                  </dgm:constrLst>
                </dgm:else>
              </dgm:choose>
            </dgm:if>
            <dgm:if name="Name10" func="var" arg="hierBranch" op="equ" val="r">
              <dgm:choose name="Name11">
                <dgm:if name="Name12" axis="ch" ptType="asst" func="cnt" op="gte" val="1">
                  <dgm:alg type="hierRoot">
                    <dgm:param type="hierAlign" val="tL"/>
                  </dgm:alg>
                  <dgm:constrLst>
                    <dgm:constr type="alignOff" val="0.65"/>
                  </dgm:constrLst>
                </dgm:if>
                <dgm:else name="Name13">
                  <dgm:alg type="hierRoot">
                    <dgm:param type="hierAlign" val="tL"/>
                  </dgm:alg>
                  <dgm:constrLst>
                    <dgm:constr type="alignOff" val="0.25"/>
                  </dgm:constrLst>
                </dgm:else>
              </dgm:choose>
            </dgm:if>
            <dgm:if name="Name14" func="var" arg="hierBranch" op="equ" val="hang">
              <dgm:alg type="hierRoot"/>
              <dgm:constrLst>
                <dgm:constr type="alignOff" val="0.65"/>
              </dgm:constrLst>
            </dgm:if>
            <dgm:else name="Name15">
              <dgm:alg type="hierRoot"/>
              <dgm:constrLst>
                <dgm:constr type="alignOff"/>
                <dgm:constr type="bendDist" for="des" ptType="parTrans" refType="sp" fact="0.5"/>
              </dgm:constrLst>
            </dgm:else>
          </dgm:choose>
          <dgm:shape xmlns:r="http://schemas.openxmlformats.org/officeDocument/2006/relationships" r:blip="">
            <dgm:adjLst/>
          </dgm:shape>
          <dgm:presOf/>
          <dgm:ruleLst/>
          <dgm:layoutNode name="rootComposite1">
            <dgm:alg type="composite"/>
            <dgm:shape xmlns:r="http://schemas.openxmlformats.org/officeDocument/2006/relationships" r:blip="">
              <dgm:adjLst/>
            </dgm:shape>
            <dgm:presOf axis="self" ptType="node" cnt="1"/>
            <dgm:choose name="Name16">
              <dgm:if name="Name17" func="var" arg="hierBranch" op="equ" val="init">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if name="Name18" func="var" arg="hierBranch" op="equ" val="l">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if>
              <dgm:if name="Name19" func="var" arg="hierBranch" op="equ" val="r">
                <dgm:constrLst>
                  <dgm:constr type="l" for="ch" forName="rootText1"/>
                  <dgm:constr type="t" for="ch" forName="rootText1"/>
                  <dgm:constr type="w" for="ch" forName="rootText1" refType="w"/>
                  <dgm:constr type="h" for="ch" forName="rootText1" refType="h"/>
                  <dgm:constr type="l" for="ch" forName="rootConnector1"/>
                  <dgm:constr type="t" for="ch" forName="rootConnector1"/>
                  <dgm:constr type="w" for="ch" forName="rootConnector1" refType="w" refFor="ch" refForName="rootText1" fact="0.2"/>
                  <dgm:constr type="h" for="ch" forName="rootConnector1" refType="h" refFor="ch" refForName="rootText1"/>
                </dgm:constrLst>
              </dgm:if>
              <dgm:else name="Name20">
                <dgm:constrLst>
                  <dgm:constr type="l" for="ch" forName="rootText1"/>
                  <dgm:constr type="t" for="ch" forName="rootText1"/>
                  <dgm:constr type="w" for="ch" forName="rootText1" refType="w"/>
                  <dgm:constr type="h" for="ch" forName="rootText1" refType="h"/>
                  <dgm:constr type="r" for="ch" forName="rootConnector1" refType="w"/>
                  <dgm:constr type="t" for="ch" forName="rootConnector1"/>
                  <dgm:constr type="w" for="ch" forName="rootConnector1" refType="w" refFor="ch" refForName="rootText1" fact="0.2"/>
                  <dgm:constr type="h" for="ch" forName="rootConnector1" refType="h" refFor="ch" refForName="rootText1"/>
                </dgm:constrLst>
              </dgm:else>
            </dgm:choose>
            <dgm:ruleLst/>
            <dgm:layoutNode name="rootText1" styleLbl="node0">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1" moveWith="rootText1">
              <dgm:alg type="sp"/>
              <dgm:shape xmlns:r="http://schemas.openxmlformats.org/officeDocument/2006/relationships" type="rect" r:blip="" hideGeom="1">
                <dgm:adjLst/>
              </dgm:shape>
              <dgm:presOf axis="self" ptType="node" cnt="1"/>
              <dgm:constrLst/>
              <dgm:ruleLst/>
            </dgm:layoutNode>
          </dgm:layoutNode>
          <dgm:layoutNode name="hierChild2">
            <dgm:choose name="Name21">
              <dgm:if name="Name22" func="var" arg="hierBranch" op="equ" val="l">
                <dgm:alg type="hierChild">
                  <dgm:param type="chAlign" val="r"/>
                  <dgm:param type="linDir" val="fromT"/>
                </dgm:alg>
              </dgm:if>
              <dgm:if name="Name23" func="var" arg="hierBranch" op="equ" val="r">
                <dgm:alg type="hierChild">
                  <dgm:param type="chAlign" val="l"/>
                  <dgm:param type="linDir" val="fromT"/>
                </dgm:alg>
              </dgm:if>
              <dgm:if name="Name24" func="var" arg="hierBranch" op="equ" val="hang">
                <dgm:choose name="Name25">
                  <dgm:if name="Name26" func="var" arg="dir" op="equ" val="norm">
                    <dgm:alg type="hierChild">
                      <dgm:param type="chAlign" val="l"/>
                      <dgm:param type="linDir" val="fromL"/>
                      <dgm:param type="secChAlign" val="t"/>
                      <dgm:param type="secLinDir" val="fromT"/>
                    </dgm:alg>
                  </dgm:if>
                  <dgm:else name="Name27">
                    <dgm:alg type="hierChild">
                      <dgm:param type="chAlign" val="l"/>
                      <dgm:param type="linDir" val="fromR"/>
                      <dgm:param type="secChAlign" val="t"/>
                      <dgm:param type="secLinDir" val="fromT"/>
                    </dgm:alg>
                  </dgm:else>
                </dgm:choose>
              </dgm:if>
              <dgm:else name="Name28">
                <dgm:choose name="Name29">
                  <dgm:if name="Name30" func="var" arg="dir" op="equ" val="norm">
                    <dgm:alg type="hierChild"/>
                  </dgm:if>
                  <dgm:else name="Name31">
                    <dgm:alg type="hierChild">
                      <dgm:param type="linDir" val="fromR"/>
                    </dgm:alg>
                  </dgm:else>
                </dgm:choose>
              </dgm:else>
            </dgm:choose>
            <dgm:shape xmlns:r="http://schemas.openxmlformats.org/officeDocument/2006/relationships" r:blip="">
              <dgm:adjLst/>
            </dgm:shape>
            <dgm:presOf/>
            <dgm:constrLst/>
            <dgm:ruleLst/>
            <dgm:forEach name="rep2a" axis="ch" ptType="nonAsst">
              <dgm:forEach name="Name32" axis="precedSib" ptType="parTrans" st="-1" cnt="1">
                <dgm:choose name="Name33">
                  <dgm:if name="Name34" func="var" arg="hierBranch" op="equ" val="std">
                    <dgm:layoutNode name="Name35">
                      <dgm:alg type="conn">
                        <dgm:param type="connRout" val="bend"/>
                        <dgm:param type="dim" val="1D"/>
                        <dgm:param type="endSty" val="noArr"/>
                        <dgm:param type="begPts" val="bCtr"/>
                        <dgm:param type="endPts" val="tCtr"/>
                        <dgm:param type="bendPt" val="end"/>
                      </dgm:alg>
                      <dgm:shape xmlns:r="http://schemas.openxmlformats.org/officeDocument/2006/relationships" type="conn" r:blip="" zOrderOff="-99999">
                        <dgm:adjLst/>
                      </dgm:shape>
                      <dgm:presOf axis="self"/>
                      <dgm:constrLst>
                        <dgm:constr type="begPad"/>
                        <dgm:constr type="endPad"/>
                      </dgm:constrLst>
                      <dgm:ruleLst/>
                    </dgm:layoutNode>
                  </dgm:if>
                  <dgm:if name="Name36" func="var" arg="hierBranch" op="equ" val="init">
                    <dgm:layoutNode name="Name37">
                      <dgm:choose name="Name38">
                        <dgm:if name="Name39" axis="self" func="depth" op="lte" val="2">
                          <dgm:alg type="conn">
                            <dgm:param type="connRout" val="bend"/>
                            <dgm:param type="dim" val="1D"/>
                            <dgm:param type="endSty" val="noArr"/>
                            <dgm:param type="begPts" val="bCtr"/>
                            <dgm:param type="endPts" val="tCtr"/>
                            <dgm:param type="bendPt" val="end"/>
                          </dgm:alg>
                        </dgm:if>
                        <dgm:else name="Name40">
                          <dgm:choose name="Name41">
                            <dgm:if name="Name42" axis="par des" func="maxDepth" op="lte" val="1">
                              <dgm:choose name="Name43">
                                <dgm:if name="Name44" axis="par ch" ptType="node asst" func="cnt" op="gte" val="1">
                                  <dgm:alg type="conn">
                                    <dgm:param type="connRout" val="bend"/>
                                    <dgm:param type="dim" val="1D"/>
                                    <dgm:param type="endSty" val="noArr"/>
                                    <dgm:param type="begPts" val="bCtr"/>
                                    <dgm:param type="endPts" val="midL midR"/>
                                  </dgm:alg>
                                </dgm:if>
                                <dgm:else name="Name45">
                                  <dgm:alg type="conn">
                                    <dgm:param type="connRout" val="bend"/>
                                    <dgm:param type="dim" val="1D"/>
                                    <dgm:param type="endSty" val="noArr"/>
                                    <dgm:param type="begPts" val="bCtr"/>
                                    <dgm:param type="endPts" val="midL midR"/>
                                    <dgm:param type="srcNode" val="rootConnector"/>
                                  </dgm:alg>
                                </dgm:else>
                              </dgm:choose>
                            </dgm:if>
                            <dgm:else name="Name46">
                              <dgm:alg type="conn">
                                <dgm:param type="connRout" val="bend"/>
                                <dgm:param type="dim" val="1D"/>
                                <dgm:param type="endSty" val="noArr"/>
                                <dgm:param type="begPts" val="bCtr"/>
                                <dgm:param type="endPts" val="tCtr"/>
                                <dgm:param type="bendPt" val="end"/>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if>
                  <dgm:if name="Name47" func="var" arg="hierBranch" op="equ" val="hang">
                    <dgm:layoutNode name="Name48">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if>
                  <dgm:else name="Name49">
                    <dgm:layoutNode name="Name50">
                      <dgm:choose name="Name51">
                        <dgm:if name="Name52" axis="self" func="depth" op="lte" val="2">
                          <dgm:choose name="Name53">
                            <dgm:if name="Name54" axis="par ch" ptType="node asst" func="cnt" op="gte" val="1">
                              <dgm:alg type="conn">
                                <dgm:param type="connRout" val="bend"/>
                                <dgm:param type="dim" val="1D"/>
                                <dgm:param type="endSty" val="noArr"/>
                                <dgm:param type="begPts" val="bCtr"/>
                                <dgm:param type="endPts" val="midL midR"/>
                              </dgm:alg>
                            </dgm:if>
                            <dgm:else name="Name55">
                              <dgm:alg type="conn">
                                <dgm:param type="connRout" val="bend"/>
                                <dgm:param type="dim" val="1D"/>
                                <dgm:param type="endSty" val="noArr"/>
                                <dgm:param type="begPts" val="bCtr"/>
                                <dgm:param type="endPts" val="midL midR"/>
                                <dgm:param type="srcNode" val="rootConnector1"/>
                              </dgm:alg>
                            </dgm:else>
                          </dgm:choose>
                        </dgm:if>
                        <dgm:else name="Name56">
                          <dgm:choose name="Name57">
                            <dgm:if name="Name58" axis="par ch" ptType="node asst" func="cnt" op="gte" val="1">
                              <dgm:alg type="conn">
                                <dgm:param type="connRout" val="bend"/>
                                <dgm:param type="dim" val="1D"/>
                                <dgm:param type="endSty" val="noArr"/>
                                <dgm:param type="begPts" val="bCtr"/>
                                <dgm:param type="endPts" val="midL midR"/>
                              </dgm:alg>
                            </dgm:if>
                            <dgm:else name="Name59">
                              <dgm:alg type="conn">
                                <dgm:param type="connRout" val="bend"/>
                                <dgm:param type="dim" val="1D"/>
                                <dgm:param type="endSty" val="noArr"/>
                                <dgm:param type="begPts" val="bCtr"/>
                                <dgm:param type="endPts" val="midL midR"/>
                                <dgm:param type="srcNode" val="rootConnector"/>
                              </dgm:alg>
                            </dgm:else>
                          </dgm:choose>
                        </dgm:else>
                      </dgm:choose>
                      <dgm:shape xmlns:r="http://schemas.openxmlformats.org/officeDocument/2006/relationships" type="conn" r:blip="" zOrderOff="-99999">
                        <dgm:adjLst/>
                      </dgm:shape>
                      <dgm:presOf axis="self"/>
                      <dgm:constrLst>
                        <dgm:constr type="begPad"/>
                        <dgm:constr type="endPad"/>
                      </dgm:constrLst>
                      <dgm:ruleLst/>
                    </dgm:layoutNode>
                  </dgm:else>
                </dgm:choose>
              </dgm:forEach>
              <dgm:layoutNode name="hierRoot2">
                <dgm:varLst>
                  <dgm:hierBranch val="init"/>
                </dgm:varLst>
                <dgm:choose name="Name60">
                  <dgm:if name="Name61" func="var" arg="hierBranch" op="equ" val="l">
                    <dgm:choose name="Name62">
                      <dgm:if name="Name63" axis="ch" ptType="asst" func="cnt" op="gte" val="1">
                        <dgm:alg type="hierRoot">
                          <dgm:param type="hierAlign" val="tR"/>
                        </dgm:alg>
                        <dgm:shape xmlns:r="http://schemas.openxmlformats.org/officeDocument/2006/relationships" r:blip="">
                          <dgm:adjLst/>
                        </dgm:shape>
                        <dgm:presOf/>
                        <dgm:constrLst>
                          <dgm:constr type="alignOff" val="0.65"/>
                        </dgm:constrLst>
                      </dgm:if>
                      <dgm:else name="Name64">
                        <dgm:alg type="hierRoot">
                          <dgm:param type="hierAlign" val="tR"/>
                        </dgm:alg>
                        <dgm:shape xmlns:r="http://schemas.openxmlformats.org/officeDocument/2006/relationships" r:blip="">
                          <dgm:adjLst/>
                        </dgm:shape>
                        <dgm:presOf/>
                        <dgm:constrLst>
                          <dgm:constr type="alignOff" val="0.25"/>
                        </dgm:constrLst>
                      </dgm:else>
                    </dgm:choose>
                  </dgm:if>
                  <dgm:if name="Name65" func="var" arg="hierBranch" op="equ" val="r">
                    <dgm:choose name="Name66">
                      <dgm:if name="Name67"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68">
                        <dgm:alg type="hierRoot">
                          <dgm:param type="hierAlign" val="tL"/>
                        </dgm:alg>
                        <dgm:shape xmlns:r="http://schemas.openxmlformats.org/officeDocument/2006/relationships" r:blip="">
                          <dgm:adjLst/>
                        </dgm:shape>
                        <dgm:presOf/>
                        <dgm:constrLst>
                          <dgm:constr type="alignOff" val="0.25"/>
                        </dgm:constrLst>
                      </dgm:else>
                    </dgm:choose>
                  </dgm:if>
                  <dgm:if name="Name69"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70" func="var" arg="hierBranch" op="equ" val="init">
                    <dgm:choose name="Name71">
                      <dgm:if name="Name72" axis="des" func="maxDepth" op="lte" val="1">
                        <dgm:choose name="Name73">
                          <dgm:if name="Name74" axis="ch" ptType="asst" func="cnt" op="gte" val="1">
                            <dgm:alg type="hierRoot">
                              <dgm:param type="hierAlign" val="tL"/>
                            </dgm:alg>
                            <dgm:shape xmlns:r="http://schemas.openxmlformats.org/officeDocument/2006/relationships" r:blip="">
                              <dgm:adjLst/>
                            </dgm:shape>
                            <dgm:presOf/>
                            <dgm:constrLst>
                              <dgm:constr type="alignOff" val="0.65"/>
                            </dgm:constrLst>
                          </dgm:if>
                          <dgm:else name="Name75">
                            <dgm:alg type="hierRoot">
                              <dgm:param type="hierAlign" val="tL"/>
                            </dgm:alg>
                            <dgm:shape xmlns:r="http://schemas.openxmlformats.org/officeDocument/2006/relationships" r:blip="">
                              <dgm:adjLst/>
                            </dgm:shape>
                            <dgm:presOf/>
                            <dgm:constrLst>
                              <dgm:constr type="alignOff" val="0.25"/>
                            </dgm:constrLst>
                          </dgm:else>
                        </dgm:choose>
                      </dgm:if>
                      <dgm:else name="Name76">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77">
                    <dgm:alg type="hierRoot"/>
                    <dgm:shape xmlns:r="http://schemas.openxmlformats.org/officeDocument/2006/relationships" r:blip="">
                      <dgm:adjLst/>
                    </dgm:shape>
                    <dgm:presOf/>
                    <dgm:constrLst>
                      <dgm:constr type="alignOff" val="0.65"/>
                    </dgm:constrLst>
                  </dgm:else>
                </dgm:choose>
                <dgm:ruleLst/>
                <dgm:layoutNode name="rootComposite">
                  <dgm:alg type="composite"/>
                  <dgm:shape xmlns:r="http://schemas.openxmlformats.org/officeDocument/2006/relationships" r:blip="">
                    <dgm:adjLst/>
                  </dgm:shape>
                  <dgm:presOf axis="self" ptType="node" cnt="1"/>
                  <dgm:choose name="Name78">
                    <dgm:if name="Name79" func="var" arg="hierBranch" op="equ" val="init">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if name="Name80" func="var" arg="hierBranch" op="equ" val="l">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if>
                    <dgm:if name="Name81" func="var" arg="hierBranch" op="equ" val="r">
                      <dgm:constrLst>
                        <dgm:constr type="l" for="ch" forName="rootText"/>
                        <dgm:constr type="t" for="ch" forName="rootText"/>
                        <dgm:constr type="w" for="ch" forName="rootText" refType="w"/>
                        <dgm:constr type="h" for="ch" forName="rootText" refType="h"/>
                        <dgm:constr type="l" for="ch" forName="rootConnector"/>
                        <dgm:constr type="t" for="ch" forName="rootConnector"/>
                        <dgm:constr type="w" for="ch" forName="rootConnector" refType="w" refFor="ch" refForName="rootText" fact="0.2"/>
                        <dgm:constr type="h" for="ch" forName="rootConnector" refType="h" refFor="ch" refForName="rootText"/>
                      </dgm:constrLst>
                    </dgm:if>
                    <dgm:else name="Name82">
                      <dgm:constrLst>
                        <dgm:constr type="l" for="ch" forName="rootText"/>
                        <dgm:constr type="t" for="ch" forName="rootText"/>
                        <dgm:constr type="w" for="ch" forName="rootText" refType="w"/>
                        <dgm:constr type="h" for="ch" forName="rootText" refType="h"/>
                        <dgm:constr type="r" for="ch" forName="rootConnector" refType="w"/>
                        <dgm:constr type="t" for="ch" forName="rootConnector"/>
                        <dgm:constr type="w" for="ch" forName="rootConnector" refType="w" refFor="ch" refForName="rootText" fact="0.2"/>
                        <dgm:constr type="h" for="ch" forName="rootConnector" refType="h" refFor="ch" refForName="rootText"/>
                      </dgm:constrLst>
                    </dgm:else>
                  </dgm:choose>
                  <dgm:ruleLst/>
                  <dgm:layoutNode name="rootText">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 moveWith="rootText">
                    <dgm:alg type="sp"/>
                    <dgm:shape xmlns:r="http://schemas.openxmlformats.org/officeDocument/2006/relationships" type="rect" r:blip="" hideGeom="1">
                      <dgm:adjLst/>
                    </dgm:shape>
                    <dgm:presOf axis="self" ptType="node" cnt="1"/>
                    <dgm:constrLst/>
                    <dgm:ruleLst/>
                  </dgm:layoutNode>
                </dgm:layoutNode>
                <dgm:layoutNode name="hierChild4">
                  <dgm:choose name="Name83">
                    <dgm:if name="Name84" func="var" arg="hierBranch" op="equ" val="l">
                      <dgm:alg type="hierChild">
                        <dgm:param type="chAlign" val="r"/>
                        <dgm:param type="linDir" val="fromT"/>
                      </dgm:alg>
                    </dgm:if>
                    <dgm:if name="Name85" func="var" arg="hierBranch" op="equ" val="r">
                      <dgm:alg type="hierChild">
                        <dgm:param type="chAlign" val="l"/>
                        <dgm:param type="linDir" val="fromT"/>
                      </dgm:alg>
                    </dgm:if>
                    <dgm:if name="Name86" func="var" arg="hierBranch" op="equ" val="hang">
                      <dgm:choose name="Name87">
                        <dgm:if name="Name88" func="var" arg="dir" op="equ" val="norm">
                          <dgm:alg type="hierChild">
                            <dgm:param type="chAlign" val="l"/>
                            <dgm:param type="linDir" val="fromL"/>
                            <dgm:param type="secChAlign" val="t"/>
                            <dgm:param type="secLinDir" val="fromT"/>
                          </dgm:alg>
                        </dgm:if>
                        <dgm:else name="Name89">
                          <dgm:alg type="hierChild">
                            <dgm:param type="chAlign" val="l"/>
                            <dgm:param type="linDir" val="fromR"/>
                            <dgm:param type="secChAlign" val="t"/>
                            <dgm:param type="secLinDir" val="fromT"/>
                          </dgm:alg>
                        </dgm:else>
                      </dgm:choose>
                    </dgm:if>
                    <dgm:if name="Name90" func="var" arg="hierBranch" op="equ" val="std">
                      <dgm:choose name="Name91">
                        <dgm:if name="Name92" func="var" arg="dir" op="equ" val="norm">
                          <dgm:alg type="hierChild"/>
                        </dgm:if>
                        <dgm:else name="Name93">
                          <dgm:alg type="hierChild">
                            <dgm:param type="linDir" val="fromR"/>
                          </dgm:alg>
                        </dgm:else>
                      </dgm:choose>
                    </dgm:if>
                    <dgm:if name="Name94" func="var" arg="hierBranch" op="equ" val="init">
                      <dgm:choose name="Name95">
                        <dgm:if name="Name96" axis="des" func="maxDepth" op="lte" val="1">
                          <dgm:alg type="hierChild">
                            <dgm:param type="chAlign" val="l"/>
                            <dgm:param type="linDir" val="fromT"/>
                          </dgm:alg>
                        </dgm:if>
                        <dgm:else name="Name97">
                          <dgm:choose name="Name98">
                            <dgm:if name="Name99" func="var" arg="dir" op="equ" val="norm">
                              <dgm:alg type="hierChild"/>
                            </dgm:if>
                            <dgm:else name="Name100">
                              <dgm:alg type="hierChild">
                                <dgm:param type="linDir" val="fromR"/>
                              </dgm:alg>
                            </dgm:else>
                          </dgm:choose>
                        </dgm:else>
                      </dgm:choose>
                    </dgm:if>
                    <dgm:else name="Name101"/>
                  </dgm:choose>
                  <dgm:shape xmlns:r="http://schemas.openxmlformats.org/officeDocument/2006/relationships" r:blip="">
                    <dgm:adjLst/>
                  </dgm:shape>
                  <dgm:presOf/>
                  <dgm:constrLst/>
                  <dgm:ruleLst/>
                  <dgm:forEach name="Name102" ref="rep2a"/>
                </dgm:layoutNode>
                <dgm:layoutNode name="hierChild5">
                  <dgm:choose name="Name103">
                    <dgm:if name="Name104" func="var" arg="dir" op="equ" val="norm">
                      <dgm:alg type="hierChild">
                        <dgm:param type="chAlign" val="l"/>
                        <dgm:param type="linDir" val="fromL"/>
                        <dgm:param type="secChAlign" val="t"/>
                        <dgm:param type="secLinDir" val="fromT"/>
                      </dgm:alg>
                    </dgm:if>
                    <dgm:else name="Name105">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06" ref="rep2b"/>
                </dgm:layoutNode>
              </dgm:layoutNode>
            </dgm:forEach>
          </dgm:layoutNode>
          <dgm:layoutNode name="hierChild3">
            <dgm:choose name="Name107">
              <dgm:if name="Name108" func="var" arg="dir" op="equ" val="norm">
                <dgm:alg type="hierChild">
                  <dgm:param type="chAlign" val="l"/>
                  <dgm:param type="linDir" val="fromL"/>
                  <dgm:param type="secChAlign" val="t"/>
                  <dgm:param type="secLinDir" val="fromT"/>
                </dgm:alg>
              </dgm:if>
              <dgm:else name="Name109">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rep2b" axis="ch" ptType="asst">
              <dgm:forEach name="Name110" axis="precedSib" ptType="parTrans" st="-1" cnt="1">
                <dgm:layoutNode name="Name111">
                  <dgm:alg type="conn">
                    <dgm:param type="connRout" val="bend"/>
                    <dgm:param type="dim" val="1D"/>
                    <dgm:param type="endSty" val="noArr"/>
                    <dgm:param type="begPts" val="bCtr"/>
                    <dgm:param type="endPts" val="midL midR"/>
                  </dgm:alg>
                  <dgm:shape xmlns:r="http://schemas.openxmlformats.org/officeDocument/2006/relationships" type="conn" r:blip="" zOrderOff="-99999">
                    <dgm:adjLst/>
                  </dgm:shape>
                  <dgm:presOf axis="self"/>
                  <dgm:constrLst>
                    <dgm:constr type="begPad"/>
                    <dgm:constr type="endPad"/>
                  </dgm:constrLst>
                  <dgm:ruleLst/>
                </dgm:layoutNode>
              </dgm:forEach>
              <dgm:layoutNode name="hierRoot3">
                <dgm:varLst>
                  <dgm:hierBranch val="init"/>
                </dgm:varLst>
                <dgm:choose name="Name112">
                  <dgm:if name="Name113" func="var" arg="hierBranch" op="equ" val="l">
                    <dgm:alg type="hierRoot">
                      <dgm:param type="hierAlign" val="tR"/>
                    </dgm:alg>
                    <dgm:shape xmlns:r="http://schemas.openxmlformats.org/officeDocument/2006/relationships" r:blip="">
                      <dgm:adjLst/>
                    </dgm:shape>
                    <dgm:presOf/>
                    <dgm:constrLst>
                      <dgm:constr type="alignOff" val="0.65"/>
                    </dgm:constrLst>
                  </dgm:if>
                  <dgm:if name="Name114" func="var" arg="hierBranch" op="equ" val="r">
                    <dgm:alg type="hierRoot">
                      <dgm:param type="hierAlign" val="tL"/>
                    </dgm:alg>
                    <dgm:shape xmlns:r="http://schemas.openxmlformats.org/officeDocument/2006/relationships" r:blip="">
                      <dgm:adjLst/>
                    </dgm:shape>
                    <dgm:presOf/>
                    <dgm:constrLst>
                      <dgm:constr type="alignOff" val="0.65"/>
                    </dgm:constrLst>
                  </dgm:if>
                  <dgm:if name="Name115" func="var" arg="hierBranch" op="equ" val="hang">
                    <dgm:alg type="hierRoot"/>
                    <dgm:shape xmlns:r="http://schemas.openxmlformats.org/officeDocument/2006/relationships" r:blip="">
                      <dgm:adjLst/>
                    </dgm:shape>
                    <dgm:presOf/>
                    <dgm:constrLst>
                      <dgm:constr type="alignOff" val="0.65"/>
                    </dgm:constrLst>
                  </dgm:if>
                  <dgm:if name="Name116" func="var" arg="hierBranch" op="equ" val="std">
                    <dgm:alg type="hierRoot"/>
                    <dgm:shape xmlns:r="http://schemas.openxmlformats.org/officeDocument/2006/relationships" r:blip="">
                      <dgm:adjLst/>
                    </dgm:shape>
                    <dgm:presOf/>
                    <dgm:constrLst>
                      <dgm:constr type="alignOff"/>
                      <dgm:constr type="bendDist" for="des" ptType="parTrans" refType="sp" fact="0.5"/>
                    </dgm:constrLst>
                  </dgm:if>
                  <dgm:if name="Name117" func="var" arg="hierBranch" op="equ" val="init">
                    <dgm:choose name="Name118">
                      <dgm:if name="Name119" axis="des" func="maxDepth" op="lte" val="1">
                        <dgm:alg type="hierRoot">
                          <dgm:param type="hierAlign" val="tL"/>
                        </dgm:alg>
                        <dgm:shape xmlns:r="http://schemas.openxmlformats.org/officeDocument/2006/relationships" r:blip="">
                          <dgm:adjLst/>
                        </dgm:shape>
                        <dgm:presOf/>
                        <dgm:constrLst>
                          <dgm:constr type="alignOff" val="0.65"/>
                        </dgm:constrLst>
                      </dgm:if>
                      <dgm:else name="Name120">
                        <dgm:alg type="hierRoot"/>
                        <dgm:shape xmlns:r="http://schemas.openxmlformats.org/officeDocument/2006/relationships" r:blip="">
                          <dgm:adjLst/>
                        </dgm:shape>
                        <dgm:presOf/>
                        <dgm:constrLst>
                          <dgm:constr type="alignOff"/>
                          <dgm:constr type="bendDist" for="des" ptType="parTrans" refType="sp" fact="0.5"/>
                        </dgm:constrLst>
                      </dgm:else>
                    </dgm:choose>
                  </dgm:if>
                  <dgm:else name="Name121"/>
                </dgm:choose>
                <dgm:ruleLst/>
                <dgm:layoutNode name="rootComposite3">
                  <dgm:alg type="composite"/>
                  <dgm:shape xmlns:r="http://schemas.openxmlformats.org/officeDocument/2006/relationships" r:blip="">
                    <dgm:adjLst/>
                  </dgm:shape>
                  <dgm:presOf axis="self" ptType="node" cnt="1"/>
                  <dgm:choose name="Name122">
                    <dgm:if name="Name123" func="var" arg="hierBranch" op="equ" val="init">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if name="Name124" func="var" arg="hierBranch" op="equ" val="l">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if>
                    <dgm:if name="Name125" func="var" arg="hierBranch" op="equ" val="r">
                      <dgm:constrLst>
                        <dgm:constr type="l" for="ch" forName="rootText3"/>
                        <dgm:constr type="t" for="ch" forName="rootText3"/>
                        <dgm:constr type="w" for="ch" forName="rootText3" refType="w"/>
                        <dgm:constr type="h" for="ch" forName="rootText3" refType="h"/>
                        <dgm:constr type="l" for="ch" forName="rootConnector3"/>
                        <dgm:constr type="t" for="ch" forName="rootConnector3"/>
                        <dgm:constr type="w" for="ch" forName="rootConnector3" refType="w" refFor="ch" refForName="rootText3" fact="0.2"/>
                        <dgm:constr type="h" for="ch" forName="rootConnector3" refType="h" refFor="ch" refForName="rootText3"/>
                      </dgm:constrLst>
                    </dgm:if>
                    <dgm:else name="Name126">
                      <dgm:constrLst>
                        <dgm:constr type="l" for="ch" forName="rootText3"/>
                        <dgm:constr type="t" for="ch" forName="rootText3"/>
                        <dgm:constr type="w" for="ch" forName="rootText3" refType="w"/>
                        <dgm:constr type="h" for="ch" forName="rootText3" refType="h"/>
                        <dgm:constr type="r" for="ch" forName="rootConnector3" refType="w"/>
                        <dgm:constr type="t" for="ch" forName="rootConnector3"/>
                        <dgm:constr type="w" for="ch" forName="rootConnector3" refType="w" refFor="ch" refForName="rootText3" fact="0.2"/>
                        <dgm:constr type="h" for="ch" forName="rootConnector3" refType="h" refFor="ch" refForName="rootText3"/>
                      </dgm:constrLst>
                    </dgm:else>
                  </dgm:choose>
                  <dgm:ruleLst/>
                  <dgm:layoutNode name="rootText3">
                    <dgm:varLst>
                      <dgm:chPref val="3"/>
                    </dgm:varLst>
                    <dgm:alg type="tx"/>
                    <dgm:shape xmlns:r="http://schemas.openxmlformats.org/officeDocument/2006/relationships" type="rect" r:blip="">
                      <dgm:adjLst/>
                    </dgm:shape>
                    <dgm:presOf axis="self" ptType="node" cnt="1"/>
                    <dgm:constrLst>
                      <dgm:constr type="primFontSz" val="65"/>
                      <dgm:constr type="lMarg" refType="primFontSz" fact="0.05"/>
                      <dgm:constr type="rMarg" refType="primFontSz" fact="0.05"/>
                      <dgm:constr type="tMarg" refType="primFontSz" fact="0.05"/>
                      <dgm:constr type="bMarg" refType="primFontSz" fact="0.05"/>
                    </dgm:constrLst>
                    <dgm:ruleLst>
                      <dgm:rule type="primFontSz" val="5" fact="NaN" max="NaN"/>
                    </dgm:ruleLst>
                  </dgm:layoutNode>
                  <dgm:layoutNode name="rootConnector3" moveWith="rootText1">
                    <dgm:alg type="sp"/>
                    <dgm:shape xmlns:r="http://schemas.openxmlformats.org/officeDocument/2006/relationships" type="rect" r:blip="" hideGeom="1">
                      <dgm:adjLst/>
                    </dgm:shape>
                    <dgm:presOf axis="self" ptType="node" cnt="1"/>
                    <dgm:constrLst/>
                    <dgm:ruleLst/>
                  </dgm:layoutNode>
                </dgm:layoutNode>
                <dgm:layoutNode name="hierChild6">
                  <dgm:choose name="Name127">
                    <dgm:if name="Name128" func="var" arg="hierBranch" op="equ" val="l">
                      <dgm:alg type="hierChild">
                        <dgm:param type="chAlign" val="r"/>
                        <dgm:param type="linDir" val="fromT"/>
                      </dgm:alg>
                    </dgm:if>
                    <dgm:if name="Name129" func="var" arg="hierBranch" op="equ" val="r">
                      <dgm:alg type="hierChild">
                        <dgm:param type="chAlign" val="l"/>
                        <dgm:param type="linDir" val="fromT"/>
                      </dgm:alg>
                    </dgm:if>
                    <dgm:if name="Name130" func="var" arg="hierBranch" op="equ" val="hang">
                      <dgm:choose name="Name131">
                        <dgm:if name="Name132" func="var" arg="dir" op="equ" val="norm">
                          <dgm:alg type="hierChild">
                            <dgm:param type="chAlign" val="l"/>
                            <dgm:param type="linDir" val="fromL"/>
                            <dgm:param type="secChAlign" val="t"/>
                            <dgm:param type="secLinDir" val="fromT"/>
                          </dgm:alg>
                        </dgm:if>
                        <dgm:else name="Name133">
                          <dgm:alg type="hierChild">
                            <dgm:param type="chAlign" val="l"/>
                            <dgm:param type="linDir" val="fromR"/>
                            <dgm:param type="secChAlign" val="t"/>
                            <dgm:param type="secLinDir" val="fromT"/>
                          </dgm:alg>
                        </dgm:else>
                      </dgm:choose>
                    </dgm:if>
                    <dgm:if name="Name134" func="var" arg="hierBranch" op="equ" val="std">
                      <dgm:choose name="Name135">
                        <dgm:if name="Name136" func="var" arg="dir" op="equ" val="norm">
                          <dgm:alg type="hierChild"/>
                        </dgm:if>
                        <dgm:else name="Name137">
                          <dgm:alg type="hierChild">
                            <dgm:param type="linDir" val="fromR"/>
                          </dgm:alg>
                        </dgm:else>
                      </dgm:choose>
                    </dgm:if>
                    <dgm:if name="Name138" func="var" arg="hierBranch" op="equ" val="init">
                      <dgm:choose name="Name139">
                        <dgm:if name="Name140" axis="des" func="maxDepth" op="lte" val="1">
                          <dgm:alg type="hierChild">
                            <dgm:param type="chAlign" val="l"/>
                            <dgm:param type="linDir" val="fromT"/>
                          </dgm:alg>
                        </dgm:if>
                        <dgm:else name="Name141">
                          <dgm:alg type="hierChild"/>
                        </dgm:else>
                      </dgm:choose>
                    </dgm:if>
                    <dgm:else name="Name142"/>
                  </dgm:choose>
                  <dgm:shape xmlns:r="http://schemas.openxmlformats.org/officeDocument/2006/relationships" r:blip="">
                    <dgm:adjLst/>
                  </dgm:shape>
                  <dgm:presOf/>
                  <dgm:constrLst/>
                  <dgm:ruleLst/>
                  <dgm:forEach name="Name143" ref="rep2a"/>
                </dgm:layoutNode>
                <dgm:layoutNode name="hierChild7">
                  <dgm:choose name="Name144">
                    <dgm:if name="Name145" func="var" arg="dir" op="equ" val="norm">
                      <dgm:alg type="hierChild">
                        <dgm:param type="chAlign" val="l"/>
                        <dgm:param type="linDir" val="fromL"/>
                        <dgm:param type="secChAlign" val="t"/>
                        <dgm:param type="secLinDir" val="fromT"/>
                      </dgm:alg>
                    </dgm:if>
                    <dgm:else name="Name146">
                      <dgm:alg type="hierChild">
                        <dgm:param type="chAlign" val="l"/>
                        <dgm:param type="linDir" val="fromR"/>
                        <dgm:param type="secChAlign" val="t"/>
                        <dgm:param type="secLinDir" val="fromT"/>
                      </dgm:alg>
                    </dgm:else>
                  </dgm:choose>
                  <dgm:shape xmlns:r="http://schemas.openxmlformats.org/officeDocument/2006/relationships" r:blip="">
                    <dgm:adjLst/>
                  </dgm:shape>
                  <dgm:presOf/>
                  <dgm:constrLst/>
                  <dgm:ruleLst/>
                  <dgm:forEach name="Name147" ref="rep2b"/>
                </dgm:layoutNode>
              </dgm:layoutNode>
            </dgm:forEach>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72BCC60-5DBE-47DA-AA08-01B27847A6F1}" type="datetimeFigureOut">
              <a:rPr lang="en-US" smtClean="0"/>
              <a:t>12/26/2019</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CE65767A-F80E-468D-B89F-7444D6F6FBFC}" type="slidenum">
              <a:rPr lang="en-US" smtClean="0"/>
              <a:t>‹#›</a:t>
            </a:fld>
            <a:endParaRPr lang="en-US"/>
          </a:p>
        </p:txBody>
      </p:sp>
    </p:spTree>
    <p:extLst>
      <p:ext uri="{BB962C8B-B14F-4D97-AF65-F5344CB8AC3E}">
        <p14:creationId xmlns:p14="http://schemas.microsoft.com/office/powerpoint/2010/main" val="1391368629"/>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0" fontAlgn="base" latinLnBrk="0" hangingPunct="0">
              <a:lnSpc>
                <a:spcPct val="100000"/>
              </a:lnSpc>
              <a:spcBef>
                <a:spcPct val="30000"/>
              </a:spcBef>
              <a:spcAft>
                <a:spcPct val="0"/>
              </a:spcAft>
              <a:buClrTx/>
              <a:buSzTx/>
              <a:buFontTx/>
              <a:buNone/>
              <a:tabLst/>
              <a:defRPr/>
            </a:pPr>
            <a:r>
              <a:rPr lang="en-US" sz="1100" b="0" i="1" kern="1200" dirty="0" smtClean="0">
                <a:solidFill>
                  <a:schemeClr val="tx1"/>
                </a:solidFill>
                <a:effectLst/>
                <a:latin typeface="+mn-lt"/>
                <a:ea typeface="+mn-ea"/>
                <a:cs typeface="+mn-cs"/>
              </a:rPr>
              <a:t>Introduction. house keeping,</a:t>
            </a:r>
            <a:r>
              <a:rPr lang="en-US" sz="1100" b="0" i="1" kern="1200" baseline="0" dirty="0" smtClean="0">
                <a:solidFill>
                  <a:schemeClr val="tx1"/>
                </a:solidFill>
                <a:effectLst/>
                <a:latin typeface="+mn-lt"/>
                <a:ea typeface="+mn-ea"/>
                <a:cs typeface="+mn-cs"/>
              </a:rPr>
              <a:t> </a:t>
            </a:r>
            <a:r>
              <a:rPr lang="en-US" sz="1100" b="0" i="1" kern="1200" dirty="0" smtClean="0">
                <a:solidFill>
                  <a:schemeClr val="tx1"/>
                </a:solidFill>
                <a:effectLst/>
                <a:latin typeface="+mn-lt"/>
                <a:ea typeface="+mn-ea"/>
                <a:cs typeface="+mn-cs"/>
              </a:rPr>
              <a:t>Workshop overview. Logistics for communicating (chat and/or Q&amp;A).</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b="0" kern="1200" baseline="0" dirty="0" smtClean="0">
              <a:solidFill>
                <a:schemeClr val="tx1"/>
              </a:solidFill>
              <a:effectLst/>
              <a:latin typeface="+mn-lt"/>
              <a:ea typeface="+mn-ea"/>
              <a:cs typeface="+mn-cs"/>
            </a:endParaRPr>
          </a:p>
          <a:p>
            <a:pPr marL="0" marR="0" lvl="0" indent="0" algn="l" defTabSz="914400" rtl="0" eaLnBrk="0" fontAlgn="base" latinLnBrk="0" hangingPunct="0">
              <a:lnSpc>
                <a:spcPct val="100000"/>
              </a:lnSpc>
              <a:spcBef>
                <a:spcPct val="30000"/>
              </a:spcBef>
              <a:spcAft>
                <a:spcPct val="0"/>
              </a:spcAft>
              <a:buClrTx/>
              <a:buSzTx/>
              <a:buFontTx/>
              <a:buNone/>
              <a:tabLst/>
              <a:defRPr/>
            </a:pPr>
            <a:r>
              <a:rPr lang="en-US" sz="1200" b="0" kern="1200" baseline="0" dirty="0" smtClean="0">
                <a:solidFill>
                  <a:schemeClr val="tx1"/>
                </a:solidFill>
                <a:effectLst/>
                <a:latin typeface="+mn-lt"/>
                <a:ea typeface="+mn-ea"/>
                <a:cs typeface="+mn-cs"/>
              </a:rPr>
              <a:t>Good afternoon! Thank you for joining today’s workshop </a:t>
            </a:r>
            <a:r>
              <a:rPr lang="en-US" sz="1200" b="0" kern="1200" baseline="0" dirty="0" smtClean="0">
                <a:solidFill>
                  <a:schemeClr val="tx1"/>
                </a:solidFill>
                <a:effectLst/>
                <a:latin typeface="+mn-lt"/>
                <a:ea typeface="+mn-ea"/>
                <a:cs typeface="+mn-cs"/>
              </a:rPr>
              <a:t>But </a:t>
            </a:r>
            <a:r>
              <a:rPr lang="en-US" sz="1200" b="0" kern="1200" baseline="0" dirty="0" smtClean="0">
                <a:solidFill>
                  <a:schemeClr val="tx1"/>
                </a:solidFill>
                <a:effectLst/>
                <a:latin typeface="+mn-lt"/>
                <a:ea typeface="+mn-ea"/>
                <a:cs typeface="+mn-cs"/>
              </a:rPr>
              <a:t>first, a few words about logistics. The Workshop is being recorded and will be posted. If you have questions or comments during </a:t>
            </a:r>
            <a:r>
              <a:rPr lang="en-US" sz="1200" b="0" kern="1200" baseline="0" dirty="0" smtClean="0">
                <a:solidFill>
                  <a:schemeClr val="tx1"/>
                </a:solidFill>
                <a:effectLst/>
                <a:latin typeface="+mn-lt"/>
                <a:ea typeface="+mn-ea"/>
                <a:cs typeface="+mn-cs"/>
              </a:rPr>
              <a:t>the presentations, </a:t>
            </a:r>
            <a:r>
              <a:rPr lang="en-US" sz="1200" b="0" kern="1200" baseline="0" dirty="0" smtClean="0">
                <a:solidFill>
                  <a:schemeClr val="tx1"/>
                </a:solidFill>
                <a:effectLst/>
                <a:latin typeface="+mn-lt"/>
                <a:ea typeface="+mn-ea"/>
                <a:cs typeface="+mn-cs"/>
              </a:rPr>
              <a:t>please ask questions or use the Q&amp;A WebEx function and the host will try reply. There will be plenty of time for open discussion at the end of the presentation.</a:t>
            </a:r>
          </a:p>
          <a:p>
            <a:pPr marL="0" marR="0" lvl="0" indent="0" algn="l" defTabSz="914400" rtl="0" eaLnBrk="0" fontAlgn="base" latinLnBrk="0" hangingPunct="0">
              <a:lnSpc>
                <a:spcPct val="100000"/>
              </a:lnSpc>
              <a:spcBef>
                <a:spcPct val="30000"/>
              </a:spcBef>
              <a:spcAft>
                <a:spcPct val="0"/>
              </a:spcAft>
              <a:buClrTx/>
              <a:buSzTx/>
              <a:buFontTx/>
              <a:buNone/>
              <a:tabLst/>
              <a:defRPr/>
            </a:pPr>
            <a:endParaRPr lang="en-US" sz="1200" b="0" i="1" kern="1200" dirty="0" smtClean="0">
              <a:solidFill>
                <a:schemeClr val="tx1"/>
              </a:solidFill>
              <a:effectLst/>
              <a:latin typeface="+mn-lt"/>
              <a:ea typeface="+mn-ea"/>
              <a:cs typeface="+mn-cs"/>
            </a:endParaRPr>
          </a:p>
        </p:txBody>
      </p:sp>
      <p:sp>
        <p:nvSpPr>
          <p:cNvPr id="4" name="Slide Number Placeholder 3"/>
          <p:cNvSpPr>
            <a:spLocks noGrp="1"/>
          </p:cNvSpPr>
          <p:nvPr>
            <p:ph type="sldNum" sz="quarter" idx="10"/>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F5D4CD6F-1255-46E6-BF72-5A35B2A81E88}"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1</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35688586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200" dirty="0" smtClean="0">
                <a:effectLst/>
                <a:latin typeface="+mn-lt"/>
                <a:ea typeface="+mn-ea"/>
                <a:cs typeface="+mn-cs"/>
              </a:rPr>
              <a:t>Energy sector stakeholders have </a:t>
            </a:r>
          </a:p>
          <a:p>
            <a:pPr marL="171450" indent="-171450">
              <a:buFontTx/>
              <a:buChar char="-"/>
            </a:pPr>
            <a:r>
              <a:rPr lang="en-US" sz="1200" dirty="0" smtClean="0">
                <a:effectLst/>
                <a:latin typeface="+mn-lt"/>
                <a:ea typeface="+mn-ea"/>
                <a:cs typeface="+mn-cs"/>
              </a:rPr>
              <a:t>expressed interest in having sub-daily temperature projections as well as </a:t>
            </a:r>
          </a:p>
          <a:p>
            <a:pPr marL="171450" indent="-171450">
              <a:buFontTx/>
              <a:buChar char="-"/>
            </a:pPr>
            <a:r>
              <a:rPr lang="en-US" sz="1200" dirty="0" smtClean="0">
                <a:effectLst/>
                <a:latin typeface="+mn-lt"/>
                <a:ea typeface="+mn-ea"/>
                <a:cs typeface="+mn-cs"/>
              </a:rPr>
              <a:t>observed historical temperature observations made available on Cal-Adapt. </a:t>
            </a:r>
          </a:p>
          <a:p>
            <a:pPr marL="0" indent="0">
              <a:buFontTx/>
              <a:buNone/>
            </a:pPr>
            <a:endParaRPr lang="en-US" sz="1200" dirty="0" smtClean="0">
              <a:effectLst/>
              <a:latin typeface="+mn-lt"/>
              <a:ea typeface="+mn-ea"/>
              <a:cs typeface="+mn-cs"/>
            </a:endParaRPr>
          </a:p>
          <a:p>
            <a:pPr marL="1200150" lvl="1" indent="-457200"/>
            <a:endParaRPr lang="en-US" dirty="0" smtClean="0"/>
          </a:p>
        </p:txBody>
      </p:sp>
      <p:sp>
        <p:nvSpPr>
          <p:cNvPr id="4" name="Slide Number Placeholder 3"/>
          <p:cNvSpPr>
            <a:spLocks noGrp="1"/>
          </p:cNvSpPr>
          <p:nvPr>
            <p:ph type="sldNum" sz="quarter" idx="10"/>
          </p:nvPr>
        </p:nvSpPr>
        <p:spPr/>
        <p:txBody>
          <a:bodyPr/>
          <a:lstStyle/>
          <a:p>
            <a:fld id="{CE65767A-F80E-468D-B89F-7444D6F6FBFC}" type="slidenum">
              <a:rPr lang="en-US" smtClean="0"/>
              <a:t>2</a:t>
            </a:fld>
            <a:endParaRPr lang="en-US"/>
          </a:p>
        </p:txBody>
      </p:sp>
    </p:spTree>
    <p:extLst>
      <p:ext uri="{BB962C8B-B14F-4D97-AF65-F5344CB8AC3E}">
        <p14:creationId xmlns:p14="http://schemas.microsoft.com/office/powerpoint/2010/main" val="123583808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sz="1600" b="0" baseline="0" dirty="0" smtClean="0"/>
          </a:p>
        </p:txBody>
      </p:sp>
      <p:sp>
        <p:nvSpPr>
          <p:cNvPr id="4" name="Slide Number Placeholder 3"/>
          <p:cNvSpPr>
            <a:spLocks noGrp="1"/>
          </p:cNvSpPr>
          <p:nvPr>
            <p:ph type="sldNum" sz="quarter" idx="10"/>
          </p:nvPr>
        </p:nvSpPr>
        <p:spPr/>
        <p:txBody>
          <a:bodyPr/>
          <a:lstStyle/>
          <a:p>
            <a:pPr>
              <a:defRPr/>
            </a:pPr>
            <a:fld id="{BE21A9E8-A9BC-4190-9B59-D4532E9828D4}" type="slidenum">
              <a:rPr lang="en-US" smtClean="0"/>
              <a:pPr>
                <a:defRPr/>
              </a:pPr>
              <a:t>3</a:t>
            </a:fld>
            <a:endParaRPr lang="en-US" dirty="0"/>
          </a:p>
        </p:txBody>
      </p:sp>
    </p:spTree>
    <p:extLst>
      <p:ext uri="{BB962C8B-B14F-4D97-AF65-F5344CB8AC3E}">
        <p14:creationId xmlns:p14="http://schemas.microsoft.com/office/powerpoint/2010/main" val="124794318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457200" indent="-457200">
              <a:buBlip>
                <a:blip r:embed="rId3"/>
              </a:buBlip>
            </a:pPr>
            <a:r>
              <a:rPr lang="en-US" dirty="0" smtClean="0"/>
              <a:t>Therefore workshop will</a:t>
            </a:r>
            <a:r>
              <a:rPr lang="en-US" baseline="0" dirty="0" smtClean="0"/>
              <a:t> include:</a:t>
            </a:r>
          </a:p>
          <a:p>
            <a:pPr marL="914400" lvl="1" indent="-457200">
              <a:buBlip>
                <a:blip r:embed="rId3"/>
              </a:buBlip>
            </a:pPr>
            <a:r>
              <a:rPr lang="en-US" dirty="0" smtClean="0"/>
              <a:t>Presentation of hourly temperature data products of two research projects supported by Electric Program Investment Charge (EPIC) program funds. </a:t>
            </a:r>
          </a:p>
          <a:p>
            <a:pPr marL="914400" lvl="1" indent="-457200">
              <a:buBlip>
                <a:blip r:embed="rId3"/>
              </a:buBlip>
            </a:pPr>
            <a:r>
              <a:rPr lang="en-US" dirty="0" smtClean="0"/>
              <a:t>And exploration of user needs in relation to these data, which could be made available on Cal-Adapt</a:t>
            </a:r>
          </a:p>
          <a:p>
            <a:endParaRPr lang="en-US" dirty="0"/>
          </a:p>
        </p:txBody>
      </p:sp>
      <p:sp>
        <p:nvSpPr>
          <p:cNvPr id="4" name="Slide Number Placeholder 3"/>
          <p:cNvSpPr>
            <a:spLocks noGrp="1"/>
          </p:cNvSpPr>
          <p:nvPr>
            <p:ph type="sldNum" sz="quarter" idx="10"/>
          </p:nvPr>
        </p:nvSpPr>
        <p:spPr/>
        <p:txBody>
          <a:bodyPr/>
          <a:lstStyle/>
          <a:p>
            <a:fld id="{CE65767A-F80E-468D-B89F-7444D6F6FBFC}" type="slidenum">
              <a:rPr lang="en-US" smtClean="0"/>
              <a:t>4</a:t>
            </a:fld>
            <a:endParaRPr lang="en-US"/>
          </a:p>
        </p:txBody>
      </p:sp>
    </p:spTree>
    <p:extLst>
      <p:ext uri="{BB962C8B-B14F-4D97-AF65-F5344CB8AC3E}">
        <p14:creationId xmlns:p14="http://schemas.microsoft.com/office/powerpoint/2010/main" val="218459891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CE65767A-F80E-468D-B89F-7444D6F6FBFC}" type="slidenum">
              <a:rPr lang="en-US" smtClean="0"/>
              <a:t>7</a:t>
            </a:fld>
            <a:endParaRPr lang="en-US"/>
          </a:p>
        </p:txBody>
      </p:sp>
    </p:spTree>
    <p:extLst>
      <p:ext uri="{BB962C8B-B14F-4D97-AF65-F5344CB8AC3E}">
        <p14:creationId xmlns:p14="http://schemas.microsoft.com/office/powerpoint/2010/main" val="26112526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pPr marL="0" marR="0" lvl="0" indent="0" algn="r" defTabSz="914400" rtl="0" eaLnBrk="1" fontAlgn="auto" latinLnBrk="0" hangingPunct="1">
              <a:lnSpc>
                <a:spcPct val="100000"/>
              </a:lnSpc>
              <a:spcBef>
                <a:spcPts val="0"/>
              </a:spcBef>
              <a:spcAft>
                <a:spcPts val="0"/>
              </a:spcAft>
              <a:buClrTx/>
              <a:buSzTx/>
              <a:buFontTx/>
              <a:buNone/>
              <a:tabLst/>
              <a:defRPr/>
            </a:pPr>
            <a:fld id="{DF61EA0F-A667-4B49-8422-0062BC55E249}" type="slidenum">
              <a:rPr kumimoji="0" lang="en-US" sz="1200" b="0" i="0" u="none" strike="noStrike" kern="1200" cap="none" spc="0" normalizeH="0" baseline="0" noProof="0" smtClean="0">
                <a:ln>
                  <a:noFill/>
                </a:ln>
                <a:solidFill>
                  <a:prstClr val="black"/>
                </a:solidFill>
                <a:effectLst/>
                <a:uLnTx/>
                <a:uFillTx/>
                <a:latin typeface="Calibri"/>
                <a:ea typeface="+mn-ea"/>
                <a:cs typeface="+mn-cs"/>
              </a:rPr>
              <a:pPr marL="0" marR="0" lvl="0" indent="0" algn="r" defTabSz="914400" rtl="0" eaLnBrk="1" fontAlgn="auto" latinLnBrk="0" hangingPunct="1">
                <a:lnSpc>
                  <a:spcPct val="100000"/>
                </a:lnSpc>
                <a:spcBef>
                  <a:spcPts val="0"/>
                </a:spcBef>
                <a:spcAft>
                  <a:spcPts val="0"/>
                </a:spcAft>
                <a:buClrTx/>
                <a:buSzTx/>
                <a:buFontTx/>
                <a:buNone/>
                <a:tabLst/>
                <a:defRPr/>
              </a:pPr>
              <a:t>30</a:t>
            </a:fld>
            <a:endParaRPr kumimoji="0" lang="en-US" sz="1200" b="0" i="0" u="none" strike="noStrike" kern="1200" cap="none" spc="0" normalizeH="0" baseline="0" noProof="0" dirty="0">
              <a:ln>
                <a:noFill/>
              </a:ln>
              <a:solidFill>
                <a:prstClr val="black"/>
              </a:solidFill>
              <a:effectLst/>
              <a:uLnTx/>
              <a:uFillTx/>
              <a:latin typeface="Calibri"/>
              <a:ea typeface="+mn-ea"/>
              <a:cs typeface="+mn-cs"/>
            </a:endParaRPr>
          </a:p>
        </p:txBody>
      </p:sp>
    </p:spTree>
    <p:extLst>
      <p:ext uri="{BB962C8B-B14F-4D97-AF65-F5344CB8AC3E}">
        <p14:creationId xmlns:p14="http://schemas.microsoft.com/office/powerpoint/2010/main" val="979962649"/>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jpg"/><Relationship Id="rId1" Type="http://schemas.openxmlformats.org/officeDocument/2006/relationships/slideMaster" Target="../slideMasters/slideMaster4.xml"/></Relationships>
</file>

<file path=ppt/slideLayouts/_rels/slideLayout24.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6.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7.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l="60000" r="-60000"/>
          </a:stretch>
        </a:blipFill>
        <a:effectLst/>
      </p:bgPr>
    </p:bg>
    <p:spTree>
      <p:nvGrpSpPr>
        <p:cNvPr id="1" name=""/>
        <p:cNvGrpSpPr/>
        <p:nvPr/>
      </p:nvGrpSpPr>
      <p:grpSpPr>
        <a:xfrm>
          <a:off x="0" y="0"/>
          <a:ext cx="0" cy="0"/>
          <a:chOff x="0" y="0"/>
          <a:chExt cx="0" cy="0"/>
        </a:xfrm>
      </p:grpSpPr>
      <p:sp>
        <p:nvSpPr>
          <p:cNvPr id="25" name="Rectangle 1"/>
          <p:cNvSpPr/>
          <p:nvPr/>
        </p:nvSpPr>
        <p:spPr>
          <a:xfrm>
            <a:off x="3886200" y="0"/>
            <a:ext cx="360045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363855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3638550 w 723900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9525 w 3600450"/>
              <a:gd name="connsiteY3" fmla="*/ 5133975 h 5143500"/>
              <a:gd name="connsiteX4" fmla="*/ 0 w 360045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0 w 3600450"/>
              <a:gd name="connsiteY3" fmla="*/ 5133975 h 5143500"/>
              <a:gd name="connsiteX4" fmla="*/ 0 w 360045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50" h="5143500">
                <a:moveTo>
                  <a:pt x="0" y="0"/>
                </a:moveTo>
                <a:lnTo>
                  <a:pt x="3600450" y="0"/>
                </a:lnTo>
                <a:lnTo>
                  <a:pt x="2276475" y="5143500"/>
                </a:lnTo>
                <a:lnTo>
                  <a:pt x="0" y="5133975"/>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
          <p:cNvSpPr/>
          <p:nvPr/>
        </p:nvSpPr>
        <p:spPr>
          <a:xfrm>
            <a:off x="0" y="0"/>
            <a:ext cx="7239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9000" h="5143500">
                <a:moveTo>
                  <a:pt x="0" y="0"/>
                </a:moveTo>
                <a:lnTo>
                  <a:pt x="7239000" y="0"/>
                </a:lnTo>
                <a:lnTo>
                  <a:pt x="5915025" y="5143500"/>
                </a:lnTo>
                <a:lnTo>
                  <a:pt x="0" y="514350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800" y="438150"/>
            <a:ext cx="1383791" cy="1219200"/>
          </a:xfrm>
          <a:prstGeom prst="rect">
            <a:avLst/>
          </a:prstGeom>
        </p:spPr>
      </p:pic>
      <p:sp>
        <p:nvSpPr>
          <p:cNvPr id="28" name="TextBox 27"/>
          <p:cNvSpPr txBox="1"/>
          <p:nvPr/>
        </p:nvSpPr>
        <p:spPr>
          <a:xfrm>
            <a:off x="1688591" y="462081"/>
            <a:ext cx="5029200" cy="1107996"/>
          </a:xfrm>
          <a:prstGeom prst="rect">
            <a:avLst/>
          </a:prstGeom>
          <a:noFill/>
        </p:spPr>
        <p:txBody>
          <a:bodyPr wrap="square" rtlCol="0">
            <a:spAutoFit/>
          </a:bodyPr>
          <a:lstStyle/>
          <a:p>
            <a:r>
              <a:rPr lang="en-US" sz="2200" dirty="0">
                <a:solidFill>
                  <a:schemeClr val="bg1"/>
                </a:solidFill>
                <a:latin typeface="Century Gothic" panose="020B0502020202020204" pitchFamily="34" charset="0"/>
              </a:rPr>
              <a:t>California</a:t>
            </a:r>
          </a:p>
          <a:p>
            <a:r>
              <a:rPr lang="en-US" sz="2200" dirty="0">
                <a:solidFill>
                  <a:schemeClr val="bg1"/>
                </a:solidFill>
                <a:latin typeface="Century Gothic" panose="020B0502020202020204" pitchFamily="34" charset="0"/>
              </a:rPr>
              <a:t>Energy Commission</a:t>
            </a:r>
          </a:p>
          <a:p>
            <a:r>
              <a:rPr lang="en-US" sz="2200" dirty="0">
                <a:solidFill>
                  <a:schemeClr val="bg1"/>
                </a:solidFill>
                <a:latin typeface="Century Gothic" panose="020B0502020202020204" pitchFamily="34" charset="0"/>
              </a:rPr>
              <a:t>Research &amp; Development</a:t>
            </a:r>
          </a:p>
        </p:txBody>
      </p:sp>
      <p:sp>
        <p:nvSpPr>
          <p:cNvPr id="29" name="TextBox 28"/>
          <p:cNvSpPr txBox="1"/>
          <p:nvPr/>
        </p:nvSpPr>
        <p:spPr>
          <a:xfrm>
            <a:off x="304800" y="2038350"/>
            <a:ext cx="5867400" cy="646331"/>
          </a:xfrm>
          <a:prstGeom prst="rect">
            <a:avLst/>
          </a:prstGeom>
          <a:noFill/>
        </p:spPr>
        <p:txBody>
          <a:bodyPr wrap="square" rtlCol="0">
            <a:spAutoFit/>
          </a:bodyPr>
          <a:lstStyle/>
          <a:p>
            <a:r>
              <a:rPr lang="en-US" sz="3600" dirty="0">
                <a:solidFill>
                  <a:schemeClr val="bg1"/>
                </a:solidFill>
                <a:latin typeface="Segoe UI Semibold" panose="020B0702040204020203" pitchFamily="34" charset="0"/>
              </a:rPr>
              <a:t>TITLE OF PRESENTATION</a:t>
            </a:r>
          </a:p>
        </p:txBody>
      </p:sp>
      <p:sp>
        <p:nvSpPr>
          <p:cNvPr id="30" name="TextBox 29"/>
          <p:cNvSpPr txBox="1"/>
          <p:nvPr/>
        </p:nvSpPr>
        <p:spPr>
          <a:xfrm>
            <a:off x="330437" y="2643143"/>
            <a:ext cx="4343400" cy="400110"/>
          </a:xfrm>
          <a:prstGeom prst="rect">
            <a:avLst/>
          </a:prstGeom>
          <a:noFill/>
        </p:spPr>
        <p:txBody>
          <a:bodyPr wrap="square" rtlCol="0">
            <a:spAutoFit/>
          </a:bodyPr>
          <a:lstStyle/>
          <a:p>
            <a:r>
              <a:rPr lang="en-US" sz="2000" dirty="0" smtClean="0">
                <a:solidFill>
                  <a:schemeClr val="accent5"/>
                </a:solidFill>
                <a:latin typeface="Segoe UI" panose="020B0502040204020203" pitchFamily="34" charset="0"/>
                <a:ea typeface="Segoe UI" panose="020B0502040204020203" pitchFamily="34" charset="0"/>
                <a:cs typeface="Segoe UI" panose="020B0502040204020203" pitchFamily="34" charset="0"/>
              </a:rPr>
              <a:t>Name of Presenter</a:t>
            </a:r>
            <a:endParaRPr lang="en-US" sz="2000" dirty="0">
              <a:solidFill>
                <a:schemeClr val="accent5"/>
              </a:solidFill>
              <a:latin typeface="Segoe UI" panose="020B0502040204020203" pitchFamily="34" charset="0"/>
              <a:ea typeface="Segoe UI" panose="020B0502040204020203" pitchFamily="34" charset="0"/>
              <a:cs typeface="Segoe UI" panose="020B0502040204020203" pitchFamily="34" charset="0"/>
            </a:endParaRPr>
          </a:p>
        </p:txBody>
      </p:sp>
      <p:sp>
        <p:nvSpPr>
          <p:cNvPr id="31" name="TextBox 30"/>
          <p:cNvSpPr txBox="1"/>
          <p:nvPr/>
        </p:nvSpPr>
        <p:spPr>
          <a:xfrm>
            <a:off x="329184" y="2952750"/>
            <a:ext cx="5157216" cy="400110"/>
          </a:xfrm>
          <a:prstGeom prst="rect">
            <a:avLst/>
          </a:prstGeom>
          <a:noFill/>
        </p:spPr>
        <p:txBody>
          <a:bodyPr wrap="square" rtlCol="0">
            <a:spAutoFit/>
          </a:bodyPr>
          <a:lstStyle/>
          <a:p>
            <a:r>
              <a:rPr lang="en-US" sz="2000" dirty="0">
                <a:solidFill>
                  <a:schemeClr val="accent5"/>
                </a:solidFill>
                <a:latin typeface="Segoe UI" panose="020B0502040204020203" pitchFamily="34" charset="0"/>
                <a:ea typeface="Segoe UI" panose="020B0502040204020203" pitchFamily="34" charset="0"/>
                <a:cs typeface="Segoe UI" panose="020B0502040204020203" pitchFamily="34" charset="0"/>
              </a:rPr>
              <a:t>Energy Research and Development Division</a:t>
            </a:r>
          </a:p>
        </p:txBody>
      </p:sp>
      <p:sp>
        <p:nvSpPr>
          <p:cNvPr id="32" name="TextBox 31"/>
          <p:cNvSpPr txBox="1"/>
          <p:nvPr/>
        </p:nvSpPr>
        <p:spPr>
          <a:xfrm>
            <a:off x="304800" y="4019550"/>
            <a:ext cx="4343400" cy="861774"/>
          </a:xfrm>
          <a:prstGeom prst="rect">
            <a:avLst/>
          </a:prstGeom>
          <a:noFill/>
        </p:spPr>
        <p:txBody>
          <a:bodyPr wrap="square" rtlCol="0">
            <a:spAutoFit/>
          </a:bodyPr>
          <a:lstStyle/>
          <a:p>
            <a:r>
              <a:rPr lang="en-US" sz="1600" dirty="0">
                <a:solidFill>
                  <a:schemeClr val="bg1"/>
                </a:solidFill>
                <a:latin typeface="Segoe UI" panose="020B0502040204020203" pitchFamily="34" charset="0"/>
                <a:ea typeface="Segoe UI" panose="020B0502040204020203" pitchFamily="34" charset="0"/>
                <a:cs typeface="Segoe UI" panose="020B0502040204020203" pitchFamily="34" charset="0"/>
              </a:rPr>
              <a:t>Title of conference/meeting</a:t>
            </a:r>
          </a:p>
          <a:p>
            <a:r>
              <a:rPr lang="en-US" sz="1600" dirty="0">
                <a:solidFill>
                  <a:schemeClr val="bg1"/>
                </a:solidFill>
                <a:latin typeface="Segoe UI" panose="020B0502040204020203" pitchFamily="34" charset="0"/>
                <a:ea typeface="Segoe UI" panose="020B0502040204020203" pitchFamily="34" charset="0"/>
                <a:cs typeface="Segoe UI" panose="020B0502040204020203" pitchFamily="34" charset="0"/>
              </a:rPr>
              <a:t>Location presentation was given</a:t>
            </a:r>
          </a:p>
          <a:p>
            <a:r>
              <a:rPr lang="en-US" sz="1600" dirty="0">
                <a:solidFill>
                  <a:schemeClr val="bg1"/>
                </a:solidFill>
                <a:latin typeface="Segoe UI" panose="020B0502040204020203" pitchFamily="34" charset="0"/>
                <a:ea typeface="Segoe UI" panose="020B0502040204020203" pitchFamily="34" charset="0"/>
                <a:cs typeface="Segoe UI" panose="020B0502040204020203" pitchFamily="34" charset="0"/>
              </a:rPr>
              <a:t>Date of meeting</a:t>
            </a:r>
          </a:p>
        </p:txBody>
      </p:sp>
      <p:cxnSp>
        <p:nvCxnSpPr>
          <p:cNvPr id="33" name="Straight Connector 32"/>
          <p:cNvCxnSpPr/>
          <p:nvPr/>
        </p:nvCxnSpPr>
        <p:spPr>
          <a:xfrm>
            <a:off x="381000" y="3695700"/>
            <a:ext cx="5638800" cy="0"/>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sp>
        <p:nvSpPr>
          <p:cNvPr id="11" name="Rectangle 1"/>
          <p:cNvSpPr/>
          <p:nvPr userDrawn="1"/>
        </p:nvSpPr>
        <p:spPr>
          <a:xfrm>
            <a:off x="3886200" y="0"/>
            <a:ext cx="360045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363855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3638550 w 723900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9525 w 3600450"/>
              <a:gd name="connsiteY3" fmla="*/ 5133975 h 5143500"/>
              <a:gd name="connsiteX4" fmla="*/ 0 w 360045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0 w 3600450"/>
              <a:gd name="connsiteY3" fmla="*/ 5133975 h 5143500"/>
              <a:gd name="connsiteX4" fmla="*/ 0 w 360045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50" h="5143500">
                <a:moveTo>
                  <a:pt x="0" y="0"/>
                </a:moveTo>
                <a:lnTo>
                  <a:pt x="3600450" y="0"/>
                </a:lnTo>
                <a:lnTo>
                  <a:pt x="2276475" y="5143500"/>
                </a:lnTo>
                <a:lnTo>
                  <a:pt x="0" y="5133975"/>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
          <p:cNvSpPr/>
          <p:nvPr userDrawn="1"/>
        </p:nvSpPr>
        <p:spPr>
          <a:xfrm>
            <a:off x="0" y="0"/>
            <a:ext cx="7239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9000" h="5143500">
                <a:moveTo>
                  <a:pt x="0" y="0"/>
                </a:moveTo>
                <a:lnTo>
                  <a:pt x="7239000" y="0"/>
                </a:lnTo>
                <a:lnTo>
                  <a:pt x="5915025" y="5143500"/>
                </a:lnTo>
                <a:lnTo>
                  <a:pt x="0" y="514350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04800" y="438150"/>
            <a:ext cx="1383791" cy="1219200"/>
          </a:xfrm>
          <a:prstGeom prst="rect">
            <a:avLst/>
          </a:prstGeom>
        </p:spPr>
      </p:pic>
      <p:sp>
        <p:nvSpPr>
          <p:cNvPr id="14" name="TextBox 13"/>
          <p:cNvSpPr txBox="1"/>
          <p:nvPr userDrawn="1"/>
        </p:nvSpPr>
        <p:spPr>
          <a:xfrm>
            <a:off x="1752600" y="769263"/>
            <a:ext cx="4331209" cy="430887"/>
          </a:xfrm>
          <a:prstGeom prst="rect">
            <a:avLst/>
          </a:prstGeom>
          <a:noFill/>
        </p:spPr>
        <p:txBody>
          <a:bodyPr wrap="square" rtlCol="0">
            <a:spAutoFit/>
          </a:bodyPr>
          <a:lstStyle/>
          <a:p>
            <a:r>
              <a:rPr lang="en-US" sz="2200" dirty="0" smtClean="0">
                <a:solidFill>
                  <a:schemeClr val="bg1"/>
                </a:solidFill>
                <a:latin typeface="Century Gothic" panose="020B0502020202020204" pitchFamily="34" charset="0"/>
              </a:rPr>
              <a:t>California</a:t>
            </a:r>
            <a:r>
              <a:rPr lang="en-US" sz="2200" baseline="0" dirty="0" smtClean="0">
                <a:solidFill>
                  <a:schemeClr val="bg1"/>
                </a:solidFill>
                <a:latin typeface="Century Gothic" panose="020B0502020202020204" pitchFamily="34" charset="0"/>
              </a:rPr>
              <a:t> </a:t>
            </a:r>
            <a:r>
              <a:rPr lang="en-US" sz="2200" dirty="0" smtClean="0">
                <a:solidFill>
                  <a:schemeClr val="bg1"/>
                </a:solidFill>
                <a:latin typeface="Century Gothic" panose="020B0502020202020204" pitchFamily="34" charset="0"/>
              </a:rPr>
              <a:t>Energy Commission</a:t>
            </a:r>
            <a:endParaRPr lang="en-US" sz="2200" dirty="0">
              <a:solidFill>
                <a:schemeClr val="bg1"/>
              </a:solidFill>
              <a:latin typeface="Century Gothic" panose="020B0502020202020204" pitchFamily="34" charset="0"/>
            </a:endParaRPr>
          </a:p>
        </p:txBody>
      </p:sp>
      <p:cxnSp>
        <p:nvCxnSpPr>
          <p:cNvPr id="19" name="Straight Connector 18"/>
          <p:cNvCxnSpPr/>
          <p:nvPr userDrawn="1"/>
        </p:nvCxnSpPr>
        <p:spPr>
          <a:xfrm>
            <a:off x="381000" y="3695700"/>
            <a:ext cx="5638800" cy="0"/>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sp>
        <p:nvSpPr>
          <p:cNvPr id="3" name="Text Placeholder 2"/>
          <p:cNvSpPr>
            <a:spLocks noGrp="1"/>
          </p:cNvSpPr>
          <p:nvPr>
            <p:ph type="body" sz="quarter" idx="10"/>
          </p:nvPr>
        </p:nvSpPr>
        <p:spPr>
          <a:xfrm>
            <a:off x="381000" y="1885950"/>
            <a:ext cx="6019800" cy="757238"/>
          </a:xfrm>
        </p:spPr>
        <p:txBody>
          <a:bodyPr>
            <a:noAutofit/>
          </a:bodyPr>
          <a:lstStyle>
            <a:lvl1pPr>
              <a:defRPr sz="3600" b="1">
                <a:solidFill>
                  <a:schemeClr val="bg1"/>
                </a:solidFill>
                <a:latin typeface="+mj-lt"/>
              </a:defRPr>
            </a:lvl1pPr>
          </a:lstStyle>
          <a:p>
            <a:pPr lvl="0"/>
            <a:r>
              <a:rPr lang="en-US" smtClean="0"/>
              <a:t>Edit Master text styles</a:t>
            </a:r>
          </a:p>
        </p:txBody>
      </p:sp>
      <p:sp>
        <p:nvSpPr>
          <p:cNvPr id="5" name="Text Placeholder 4"/>
          <p:cNvSpPr>
            <a:spLocks noGrp="1"/>
          </p:cNvSpPr>
          <p:nvPr>
            <p:ph type="body" sz="quarter" idx="11"/>
          </p:nvPr>
        </p:nvSpPr>
        <p:spPr>
          <a:xfrm>
            <a:off x="381000" y="2633662"/>
            <a:ext cx="5638800" cy="319088"/>
          </a:xfrm>
        </p:spPr>
        <p:txBody>
          <a:bodyPr>
            <a:noAutofit/>
          </a:bodyPr>
          <a:lstStyle>
            <a:lvl1pPr>
              <a:defRPr sz="2000">
                <a:solidFill>
                  <a:schemeClr val="accent5"/>
                </a:solidFill>
              </a:defRPr>
            </a:lvl1pPr>
          </a:lstStyle>
          <a:p>
            <a:pPr lvl="0"/>
            <a:r>
              <a:rPr lang="en-US" smtClean="0"/>
              <a:t>Edit Master text styles</a:t>
            </a:r>
          </a:p>
        </p:txBody>
      </p:sp>
      <p:sp>
        <p:nvSpPr>
          <p:cNvPr id="24" name="Text Placeholder 4"/>
          <p:cNvSpPr>
            <a:spLocks noGrp="1"/>
          </p:cNvSpPr>
          <p:nvPr>
            <p:ph type="body" sz="quarter" idx="12"/>
          </p:nvPr>
        </p:nvSpPr>
        <p:spPr>
          <a:xfrm>
            <a:off x="371475" y="4005262"/>
            <a:ext cx="4581525" cy="319088"/>
          </a:xfrm>
        </p:spPr>
        <p:txBody>
          <a:bodyPr>
            <a:noAutofit/>
          </a:bodyPr>
          <a:lstStyle>
            <a:lvl1pPr>
              <a:defRPr sz="1600">
                <a:solidFill>
                  <a:schemeClr val="bg1"/>
                </a:solidFill>
              </a:defRPr>
            </a:lvl1pPr>
          </a:lstStyle>
          <a:p>
            <a:pPr lvl="0"/>
            <a:r>
              <a:rPr lang="en-US" smtClean="0"/>
              <a:t>Edit Master text styles</a:t>
            </a:r>
          </a:p>
        </p:txBody>
      </p:sp>
    </p:spTree>
    <p:extLst>
      <p:ext uri="{BB962C8B-B14F-4D97-AF65-F5344CB8AC3E}">
        <p14:creationId xmlns:p14="http://schemas.microsoft.com/office/powerpoint/2010/main" val="476577086"/>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0" indent="0">
              <a:buFont typeface="Arial" panose="020B0604020202020204" pitchFamily="34" charset="0"/>
              <a:buNone/>
              <a:defRPr sz="2600">
                <a:solidFill>
                  <a:schemeClr val="tx2"/>
                </a:solidFill>
              </a:defRPr>
            </a:lvl1pPr>
            <a:lvl2pPr marL="742950" indent="-285750">
              <a:buFontTx/>
              <a:buBlip>
                <a:blip r:embed="rId2"/>
              </a:buBlip>
              <a:defRPr sz="2400">
                <a:solidFill>
                  <a:schemeClr val="tx2"/>
                </a:solidFill>
              </a:defRPr>
            </a:lvl2pPr>
            <a:lvl3pPr marL="1143000" indent="-228600">
              <a:buFontTx/>
              <a:buBlip>
                <a:blip r:embed="rId2"/>
              </a:buBlip>
              <a:defRPr sz="2000">
                <a:solidFill>
                  <a:schemeClr val="tx2"/>
                </a:solidFill>
              </a:defRPr>
            </a:lvl3pPr>
            <a:lvl4pPr marL="1600200" indent="-228600">
              <a:buFontTx/>
              <a:buBlip>
                <a:blip r:embed="rId2"/>
              </a:buBlip>
              <a:defRPr sz="1800">
                <a:solidFill>
                  <a:schemeClr val="tx2"/>
                </a:solidFill>
              </a:defRPr>
            </a:lvl4pPr>
            <a:lvl5pPr marL="2057400" indent="-228600">
              <a:buFontTx/>
              <a:buBlip>
                <a:blip r:embed="rId2"/>
              </a:buBlip>
              <a:defRPr sz="160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34606684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6" name="Slide Number Placeholder 5"/>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49938285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200151"/>
            <a:ext cx="4038600" cy="3394472"/>
          </a:xfrm>
        </p:spPr>
        <p:txBody>
          <a:bodyPr/>
          <a:lstStyle>
            <a:lvl1pPr marL="0" indent="0">
              <a:buFont typeface="Arial" panose="020B0604020202020204" pitchFamily="34" charset="0"/>
              <a:buNone/>
              <a:defRPr sz="2000"/>
            </a:lvl1pPr>
            <a:lvl2pPr marL="742950" indent="-285750">
              <a:buFontTx/>
              <a:buBlip>
                <a:blip r:embed="rId2"/>
              </a:buBlip>
              <a:defRPr sz="2400"/>
            </a:lvl2pPr>
            <a:lvl3pPr marL="1143000" indent="-228600">
              <a:buFontTx/>
              <a:buBlip>
                <a:blip r:embed="rId2"/>
              </a:buBlip>
              <a:defRPr sz="2000"/>
            </a:lvl3pPr>
            <a:lvl4pPr marL="1600200" indent="-228600">
              <a:buFontTx/>
              <a:buBlip>
                <a:blip r:embed="rId2"/>
              </a:buBlip>
              <a:defRPr sz="1800"/>
            </a:lvl4pPr>
            <a:lvl5pPr marL="2057400" indent="-228600">
              <a:buFontTx/>
              <a:buBlip>
                <a:blip r:embed="rId2"/>
              </a:buBlip>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Slide Number Placeholder 6"/>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60374254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normAutofit/>
          </a:bodyPr>
          <a:lstStyle>
            <a:lvl1pPr marL="0" indent="0">
              <a:buNone/>
              <a:defRPr sz="2000" b="0">
                <a:latin typeface="Segoe UI Semibold" panose="020B07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457200" y="1631156"/>
            <a:ext cx="4040188" cy="2963466"/>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6" y="1151335"/>
            <a:ext cx="4041775" cy="479822"/>
          </a:xfrm>
        </p:spPr>
        <p:txBody>
          <a:bodyPr anchor="b">
            <a:normAutofit/>
          </a:bodyPr>
          <a:lstStyle>
            <a:lvl1pPr marL="0" indent="0">
              <a:buNone/>
              <a:defRPr sz="2000" b="0">
                <a:latin typeface="Segoe UI Semibold" panose="020B07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5026" y="1631156"/>
            <a:ext cx="4041775" cy="2963466"/>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Slide Number Placeholder 8"/>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8843435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809451062"/>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22836051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dirty="0"/>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Slide Number Placeholder 6"/>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9051587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C5D8CA2-BACC-48B2-9C1F-64465481CCF6}"/>
              </a:ext>
            </a:extLst>
          </p:cNvPr>
          <p:cNvSpPr>
            <a:spLocks noGrp="1"/>
          </p:cNvSpPr>
          <p:nvPr>
            <p:ph type="ctrTitle"/>
          </p:nvPr>
        </p:nvSpPr>
        <p:spPr>
          <a:xfrm>
            <a:off x="1143000" y="841772"/>
            <a:ext cx="6858000" cy="1790700"/>
          </a:xfrm>
        </p:spPr>
        <p:txBody>
          <a:bodyPr anchor="b"/>
          <a:lstStyle>
            <a:lvl1pPr algn="ctr">
              <a:defRPr sz="4500"/>
            </a:lvl1pPr>
          </a:lstStyle>
          <a:p>
            <a:r>
              <a:rPr lang="en-US"/>
              <a:t>Click to edit Master title style</a:t>
            </a:r>
          </a:p>
        </p:txBody>
      </p:sp>
      <p:sp>
        <p:nvSpPr>
          <p:cNvPr id="3" name="Subtitle 2">
            <a:extLst>
              <a:ext uri="{FF2B5EF4-FFF2-40B4-BE49-F238E27FC236}">
                <a16:creationId xmlns:a16="http://schemas.microsoft.com/office/drawing/2014/main" id="{EA2A2708-2A74-4FD2-9D10-DB3D31BB91B2}"/>
              </a:ext>
            </a:extLst>
          </p:cNvPr>
          <p:cNvSpPr>
            <a:spLocks noGrp="1"/>
          </p:cNvSpPr>
          <p:nvPr>
            <p:ph type="subTitle" idx="1"/>
          </p:nvPr>
        </p:nvSpPr>
        <p:spPr>
          <a:xfrm>
            <a:off x="1143000" y="2701528"/>
            <a:ext cx="6858000" cy="124182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t>Click to edit Master subtitle style</a:t>
            </a:r>
          </a:p>
        </p:txBody>
      </p:sp>
      <p:sp>
        <p:nvSpPr>
          <p:cNvPr id="4" name="Date Placeholder 3">
            <a:extLst>
              <a:ext uri="{FF2B5EF4-FFF2-40B4-BE49-F238E27FC236}">
                <a16:creationId xmlns:a16="http://schemas.microsoft.com/office/drawing/2014/main" id="{926F2CFF-8368-46E2-9B50-216DE7A4CAC4}"/>
              </a:ext>
            </a:extLst>
          </p:cNvPr>
          <p:cNvSpPr>
            <a:spLocks noGrp="1"/>
          </p:cNvSpPr>
          <p:nvPr>
            <p:ph type="dt" sz="half" idx="10"/>
          </p:nvPr>
        </p:nvSpPr>
        <p:spPr/>
        <p:txBody>
          <a:bodyPr/>
          <a:lstStyle/>
          <a:p>
            <a:fld id="{30E09316-7062-4128-86CB-A83548A7C9C5}" type="datetime1">
              <a:rPr lang="en-US" smtClean="0"/>
              <a:t>12/26/2019</a:t>
            </a:fld>
            <a:endParaRPr lang="en-US"/>
          </a:p>
        </p:txBody>
      </p:sp>
      <p:sp>
        <p:nvSpPr>
          <p:cNvPr id="5" name="Footer Placeholder 4">
            <a:extLst>
              <a:ext uri="{FF2B5EF4-FFF2-40B4-BE49-F238E27FC236}">
                <a16:creationId xmlns:a16="http://schemas.microsoft.com/office/drawing/2014/main" id="{1AC8D6BE-D617-4DEA-B10B-06A4FAE08B2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2823DB94-AB79-4AF7-A65C-E4B5EF8ECDAB}"/>
              </a:ext>
            </a:extLst>
          </p:cNvPr>
          <p:cNvSpPr>
            <a:spLocks noGrp="1"/>
          </p:cNvSpPr>
          <p:nvPr>
            <p:ph type="sldNum" sz="quarter" idx="12"/>
          </p:nvPr>
        </p:nvSpPr>
        <p:spPr/>
        <p:txBody>
          <a:bodyPr/>
          <a:lstStyle/>
          <a:p>
            <a:fld id="{E01B56AE-42EA-42B4-9004-B41ABC782BE0}" type="slidenum">
              <a:rPr lang="en-US" smtClean="0"/>
              <a:t>‹#›</a:t>
            </a:fld>
            <a:endParaRPr lang="en-US"/>
          </a:p>
        </p:txBody>
      </p:sp>
    </p:spTree>
    <p:extLst>
      <p:ext uri="{BB962C8B-B14F-4D97-AF65-F5344CB8AC3E}">
        <p14:creationId xmlns:p14="http://schemas.microsoft.com/office/powerpoint/2010/main" val="97195294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45951B8-E1C7-41D4-8208-708745102BEE}"/>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0960E37-7E58-4E5E-A17A-510B539EABCA}"/>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31C5E993-EBB6-40A1-97FD-1DBECA325FD4}"/>
              </a:ext>
            </a:extLst>
          </p:cNvPr>
          <p:cNvSpPr>
            <a:spLocks noGrp="1"/>
          </p:cNvSpPr>
          <p:nvPr>
            <p:ph type="dt" sz="half" idx="10"/>
          </p:nvPr>
        </p:nvSpPr>
        <p:spPr/>
        <p:txBody>
          <a:bodyPr/>
          <a:lstStyle/>
          <a:p>
            <a:fld id="{8A87D577-D310-40B0-B437-2FF5AA8A9A06}" type="datetime1">
              <a:rPr lang="en-US" smtClean="0"/>
              <a:t>12/26/2019</a:t>
            </a:fld>
            <a:endParaRPr lang="en-US"/>
          </a:p>
        </p:txBody>
      </p:sp>
      <p:sp>
        <p:nvSpPr>
          <p:cNvPr id="5" name="Footer Placeholder 4">
            <a:extLst>
              <a:ext uri="{FF2B5EF4-FFF2-40B4-BE49-F238E27FC236}">
                <a16:creationId xmlns:a16="http://schemas.microsoft.com/office/drawing/2014/main" id="{A191BCA8-B645-4E22-9028-256B4F86371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96B6D497-10DF-4818-A5CA-DF0A1E493D7D}"/>
              </a:ext>
            </a:extLst>
          </p:cNvPr>
          <p:cNvSpPr>
            <a:spLocks noGrp="1"/>
          </p:cNvSpPr>
          <p:nvPr>
            <p:ph type="sldNum" sz="quarter" idx="12"/>
          </p:nvPr>
        </p:nvSpPr>
        <p:spPr/>
        <p:txBody>
          <a:bodyPr/>
          <a:lstStyle/>
          <a:p>
            <a:fld id="{E01B56AE-42EA-42B4-9004-B41ABC782BE0}" type="slidenum">
              <a:rPr lang="en-US" smtClean="0"/>
              <a:t>‹#›</a:t>
            </a:fld>
            <a:endParaRPr lang="en-US"/>
          </a:p>
        </p:txBody>
      </p:sp>
    </p:spTree>
    <p:extLst>
      <p:ext uri="{BB962C8B-B14F-4D97-AF65-F5344CB8AC3E}">
        <p14:creationId xmlns:p14="http://schemas.microsoft.com/office/powerpoint/2010/main" val="5349674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08C7E4-0342-4B37-973A-70D00C23EDF6}"/>
              </a:ext>
            </a:extLst>
          </p:cNvPr>
          <p:cNvSpPr>
            <a:spLocks noGrp="1"/>
          </p:cNvSpPr>
          <p:nvPr>
            <p:ph type="title"/>
          </p:nvPr>
        </p:nvSpPr>
        <p:spPr>
          <a:xfrm>
            <a:off x="623888" y="1282304"/>
            <a:ext cx="7886700" cy="2139553"/>
          </a:xfrm>
        </p:spPr>
        <p:txBody>
          <a:bodyPr anchor="b"/>
          <a:lstStyle>
            <a:lvl1pPr>
              <a:defRPr sz="4500"/>
            </a:lvl1pPr>
          </a:lstStyle>
          <a:p>
            <a:r>
              <a:rPr lang="en-US"/>
              <a:t>Click to edit Master title style</a:t>
            </a:r>
          </a:p>
        </p:txBody>
      </p:sp>
      <p:sp>
        <p:nvSpPr>
          <p:cNvPr id="3" name="Text Placeholder 2">
            <a:extLst>
              <a:ext uri="{FF2B5EF4-FFF2-40B4-BE49-F238E27FC236}">
                <a16:creationId xmlns:a16="http://schemas.microsoft.com/office/drawing/2014/main" id="{330C89C9-03C2-4558-AE61-8C51E82D7AA3}"/>
              </a:ext>
            </a:extLst>
          </p:cNvPr>
          <p:cNvSpPr>
            <a:spLocks noGrp="1"/>
          </p:cNvSpPr>
          <p:nvPr>
            <p:ph type="body" idx="1"/>
          </p:nvPr>
        </p:nvSpPr>
        <p:spPr>
          <a:xfrm>
            <a:off x="623888" y="3442098"/>
            <a:ext cx="7886700" cy="1125140"/>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C1ACC4C9-FA90-4FAA-AFD4-8DA0D07A4D1D}"/>
              </a:ext>
            </a:extLst>
          </p:cNvPr>
          <p:cNvSpPr>
            <a:spLocks noGrp="1"/>
          </p:cNvSpPr>
          <p:nvPr>
            <p:ph type="dt" sz="half" idx="10"/>
          </p:nvPr>
        </p:nvSpPr>
        <p:spPr/>
        <p:txBody>
          <a:bodyPr/>
          <a:lstStyle/>
          <a:p>
            <a:fld id="{A070CDB7-E5EC-4D43-AA31-CFC936F94731}" type="datetime1">
              <a:rPr lang="en-US" smtClean="0"/>
              <a:t>12/26/2019</a:t>
            </a:fld>
            <a:endParaRPr lang="en-US"/>
          </a:p>
        </p:txBody>
      </p:sp>
      <p:sp>
        <p:nvSpPr>
          <p:cNvPr id="5" name="Footer Placeholder 4">
            <a:extLst>
              <a:ext uri="{FF2B5EF4-FFF2-40B4-BE49-F238E27FC236}">
                <a16:creationId xmlns:a16="http://schemas.microsoft.com/office/drawing/2014/main" id="{51AACB03-39CC-45E0-B908-8572AC80C27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9652A86-17AB-4475-A302-1FF64926DBBD}"/>
              </a:ext>
            </a:extLst>
          </p:cNvPr>
          <p:cNvSpPr>
            <a:spLocks noGrp="1"/>
          </p:cNvSpPr>
          <p:nvPr>
            <p:ph type="sldNum" sz="quarter" idx="12"/>
          </p:nvPr>
        </p:nvSpPr>
        <p:spPr/>
        <p:txBody>
          <a:bodyPr/>
          <a:lstStyle/>
          <a:p>
            <a:fld id="{E01B56AE-42EA-42B4-9004-B41ABC782BE0}" type="slidenum">
              <a:rPr lang="en-US" smtClean="0"/>
              <a:t>‹#›</a:t>
            </a:fld>
            <a:endParaRPr lang="en-US"/>
          </a:p>
        </p:txBody>
      </p:sp>
    </p:spTree>
    <p:extLst>
      <p:ext uri="{BB962C8B-B14F-4D97-AF65-F5344CB8AC3E}">
        <p14:creationId xmlns:p14="http://schemas.microsoft.com/office/powerpoint/2010/main" val="363689448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B78E0AC-E2A1-4CB0-89FA-26763A4B405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6EBF3A-7B6F-4B0E-BE96-B1FD833EBC29}"/>
              </a:ext>
            </a:extLst>
          </p:cNvPr>
          <p:cNvSpPr>
            <a:spLocks noGrp="1"/>
          </p:cNvSpPr>
          <p:nvPr>
            <p:ph sz="half" idx="1"/>
          </p:nvPr>
        </p:nvSpPr>
        <p:spPr>
          <a:xfrm>
            <a:off x="6286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7A5D67E9-0F8D-4188-BB3E-BD79253B9D53}"/>
              </a:ext>
            </a:extLst>
          </p:cNvPr>
          <p:cNvSpPr>
            <a:spLocks noGrp="1"/>
          </p:cNvSpPr>
          <p:nvPr>
            <p:ph sz="half" idx="2"/>
          </p:nvPr>
        </p:nvSpPr>
        <p:spPr>
          <a:xfrm>
            <a:off x="4629150" y="1369219"/>
            <a:ext cx="3886200" cy="3263504"/>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7A0F14AB-8827-4F05-AA95-AB4109997C41}"/>
              </a:ext>
            </a:extLst>
          </p:cNvPr>
          <p:cNvSpPr>
            <a:spLocks noGrp="1"/>
          </p:cNvSpPr>
          <p:nvPr>
            <p:ph type="dt" sz="half" idx="10"/>
          </p:nvPr>
        </p:nvSpPr>
        <p:spPr/>
        <p:txBody>
          <a:bodyPr/>
          <a:lstStyle/>
          <a:p>
            <a:fld id="{BA979DF0-7FC9-4240-A022-6ECB0CD65577}" type="datetime1">
              <a:rPr lang="en-US" smtClean="0"/>
              <a:t>12/26/2019</a:t>
            </a:fld>
            <a:endParaRPr lang="en-US"/>
          </a:p>
        </p:txBody>
      </p:sp>
      <p:sp>
        <p:nvSpPr>
          <p:cNvPr id="6" name="Footer Placeholder 5">
            <a:extLst>
              <a:ext uri="{FF2B5EF4-FFF2-40B4-BE49-F238E27FC236}">
                <a16:creationId xmlns:a16="http://schemas.microsoft.com/office/drawing/2014/main" id="{81AA9410-1801-4A8A-A71C-2EBFF681917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5D7A3-D6B2-4BF3-A37F-1FFBBFF8D433}"/>
              </a:ext>
            </a:extLst>
          </p:cNvPr>
          <p:cNvSpPr>
            <a:spLocks noGrp="1"/>
          </p:cNvSpPr>
          <p:nvPr>
            <p:ph type="sldNum" sz="quarter" idx="12"/>
          </p:nvPr>
        </p:nvSpPr>
        <p:spPr/>
        <p:txBody>
          <a:bodyPr/>
          <a:lstStyle/>
          <a:p>
            <a:fld id="{E01B56AE-42EA-42B4-9004-B41ABC782BE0}" type="slidenum">
              <a:rPr lang="en-US" smtClean="0"/>
              <a:t>‹#›</a:t>
            </a:fld>
            <a:endParaRPr lang="en-US"/>
          </a:p>
        </p:txBody>
      </p:sp>
    </p:spTree>
    <p:extLst>
      <p:ext uri="{BB962C8B-B14F-4D97-AF65-F5344CB8AC3E}">
        <p14:creationId xmlns:p14="http://schemas.microsoft.com/office/powerpoint/2010/main" val="150345899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340F070-1689-4797-999C-28D0E4491AEF}"/>
              </a:ext>
            </a:extLst>
          </p:cNvPr>
          <p:cNvSpPr>
            <a:spLocks noGrp="1"/>
          </p:cNvSpPr>
          <p:nvPr>
            <p:ph type="title"/>
          </p:nvPr>
        </p:nvSpPr>
        <p:spPr>
          <a:xfrm>
            <a:off x="629841" y="273844"/>
            <a:ext cx="7886700" cy="994172"/>
          </a:xfrm>
        </p:spPr>
        <p:txBody>
          <a:bodyPr/>
          <a:lstStyle/>
          <a:p>
            <a:r>
              <a:rPr lang="en-US"/>
              <a:t>Click to edit Master title style</a:t>
            </a:r>
          </a:p>
        </p:txBody>
      </p:sp>
      <p:sp>
        <p:nvSpPr>
          <p:cNvPr id="3" name="Text Placeholder 2">
            <a:extLst>
              <a:ext uri="{FF2B5EF4-FFF2-40B4-BE49-F238E27FC236}">
                <a16:creationId xmlns:a16="http://schemas.microsoft.com/office/drawing/2014/main" id="{123A1CBF-D022-4D6F-9EC9-5D5E0AAF9567}"/>
              </a:ext>
            </a:extLst>
          </p:cNvPr>
          <p:cNvSpPr>
            <a:spLocks noGrp="1"/>
          </p:cNvSpPr>
          <p:nvPr>
            <p:ph type="body" idx="1"/>
          </p:nvPr>
        </p:nvSpPr>
        <p:spPr>
          <a:xfrm>
            <a:off x="629842" y="1260872"/>
            <a:ext cx="3868340"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4" name="Content Placeholder 3">
            <a:extLst>
              <a:ext uri="{FF2B5EF4-FFF2-40B4-BE49-F238E27FC236}">
                <a16:creationId xmlns:a16="http://schemas.microsoft.com/office/drawing/2014/main" id="{75B6DA92-F8E9-4979-93C0-B34F0A4AE524}"/>
              </a:ext>
            </a:extLst>
          </p:cNvPr>
          <p:cNvSpPr>
            <a:spLocks noGrp="1"/>
          </p:cNvSpPr>
          <p:nvPr>
            <p:ph sz="half" idx="2"/>
          </p:nvPr>
        </p:nvSpPr>
        <p:spPr>
          <a:xfrm>
            <a:off x="629842" y="1878806"/>
            <a:ext cx="3868340"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7901D552-CE13-46B6-BDFB-D2D20BF31EA2}"/>
              </a:ext>
            </a:extLst>
          </p:cNvPr>
          <p:cNvSpPr>
            <a:spLocks noGrp="1"/>
          </p:cNvSpPr>
          <p:nvPr>
            <p:ph type="body" sz="quarter" idx="3"/>
          </p:nvPr>
        </p:nvSpPr>
        <p:spPr>
          <a:xfrm>
            <a:off x="4629150" y="1260872"/>
            <a:ext cx="3887391" cy="617934"/>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t>Click to edit Master text styles</a:t>
            </a:r>
          </a:p>
        </p:txBody>
      </p:sp>
      <p:sp>
        <p:nvSpPr>
          <p:cNvPr id="6" name="Content Placeholder 5">
            <a:extLst>
              <a:ext uri="{FF2B5EF4-FFF2-40B4-BE49-F238E27FC236}">
                <a16:creationId xmlns:a16="http://schemas.microsoft.com/office/drawing/2014/main" id="{46B82B52-4807-49B0-BCBC-6EBFD785018B}"/>
              </a:ext>
            </a:extLst>
          </p:cNvPr>
          <p:cNvSpPr>
            <a:spLocks noGrp="1"/>
          </p:cNvSpPr>
          <p:nvPr>
            <p:ph sz="quarter" idx="4"/>
          </p:nvPr>
        </p:nvSpPr>
        <p:spPr>
          <a:xfrm>
            <a:off x="4629150" y="1878806"/>
            <a:ext cx="3887391" cy="2763441"/>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6BF3024-BF74-42EF-9EC1-F922121AAD4E}"/>
              </a:ext>
            </a:extLst>
          </p:cNvPr>
          <p:cNvSpPr>
            <a:spLocks noGrp="1"/>
          </p:cNvSpPr>
          <p:nvPr>
            <p:ph type="dt" sz="half" idx="10"/>
          </p:nvPr>
        </p:nvSpPr>
        <p:spPr/>
        <p:txBody>
          <a:bodyPr/>
          <a:lstStyle/>
          <a:p>
            <a:fld id="{C8DF1DB8-47E5-44E6-BAB4-E3AAF70AD757}" type="datetime1">
              <a:rPr lang="en-US" smtClean="0"/>
              <a:t>12/26/2019</a:t>
            </a:fld>
            <a:endParaRPr lang="en-US"/>
          </a:p>
        </p:txBody>
      </p:sp>
      <p:sp>
        <p:nvSpPr>
          <p:cNvPr id="8" name="Footer Placeholder 7">
            <a:extLst>
              <a:ext uri="{FF2B5EF4-FFF2-40B4-BE49-F238E27FC236}">
                <a16:creationId xmlns:a16="http://schemas.microsoft.com/office/drawing/2014/main" id="{AEF648DD-8E10-4721-AB59-DA778C87FB9C}"/>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21137091-4FDB-4C3E-BB2F-C3DC2A496BB0}"/>
              </a:ext>
            </a:extLst>
          </p:cNvPr>
          <p:cNvSpPr>
            <a:spLocks noGrp="1"/>
          </p:cNvSpPr>
          <p:nvPr>
            <p:ph type="sldNum" sz="quarter" idx="12"/>
          </p:nvPr>
        </p:nvSpPr>
        <p:spPr/>
        <p:txBody>
          <a:bodyPr/>
          <a:lstStyle/>
          <a:p>
            <a:fld id="{E01B56AE-42EA-42B4-9004-B41ABC782BE0}" type="slidenum">
              <a:rPr lang="en-US" smtClean="0"/>
              <a:t>‹#›</a:t>
            </a:fld>
            <a:endParaRPr lang="en-US"/>
          </a:p>
        </p:txBody>
      </p:sp>
    </p:spTree>
    <p:extLst>
      <p:ext uri="{BB962C8B-B14F-4D97-AF65-F5344CB8AC3E}">
        <p14:creationId xmlns:p14="http://schemas.microsoft.com/office/powerpoint/2010/main" val="37334599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F745528-E24E-4E9C-9726-AF380CC2CEA7}"/>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E3E64CBD-AFA6-478B-87E4-C34DD896DCCE}"/>
              </a:ext>
            </a:extLst>
          </p:cNvPr>
          <p:cNvSpPr>
            <a:spLocks noGrp="1"/>
          </p:cNvSpPr>
          <p:nvPr>
            <p:ph type="dt" sz="half" idx="10"/>
          </p:nvPr>
        </p:nvSpPr>
        <p:spPr/>
        <p:txBody>
          <a:bodyPr/>
          <a:lstStyle/>
          <a:p>
            <a:fld id="{9A8DDC1F-82F4-48AF-B46C-3FF4DBE2D11B}" type="datetime1">
              <a:rPr lang="en-US" smtClean="0"/>
              <a:t>12/26/2019</a:t>
            </a:fld>
            <a:endParaRPr lang="en-US"/>
          </a:p>
        </p:txBody>
      </p:sp>
      <p:sp>
        <p:nvSpPr>
          <p:cNvPr id="4" name="Footer Placeholder 3">
            <a:extLst>
              <a:ext uri="{FF2B5EF4-FFF2-40B4-BE49-F238E27FC236}">
                <a16:creationId xmlns:a16="http://schemas.microsoft.com/office/drawing/2014/main" id="{0F3D0F47-9503-4F6D-8AD2-8F0699B26636}"/>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0E77C5FA-2F6B-4505-8182-0328A63BBF7E}"/>
              </a:ext>
            </a:extLst>
          </p:cNvPr>
          <p:cNvSpPr>
            <a:spLocks noGrp="1"/>
          </p:cNvSpPr>
          <p:nvPr>
            <p:ph type="sldNum" sz="quarter" idx="12"/>
          </p:nvPr>
        </p:nvSpPr>
        <p:spPr/>
        <p:txBody>
          <a:bodyPr/>
          <a:lstStyle/>
          <a:p>
            <a:fld id="{E01B56AE-42EA-42B4-9004-B41ABC782BE0}" type="slidenum">
              <a:rPr lang="en-US" smtClean="0"/>
              <a:t>‹#›</a:t>
            </a:fld>
            <a:endParaRPr lang="en-US"/>
          </a:p>
        </p:txBody>
      </p:sp>
    </p:spTree>
    <p:extLst>
      <p:ext uri="{BB962C8B-B14F-4D97-AF65-F5344CB8AC3E}">
        <p14:creationId xmlns:p14="http://schemas.microsoft.com/office/powerpoint/2010/main" val="959513899"/>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ADEF761-DC05-4E53-9A6D-529136EE5582}"/>
              </a:ext>
            </a:extLst>
          </p:cNvPr>
          <p:cNvSpPr>
            <a:spLocks noGrp="1"/>
          </p:cNvSpPr>
          <p:nvPr>
            <p:ph type="dt" sz="half" idx="10"/>
          </p:nvPr>
        </p:nvSpPr>
        <p:spPr/>
        <p:txBody>
          <a:bodyPr/>
          <a:lstStyle/>
          <a:p>
            <a:fld id="{02C78A3C-CA1D-4C05-B07E-B37D8E377B33}" type="datetime1">
              <a:rPr lang="en-US" smtClean="0"/>
              <a:t>12/26/2019</a:t>
            </a:fld>
            <a:endParaRPr lang="en-US"/>
          </a:p>
        </p:txBody>
      </p:sp>
      <p:sp>
        <p:nvSpPr>
          <p:cNvPr id="3" name="Footer Placeholder 2">
            <a:extLst>
              <a:ext uri="{FF2B5EF4-FFF2-40B4-BE49-F238E27FC236}">
                <a16:creationId xmlns:a16="http://schemas.microsoft.com/office/drawing/2014/main" id="{E3E9E2CF-C2AF-4FB9-8C06-EF6C2E509C81}"/>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8546E087-1F56-46BB-8E8B-FC4ACF629EB3}"/>
              </a:ext>
            </a:extLst>
          </p:cNvPr>
          <p:cNvSpPr>
            <a:spLocks noGrp="1"/>
          </p:cNvSpPr>
          <p:nvPr>
            <p:ph type="sldNum" sz="quarter" idx="12"/>
          </p:nvPr>
        </p:nvSpPr>
        <p:spPr/>
        <p:txBody>
          <a:bodyPr/>
          <a:lstStyle/>
          <a:p>
            <a:fld id="{E01B56AE-42EA-42B4-9004-B41ABC782BE0}" type="slidenum">
              <a:rPr lang="en-US" smtClean="0"/>
              <a:t>‹#›</a:t>
            </a:fld>
            <a:endParaRPr lang="en-US"/>
          </a:p>
        </p:txBody>
      </p:sp>
    </p:spTree>
    <p:extLst>
      <p:ext uri="{BB962C8B-B14F-4D97-AF65-F5344CB8AC3E}">
        <p14:creationId xmlns:p14="http://schemas.microsoft.com/office/powerpoint/2010/main" val="43451059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D6937E0-6943-4E61-8C5E-3FA95F82EFD2}"/>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Content Placeholder 2">
            <a:extLst>
              <a:ext uri="{FF2B5EF4-FFF2-40B4-BE49-F238E27FC236}">
                <a16:creationId xmlns:a16="http://schemas.microsoft.com/office/drawing/2014/main" id="{FC5C3FFA-3EFC-4156-8F7C-ED474325E3C9}"/>
              </a:ext>
            </a:extLst>
          </p:cNvPr>
          <p:cNvSpPr>
            <a:spLocks noGrp="1"/>
          </p:cNvSpPr>
          <p:nvPr>
            <p:ph idx="1"/>
          </p:nvPr>
        </p:nvSpPr>
        <p:spPr>
          <a:xfrm>
            <a:off x="3887391" y="740569"/>
            <a:ext cx="4629150" cy="3655219"/>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0894CE4E-C3F7-4528-B4BF-8B9A83176EA7}"/>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52CD1AF7-32A0-4E1B-ACAE-FA30F1AFA03D}"/>
              </a:ext>
            </a:extLst>
          </p:cNvPr>
          <p:cNvSpPr>
            <a:spLocks noGrp="1"/>
          </p:cNvSpPr>
          <p:nvPr>
            <p:ph type="dt" sz="half" idx="10"/>
          </p:nvPr>
        </p:nvSpPr>
        <p:spPr/>
        <p:txBody>
          <a:bodyPr/>
          <a:lstStyle/>
          <a:p>
            <a:fld id="{F3CD5A80-1983-4430-800C-9F8D1981D23A}" type="datetime1">
              <a:rPr lang="en-US" smtClean="0"/>
              <a:t>12/26/2019</a:t>
            </a:fld>
            <a:endParaRPr lang="en-US"/>
          </a:p>
        </p:txBody>
      </p:sp>
      <p:sp>
        <p:nvSpPr>
          <p:cNvPr id="6" name="Footer Placeholder 5">
            <a:extLst>
              <a:ext uri="{FF2B5EF4-FFF2-40B4-BE49-F238E27FC236}">
                <a16:creationId xmlns:a16="http://schemas.microsoft.com/office/drawing/2014/main" id="{4DAA2C5C-8B19-47B8-A5FF-DB8B6A9B029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D8B1A8F5-5210-423E-B8E1-87941A7DB2E1}"/>
              </a:ext>
            </a:extLst>
          </p:cNvPr>
          <p:cNvSpPr>
            <a:spLocks noGrp="1"/>
          </p:cNvSpPr>
          <p:nvPr>
            <p:ph type="sldNum" sz="quarter" idx="12"/>
          </p:nvPr>
        </p:nvSpPr>
        <p:spPr/>
        <p:txBody>
          <a:bodyPr/>
          <a:lstStyle/>
          <a:p>
            <a:fld id="{E01B56AE-42EA-42B4-9004-B41ABC782BE0}" type="slidenum">
              <a:rPr lang="en-US" smtClean="0"/>
              <a:t>‹#›</a:t>
            </a:fld>
            <a:endParaRPr lang="en-US"/>
          </a:p>
        </p:txBody>
      </p:sp>
    </p:spTree>
    <p:extLst>
      <p:ext uri="{BB962C8B-B14F-4D97-AF65-F5344CB8AC3E}">
        <p14:creationId xmlns:p14="http://schemas.microsoft.com/office/powerpoint/2010/main" val="1581693811"/>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29BBEC-D5D8-4248-9BB9-37F31EAF51E1}"/>
              </a:ext>
            </a:extLst>
          </p:cNvPr>
          <p:cNvSpPr>
            <a:spLocks noGrp="1"/>
          </p:cNvSpPr>
          <p:nvPr>
            <p:ph type="title"/>
          </p:nvPr>
        </p:nvSpPr>
        <p:spPr>
          <a:xfrm>
            <a:off x="629841" y="342900"/>
            <a:ext cx="2949178" cy="1200150"/>
          </a:xfrm>
        </p:spPr>
        <p:txBody>
          <a:bodyPr anchor="b"/>
          <a:lstStyle>
            <a:lvl1pPr>
              <a:defRPr sz="2400"/>
            </a:lvl1pPr>
          </a:lstStyle>
          <a:p>
            <a:r>
              <a:rPr lang="en-US"/>
              <a:t>Click to edit Master title style</a:t>
            </a:r>
          </a:p>
        </p:txBody>
      </p:sp>
      <p:sp>
        <p:nvSpPr>
          <p:cNvPr id="3" name="Picture Placeholder 2">
            <a:extLst>
              <a:ext uri="{FF2B5EF4-FFF2-40B4-BE49-F238E27FC236}">
                <a16:creationId xmlns:a16="http://schemas.microsoft.com/office/drawing/2014/main" id="{85752A69-FC9D-4F5C-8C8E-50F08E4647F5}"/>
              </a:ext>
            </a:extLst>
          </p:cNvPr>
          <p:cNvSpPr>
            <a:spLocks noGrp="1"/>
          </p:cNvSpPr>
          <p:nvPr>
            <p:ph type="pic" idx="1"/>
          </p:nvPr>
        </p:nvSpPr>
        <p:spPr>
          <a:xfrm>
            <a:off x="3887391" y="740569"/>
            <a:ext cx="4629150" cy="3655219"/>
          </a:xfrm>
        </p:spPr>
        <p:txBody>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endParaRPr lang="en-US"/>
          </a:p>
        </p:txBody>
      </p:sp>
      <p:sp>
        <p:nvSpPr>
          <p:cNvPr id="4" name="Text Placeholder 3">
            <a:extLst>
              <a:ext uri="{FF2B5EF4-FFF2-40B4-BE49-F238E27FC236}">
                <a16:creationId xmlns:a16="http://schemas.microsoft.com/office/drawing/2014/main" id="{529EC5DF-6A09-4AE3-82A6-DF27F939661F}"/>
              </a:ext>
            </a:extLst>
          </p:cNvPr>
          <p:cNvSpPr>
            <a:spLocks noGrp="1"/>
          </p:cNvSpPr>
          <p:nvPr>
            <p:ph type="body" sz="half" idx="2"/>
          </p:nvPr>
        </p:nvSpPr>
        <p:spPr>
          <a:xfrm>
            <a:off x="629841" y="1543050"/>
            <a:ext cx="2949178" cy="2858691"/>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t>Click to edit Master text styles</a:t>
            </a:r>
          </a:p>
        </p:txBody>
      </p:sp>
      <p:sp>
        <p:nvSpPr>
          <p:cNvPr id="5" name="Date Placeholder 4">
            <a:extLst>
              <a:ext uri="{FF2B5EF4-FFF2-40B4-BE49-F238E27FC236}">
                <a16:creationId xmlns:a16="http://schemas.microsoft.com/office/drawing/2014/main" id="{4D36DDD2-8E8C-4081-97E8-A57497562177}"/>
              </a:ext>
            </a:extLst>
          </p:cNvPr>
          <p:cNvSpPr>
            <a:spLocks noGrp="1"/>
          </p:cNvSpPr>
          <p:nvPr>
            <p:ph type="dt" sz="half" idx="10"/>
          </p:nvPr>
        </p:nvSpPr>
        <p:spPr/>
        <p:txBody>
          <a:bodyPr/>
          <a:lstStyle/>
          <a:p>
            <a:fld id="{1015FB38-8590-4B7C-BDDA-DE172517A33D}" type="datetime1">
              <a:rPr lang="en-US" smtClean="0"/>
              <a:t>12/26/2019</a:t>
            </a:fld>
            <a:endParaRPr lang="en-US"/>
          </a:p>
        </p:txBody>
      </p:sp>
      <p:sp>
        <p:nvSpPr>
          <p:cNvPr id="6" name="Footer Placeholder 5">
            <a:extLst>
              <a:ext uri="{FF2B5EF4-FFF2-40B4-BE49-F238E27FC236}">
                <a16:creationId xmlns:a16="http://schemas.microsoft.com/office/drawing/2014/main" id="{F1A9A986-5FD5-4F82-8B27-D23AAF458F8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BB17184E-9F89-48EA-9E85-6F320D664CA8}"/>
              </a:ext>
            </a:extLst>
          </p:cNvPr>
          <p:cNvSpPr>
            <a:spLocks noGrp="1"/>
          </p:cNvSpPr>
          <p:nvPr>
            <p:ph type="sldNum" sz="quarter" idx="12"/>
          </p:nvPr>
        </p:nvSpPr>
        <p:spPr/>
        <p:txBody>
          <a:bodyPr/>
          <a:lstStyle/>
          <a:p>
            <a:fld id="{E01B56AE-42EA-42B4-9004-B41ABC782BE0}" type="slidenum">
              <a:rPr lang="en-US" smtClean="0"/>
              <a:t>‹#›</a:t>
            </a:fld>
            <a:endParaRPr lang="en-US"/>
          </a:p>
        </p:txBody>
      </p:sp>
    </p:spTree>
    <p:extLst>
      <p:ext uri="{BB962C8B-B14F-4D97-AF65-F5344CB8AC3E}">
        <p14:creationId xmlns:p14="http://schemas.microsoft.com/office/powerpoint/2010/main" val="775745972"/>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77AB3BF-F9D5-4599-A822-9DC1CFB99D1B}"/>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22050213-4F67-46AE-B31D-51F54D11C160}"/>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2821288-B3FD-43DC-BD46-0CFA0835CF9F}"/>
              </a:ext>
            </a:extLst>
          </p:cNvPr>
          <p:cNvSpPr>
            <a:spLocks noGrp="1"/>
          </p:cNvSpPr>
          <p:nvPr>
            <p:ph type="dt" sz="half" idx="10"/>
          </p:nvPr>
        </p:nvSpPr>
        <p:spPr/>
        <p:txBody>
          <a:bodyPr/>
          <a:lstStyle/>
          <a:p>
            <a:fld id="{7794CCDF-1B40-4A79-A431-DAAD451C71D6}" type="datetime1">
              <a:rPr lang="en-US" smtClean="0"/>
              <a:t>12/26/2019</a:t>
            </a:fld>
            <a:endParaRPr lang="en-US"/>
          </a:p>
        </p:txBody>
      </p:sp>
      <p:sp>
        <p:nvSpPr>
          <p:cNvPr id="5" name="Footer Placeholder 4">
            <a:extLst>
              <a:ext uri="{FF2B5EF4-FFF2-40B4-BE49-F238E27FC236}">
                <a16:creationId xmlns:a16="http://schemas.microsoft.com/office/drawing/2014/main" id="{D75F4F66-3C76-4688-8BE1-9517B7A6DA9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4B8AB40-3C32-411A-8D87-9E6F621F502F}"/>
              </a:ext>
            </a:extLst>
          </p:cNvPr>
          <p:cNvSpPr>
            <a:spLocks noGrp="1"/>
          </p:cNvSpPr>
          <p:nvPr>
            <p:ph type="sldNum" sz="quarter" idx="12"/>
          </p:nvPr>
        </p:nvSpPr>
        <p:spPr/>
        <p:txBody>
          <a:bodyPr/>
          <a:lstStyle/>
          <a:p>
            <a:fld id="{E01B56AE-42EA-42B4-9004-B41ABC782BE0}" type="slidenum">
              <a:rPr lang="en-US" smtClean="0"/>
              <a:t>‹#›</a:t>
            </a:fld>
            <a:endParaRPr lang="en-US"/>
          </a:p>
        </p:txBody>
      </p:sp>
    </p:spTree>
    <p:extLst>
      <p:ext uri="{BB962C8B-B14F-4D97-AF65-F5344CB8AC3E}">
        <p14:creationId xmlns:p14="http://schemas.microsoft.com/office/powerpoint/2010/main" val="3688918581"/>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6BF0C165-C57B-43FF-BE6E-53E05756A426}"/>
              </a:ext>
            </a:extLst>
          </p:cNvPr>
          <p:cNvSpPr>
            <a:spLocks noGrp="1"/>
          </p:cNvSpPr>
          <p:nvPr>
            <p:ph type="title" orient="vert"/>
          </p:nvPr>
        </p:nvSpPr>
        <p:spPr>
          <a:xfrm>
            <a:off x="6543675" y="273844"/>
            <a:ext cx="1971675" cy="4358879"/>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A398E7D-1D29-433C-88F7-90B3EE0A5101}"/>
              </a:ext>
            </a:extLst>
          </p:cNvPr>
          <p:cNvSpPr>
            <a:spLocks noGrp="1"/>
          </p:cNvSpPr>
          <p:nvPr>
            <p:ph type="body" orient="vert" idx="1"/>
          </p:nvPr>
        </p:nvSpPr>
        <p:spPr>
          <a:xfrm>
            <a:off x="628650" y="273844"/>
            <a:ext cx="5800725" cy="4358879"/>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B59A3E06-9A87-48DD-A3CB-EC5CDE621520}"/>
              </a:ext>
            </a:extLst>
          </p:cNvPr>
          <p:cNvSpPr>
            <a:spLocks noGrp="1"/>
          </p:cNvSpPr>
          <p:nvPr>
            <p:ph type="dt" sz="half" idx="10"/>
          </p:nvPr>
        </p:nvSpPr>
        <p:spPr/>
        <p:txBody>
          <a:bodyPr/>
          <a:lstStyle/>
          <a:p>
            <a:fld id="{05FF8243-903A-43BE-B03D-4396684C7A3E}" type="datetime1">
              <a:rPr lang="en-US" smtClean="0"/>
              <a:t>12/26/2019</a:t>
            </a:fld>
            <a:endParaRPr lang="en-US"/>
          </a:p>
        </p:txBody>
      </p:sp>
      <p:sp>
        <p:nvSpPr>
          <p:cNvPr id="5" name="Footer Placeholder 4">
            <a:extLst>
              <a:ext uri="{FF2B5EF4-FFF2-40B4-BE49-F238E27FC236}">
                <a16:creationId xmlns:a16="http://schemas.microsoft.com/office/drawing/2014/main" id="{ED2A3358-60FE-4309-99D3-53805F7EA4C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B650E96-E218-4CCF-93B7-91021CAB773D}"/>
              </a:ext>
            </a:extLst>
          </p:cNvPr>
          <p:cNvSpPr>
            <a:spLocks noGrp="1"/>
          </p:cNvSpPr>
          <p:nvPr>
            <p:ph type="sldNum" sz="quarter" idx="12"/>
          </p:nvPr>
        </p:nvSpPr>
        <p:spPr/>
        <p:txBody>
          <a:bodyPr/>
          <a:lstStyle/>
          <a:p>
            <a:fld id="{E01B56AE-42EA-42B4-9004-B41ABC782BE0}" type="slidenum">
              <a:rPr lang="en-US" smtClean="0"/>
              <a:t>‹#›</a:t>
            </a:fld>
            <a:endParaRPr lang="en-US"/>
          </a:p>
        </p:txBody>
      </p:sp>
    </p:spTree>
    <p:extLst>
      <p:ext uri="{BB962C8B-B14F-4D97-AF65-F5344CB8AC3E}">
        <p14:creationId xmlns:p14="http://schemas.microsoft.com/office/powerpoint/2010/main" val="2136424912"/>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7" name="Rectangle 6"/>
          <p:cNvSpPr/>
          <p:nvPr userDrawn="1"/>
        </p:nvSpPr>
        <p:spPr bwMode="blackWhite">
          <a:xfrm>
            <a:off x="191213" y="197088"/>
            <a:ext cx="8761576" cy="4749325"/>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953259991"/>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preserve="1" userDrawn="1">
  <p:cSld name="Title and Content">
    <p:spTree>
      <p:nvGrpSpPr>
        <p:cNvPr id="1" name=""/>
        <p:cNvGrpSpPr/>
        <p:nvPr/>
      </p:nvGrpSpPr>
      <p:grpSpPr>
        <a:xfrm>
          <a:off x="0" y="0"/>
          <a:ext cx="0" cy="0"/>
          <a:chOff x="0" y="0"/>
          <a:chExt cx="0" cy="0"/>
        </a:xfrm>
      </p:grpSpPr>
      <p:sp>
        <p:nvSpPr>
          <p:cNvPr id="9" name="Rectangle 8"/>
          <p:cNvSpPr/>
          <p:nvPr userDrawn="1"/>
        </p:nvSpPr>
        <p:spPr>
          <a:xfrm>
            <a:off x="192024" y="198882"/>
            <a:ext cx="8762287" cy="4749325"/>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endParaRPr lang="en-US" sz="1350" dirty="0"/>
          </a:p>
        </p:txBody>
      </p:sp>
      <p:cxnSp>
        <p:nvCxnSpPr>
          <p:cNvPr id="12" name="Straight Connector 11"/>
          <p:cNvCxnSpPr/>
          <p:nvPr userDrawn="1"/>
        </p:nvCxnSpPr>
        <p:spPr>
          <a:xfrm>
            <a:off x="453326" y="897294"/>
            <a:ext cx="8237349" cy="0"/>
          </a:xfrm>
          <a:prstGeom prst="line">
            <a:avLst/>
          </a:prstGeom>
          <a:ln w="25400">
            <a:solidFill>
              <a:srgbClr val="D24726"/>
            </a:solidFill>
          </a:ln>
        </p:spPr>
        <p:style>
          <a:lnRef idx="1">
            <a:schemeClr val="accent1"/>
          </a:lnRef>
          <a:fillRef idx="0">
            <a:schemeClr val="accent1"/>
          </a:fillRef>
          <a:effectRef idx="0">
            <a:schemeClr val="accent1"/>
          </a:effectRef>
          <a:fontRef idx="minor">
            <a:schemeClr val="tx1"/>
          </a:fontRef>
        </p:style>
      </p:cxnSp>
      <p:sp>
        <p:nvSpPr>
          <p:cNvPr id="4" name="Title 3"/>
          <p:cNvSpPr>
            <a:spLocks noGrp="1"/>
          </p:cNvSpPr>
          <p:nvPr>
            <p:ph type="title"/>
          </p:nvPr>
        </p:nvSpPr>
        <p:spPr>
          <a:xfrm>
            <a:off x="390906" y="336042"/>
            <a:ext cx="5157839" cy="480060"/>
          </a:xfrm>
        </p:spPr>
        <p:txBody>
          <a:bodyPr anchor="b" anchorCtr="0">
            <a:normAutofit/>
          </a:bodyPr>
          <a:lstStyle>
            <a:lvl1pPr>
              <a:defRPr sz="2400">
                <a:solidFill>
                  <a:schemeClr val="bg2">
                    <a:lumMod val="25000"/>
                  </a:schemeClr>
                </a:solidFill>
              </a:defRPr>
            </a:lvl1pPr>
          </a:lstStyle>
          <a:p>
            <a:r>
              <a:rPr lang="en-US" dirty="0"/>
              <a:t>Click to edit Master title style</a:t>
            </a:r>
          </a:p>
        </p:txBody>
      </p:sp>
      <p:sp>
        <p:nvSpPr>
          <p:cNvPr id="3" name="Content Placeholder 2"/>
          <p:cNvSpPr>
            <a:spLocks noGrp="1"/>
          </p:cNvSpPr>
          <p:nvPr>
            <p:ph sz="quarter" idx="10"/>
          </p:nvPr>
        </p:nvSpPr>
        <p:spPr>
          <a:xfrm>
            <a:off x="404622" y="1076706"/>
            <a:ext cx="3312414" cy="2983230"/>
          </a:xfrm>
        </p:spPr>
        <p:txBody>
          <a:bodyPr vert="horz" lIns="91440" tIns="45720" rIns="91440" bIns="45720" rtlCol="0">
            <a:normAutofit/>
          </a:bodyPr>
          <a:lstStyle>
            <a:lvl1pPr>
              <a:defRPr lang="en-US" sz="1350" smtClean="0">
                <a:solidFill>
                  <a:schemeClr val="tx1">
                    <a:lumMod val="75000"/>
                    <a:lumOff val="25000"/>
                  </a:schemeClr>
                </a:solidFill>
              </a:defRPr>
            </a:lvl1pPr>
            <a:lvl2pPr>
              <a:defRPr lang="en-US" sz="1350" smtClean="0">
                <a:solidFill>
                  <a:schemeClr val="tx1">
                    <a:lumMod val="75000"/>
                    <a:lumOff val="25000"/>
                  </a:schemeClr>
                </a:solidFill>
              </a:defRPr>
            </a:lvl2pPr>
            <a:lvl3pPr>
              <a:defRPr lang="en-US" sz="1350" smtClean="0">
                <a:solidFill>
                  <a:schemeClr val="tx1">
                    <a:lumMod val="75000"/>
                    <a:lumOff val="25000"/>
                  </a:schemeClr>
                </a:solidFill>
              </a:defRPr>
            </a:lvl3pPr>
            <a:lvl4pPr>
              <a:defRPr lang="en-US" sz="1350" smtClean="0">
                <a:solidFill>
                  <a:schemeClr val="tx1">
                    <a:lumMod val="75000"/>
                    <a:lumOff val="25000"/>
                  </a:schemeClr>
                </a:solidFill>
              </a:defRPr>
            </a:lvl4pPr>
            <a:lvl5pPr>
              <a:defRPr lang="en-US" sz="1350">
                <a:solidFill>
                  <a:schemeClr val="tx1">
                    <a:lumMod val="75000"/>
                    <a:lumOff val="25000"/>
                  </a:schemeClr>
                </a:solidFill>
              </a:defRPr>
            </a:lvl5pPr>
          </a:lstStyle>
          <a:p>
            <a:pPr marL="0" lvl="0" indent="0">
              <a:lnSpc>
                <a:spcPct val="150000"/>
              </a:lnSpc>
              <a:spcBef>
                <a:spcPts val="750"/>
              </a:spcBef>
              <a:spcAft>
                <a:spcPts val="900"/>
              </a:spcAft>
              <a:buNone/>
            </a:pPr>
            <a:r>
              <a:rPr lang="en-US" dirty="0"/>
              <a:t>Click to edit Master text styles</a:t>
            </a:r>
          </a:p>
          <a:p>
            <a:pPr marL="0" lvl="1" indent="0">
              <a:lnSpc>
                <a:spcPct val="150000"/>
              </a:lnSpc>
              <a:spcBef>
                <a:spcPts val="750"/>
              </a:spcBef>
              <a:spcAft>
                <a:spcPts val="900"/>
              </a:spcAft>
              <a:buNone/>
            </a:pPr>
            <a:r>
              <a:rPr lang="en-US" dirty="0"/>
              <a:t>Second level</a:t>
            </a:r>
          </a:p>
          <a:p>
            <a:pPr marL="0" lvl="2" indent="0">
              <a:lnSpc>
                <a:spcPct val="150000"/>
              </a:lnSpc>
              <a:spcBef>
                <a:spcPts val="750"/>
              </a:spcBef>
              <a:spcAft>
                <a:spcPts val="900"/>
              </a:spcAft>
              <a:buNone/>
            </a:pPr>
            <a:r>
              <a:rPr lang="en-US" dirty="0"/>
              <a:t>Third level</a:t>
            </a:r>
          </a:p>
          <a:p>
            <a:pPr marL="0" lvl="3" indent="0">
              <a:lnSpc>
                <a:spcPct val="150000"/>
              </a:lnSpc>
              <a:spcBef>
                <a:spcPts val="750"/>
              </a:spcBef>
              <a:spcAft>
                <a:spcPts val="900"/>
              </a:spcAft>
              <a:buNone/>
            </a:pPr>
            <a:r>
              <a:rPr lang="en-US" dirty="0"/>
              <a:t>Fourth level</a:t>
            </a:r>
          </a:p>
          <a:p>
            <a:pPr marL="0" lvl="4" indent="0">
              <a:lnSpc>
                <a:spcPct val="150000"/>
              </a:lnSpc>
              <a:spcBef>
                <a:spcPts val="750"/>
              </a:spcBef>
              <a:spcAft>
                <a:spcPts val="900"/>
              </a:spcAft>
              <a:buNone/>
            </a:pPr>
            <a:r>
              <a:rPr lang="en-US" dirty="0"/>
              <a:t>Fifth level</a:t>
            </a:r>
          </a:p>
        </p:txBody>
      </p:sp>
      <p:sp>
        <p:nvSpPr>
          <p:cNvPr id="6" name="Date Placeholder 3"/>
          <p:cNvSpPr>
            <a:spLocks noGrp="1"/>
          </p:cNvSpPr>
          <p:nvPr>
            <p:ph type="dt" sz="half" idx="2"/>
          </p:nvPr>
        </p:nvSpPr>
        <p:spPr>
          <a:xfrm>
            <a:off x="404622" y="4652964"/>
            <a:ext cx="2457450" cy="273844"/>
          </a:xfrm>
          <a:prstGeom prst="rect">
            <a:avLst/>
          </a:prstGeom>
        </p:spPr>
        <p:txBody>
          <a:bodyPr vert="horz" lIns="91440" tIns="45720" rIns="91440" bIns="45720" rtlCol="0" anchor="ctr"/>
          <a:lstStyle>
            <a:lvl1pPr algn="l">
              <a:defRPr sz="900" baseline="0">
                <a:solidFill>
                  <a:schemeClr val="tx1">
                    <a:lumMod val="65000"/>
                    <a:lumOff val="35000"/>
                  </a:schemeClr>
                </a:solidFill>
              </a:defRPr>
            </a:lvl1pPr>
          </a:lstStyle>
          <a:p>
            <a:fld id="{8BEEBAAA-29B5-4AF5-BC5F-7E580C29002D}" type="datetimeFigureOut">
              <a:rPr lang="en-US" smtClean="0"/>
              <a:pPr/>
              <a:t>12/26/2019</a:t>
            </a:fld>
            <a:endParaRPr lang="en-US" dirty="0"/>
          </a:p>
        </p:txBody>
      </p:sp>
      <p:sp>
        <p:nvSpPr>
          <p:cNvPr id="7" name="Footer Placeholder 4"/>
          <p:cNvSpPr>
            <a:spLocks noGrp="1"/>
          </p:cNvSpPr>
          <p:nvPr>
            <p:ph type="ftr" sz="quarter" idx="3"/>
          </p:nvPr>
        </p:nvSpPr>
        <p:spPr>
          <a:xfrm>
            <a:off x="3486150" y="4652964"/>
            <a:ext cx="2171700" cy="273844"/>
          </a:xfrm>
          <a:prstGeom prst="rect">
            <a:avLst/>
          </a:prstGeom>
        </p:spPr>
        <p:txBody>
          <a:bodyPr vert="horz" lIns="91440" tIns="45720" rIns="91440" bIns="45720" rtlCol="0" anchor="ctr"/>
          <a:lstStyle>
            <a:lvl1pPr algn="ctr">
              <a:defRPr sz="900" baseline="0">
                <a:solidFill>
                  <a:schemeClr val="tx1">
                    <a:lumMod val="65000"/>
                    <a:lumOff val="35000"/>
                  </a:schemeClr>
                </a:solidFill>
              </a:defRPr>
            </a:lvl1pPr>
          </a:lstStyle>
          <a:p>
            <a:endParaRPr lang="en-US" dirty="0"/>
          </a:p>
        </p:txBody>
      </p:sp>
      <p:sp>
        <p:nvSpPr>
          <p:cNvPr id="8" name="Slide Number Placeholder 5"/>
          <p:cNvSpPr>
            <a:spLocks noGrp="1"/>
          </p:cNvSpPr>
          <p:nvPr>
            <p:ph type="sldNum" sz="quarter" idx="4"/>
          </p:nvPr>
        </p:nvSpPr>
        <p:spPr>
          <a:xfrm>
            <a:off x="6278945" y="4652964"/>
            <a:ext cx="2457450" cy="273844"/>
          </a:xfrm>
          <a:prstGeom prst="rect">
            <a:avLst/>
          </a:prstGeom>
        </p:spPr>
        <p:txBody>
          <a:bodyPr vert="horz" lIns="91440" tIns="45720" rIns="91440" bIns="45720" rtlCol="0" anchor="ctr"/>
          <a:lstStyle>
            <a:lvl1pPr algn="r">
              <a:defRPr sz="900" baseline="0">
                <a:solidFill>
                  <a:schemeClr val="tx1">
                    <a:lumMod val="65000"/>
                    <a:lumOff val="35000"/>
                  </a:schemeClr>
                </a:solidFill>
              </a:defRPr>
            </a:lvl1pPr>
          </a:lstStyle>
          <a:p>
            <a:fld id="{9860EDB8-5305-433F-BE41-D7A86D811DB3}" type="slidenum">
              <a:rPr lang="en-US" smtClean="0"/>
              <a:pPr/>
              <a:t>‹#›</a:t>
            </a:fld>
            <a:endParaRPr lang="en-US" dirty="0"/>
          </a:p>
        </p:txBody>
      </p:sp>
    </p:spTree>
    <p:extLst>
      <p:ext uri="{BB962C8B-B14F-4D97-AF65-F5344CB8AC3E}">
        <p14:creationId xmlns:p14="http://schemas.microsoft.com/office/powerpoint/2010/main" val="1374526562"/>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9" name="Rectangle 8"/>
          <p:cNvSpPr/>
          <p:nvPr userDrawn="1"/>
        </p:nvSpPr>
        <p:spPr>
          <a:xfrm>
            <a:off x="191214" y="197088"/>
            <a:ext cx="8762287" cy="4749325"/>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10" name="Rectangle 9"/>
          <p:cNvSpPr/>
          <p:nvPr userDrawn="1"/>
        </p:nvSpPr>
        <p:spPr bwMode="blackWhite">
          <a:xfrm>
            <a:off x="191213" y="197089"/>
            <a:ext cx="8761576" cy="1554482"/>
          </a:xfrm>
          <a:prstGeom prst="rect">
            <a:avLst/>
          </a:prstGeom>
          <a:solidFill>
            <a:srgbClr val="D2472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350" dirty="0"/>
          </a:p>
        </p:txBody>
      </p:sp>
      <p:sp>
        <p:nvSpPr>
          <p:cNvPr id="2" name="Title 1"/>
          <p:cNvSpPr>
            <a:spLocks noGrp="1"/>
          </p:cNvSpPr>
          <p:nvPr>
            <p:ph type="title"/>
          </p:nvPr>
        </p:nvSpPr>
        <p:spPr>
          <a:xfrm>
            <a:off x="390906" y="1152144"/>
            <a:ext cx="5157216" cy="480060"/>
          </a:xfrm>
        </p:spPr>
        <p:txBody>
          <a:bodyPr>
            <a:normAutofit/>
          </a:bodyPr>
          <a:lstStyle>
            <a:lvl1pPr>
              <a:defRPr sz="2700">
                <a:solidFill>
                  <a:schemeClr val="bg1"/>
                </a:solidFill>
              </a:defRPr>
            </a:lvl1pPr>
          </a:lstStyle>
          <a:p>
            <a:r>
              <a:rPr lang="en-US"/>
              <a:t>Click to edit Master title style</a:t>
            </a:r>
            <a:endParaRPr lang="en-US" dirty="0"/>
          </a:p>
        </p:txBody>
      </p:sp>
      <p:sp>
        <p:nvSpPr>
          <p:cNvPr id="7" name="Content Placeholder 6"/>
          <p:cNvSpPr>
            <a:spLocks noGrp="1"/>
          </p:cNvSpPr>
          <p:nvPr>
            <p:ph sz="quarter" idx="13"/>
          </p:nvPr>
        </p:nvSpPr>
        <p:spPr>
          <a:xfrm>
            <a:off x="404622" y="1920240"/>
            <a:ext cx="7084314" cy="2983230"/>
          </a:xfrm>
        </p:spPr>
        <p:txBody>
          <a:bodyPr vert="horz" lIns="91440" tIns="45720" rIns="91440" bIns="45720" rtlCol="0">
            <a:normAutofit/>
          </a:bodyPr>
          <a:lstStyle>
            <a:lvl1pPr>
              <a:defRPr lang="en-US" sz="1800" smtClean="0">
                <a:solidFill>
                  <a:schemeClr val="tx1">
                    <a:lumMod val="75000"/>
                    <a:lumOff val="25000"/>
                  </a:schemeClr>
                </a:solidFill>
                <a:latin typeface="+mj-lt"/>
              </a:defRPr>
            </a:lvl1pPr>
            <a:lvl2pPr>
              <a:defRPr lang="en-US" sz="900" dirty="0" smtClean="0">
                <a:solidFill>
                  <a:schemeClr val="tx1">
                    <a:lumMod val="75000"/>
                    <a:lumOff val="25000"/>
                  </a:schemeClr>
                </a:solidFill>
              </a:defRPr>
            </a:lvl2pPr>
            <a:lvl3pPr>
              <a:defRPr lang="en-US" sz="900" dirty="0" smtClean="0">
                <a:solidFill>
                  <a:schemeClr val="tx1">
                    <a:lumMod val="75000"/>
                    <a:lumOff val="25000"/>
                  </a:schemeClr>
                </a:solidFill>
              </a:defRPr>
            </a:lvl3pPr>
            <a:lvl4pPr>
              <a:defRPr lang="en-US" sz="900" dirty="0" smtClean="0">
                <a:solidFill>
                  <a:schemeClr val="tx1">
                    <a:lumMod val="75000"/>
                    <a:lumOff val="25000"/>
                  </a:schemeClr>
                </a:solidFill>
              </a:defRPr>
            </a:lvl4pPr>
            <a:lvl5pPr>
              <a:defRPr lang="en-US" sz="900" dirty="0">
                <a:solidFill>
                  <a:schemeClr val="tx1">
                    <a:lumMod val="75000"/>
                    <a:lumOff val="25000"/>
                  </a:schemeClr>
                </a:solidFill>
              </a:defRPr>
            </a:lvl5pPr>
          </a:lstStyle>
          <a:p>
            <a:pPr marL="0" lvl="0" indent="0">
              <a:lnSpc>
                <a:spcPct val="150000"/>
              </a:lnSpc>
              <a:spcBef>
                <a:spcPts val="750"/>
              </a:spcBef>
              <a:spcAft>
                <a:spcPts val="900"/>
              </a:spcAft>
              <a:buNone/>
            </a:pPr>
            <a:r>
              <a:rPr lang="en-US"/>
              <a:t>Click to edit Master text styles</a:t>
            </a:r>
          </a:p>
          <a:p>
            <a:pPr marL="0" lvl="1" indent="0">
              <a:lnSpc>
                <a:spcPct val="150000"/>
              </a:lnSpc>
              <a:spcBef>
                <a:spcPts val="750"/>
              </a:spcBef>
              <a:spcAft>
                <a:spcPts val="900"/>
              </a:spcAft>
              <a:buNone/>
            </a:pPr>
            <a:r>
              <a:rPr lang="en-US"/>
              <a:t>Second level</a:t>
            </a:r>
          </a:p>
          <a:p>
            <a:pPr marL="0" lvl="2" indent="0">
              <a:lnSpc>
                <a:spcPct val="150000"/>
              </a:lnSpc>
              <a:spcBef>
                <a:spcPts val="750"/>
              </a:spcBef>
              <a:spcAft>
                <a:spcPts val="900"/>
              </a:spcAft>
              <a:buNone/>
            </a:pPr>
            <a:r>
              <a:rPr lang="en-US"/>
              <a:t>Third level</a:t>
            </a:r>
          </a:p>
          <a:p>
            <a:pPr marL="0" lvl="3" indent="0">
              <a:lnSpc>
                <a:spcPct val="150000"/>
              </a:lnSpc>
              <a:spcBef>
                <a:spcPts val="750"/>
              </a:spcBef>
              <a:spcAft>
                <a:spcPts val="900"/>
              </a:spcAft>
              <a:buNone/>
            </a:pPr>
            <a:r>
              <a:rPr lang="en-US"/>
              <a:t>Fourth level</a:t>
            </a:r>
          </a:p>
          <a:p>
            <a:pPr marL="0" lvl="4" indent="0">
              <a:lnSpc>
                <a:spcPct val="150000"/>
              </a:lnSpc>
              <a:spcBef>
                <a:spcPts val="750"/>
              </a:spcBef>
              <a:spcAft>
                <a:spcPts val="900"/>
              </a:spcAft>
              <a:buNone/>
            </a:pPr>
            <a:r>
              <a:rPr lang="en-US"/>
              <a:t>Fifth level</a:t>
            </a:r>
            <a:endParaRPr lang="en-US" dirty="0"/>
          </a:p>
        </p:txBody>
      </p:sp>
    </p:spTree>
    <p:extLst>
      <p:ext uri="{BB962C8B-B14F-4D97-AF65-F5344CB8AC3E}">
        <p14:creationId xmlns:p14="http://schemas.microsoft.com/office/powerpoint/2010/main" val="243261138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preserve="1" userDrawn="1">
  <p:cSld name="Title Slide">
    <p:bg>
      <p:bgPr>
        <a:blipFill dpi="0" rotWithShape="1">
          <a:blip r:embed="rId2">
            <a:lum/>
          </a:blip>
          <a:srcRect/>
          <a:stretch>
            <a:fillRect l="60000" r="-60000"/>
          </a:stretch>
        </a:blipFill>
        <a:effectLst/>
      </p:bgPr>
    </p:bg>
    <p:spTree>
      <p:nvGrpSpPr>
        <p:cNvPr id="1" name=""/>
        <p:cNvGrpSpPr/>
        <p:nvPr/>
      </p:nvGrpSpPr>
      <p:grpSpPr>
        <a:xfrm>
          <a:off x="0" y="0"/>
          <a:ext cx="0" cy="0"/>
          <a:chOff x="0" y="0"/>
          <a:chExt cx="0" cy="0"/>
        </a:xfrm>
      </p:grpSpPr>
      <p:sp>
        <p:nvSpPr>
          <p:cNvPr id="25" name="Rectangle 1"/>
          <p:cNvSpPr/>
          <p:nvPr/>
        </p:nvSpPr>
        <p:spPr>
          <a:xfrm>
            <a:off x="3886200" y="0"/>
            <a:ext cx="360045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363855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3638550 w 723900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9525 w 3600450"/>
              <a:gd name="connsiteY3" fmla="*/ 5133975 h 5143500"/>
              <a:gd name="connsiteX4" fmla="*/ 0 w 360045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0 w 3600450"/>
              <a:gd name="connsiteY3" fmla="*/ 5133975 h 5143500"/>
              <a:gd name="connsiteX4" fmla="*/ 0 w 360045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50" h="5143500">
                <a:moveTo>
                  <a:pt x="0" y="0"/>
                </a:moveTo>
                <a:lnTo>
                  <a:pt x="3600450" y="0"/>
                </a:lnTo>
                <a:lnTo>
                  <a:pt x="2276475" y="5143500"/>
                </a:lnTo>
                <a:lnTo>
                  <a:pt x="0" y="5133975"/>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6" name="Rectangle 1"/>
          <p:cNvSpPr/>
          <p:nvPr/>
        </p:nvSpPr>
        <p:spPr>
          <a:xfrm>
            <a:off x="0" y="0"/>
            <a:ext cx="7239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9000" h="5143500">
                <a:moveTo>
                  <a:pt x="0" y="0"/>
                </a:moveTo>
                <a:lnTo>
                  <a:pt x="7239000" y="0"/>
                </a:lnTo>
                <a:lnTo>
                  <a:pt x="5915025" y="5143500"/>
                </a:lnTo>
                <a:lnTo>
                  <a:pt x="0" y="514350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7" name="Picture 26"/>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304800" y="438150"/>
            <a:ext cx="1383791" cy="1219200"/>
          </a:xfrm>
          <a:prstGeom prst="rect">
            <a:avLst/>
          </a:prstGeom>
        </p:spPr>
      </p:pic>
      <p:sp>
        <p:nvSpPr>
          <p:cNvPr id="28" name="TextBox 27"/>
          <p:cNvSpPr txBox="1"/>
          <p:nvPr/>
        </p:nvSpPr>
        <p:spPr>
          <a:xfrm>
            <a:off x="1688591" y="462081"/>
            <a:ext cx="5029200" cy="1107996"/>
          </a:xfrm>
          <a:prstGeom prst="rect">
            <a:avLst/>
          </a:prstGeom>
          <a:noFill/>
        </p:spPr>
        <p:txBody>
          <a:bodyPr wrap="square" rtlCol="0">
            <a:spAutoFit/>
          </a:bodyPr>
          <a:lstStyle/>
          <a:p>
            <a:r>
              <a:rPr lang="en-US" sz="2200" dirty="0">
                <a:solidFill>
                  <a:schemeClr val="bg1"/>
                </a:solidFill>
                <a:latin typeface="Century Gothic" panose="020B0502020202020204" pitchFamily="34" charset="0"/>
              </a:rPr>
              <a:t>California</a:t>
            </a:r>
          </a:p>
          <a:p>
            <a:r>
              <a:rPr lang="en-US" sz="2200" dirty="0">
                <a:solidFill>
                  <a:schemeClr val="bg1"/>
                </a:solidFill>
                <a:latin typeface="Century Gothic" panose="020B0502020202020204" pitchFamily="34" charset="0"/>
              </a:rPr>
              <a:t>Energy Commission</a:t>
            </a:r>
          </a:p>
          <a:p>
            <a:r>
              <a:rPr lang="en-US" sz="2200" dirty="0">
                <a:solidFill>
                  <a:schemeClr val="bg1"/>
                </a:solidFill>
                <a:latin typeface="Century Gothic" panose="020B0502020202020204" pitchFamily="34" charset="0"/>
              </a:rPr>
              <a:t>Research &amp; Development</a:t>
            </a:r>
          </a:p>
        </p:txBody>
      </p:sp>
      <p:sp>
        <p:nvSpPr>
          <p:cNvPr id="29" name="TextBox 28"/>
          <p:cNvSpPr txBox="1"/>
          <p:nvPr/>
        </p:nvSpPr>
        <p:spPr>
          <a:xfrm>
            <a:off x="304800" y="2038350"/>
            <a:ext cx="5867400" cy="646331"/>
          </a:xfrm>
          <a:prstGeom prst="rect">
            <a:avLst/>
          </a:prstGeom>
          <a:noFill/>
        </p:spPr>
        <p:txBody>
          <a:bodyPr wrap="square" rtlCol="0">
            <a:spAutoFit/>
          </a:bodyPr>
          <a:lstStyle/>
          <a:p>
            <a:r>
              <a:rPr lang="en-US" sz="3600" dirty="0">
                <a:solidFill>
                  <a:schemeClr val="bg1"/>
                </a:solidFill>
                <a:latin typeface="Segoe UI Semibold" panose="020B0702040204020203" pitchFamily="34" charset="0"/>
              </a:rPr>
              <a:t>TITLE OF PRESENTATION</a:t>
            </a:r>
          </a:p>
        </p:txBody>
      </p:sp>
      <p:sp>
        <p:nvSpPr>
          <p:cNvPr id="30" name="TextBox 29"/>
          <p:cNvSpPr txBox="1"/>
          <p:nvPr/>
        </p:nvSpPr>
        <p:spPr>
          <a:xfrm>
            <a:off x="330437" y="2643143"/>
            <a:ext cx="4343400" cy="400110"/>
          </a:xfrm>
          <a:prstGeom prst="rect">
            <a:avLst/>
          </a:prstGeom>
          <a:noFill/>
        </p:spPr>
        <p:txBody>
          <a:bodyPr wrap="square" rtlCol="0">
            <a:spAutoFit/>
          </a:bodyPr>
          <a:lstStyle/>
          <a:p>
            <a:r>
              <a:rPr lang="en-US" sz="2000" dirty="0" smtClean="0">
                <a:solidFill>
                  <a:schemeClr val="accent5"/>
                </a:solidFill>
                <a:latin typeface="Segoe UI" panose="020B0502040204020203" pitchFamily="34" charset="0"/>
                <a:ea typeface="Segoe UI" panose="020B0502040204020203" pitchFamily="34" charset="0"/>
                <a:cs typeface="Segoe UI" panose="020B0502040204020203" pitchFamily="34" charset="0"/>
              </a:rPr>
              <a:t>Name of Presenter</a:t>
            </a:r>
            <a:endParaRPr lang="en-US" sz="2000" dirty="0">
              <a:solidFill>
                <a:schemeClr val="accent5"/>
              </a:solidFill>
              <a:latin typeface="Segoe UI" panose="020B0502040204020203" pitchFamily="34" charset="0"/>
              <a:ea typeface="Segoe UI" panose="020B0502040204020203" pitchFamily="34" charset="0"/>
              <a:cs typeface="Segoe UI" panose="020B0502040204020203" pitchFamily="34" charset="0"/>
            </a:endParaRPr>
          </a:p>
        </p:txBody>
      </p:sp>
      <p:sp>
        <p:nvSpPr>
          <p:cNvPr id="31" name="TextBox 30"/>
          <p:cNvSpPr txBox="1"/>
          <p:nvPr/>
        </p:nvSpPr>
        <p:spPr>
          <a:xfrm>
            <a:off x="329184" y="2952750"/>
            <a:ext cx="5157216" cy="400110"/>
          </a:xfrm>
          <a:prstGeom prst="rect">
            <a:avLst/>
          </a:prstGeom>
          <a:noFill/>
        </p:spPr>
        <p:txBody>
          <a:bodyPr wrap="square" rtlCol="0">
            <a:spAutoFit/>
          </a:bodyPr>
          <a:lstStyle/>
          <a:p>
            <a:r>
              <a:rPr lang="en-US" sz="2000" dirty="0">
                <a:solidFill>
                  <a:schemeClr val="accent5"/>
                </a:solidFill>
                <a:latin typeface="Segoe UI" panose="020B0502040204020203" pitchFamily="34" charset="0"/>
                <a:ea typeface="Segoe UI" panose="020B0502040204020203" pitchFamily="34" charset="0"/>
                <a:cs typeface="Segoe UI" panose="020B0502040204020203" pitchFamily="34" charset="0"/>
              </a:rPr>
              <a:t>Energy Research and Development Division</a:t>
            </a:r>
          </a:p>
        </p:txBody>
      </p:sp>
      <p:sp>
        <p:nvSpPr>
          <p:cNvPr id="32" name="TextBox 31"/>
          <p:cNvSpPr txBox="1"/>
          <p:nvPr/>
        </p:nvSpPr>
        <p:spPr>
          <a:xfrm>
            <a:off x="304800" y="4019550"/>
            <a:ext cx="4343400" cy="861774"/>
          </a:xfrm>
          <a:prstGeom prst="rect">
            <a:avLst/>
          </a:prstGeom>
          <a:noFill/>
        </p:spPr>
        <p:txBody>
          <a:bodyPr wrap="square" rtlCol="0">
            <a:spAutoFit/>
          </a:bodyPr>
          <a:lstStyle/>
          <a:p>
            <a:r>
              <a:rPr lang="en-US" sz="1600" dirty="0">
                <a:solidFill>
                  <a:schemeClr val="bg1"/>
                </a:solidFill>
                <a:latin typeface="Segoe UI" panose="020B0502040204020203" pitchFamily="34" charset="0"/>
                <a:ea typeface="Segoe UI" panose="020B0502040204020203" pitchFamily="34" charset="0"/>
                <a:cs typeface="Segoe UI" panose="020B0502040204020203" pitchFamily="34" charset="0"/>
              </a:rPr>
              <a:t>Title of conference/meeting</a:t>
            </a:r>
          </a:p>
          <a:p>
            <a:r>
              <a:rPr lang="en-US" sz="1600" dirty="0">
                <a:solidFill>
                  <a:schemeClr val="bg1"/>
                </a:solidFill>
                <a:latin typeface="Segoe UI" panose="020B0502040204020203" pitchFamily="34" charset="0"/>
                <a:ea typeface="Segoe UI" panose="020B0502040204020203" pitchFamily="34" charset="0"/>
                <a:cs typeface="Segoe UI" panose="020B0502040204020203" pitchFamily="34" charset="0"/>
              </a:rPr>
              <a:t>Location presentation was given</a:t>
            </a:r>
          </a:p>
          <a:p>
            <a:r>
              <a:rPr lang="en-US" sz="1600" dirty="0">
                <a:solidFill>
                  <a:schemeClr val="bg1"/>
                </a:solidFill>
                <a:latin typeface="Segoe UI" panose="020B0502040204020203" pitchFamily="34" charset="0"/>
                <a:ea typeface="Segoe UI" panose="020B0502040204020203" pitchFamily="34" charset="0"/>
                <a:cs typeface="Segoe UI" panose="020B0502040204020203" pitchFamily="34" charset="0"/>
              </a:rPr>
              <a:t>Date of meeting</a:t>
            </a:r>
          </a:p>
        </p:txBody>
      </p:sp>
      <p:cxnSp>
        <p:nvCxnSpPr>
          <p:cNvPr id="33" name="Straight Connector 32"/>
          <p:cNvCxnSpPr/>
          <p:nvPr/>
        </p:nvCxnSpPr>
        <p:spPr>
          <a:xfrm>
            <a:off x="381000" y="3695700"/>
            <a:ext cx="5638800" cy="0"/>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sp>
        <p:nvSpPr>
          <p:cNvPr id="11" name="Rectangle 1"/>
          <p:cNvSpPr/>
          <p:nvPr userDrawn="1"/>
        </p:nvSpPr>
        <p:spPr>
          <a:xfrm>
            <a:off x="3886200" y="0"/>
            <a:ext cx="360045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363855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3638550 w 723900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9525 w 3600450"/>
              <a:gd name="connsiteY3" fmla="*/ 5133975 h 5143500"/>
              <a:gd name="connsiteX4" fmla="*/ 0 w 3600450"/>
              <a:gd name="connsiteY4" fmla="*/ 0 h 5143500"/>
              <a:gd name="connsiteX0" fmla="*/ 0 w 3600450"/>
              <a:gd name="connsiteY0" fmla="*/ 0 h 5143500"/>
              <a:gd name="connsiteX1" fmla="*/ 3600450 w 3600450"/>
              <a:gd name="connsiteY1" fmla="*/ 0 h 5143500"/>
              <a:gd name="connsiteX2" fmla="*/ 2276475 w 3600450"/>
              <a:gd name="connsiteY2" fmla="*/ 5143500 h 5143500"/>
              <a:gd name="connsiteX3" fmla="*/ 0 w 3600450"/>
              <a:gd name="connsiteY3" fmla="*/ 5133975 h 5143500"/>
              <a:gd name="connsiteX4" fmla="*/ 0 w 360045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600450" h="5143500">
                <a:moveTo>
                  <a:pt x="0" y="0"/>
                </a:moveTo>
                <a:lnTo>
                  <a:pt x="3600450" y="0"/>
                </a:lnTo>
                <a:lnTo>
                  <a:pt x="2276475" y="5143500"/>
                </a:lnTo>
                <a:lnTo>
                  <a:pt x="0" y="5133975"/>
                </a:lnTo>
                <a:lnTo>
                  <a:pt x="0" y="0"/>
                </a:lnTo>
                <a:close/>
              </a:path>
            </a:pathLst>
          </a:cu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
          <p:cNvSpPr/>
          <p:nvPr userDrawn="1"/>
        </p:nvSpPr>
        <p:spPr>
          <a:xfrm>
            <a:off x="0" y="0"/>
            <a:ext cx="7239000" cy="5143500"/>
          </a:xfrm>
          <a:custGeom>
            <a:avLst/>
            <a:gdLst>
              <a:gd name="connsiteX0" fmla="*/ 0 w 9144000"/>
              <a:gd name="connsiteY0" fmla="*/ 0 h 5143500"/>
              <a:gd name="connsiteX1" fmla="*/ 9144000 w 9144000"/>
              <a:gd name="connsiteY1" fmla="*/ 0 h 5143500"/>
              <a:gd name="connsiteX2" fmla="*/ 9144000 w 9144000"/>
              <a:gd name="connsiteY2" fmla="*/ 5143500 h 5143500"/>
              <a:gd name="connsiteX3" fmla="*/ 0 w 9144000"/>
              <a:gd name="connsiteY3" fmla="*/ 5143500 h 5143500"/>
              <a:gd name="connsiteX4" fmla="*/ 0 w 9144000"/>
              <a:gd name="connsiteY4" fmla="*/ 0 h 5143500"/>
              <a:gd name="connsiteX0" fmla="*/ 0 w 9144000"/>
              <a:gd name="connsiteY0" fmla="*/ 0 h 5143500"/>
              <a:gd name="connsiteX1" fmla="*/ 9144000 w 9144000"/>
              <a:gd name="connsiteY1" fmla="*/ 0 h 5143500"/>
              <a:gd name="connsiteX2" fmla="*/ 4724400 w 9144000"/>
              <a:gd name="connsiteY2" fmla="*/ 5133975 h 5143500"/>
              <a:gd name="connsiteX3" fmla="*/ 0 w 9144000"/>
              <a:gd name="connsiteY3" fmla="*/ 5143500 h 5143500"/>
              <a:gd name="connsiteX4" fmla="*/ 0 w 9144000"/>
              <a:gd name="connsiteY4" fmla="*/ 0 h 5143500"/>
              <a:gd name="connsiteX0" fmla="*/ 0 w 7239000"/>
              <a:gd name="connsiteY0" fmla="*/ 0 h 5143500"/>
              <a:gd name="connsiteX1" fmla="*/ 7239000 w 7239000"/>
              <a:gd name="connsiteY1" fmla="*/ 0 h 5143500"/>
              <a:gd name="connsiteX2" fmla="*/ 4724400 w 7239000"/>
              <a:gd name="connsiteY2" fmla="*/ 5133975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 name="connsiteX0" fmla="*/ 0 w 7239000"/>
              <a:gd name="connsiteY0" fmla="*/ 0 h 5143500"/>
              <a:gd name="connsiteX1" fmla="*/ 7239000 w 7239000"/>
              <a:gd name="connsiteY1" fmla="*/ 0 h 5143500"/>
              <a:gd name="connsiteX2" fmla="*/ 5915025 w 7239000"/>
              <a:gd name="connsiteY2" fmla="*/ 5143500 h 5143500"/>
              <a:gd name="connsiteX3" fmla="*/ 0 w 7239000"/>
              <a:gd name="connsiteY3" fmla="*/ 5143500 h 5143500"/>
              <a:gd name="connsiteX4" fmla="*/ 0 w 7239000"/>
              <a:gd name="connsiteY4" fmla="*/ 0 h 51435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239000" h="5143500">
                <a:moveTo>
                  <a:pt x="0" y="0"/>
                </a:moveTo>
                <a:lnTo>
                  <a:pt x="7239000" y="0"/>
                </a:lnTo>
                <a:lnTo>
                  <a:pt x="5915025" y="5143500"/>
                </a:lnTo>
                <a:lnTo>
                  <a:pt x="0" y="5143500"/>
                </a:lnTo>
                <a:lnTo>
                  <a:pt x="0" y="0"/>
                </a:lnTo>
                <a:close/>
              </a:path>
            </a:pathLst>
          </a:custGeom>
          <a:solidFill>
            <a:schemeClr val="tx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p:cNvPicPr>
            <a:picLocks noChangeAspect="1"/>
          </p:cNvPicPr>
          <p:nvPr userDrawn="1"/>
        </p:nvPicPr>
        <p:blipFill>
          <a:blip r:embed="rId3" cstate="print">
            <a:extLst>
              <a:ext uri="{28A0092B-C50C-407E-A947-70E740481C1C}">
                <a14:useLocalDpi xmlns:a14="http://schemas.microsoft.com/office/drawing/2010/main" val="0"/>
              </a:ext>
            </a:extLst>
          </a:blip>
          <a:stretch>
            <a:fillRect/>
          </a:stretch>
        </p:blipFill>
        <p:spPr>
          <a:xfrm>
            <a:off x="304800" y="438150"/>
            <a:ext cx="1383791" cy="1219200"/>
          </a:xfrm>
          <a:prstGeom prst="rect">
            <a:avLst/>
          </a:prstGeom>
        </p:spPr>
      </p:pic>
      <p:sp>
        <p:nvSpPr>
          <p:cNvPr id="14" name="TextBox 13"/>
          <p:cNvSpPr txBox="1"/>
          <p:nvPr userDrawn="1"/>
        </p:nvSpPr>
        <p:spPr>
          <a:xfrm>
            <a:off x="1752600" y="769263"/>
            <a:ext cx="4331209" cy="430887"/>
          </a:xfrm>
          <a:prstGeom prst="rect">
            <a:avLst/>
          </a:prstGeom>
          <a:noFill/>
        </p:spPr>
        <p:txBody>
          <a:bodyPr wrap="square" rtlCol="0">
            <a:spAutoFit/>
          </a:bodyPr>
          <a:lstStyle/>
          <a:p>
            <a:r>
              <a:rPr lang="en-US" sz="2200" dirty="0" smtClean="0">
                <a:solidFill>
                  <a:schemeClr val="bg1"/>
                </a:solidFill>
                <a:latin typeface="Century Gothic" panose="020B0502020202020204" pitchFamily="34" charset="0"/>
              </a:rPr>
              <a:t>California</a:t>
            </a:r>
            <a:r>
              <a:rPr lang="en-US" sz="2200" baseline="0" dirty="0" smtClean="0">
                <a:solidFill>
                  <a:schemeClr val="bg1"/>
                </a:solidFill>
                <a:latin typeface="Century Gothic" panose="020B0502020202020204" pitchFamily="34" charset="0"/>
              </a:rPr>
              <a:t> </a:t>
            </a:r>
            <a:r>
              <a:rPr lang="en-US" sz="2200" dirty="0" smtClean="0">
                <a:solidFill>
                  <a:schemeClr val="bg1"/>
                </a:solidFill>
                <a:latin typeface="Century Gothic" panose="020B0502020202020204" pitchFamily="34" charset="0"/>
              </a:rPr>
              <a:t>Energy Commission</a:t>
            </a:r>
            <a:endParaRPr lang="en-US" sz="2200" dirty="0">
              <a:solidFill>
                <a:schemeClr val="bg1"/>
              </a:solidFill>
              <a:latin typeface="Century Gothic" panose="020B0502020202020204" pitchFamily="34" charset="0"/>
            </a:endParaRPr>
          </a:p>
        </p:txBody>
      </p:sp>
      <p:cxnSp>
        <p:nvCxnSpPr>
          <p:cNvPr id="19" name="Straight Connector 18"/>
          <p:cNvCxnSpPr/>
          <p:nvPr userDrawn="1"/>
        </p:nvCxnSpPr>
        <p:spPr>
          <a:xfrm>
            <a:off x="381000" y="3695700"/>
            <a:ext cx="5638800" cy="0"/>
          </a:xfrm>
          <a:prstGeom prst="line">
            <a:avLst/>
          </a:prstGeom>
          <a:ln w="28575">
            <a:solidFill>
              <a:schemeClr val="bg1"/>
            </a:solidFill>
          </a:ln>
        </p:spPr>
        <p:style>
          <a:lnRef idx="1">
            <a:schemeClr val="dk1"/>
          </a:lnRef>
          <a:fillRef idx="0">
            <a:schemeClr val="dk1"/>
          </a:fillRef>
          <a:effectRef idx="0">
            <a:schemeClr val="dk1"/>
          </a:effectRef>
          <a:fontRef idx="minor">
            <a:schemeClr val="tx1"/>
          </a:fontRef>
        </p:style>
      </p:cxnSp>
      <p:sp>
        <p:nvSpPr>
          <p:cNvPr id="3" name="Text Placeholder 2"/>
          <p:cNvSpPr>
            <a:spLocks noGrp="1"/>
          </p:cNvSpPr>
          <p:nvPr>
            <p:ph type="body" sz="quarter" idx="10"/>
          </p:nvPr>
        </p:nvSpPr>
        <p:spPr>
          <a:xfrm>
            <a:off x="381000" y="1885950"/>
            <a:ext cx="6019800" cy="757238"/>
          </a:xfrm>
        </p:spPr>
        <p:txBody>
          <a:bodyPr>
            <a:noAutofit/>
          </a:bodyPr>
          <a:lstStyle>
            <a:lvl1pPr>
              <a:defRPr sz="3600" b="1">
                <a:solidFill>
                  <a:schemeClr val="bg1"/>
                </a:solidFill>
                <a:latin typeface="+mj-lt"/>
              </a:defRPr>
            </a:lvl1pPr>
          </a:lstStyle>
          <a:p>
            <a:pPr lvl="0"/>
            <a:r>
              <a:rPr lang="en-US" smtClean="0"/>
              <a:t>Edit Master text styles</a:t>
            </a:r>
          </a:p>
        </p:txBody>
      </p:sp>
      <p:sp>
        <p:nvSpPr>
          <p:cNvPr id="5" name="Text Placeholder 4"/>
          <p:cNvSpPr>
            <a:spLocks noGrp="1"/>
          </p:cNvSpPr>
          <p:nvPr>
            <p:ph type="body" sz="quarter" idx="11"/>
          </p:nvPr>
        </p:nvSpPr>
        <p:spPr>
          <a:xfrm>
            <a:off x="381000" y="2633662"/>
            <a:ext cx="5638800" cy="319088"/>
          </a:xfrm>
        </p:spPr>
        <p:txBody>
          <a:bodyPr>
            <a:noAutofit/>
          </a:bodyPr>
          <a:lstStyle>
            <a:lvl1pPr>
              <a:defRPr sz="2000">
                <a:solidFill>
                  <a:schemeClr val="accent5"/>
                </a:solidFill>
              </a:defRPr>
            </a:lvl1pPr>
          </a:lstStyle>
          <a:p>
            <a:pPr lvl="0"/>
            <a:r>
              <a:rPr lang="en-US" smtClean="0"/>
              <a:t>Edit Master text styles</a:t>
            </a:r>
          </a:p>
        </p:txBody>
      </p:sp>
      <p:sp>
        <p:nvSpPr>
          <p:cNvPr id="24" name="Text Placeholder 4"/>
          <p:cNvSpPr>
            <a:spLocks noGrp="1"/>
          </p:cNvSpPr>
          <p:nvPr>
            <p:ph type="body" sz="quarter" idx="12"/>
          </p:nvPr>
        </p:nvSpPr>
        <p:spPr>
          <a:xfrm>
            <a:off x="371475" y="4005262"/>
            <a:ext cx="4581525" cy="319088"/>
          </a:xfrm>
        </p:spPr>
        <p:txBody>
          <a:bodyPr>
            <a:noAutofit/>
          </a:bodyPr>
          <a:lstStyle>
            <a:lvl1pPr>
              <a:defRPr sz="1600">
                <a:solidFill>
                  <a:schemeClr val="bg1"/>
                </a:solidFill>
              </a:defRPr>
            </a:lvl1pPr>
          </a:lstStyle>
          <a:p>
            <a:pPr lvl="0"/>
            <a:r>
              <a:rPr lang="en-US" smtClean="0"/>
              <a:t>Edit Master text styles</a:t>
            </a:r>
          </a:p>
        </p:txBody>
      </p:sp>
    </p:spTree>
    <p:extLst>
      <p:ext uri="{BB962C8B-B14F-4D97-AF65-F5344CB8AC3E}">
        <p14:creationId xmlns:p14="http://schemas.microsoft.com/office/powerpoint/2010/main" val="3466317459"/>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lvl1pPr marL="0" indent="0">
              <a:buFont typeface="Arial" panose="020B0604020202020204" pitchFamily="34" charset="0"/>
              <a:buNone/>
              <a:defRPr sz="2600">
                <a:solidFill>
                  <a:schemeClr val="tx2"/>
                </a:solidFill>
              </a:defRPr>
            </a:lvl1pPr>
            <a:lvl2pPr marL="742950" indent="-285750">
              <a:buFontTx/>
              <a:buBlip>
                <a:blip r:embed="rId2"/>
              </a:buBlip>
              <a:defRPr sz="2400">
                <a:solidFill>
                  <a:schemeClr val="tx2"/>
                </a:solidFill>
              </a:defRPr>
            </a:lvl2pPr>
            <a:lvl3pPr marL="1143000" indent="-228600">
              <a:buFontTx/>
              <a:buBlip>
                <a:blip r:embed="rId2"/>
              </a:buBlip>
              <a:defRPr sz="2000">
                <a:solidFill>
                  <a:schemeClr val="tx2"/>
                </a:solidFill>
              </a:defRPr>
            </a:lvl3pPr>
            <a:lvl4pPr marL="1600200" indent="-228600">
              <a:buFontTx/>
              <a:buBlip>
                <a:blip r:embed="rId2"/>
              </a:buBlip>
              <a:defRPr sz="1800">
                <a:solidFill>
                  <a:schemeClr val="tx2"/>
                </a:solidFill>
              </a:defRPr>
            </a:lvl4pPr>
            <a:lvl5pPr marL="2057400" indent="-228600">
              <a:buFontTx/>
              <a:buBlip>
                <a:blip r:embed="rId2"/>
              </a:buBlip>
              <a:defRPr sz="1600">
                <a:solidFill>
                  <a:schemeClr val="tx2"/>
                </a:solidFill>
              </a:defRPr>
            </a:lvl5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993619692"/>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dirty="0"/>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Edit Master text styles</a:t>
            </a:r>
          </a:p>
        </p:txBody>
      </p:sp>
      <p:sp>
        <p:nvSpPr>
          <p:cNvPr id="6" name="Slide Number Placeholder 5"/>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549749712"/>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4" name="Content Placeholder 3"/>
          <p:cNvSpPr>
            <a:spLocks noGrp="1"/>
          </p:cNvSpPr>
          <p:nvPr>
            <p:ph sz="half" idx="2"/>
          </p:nvPr>
        </p:nvSpPr>
        <p:spPr>
          <a:xfrm>
            <a:off x="4648200" y="1200151"/>
            <a:ext cx="4038600" cy="3394472"/>
          </a:xfrm>
        </p:spPr>
        <p:txBody>
          <a:bodyPr/>
          <a:lstStyle>
            <a:lvl1pPr marL="0" indent="0">
              <a:buFont typeface="Arial" panose="020B0604020202020204" pitchFamily="34" charset="0"/>
              <a:buNone/>
              <a:defRPr sz="2000"/>
            </a:lvl1pPr>
            <a:lvl2pPr marL="742950" indent="-285750">
              <a:buFontTx/>
              <a:buBlip>
                <a:blip r:embed="rId2"/>
              </a:buBlip>
              <a:defRPr sz="2400"/>
            </a:lvl2pPr>
            <a:lvl3pPr marL="1143000" indent="-228600">
              <a:buFontTx/>
              <a:buBlip>
                <a:blip r:embed="rId2"/>
              </a:buBlip>
              <a:defRPr sz="2000"/>
            </a:lvl3pPr>
            <a:lvl4pPr marL="1600200" indent="-228600">
              <a:buFontTx/>
              <a:buBlip>
                <a:blip r:embed="rId2"/>
              </a:buBlip>
              <a:defRPr sz="1800"/>
            </a:lvl4pPr>
            <a:lvl5pPr marL="2057400" indent="-228600">
              <a:buFontTx/>
              <a:buBlip>
                <a:blip r:embed="rId2"/>
              </a:buBlip>
              <a:defRPr sz="1800"/>
            </a:lvl5pPr>
            <a:lvl6pPr>
              <a:defRPr sz="1800"/>
            </a:lvl6pPr>
            <a:lvl7pPr>
              <a:defRPr sz="1800"/>
            </a:lvl7pPr>
            <a:lvl8pPr>
              <a:defRPr sz="1800"/>
            </a:lvl8pPr>
            <a:lvl9pPr>
              <a:defRPr sz="18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7" name="Slide Number Placeholder 6"/>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2212149077"/>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normAutofit/>
          </a:bodyPr>
          <a:lstStyle>
            <a:lvl1pPr marL="0" indent="0">
              <a:buNone/>
              <a:defRPr sz="2000" b="0">
                <a:latin typeface="Segoe UI Semibold" panose="020B07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457200" y="1631156"/>
            <a:ext cx="4040188" cy="2963466"/>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5" name="Text Placeholder 4"/>
          <p:cNvSpPr>
            <a:spLocks noGrp="1"/>
          </p:cNvSpPr>
          <p:nvPr>
            <p:ph type="body" sz="quarter" idx="3"/>
          </p:nvPr>
        </p:nvSpPr>
        <p:spPr>
          <a:xfrm>
            <a:off x="4645026" y="1151335"/>
            <a:ext cx="4041775" cy="479822"/>
          </a:xfrm>
        </p:spPr>
        <p:txBody>
          <a:bodyPr anchor="b">
            <a:normAutofit/>
          </a:bodyPr>
          <a:lstStyle>
            <a:lvl1pPr marL="0" indent="0">
              <a:buNone/>
              <a:defRPr sz="2000" b="0">
                <a:latin typeface="Segoe UI Semibold" panose="020B0702040204020203" pitchFamily="34" charset="0"/>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4645026" y="1631156"/>
            <a:ext cx="4041775" cy="2963466"/>
          </a:xfrm>
        </p:spPr>
        <p:txBody>
          <a:bodyPr/>
          <a:lstStyle>
            <a:lvl1pPr marL="0" indent="0">
              <a:buFont typeface="Arial" panose="020B0604020202020204" pitchFamily="34" charset="0"/>
              <a:buNone/>
              <a:defRPr sz="2000"/>
            </a:lvl1pPr>
            <a:lvl2pPr marL="742950" indent="-285750">
              <a:buFontTx/>
              <a:buBlip>
                <a:blip r:embed="rId2"/>
              </a:buBlip>
              <a:defRPr sz="2000"/>
            </a:lvl2pPr>
            <a:lvl3pPr marL="1143000" indent="-228600">
              <a:buFontTx/>
              <a:buBlip>
                <a:blip r:embed="rId2"/>
              </a:buBlip>
              <a:defRPr sz="1800"/>
            </a:lvl3pPr>
            <a:lvl4pPr marL="1600200" indent="-228600">
              <a:buFontTx/>
              <a:buBlip>
                <a:blip r:embed="rId2"/>
              </a:buBlip>
              <a:defRPr sz="1600"/>
            </a:lvl4pPr>
            <a:lvl5pPr marL="2057400" indent="-228600">
              <a:buFontTx/>
              <a:buBlip>
                <a:blip r:embed="rId2"/>
              </a:buBlip>
              <a:defRPr sz="1600"/>
            </a:lvl5pPr>
            <a:lvl6pPr>
              <a:defRPr sz="1600"/>
            </a:lvl6pPr>
            <a:lvl7pPr>
              <a:defRPr sz="1600"/>
            </a:lvl7pPr>
            <a:lvl8pPr>
              <a:defRPr sz="1600"/>
            </a:lvl8pPr>
            <a:lvl9pPr>
              <a:defRPr sz="16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9" name="Slide Number Placeholder 8"/>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562923487"/>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5" name="Slide Number Placeholder 4"/>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1671391746"/>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880858302"/>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dirty="0"/>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n-US" smtClean="0"/>
              <a:t>Click icon to add picture</a:t>
            </a:r>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7" name="Slide Number Placeholder 6"/>
          <p:cNvSpPr>
            <a:spLocks noGrp="1"/>
          </p:cNvSpPr>
          <p:nvPr>
            <p:ph type="sldNum" sz="quarter" idx="12"/>
          </p:nvPr>
        </p:nvSpPr>
        <p:spPr/>
        <p:txBody>
          <a:bodyPr/>
          <a:lstStyle/>
          <a:p>
            <a:fld id="{8569167A-9D82-438A-BF70-1028D6A4A763}" type="slidenum">
              <a:rPr lang="en-US" smtClean="0"/>
              <a:t>‹#›</a:t>
            </a:fld>
            <a:endParaRPr lang="en-US"/>
          </a:p>
        </p:txBody>
      </p:sp>
    </p:spTree>
    <p:extLst>
      <p:ext uri="{BB962C8B-B14F-4D97-AF65-F5344CB8AC3E}">
        <p14:creationId xmlns:p14="http://schemas.microsoft.com/office/powerpoint/2010/main" val="334858085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2.png"/><Relationship Id="rId5" Type="http://schemas.openxmlformats.org/officeDocument/2006/relationships/slideLayout" Target="../slideLayouts/slideLayout5.xml"/><Relationship Id="rId10"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theme" Target="../theme/theme1.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6.xml"/><Relationship Id="rId3" Type="http://schemas.openxmlformats.org/officeDocument/2006/relationships/slideLayout" Target="../slideLayouts/slideLayout11.xml"/><Relationship Id="rId7" Type="http://schemas.openxmlformats.org/officeDocument/2006/relationships/slideLayout" Target="../slideLayouts/slideLayout15.xml"/><Relationship Id="rId12" Type="http://schemas.openxmlformats.org/officeDocument/2006/relationships/theme" Target="../theme/theme2.xml"/><Relationship Id="rId2" Type="http://schemas.openxmlformats.org/officeDocument/2006/relationships/slideLayout" Target="../slideLayouts/slideLayout10.xml"/><Relationship Id="rId1" Type="http://schemas.openxmlformats.org/officeDocument/2006/relationships/slideLayout" Target="../slideLayouts/slideLayout9.xml"/><Relationship Id="rId6" Type="http://schemas.openxmlformats.org/officeDocument/2006/relationships/slideLayout" Target="../slideLayouts/slideLayout14.xml"/><Relationship Id="rId11" Type="http://schemas.openxmlformats.org/officeDocument/2006/relationships/slideLayout" Target="../slideLayouts/slideLayout19.xml"/><Relationship Id="rId5" Type="http://schemas.openxmlformats.org/officeDocument/2006/relationships/slideLayout" Target="../slideLayouts/slideLayout13.xml"/><Relationship Id="rId10" Type="http://schemas.openxmlformats.org/officeDocument/2006/relationships/slideLayout" Target="../slideLayouts/slideLayout18.xml"/><Relationship Id="rId4" Type="http://schemas.openxmlformats.org/officeDocument/2006/relationships/slideLayout" Target="../slideLayouts/slideLayout12.xml"/><Relationship Id="rId9" Type="http://schemas.openxmlformats.org/officeDocument/2006/relationships/slideLayout" Target="../slideLayouts/slideLayout17.xml"/></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22.xml"/><Relationship Id="rId2" Type="http://schemas.openxmlformats.org/officeDocument/2006/relationships/slideLayout" Target="../slideLayouts/slideLayout21.xml"/><Relationship Id="rId1" Type="http://schemas.openxmlformats.org/officeDocument/2006/relationships/slideLayout" Target="../slideLayouts/slideLayout20.xml"/><Relationship Id="rId4" Type="http://schemas.openxmlformats.org/officeDocument/2006/relationships/theme" Target="../theme/theme3.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0.xml"/><Relationship Id="rId3" Type="http://schemas.openxmlformats.org/officeDocument/2006/relationships/slideLayout" Target="../slideLayouts/slideLayout25.xml"/><Relationship Id="rId7" Type="http://schemas.openxmlformats.org/officeDocument/2006/relationships/slideLayout" Target="../slideLayouts/slideLayout29.xml"/><Relationship Id="rId2" Type="http://schemas.openxmlformats.org/officeDocument/2006/relationships/slideLayout" Target="../slideLayouts/slideLayout24.xml"/><Relationship Id="rId1" Type="http://schemas.openxmlformats.org/officeDocument/2006/relationships/slideLayout" Target="../slideLayouts/slideLayout23.xml"/><Relationship Id="rId6" Type="http://schemas.openxmlformats.org/officeDocument/2006/relationships/slideLayout" Target="../slideLayouts/slideLayout28.xml"/><Relationship Id="rId11" Type="http://schemas.openxmlformats.org/officeDocument/2006/relationships/image" Target="../media/image2.png"/><Relationship Id="rId5" Type="http://schemas.openxmlformats.org/officeDocument/2006/relationships/slideLayout" Target="../slideLayouts/slideLayout27.xml"/><Relationship Id="rId10" Type="http://schemas.openxmlformats.org/officeDocument/2006/relationships/image" Target="../media/image1.png"/><Relationship Id="rId4" Type="http://schemas.openxmlformats.org/officeDocument/2006/relationships/slideLayout" Target="../slideLayouts/slideLayout26.xml"/><Relationship Id="rId9" Type="http://schemas.openxmlformats.org/officeDocument/2006/relationships/theme" Target="../theme/theme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33350"/>
            <a:ext cx="8229600" cy="762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4"/>
          </p:nvPr>
        </p:nvSpPr>
        <p:spPr>
          <a:xfrm>
            <a:off x="6934200" y="4857750"/>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569167A-9D82-438A-BF70-1028D6A4A763}" type="slidenum">
              <a:rPr lang="en-US" smtClean="0"/>
              <a:t>‹#›</a:t>
            </a:fld>
            <a:endParaRPr lang="en-US"/>
          </a:p>
        </p:txBody>
      </p:sp>
    </p:spTree>
    <p:extLst>
      <p:ext uri="{BB962C8B-B14F-4D97-AF65-F5344CB8AC3E}">
        <p14:creationId xmlns:p14="http://schemas.microsoft.com/office/powerpoint/2010/main" val="4275347303"/>
      </p:ext>
    </p:extLst>
  </p:cSld>
  <p:clrMap bg1="lt1" tx1="dk1" bg2="lt2" tx2="dk2" accent1="accent1" accent2="accent2" accent3="accent3" accent4="accent4" accent5="accent5" accent6="accent6" hlink="hlink" folHlink="folHlink"/>
  <p:sldLayoutIdLst>
    <p:sldLayoutId id="2147483659" r:id="rId1"/>
    <p:sldLayoutId id="2147483660" r:id="rId2"/>
    <p:sldLayoutId id="2147483661" r:id="rId3"/>
    <p:sldLayoutId id="2147483662" r:id="rId4"/>
    <p:sldLayoutId id="2147483663" r:id="rId5"/>
    <p:sldLayoutId id="2147483664" r:id="rId6"/>
    <p:sldLayoutId id="2147483665" r:id="rId7"/>
    <p:sldLayoutId id="2147483667" r:id="rId8"/>
  </p:sldLayoutIdLst>
  <p:hf hdr="0" ftr="0" dt="0"/>
  <p:txStyles>
    <p:titleStyle>
      <a:lvl1pPr algn="ctr" defTabSz="914400" rtl="0" eaLnBrk="1" latinLnBrk="0" hangingPunct="1">
        <a:spcBef>
          <a:spcPct val="0"/>
        </a:spcBef>
        <a:buNone/>
        <a:defRPr sz="3200" b="1" kern="1200">
          <a:solidFill>
            <a:schemeClr val="tx2"/>
          </a:solidFill>
          <a:latin typeface="+mj-lt"/>
          <a:ea typeface="+mj-ea"/>
          <a:cs typeface="+mj-cs"/>
        </a:defRPr>
      </a:lvl1pPr>
    </p:titleStyle>
    <p:body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11"/>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11"/>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11"/>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11"/>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8D80F2AD-8E35-47D6-8CFE-CA6AE550754C}"/>
              </a:ext>
            </a:extLst>
          </p:cNvPr>
          <p:cNvSpPr>
            <a:spLocks noGrp="1"/>
          </p:cNvSpPr>
          <p:nvPr>
            <p:ph type="title"/>
          </p:nvPr>
        </p:nvSpPr>
        <p:spPr>
          <a:xfrm>
            <a:off x="628650" y="273844"/>
            <a:ext cx="7886700" cy="994172"/>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7027D380-F007-42F6-99B0-D557A9B563BA}"/>
              </a:ext>
            </a:extLst>
          </p:cNvPr>
          <p:cNvSpPr>
            <a:spLocks noGrp="1"/>
          </p:cNvSpPr>
          <p:nvPr>
            <p:ph type="body" idx="1"/>
          </p:nvPr>
        </p:nvSpPr>
        <p:spPr>
          <a:xfrm>
            <a:off x="628650" y="1369219"/>
            <a:ext cx="7886700" cy="3263504"/>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6AAC8295-1E2A-41DA-8C0B-06A8B4358892}"/>
              </a:ext>
            </a:extLst>
          </p:cNvPr>
          <p:cNvSpPr>
            <a:spLocks noGrp="1"/>
          </p:cNvSpPr>
          <p:nvPr>
            <p:ph type="dt" sz="half" idx="2"/>
          </p:nvPr>
        </p:nvSpPr>
        <p:spPr>
          <a:xfrm>
            <a:off x="628650" y="4767263"/>
            <a:ext cx="2057400" cy="273844"/>
          </a:xfrm>
          <a:prstGeom prst="rect">
            <a:avLst/>
          </a:prstGeom>
        </p:spPr>
        <p:txBody>
          <a:bodyPr vert="horz" lIns="91440" tIns="45720" rIns="91440" bIns="45720" rtlCol="0" anchor="ctr"/>
          <a:lstStyle>
            <a:lvl1pPr algn="l">
              <a:defRPr sz="900">
                <a:solidFill>
                  <a:schemeClr val="tx1">
                    <a:tint val="75000"/>
                  </a:schemeClr>
                </a:solidFill>
              </a:defRPr>
            </a:lvl1pPr>
          </a:lstStyle>
          <a:p>
            <a:fld id="{6E71A86C-C1F0-4B5B-ABBA-9B2754570D7C}" type="datetime1">
              <a:rPr lang="en-US" smtClean="0"/>
              <a:t>12/26/2019</a:t>
            </a:fld>
            <a:endParaRPr lang="en-US"/>
          </a:p>
        </p:txBody>
      </p:sp>
      <p:sp>
        <p:nvSpPr>
          <p:cNvPr id="5" name="Footer Placeholder 4">
            <a:extLst>
              <a:ext uri="{FF2B5EF4-FFF2-40B4-BE49-F238E27FC236}">
                <a16:creationId xmlns:a16="http://schemas.microsoft.com/office/drawing/2014/main" id="{F3D28F5A-D53B-4DA1-A232-F10D0F68FEDA}"/>
              </a:ext>
            </a:extLst>
          </p:cNvPr>
          <p:cNvSpPr>
            <a:spLocks noGrp="1"/>
          </p:cNvSpPr>
          <p:nvPr>
            <p:ph type="ftr" sz="quarter" idx="3"/>
          </p:nvPr>
        </p:nvSpPr>
        <p:spPr>
          <a:xfrm>
            <a:off x="3028950" y="4767263"/>
            <a:ext cx="3086100" cy="273844"/>
          </a:xfrm>
          <a:prstGeom prst="rect">
            <a:avLst/>
          </a:prstGeom>
        </p:spPr>
        <p:txBody>
          <a:bodyPr vert="horz" lIns="91440" tIns="45720" rIns="91440" bIns="45720" rtlCol="0" anchor="ctr"/>
          <a:lstStyle>
            <a:lvl1pPr algn="ctr">
              <a:defRPr sz="9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633A906A-3939-497D-9020-C00C147E0641}"/>
              </a:ext>
            </a:extLst>
          </p:cNvPr>
          <p:cNvSpPr>
            <a:spLocks noGrp="1"/>
          </p:cNvSpPr>
          <p:nvPr>
            <p:ph type="sldNum" sz="quarter" idx="4"/>
          </p:nvPr>
        </p:nvSpPr>
        <p:spPr>
          <a:xfrm>
            <a:off x="6457950" y="4767263"/>
            <a:ext cx="2057400" cy="273844"/>
          </a:xfrm>
          <a:prstGeom prst="rect">
            <a:avLst/>
          </a:prstGeom>
        </p:spPr>
        <p:txBody>
          <a:bodyPr vert="horz" lIns="91440" tIns="45720" rIns="91440" bIns="45720" rtlCol="0" anchor="ctr"/>
          <a:lstStyle>
            <a:lvl1pPr algn="r">
              <a:defRPr sz="900">
                <a:solidFill>
                  <a:schemeClr val="tx1">
                    <a:tint val="75000"/>
                  </a:schemeClr>
                </a:solidFill>
              </a:defRPr>
            </a:lvl1pPr>
          </a:lstStyle>
          <a:p>
            <a:fld id="{E01B56AE-42EA-42B4-9004-B41ABC782BE0}" type="slidenum">
              <a:rPr lang="en-US" smtClean="0"/>
              <a:t>‹#›</a:t>
            </a:fld>
            <a:endParaRPr lang="en-US"/>
          </a:p>
        </p:txBody>
      </p:sp>
    </p:spTree>
    <p:extLst>
      <p:ext uri="{BB962C8B-B14F-4D97-AF65-F5344CB8AC3E}">
        <p14:creationId xmlns:p14="http://schemas.microsoft.com/office/powerpoint/2010/main" val="77782551"/>
      </p:ext>
    </p:extLst>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hf hdr="0" ftr="0" dt="0"/>
  <p:txStyles>
    <p:titleStyle>
      <a:lvl1pPr algn="l" defTabSz="685800" rtl="0" eaLnBrk="1" latinLnBrk="0" hangingPunct="1">
        <a:lnSpc>
          <a:spcPct val="90000"/>
        </a:lnSpc>
        <a:spcBef>
          <a:spcPct val="0"/>
        </a:spcBef>
        <a:buNone/>
        <a:defRPr sz="3300" kern="1200">
          <a:solidFill>
            <a:schemeClr val="tx1"/>
          </a:solidFill>
          <a:latin typeface="+mj-lt"/>
          <a:ea typeface="+mj-ea"/>
          <a:cs typeface="+mj-cs"/>
        </a:defRPr>
      </a:lvl1pPr>
    </p:titleStyle>
    <p:bodyStyle>
      <a:lvl1pPr marL="171450" indent="-171450" algn="l" defTabSz="685800" rtl="0" eaLnBrk="1" latinLnBrk="0" hangingPunct="1">
        <a:lnSpc>
          <a:spcPct val="90000"/>
        </a:lnSpc>
        <a:spcBef>
          <a:spcPts val="750"/>
        </a:spcBef>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1" latinLnBrk="0" hangingPunct="1">
        <a:lnSpc>
          <a:spcPct val="90000"/>
        </a:lnSpc>
        <a:spcBef>
          <a:spcPts val="375"/>
        </a:spcBef>
        <a:buFont typeface="Arial" panose="020B0604020202020204" pitchFamily="34" charset="0"/>
        <a:buChar char="•"/>
        <a:defRPr sz="1800" kern="1200">
          <a:solidFill>
            <a:schemeClr val="tx1"/>
          </a:solidFill>
          <a:latin typeface="+mn-lt"/>
          <a:ea typeface="+mn-ea"/>
          <a:cs typeface="+mn-cs"/>
        </a:defRPr>
      </a:lvl2pPr>
      <a:lvl3pPr marL="857250" indent="-171450" algn="l" defTabSz="685800" rtl="0" eaLnBrk="1" latinLnBrk="0" hangingPunct="1">
        <a:lnSpc>
          <a:spcPct val="90000"/>
        </a:lnSpc>
        <a:spcBef>
          <a:spcPts val="375"/>
        </a:spcBef>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4pPr>
      <a:lvl5pPr marL="15430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Rectangle 6"/>
          <p:cNvSpPr/>
          <p:nvPr userDrawn="1"/>
        </p:nvSpPr>
        <p:spPr>
          <a:xfrm>
            <a:off x="192024" y="198882"/>
            <a:ext cx="8762287" cy="4749325"/>
          </a:xfrm>
          <a:prstGeom prst="rect">
            <a:avLst/>
          </a:prstGeom>
          <a:solidFill>
            <a:srgbClr val="F5F5F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b" anchorCtr="0"/>
          <a:lstStyle/>
          <a:p>
            <a:pPr algn="ctr"/>
            <a:endParaRPr lang="en-US" sz="1350" dirty="0"/>
          </a:p>
        </p:txBody>
      </p:sp>
      <p:sp>
        <p:nvSpPr>
          <p:cNvPr id="2" name="Title Placeholder 1"/>
          <p:cNvSpPr>
            <a:spLocks noGrp="1"/>
          </p:cNvSpPr>
          <p:nvPr>
            <p:ph type="title"/>
          </p:nvPr>
        </p:nvSpPr>
        <p:spPr>
          <a:xfrm>
            <a:off x="390906" y="336042"/>
            <a:ext cx="5157216" cy="480060"/>
          </a:xfrm>
          <a:prstGeom prst="rect">
            <a:avLst/>
          </a:prstGeom>
        </p:spPr>
        <p:txBody>
          <a:bodyPr vert="horz" lIns="91440" tIns="45720" rIns="91440" bIns="45720" rtlCol="0" anchor="b" anchorCtr="0">
            <a:normAutofit/>
          </a:bodyPr>
          <a:lstStyle/>
          <a:p>
            <a:r>
              <a:rPr lang="en-US"/>
              <a:t>Click to edit Master title style</a:t>
            </a:r>
            <a:endParaRPr lang="en-US" dirty="0"/>
          </a:p>
        </p:txBody>
      </p:sp>
      <p:sp>
        <p:nvSpPr>
          <p:cNvPr id="3" name="Text Placeholder 2"/>
          <p:cNvSpPr>
            <a:spLocks noGrp="1"/>
          </p:cNvSpPr>
          <p:nvPr>
            <p:ph type="body" idx="1"/>
          </p:nvPr>
        </p:nvSpPr>
        <p:spPr>
          <a:xfrm>
            <a:off x="404622" y="1076706"/>
            <a:ext cx="3312414" cy="298323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404622" y="4652964"/>
            <a:ext cx="2457450" cy="273844"/>
          </a:xfrm>
          <a:prstGeom prst="rect">
            <a:avLst/>
          </a:prstGeom>
        </p:spPr>
        <p:txBody>
          <a:bodyPr vert="horz" lIns="91440" tIns="45720" rIns="91440" bIns="45720" rtlCol="0" anchor="ctr"/>
          <a:lstStyle>
            <a:lvl1pPr algn="l">
              <a:defRPr sz="900" baseline="0">
                <a:solidFill>
                  <a:schemeClr val="tx1">
                    <a:lumMod val="65000"/>
                    <a:lumOff val="35000"/>
                  </a:schemeClr>
                </a:solidFill>
              </a:defRPr>
            </a:lvl1pPr>
          </a:lstStyle>
          <a:p>
            <a:fld id="{8BEEBAAA-29B5-4AF5-BC5F-7E580C29002D}" type="datetimeFigureOut">
              <a:rPr lang="en-US" smtClean="0"/>
              <a:pPr/>
              <a:t>12/26/2019</a:t>
            </a:fld>
            <a:endParaRPr lang="en-US" dirty="0"/>
          </a:p>
        </p:txBody>
      </p:sp>
      <p:sp>
        <p:nvSpPr>
          <p:cNvPr id="5" name="Footer Placeholder 4"/>
          <p:cNvSpPr>
            <a:spLocks noGrp="1"/>
          </p:cNvSpPr>
          <p:nvPr>
            <p:ph type="ftr" sz="quarter" idx="3"/>
          </p:nvPr>
        </p:nvSpPr>
        <p:spPr>
          <a:xfrm>
            <a:off x="3486150" y="4652964"/>
            <a:ext cx="2171700" cy="273844"/>
          </a:xfrm>
          <a:prstGeom prst="rect">
            <a:avLst/>
          </a:prstGeom>
        </p:spPr>
        <p:txBody>
          <a:bodyPr vert="horz" lIns="91440" tIns="45720" rIns="91440" bIns="45720" rtlCol="0" anchor="ctr"/>
          <a:lstStyle>
            <a:lvl1pPr algn="ctr">
              <a:defRPr sz="900" baseline="0">
                <a:solidFill>
                  <a:schemeClr val="tx1">
                    <a:lumMod val="65000"/>
                    <a:lumOff val="35000"/>
                  </a:schemeClr>
                </a:solidFill>
              </a:defRPr>
            </a:lvl1pPr>
          </a:lstStyle>
          <a:p>
            <a:endParaRPr lang="en-US" dirty="0"/>
          </a:p>
        </p:txBody>
      </p:sp>
      <p:sp>
        <p:nvSpPr>
          <p:cNvPr id="6" name="Slide Number Placeholder 5"/>
          <p:cNvSpPr>
            <a:spLocks noGrp="1"/>
          </p:cNvSpPr>
          <p:nvPr>
            <p:ph type="sldNum" sz="quarter" idx="4"/>
          </p:nvPr>
        </p:nvSpPr>
        <p:spPr>
          <a:xfrm>
            <a:off x="6281928" y="4652964"/>
            <a:ext cx="2457450" cy="273844"/>
          </a:xfrm>
          <a:prstGeom prst="rect">
            <a:avLst/>
          </a:prstGeom>
        </p:spPr>
        <p:txBody>
          <a:bodyPr vert="horz" lIns="91440" tIns="45720" rIns="91440" bIns="45720" rtlCol="0" anchor="ctr"/>
          <a:lstStyle>
            <a:lvl1pPr algn="r">
              <a:defRPr sz="900" baseline="0">
                <a:solidFill>
                  <a:schemeClr val="tx1">
                    <a:lumMod val="65000"/>
                    <a:lumOff val="35000"/>
                  </a:schemeClr>
                </a:solidFill>
              </a:defRPr>
            </a:lvl1pPr>
          </a:lstStyle>
          <a:p>
            <a:fld id="{9860EDB8-5305-433F-BE41-D7A86D811DB3}" type="slidenum">
              <a:rPr lang="en-US" smtClean="0"/>
              <a:pPr/>
              <a:t>‹#›</a:t>
            </a:fld>
            <a:endParaRPr lang="en-US" dirty="0"/>
          </a:p>
        </p:txBody>
      </p:sp>
      <p:cxnSp>
        <p:nvCxnSpPr>
          <p:cNvPr id="8" name="Straight Connector 7"/>
          <p:cNvCxnSpPr/>
          <p:nvPr userDrawn="1"/>
        </p:nvCxnSpPr>
        <p:spPr>
          <a:xfrm>
            <a:off x="453326" y="897294"/>
            <a:ext cx="8237349" cy="0"/>
          </a:xfrm>
          <a:prstGeom prst="line">
            <a:avLst/>
          </a:prstGeom>
          <a:ln w="25400">
            <a:solidFill>
              <a:srgbClr val="D24726"/>
            </a:solidFill>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150752515"/>
      </p:ext>
    </p:extLst>
  </p:cSld>
  <p:clrMap bg1="lt1" tx1="dk1" bg2="lt2" tx2="dk2" accent1="accent1" accent2="accent2" accent3="accent3" accent4="accent4" accent5="accent5" accent6="accent6" hlink="hlink" folHlink="folHlink"/>
  <p:sldLayoutIdLst>
    <p:sldLayoutId id="2147483697" r:id="rId1"/>
    <p:sldLayoutId id="2147483698" r:id="rId2"/>
    <p:sldLayoutId id="2147483699" r:id="rId3"/>
  </p:sldLayoutIdLst>
  <p:txStyles>
    <p:titleStyle>
      <a:lvl1pPr algn="l" defTabSz="685800" rtl="0" eaLnBrk="1" latinLnBrk="0" hangingPunct="1">
        <a:spcBef>
          <a:spcPct val="0"/>
        </a:spcBef>
        <a:buNone/>
        <a:defRPr sz="2100" kern="1200">
          <a:solidFill>
            <a:schemeClr val="tx1"/>
          </a:solidFill>
          <a:latin typeface="+mj-lt"/>
          <a:ea typeface="+mj-ea"/>
          <a:cs typeface="+mj-cs"/>
        </a:defRPr>
      </a:lvl1pPr>
    </p:titleStyle>
    <p:bodyStyle>
      <a:lvl1pPr marL="0" indent="0" algn="l" defTabSz="685800" rtl="0" eaLnBrk="1" latinLnBrk="0" hangingPunct="1">
        <a:lnSpc>
          <a:spcPct val="150000"/>
        </a:lnSpc>
        <a:spcBef>
          <a:spcPts val="750"/>
        </a:spcBef>
        <a:spcAft>
          <a:spcPts val="900"/>
        </a:spcAft>
        <a:buFontTx/>
        <a:buNone/>
        <a:defRPr lang="en-US" sz="900" kern="1200" dirty="0">
          <a:solidFill>
            <a:schemeClr val="tx1"/>
          </a:solidFill>
          <a:latin typeface="+mn-lt"/>
          <a:ea typeface="+mn-ea"/>
          <a:cs typeface="+mn-cs"/>
        </a:defRPr>
      </a:lvl1pPr>
      <a:lvl2pPr marL="171450" indent="-171450" algn="l" defTabSz="685800" rtl="0" eaLnBrk="1" latinLnBrk="0" hangingPunct="1">
        <a:lnSpc>
          <a:spcPct val="150000"/>
        </a:lnSpc>
        <a:spcBef>
          <a:spcPts val="750"/>
        </a:spcBef>
        <a:spcAft>
          <a:spcPts val="900"/>
        </a:spcAft>
        <a:buFont typeface="Arial" panose="020B0604020202020204" pitchFamily="34" charset="0"/>
        <a:buChar char="•"/>
        <a:defRPr lang="en-US" sz="900" kern="1200" dirty="0">
          <a:solidFill>
            <a:schemeClr val="tx1"/>
          </a:solidFill>
          <a:latin typeface="+mn-lt"/>
          <a:ea typeface="+mn-ea"/>
          <a:cs typeface="+mn-cs"/>
        </a:defRPr>
      </a:lvl2pPr>
      <a:lvl3pPr marL="514350" indent="-171450" algn="l" defTabSz="685800" rtl="0" eaLnBrk="1" latinLnBrk="0" hangingPunct="1">
        <a:lnSpc>
          <a:spcPct val="150000"/>
        </a:lnSpc>
        <a:spcBef>
          <a:spcPts val="750"/>
        </a:spcBef>
        <a:spcAft>
          <a:spcPts val="900"/>
        </a:spcAft>
        <a:buFont typeface="Arial" panose="020B0604020202020204" pitchFamily="34" charset="0"/>
        <a:buChar char="•"/>
        <a:defRPr lang="en-US" sz="900" kern="1200" dirty="0">
          <a:solidFill>
            <a:schemeClr val="tx1"/>
          </a:solidFill>
          <a:latin typeface="+mn-lt"/>
          <a:ea typeface="+mn-ea"/>
          <a:cs typeface="+mn-cs"/>
        </a:defRPr>
      </a:lvl3pPr>
      <a:lvl4pPr marL="857250" indent="-171450" algn="l" defTabSz="685800" rtl="0" eaLnBrk="1" latinLnBrk="0" hangingPunct="1">
        <a:lnSpc>
          <a:spcPct val="150000"/>
        </a:lnSpc>
        <a:spcBef>
          <a:spcPts val="750"/>
        </a:spcBef>
        <a:spcAft>
          <a:spcPts val="900"/>
        </a:spcAft>
        <a:buFont typeface="Arial" panose="020B0604020202020204" pitchFamily="34" charset="0"/>
        <a:buChar char="•"/>
        <a:defRPr lang="en-US" sz="900" kern="1200" dirty="0" smtClean="0">
          <a:solidFill>
            <a:schemeClr val="tx1"/>
          </a:solidFill>
          <a:latin typeface="+mn-lt"/>
          <a:ea typeface="+mn-ea"/>
          <a:cs typeface="+mn-cs"/>
        </a:defRPr>
      </a:lvl4pPr>
      <a:lvl5pPr marL="1200150" indent="-171450" algn="l" defTabSz="685800" rtl="0" eaLnBrk="1" latinLnBrk="0" hangingPunct="1">
        <a:lnSpc>
          <a:spcPct val="150000"/>
        </a:lnSpc>
        <a:spcBef>
          <a:spcPts val="750"/>
        </a:spcBef>
        <a:spcAft>
          <a:spcPts val="900"/>
        </a:spcAft>
        <a:buFont typeface="Arial" panose="020B0604020202020204" pitchFamily="34" charset="0"/>
        <a:buChar char="•"/>
        <a:defRPr lang="en-US" sz="900" kern="1200" dirty="0" smtClean="0">
          <a:solidFill>
            <a:schemeClr val="tx1"/>
          </a:solidFill>
          <a:latin typeface="+mn-lt"/>
          <a:ea typeface="+mn-ea"/>
          <a:cs typeface="+mn-cs"/>
        </a:defRPr>
      </a:lvl5pPr>
      <a:lvl6pPr marL="1543050" indent="-171450" algn="l" defTabSz="685800" rtl="0" eaLnBrk="1" latinLnBrk="0" hangingPunct="1">
        <a:lnSpc>
          <a:spcPct val="150000"/>
        </a:lnSpc>
        <a:spcBef>
          <a:spcPts val="750"/>
        </a:spcBef>
        <a:spcAft>
          <a:spcPts val="900"/>
        </a:spcAft>
        <a:buFont typeface="Arial" panose="020B0604020202020204" pitchFamily="34" charset="0"/>
        <a:buChar char="•"/>
        <a:defRPr lang="en-US" sz="900" kern="1200" dirty="0" smtClean="0">
          <a:solidFill>
            <a:schemeClr val="tx1"/>
          </a:solidFill>
          <a:latin typeface="+mn-lt"/>
          <a:ea typeface="+mn-ea"/>
          <a:cs typeface="+mn-cs"/>
        </a:defRPr>
      </a:lvl6pPr>
      <a:lvl7pPr marL="1885950" indent="-171450" algn="l" defTabSz="685800" rtl="0" eaLnBrk="1" latinLnBrk="0" hangingPunct="1">
        <a:lnSpc>
          <a:spcPct val="150000"/>
        </a:lnSpc>
        <a:spcBef>
          <a:spcPts val="750"/>
        </a:spcBef>
        <a:spcAft>
          <a:spcPts val="900"/>
        </a:spcAft>
        <a:buFont typeface="Arial" panose="020B0604020202020204" pitchFamily="34" charset="0"/>
        <a:buChar char="•"/>
        <a:defRPr lang="en-US" sz="900" kern="1200" dirty="0" smtClean="0">
          <a:solidFill>
            <a:schemeClr val="tx1"/>
          </a:solidFill>
          <a:latin typeface="+mn-lt"/>
          <a:ea typeface="+mn-ea"/>
          <a:cs typeface="+mn-cs"/>
        </a:defRPr>
      </a:lvl7pPr>
      <a:lvl8pPr marL="2228850" indent="-171450" algn="l" defTabSz="685800" rtl="0" eaLnBrk="1" latinLnBrk="0" hangingPunct="1">
        <a:lnSpc>
          <a:spcPct val="150000"/>
        </a:lnSpc>
        <a:spcBef>
          <a:spcPts val="750"/>
        </a:spcBef>
        <a:spcAft>
          <a:spcPts val="900"/>
        </a:spcAft>
        <a:buFont typeface="Arial" panose="020B0604020202020204" pitchFamily="34" charset="0"/>
        <a:buChar char="•"/>
        <a:defRPr lang="en-US" sz="900" kern="1200" dirty="0" smtClean="0">
          <a:solidFill>
            <a:schemeClr val="tx1"/>
          </a:solidFill>
          <a:latin typeface="+mn-lt"/>
          <a:ea typeface="+mn-ea"/>
          <a:cs typeface="+mn-cs"/>
        </a:defRPr>
      </a:lvl8pPr>
      <a:lvl9pPr marL="2571750" indent="-171450" algn="l" defTabSz="685800" rtl="0" eaLnBrk="1" latinLnBrk="0" hangingPunct="1">
        <a:lnSpc>
          <a:spcPct val="90000"/>
        </a:lnSpc>
        <a:spcBef>
          <a:spcPct val="30000"/>
        </a:spcBef>
        <a:buFont typeface="Arial" panose="020B0604020202020204" pitchFamily="34" charset="0"/>
        <a:buNone/>
        <a:defRPr sz="900" kern="1200">
          <a:solidFill>
            <a:schemeClr val="tx1"/>
          </a:solidFill>
          <a:latin typeface="+mn-lt"/>
          <a:ea typeface="+mn-ea"/>
          <a:cs typeface="+mn-cs"/>
        </a:defRPr>
      </a:lvl9pPr>
    </p:bodyStyle>
    <p:otherStyle>
      <a:defPPr>
        <a:defRPr lang="en-US"/>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blipFill dpi="0" rotWithShape="1">
          <a:blip r:embed="rId10">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133350"/>
            <a:ext cx="8229600" cy="762000"/>
          </a:xfrm>
          <a:prstGeom prst="rect">
            <a:avLst/>
          </a:prstGeom>
        </p:spPr>
        <p:txBody>
          <a:bodyPr vert="horz" lIns="91440" tIns="45720" rIns="91440" bIns="45720" rtlCol="0" anchor="ctr">
            <a:normAutofit/>
          </a:bodyPr>
          <a:lstStyle/>
          <a:p>
            <a:r>
              <a:rPr lang="en-US" smtClean="0"/>
              <a:t>Click to edit Master title style</a:t>
            </a:r>
            <a:endParaRPr lang="en-US" dirty="0"/>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dirty="0"/>
          </a:p>
        </p:txBody>
      </p:sp>
      <p:sp>
        <p:nvSpPr>
          <p:cNvPr id="6" name="Slide Number Placeholder 5"/>
          <p:cNvSpPr>
            <a:spLocks noGrp="1"/>
          </p:cNvSpPr>
          <p:nvPr>
            <p:ph type="sldNum" sz="quarter" idx="4"/>
          </p:nvPr>
        </p:nvSpPr>
        <p:spPr>
          <a:xfrm>
            <a:off x="6934200" y="4857750"/>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8569167A-9D82-438A-BF70-1028D6A4A763}" type="slidenum">
              <a:rPr lang="en-US" smtClean="0"/>
              <a:t>‹#›</a:t>
            </a:fld>
            <a:endParaRPr lang="en-US"/>
          </a:p>
        </p:txBody>
      </p:sp>
    </p:spTree>
    <p:extLst>
      <p:ext uri="{BB962C8B-B14F-4D97-AF65-F5344CB8AC3E}">
        <p14:creationId xmlns:p14="http://schemas.microsoft.com/office/powerpoint/2010/main" val="4052560223"/>
      </p:ext>
    </p:extLst>
  </p:cSld>
  <p:clrMap bg1="lt1" tx1="dk1" bg2="lt2" tx2="dk2" accent1="accent1" accent2="accent2" accent3="accent3" accent4="accent4" accent5="accent5" accent6="accent6" hlink="hlink" folHlink="folHlink"/>
  <p:sldLayoutIdLst>
    <p:sldLayoutId id="2147483701" r:id="rId1"/>
    <p:sldLayoutId id="2147483702" r:id="rId2"/>
    <p:sldLayoutId id="2147483703" r:id="rId3"/>
    <p:sldLayoutId id="2147483704" r:id="rId4"/>
    <p:sldLayoutId id="2147483705" r:id="rId5"/>
    <p:sldLayoutId id="2147483706" r:id="rId6"/>
    <p:sldLayoutId id="2147483707" r:id="rId7"/>
    <p:sldLayoutId id="2147483708" r:id="rId8"/>
  </p:sldLayoutIdLst>
  <p:txStyles>
    <p:titleStyle>
      <a:lvl1pPr algn="ctr" defTabSz="914400" rtl="0" eaLnBrk="1" latinLnBrk="0" hangingPunct="1">
        <a:spcBef>
          <a:spcPct val="0"/>
        </a:spcBef>
        <a:buNone/>
        <a:defRPr sz="3200" b="1" kern="1200">
          <a:solidFill>
            <a:schemeClr val="tx2"/>
          </a:solidFill>
          <a:latin typeface="+mj-lt"/>
          <a:ea typeface="+mj-ea"/>
          <a:cs typeface="+mj-cs"/>
        </a:defRPr>
      </a:lvl1pPr>
    </p:titleStyle>
    <p:bodyStyle>
      <a:lvl1pPr marL="0" indent="0" algn="l" defTabSz="914400" rtl="0" eaLnBrk="1" latinLnBrk="0" hangingPunct="1">
        <a:spcBef>
          <a:spcPct val="20000"/>
        </a:spcBef>
        <a:buFont typeface="Arial" panose="020B0604020202020204" pitchFamily="34" charset="0"/>
        <a:buNone/>
        <a:defRPr sz="2600" kern="1200">
          <a:solidFill>
            <a:schemeClr val="tx2"/>
          </a:solidFill>
          <a:latin typeface="+mn-lt"/>
          <a:ea typeface="+mn-ea"/>
          <a:cs typeface="+mn-cs"/>
        </a:defRPr>
      </a:lvl1pPr>
      <a:lvl2pPr marL="742950" indent="-285750" algn="l" defTabSz="914400" rtl="0" eaLnBrk="1" latinLnBrk="0" hangingPunct="1">
        <a:spcBef>
          <a:spcPct val="20000"/>
        </a:spcBef>
        <a:buFontTx/>
        <a:buBlip>
          <a:blip r:embed="rId11"/>
        </a:buBlip>
        <a:defRPr sz="2400" kern="1200">
          <a:solidFill>
            <a:schemeClr val="tx2"/>
          </a:solidFill>
          <a:latin typeface="+mn-lt"/>
          <a:ea typeface="+mn-ea"/>
          <a:cs typeface="+mn-cs"/>
        </a:defRPr>
      </a:lvl2pPr>
      <a:lvl3pPr marL="1143000" indent="-228600" algn="l" defTabSz="914400" rtl="0" eaLnBrk="1" latinLnBrk="0" hangingPunct="1">
        <a:spcBef>
          <a:spcPct val="20000"/>
        </a:spcBef>
        <a:buFontTx/>
        <a:buBlip>
          <a:blip r:embed="rId11"/>
        </a:buBlip>
        <a:defRPr sz="2000" kern="1200">
          <a:solidFill>
            <a:schemeClr val="tx2"/>
          </a:solidFill>
          <a:latin typeface="+mn-lt"/>
          <a:ea typeface="+mn-ea"/>
          <a:cs typeface="+mn-cs"/>
        </a:defRPr>
      </a:lvl3pPr>
      <a:lvl4pPr marL="1600200" indent="-228600" algn="l" defTabSz="914400" rtl="0" eaLnBrk="1" latinLnBrk="0" hangingPunct="1">
        <a:spcBef>
          <a:spcPct val="20000"/>
        </a:spcBef>
        <a:buFontTx/>
        <a:buBlip>
          <a:blip r:embed="rId11"/>
        </a:buBlip>
        <a:defRPr sz="1800" kern="1200">
          <a:solidFill>
            <a:schemeClr val="tx2"/>
          </a:solidFill>
          <a:latin typeface="+mn-lt"/>
          <a:ea typeface="+mn-ea"/>
          <a:cs typeface="+mn-cs"/>
        </a:defRPr>
      </a:lvl4pPr>
      <a:lvl5pPr marL="2057400" indent="-228600" algn="l" defTabSz="914400" rtl="0" eaLnBrk="1" latinLnBrk="0" hangingPunct="1">
        <a:spcBef>
          <a:spcPct val="20000"/>
        </a:spcBef>
        <a:buFontTx/>
        <a:buBlip>
          <a:blip r:embed="rId11"/>
        </a:buBlip>
        <a:defRPr sz="1600" kern="1200">
          <a:solidFill>
            <a:schemeClr val="tx2"/>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23.xml"/></Relationships>
</file>

<file path=ppt/slides/_rels/slide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hyperlink" Target="http://docs.cpuc.ca.gov/PublishedDocs/Published/G000/M319/K075/319075453.PDF" TargetMode="External"/><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5.jpg"/><Relationship Id="rId1" Type="http://schemas.openxmlformats.org/officeDocument/2006/relationships/slideLayout" Target="../slideLayouts/slideLayout9.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0.xml"/></Relationships>
</file>

<file path=ppt/slides/_rels/slide8.xml.rels><?xml version="1.0" encoding="UTF-8" standalone="yes"?>
<Relationships xmlns="http://schemas.openxmlformats.org/package/2006/relationships"><Relationship Id="rId2" Type="http://schemas.openxmlformats.org/officeDocument/2006/relationships/slideLayout" Target="../slideLayouts/slideLayout10.xml"/><Relationship Id="rId1" Type="http://schemas.openxmlformats.org/officeDocument/2006/relationships/themeOverride" Target="../theme/themeOverride1.xml"/></Relationships>
</file>

<file path=ppt/slides/_rels/slide9.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image" Target="../media/image7.jpg"/><Relationship Id="rId1" Type="http://schemas.openxmlformats.org/officeDocument/2006/relationships/slideLayout" Target="../slideLayouts/slideLayout10.xml"/><Relationship Id="rId4" Type="http://schemas.openxmlformats.org/officeDocument/2006/relationships/image" Target="../media/image9.jpg"/></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0.xml"/></Relationships>
</file>

<file path=ppt/slides/_rels/slide12.xml.rels><?xml version="1.0" encoding="UTF-8" standalone="yes"?>
<Relationships xmlns="http://schemas.openxmlformats.org/package/2006/relationships"><Relationship Id="rId3" Type="http://schemas.openxmlformats.org/officeDocument/2006/relationships/diagramData" Target="../diagrams/data1.xml"/><Relationship Id="rId7" Type="http://schemas.microsoft.com/office/2007/relationships/diagramDrawing" Target="../diagrams/drawing1.xml"/><Relationship Id="rId2" Type="http://schemas.openxmlformats.org/officeDocument/2006/relationships/slideLayout" Target="../slideLayouts/slideLayout10.xml"/><Relationship Id="rId1" Type="http://schemas.openxmlformats.org/officeDocument/2006/relationships/themeOverride" Target="../theme/themeOverride2.xml"/><Relationship Id="rId6" Type="http://schemas.openxmlformats.org/officeDocument/2006/relationships/diagramColors" Target="../diagrams/colors1.xml"/><Relationship Id="rId5" Type="http://schemas.openxmlformats.org/officeDocument/2006/relationships/diagramQuickStyle" Target="../diagrams/quickStyle1.xml"/><Relationship Id="rId4" Type="http://schemas.openxmlformats.org/officeDocument/2006/relationships/diagramLayout" Target="../diagrams/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4.emf"/><Relationship Id="rId2" Type="http://schemas.openxmlformats.org/officeDocument/2006/relationships/slideLayout" Target="../slideLayouts/slideLayout10.xml"/><Relationship Id="rId1" Type="http://schemas.openxmlformats.org/officeDocument/2006/relationships/themeOverride" Target="../theme/themeOverride3.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15.xml.rels><?xml version="1.0" encoding="UTF-8" standalone="yes"?>
<Relationships xmlns="http://schemas.openxmlformats.org/package/2006/relationships"><Relationship Id="rId2" Type="http://schemas.openxmlformats.org/officeDocument/2006/relationships/slideLayout" Target="../slideLayouts/slideLayout10.xml"/><Relationship Id="rId1" Type="http://schemas.openxmlformats.org/officeDocument/2006/relationships/themeOverride" Target="../theme/themeOverride4.xml"/></Relationships>
</file>

<file path=ppt/slides/_rels/slide16.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10.xml"/></Relationships>
</file>

<file path=ppt/slides/_rels/slide17.xml.rels><?xml version="1.0" encoding="UTF-8" standalone="yes"?>
<Relationships xmlns="http://schemas.openxmlformats.org/package/2006/relationships"><Relationship Id="rId2" Type="http://schemas.openxmlformats.org/officeDocument/2006/relationships/image" Target="../media/image16.emf"/><Relationship Id="rId1" Type="http://schemas.openxmlformats.org/officeDocument/2006/relationships/slideLayout" Target="../slideLayouts/slideLayout10.xml"/></Relationships>
</file>

<file path=ppt/slides/_rels/slide18.xml.rels><?xml version="1.0" encoding="UTF-8" standalone="yes"?>
<Relationships xmlns="http://schemas.openxmlformats.org/package/2006/relationships"><Relationship Id="rId3" Type="http://schemas.openxmlformats.org/officeDocument/2006/relationships/image" Target="../media/image18.emf"/><Relationship Id="rId2" Type="http://schemas.openxmlformats.org/officeDocument/2006/relationships/image" Target="../media/image17.png"/><Relationship Id="rId1" Type="http://schemas.openxmlformats.org/officeDocument/2006/relationships/slideLayout" Target="../slideLayouts/slideLayout10.xml"/></Relationships>
</file>

<file path=ppt/slides/_rels/slide19.xml.rels><?xml version="1.0" encoding="UTF-8" standalone="yes"?>
<Relationships xmlns="http://schemas.openxmlformats.org/package/2006/relationships"><Relationship Id="rId3" Type="http://schemas.openxmlformats.org/officeDocument/2006/relationships/image" Target="../media/image19.emf"/><Relationship Id="rId2" Type="http://schemas.openxmlformats.org/officeDocument/2006/relationships/slideLayout" Target="../slideLayouts/slideLayout10.xml"/><Relationship Id="rId1" Type="http://schemas.openxmlformats.org/officeDocument/2006/relationships/tags" Target="../tags/tag1.xml"/><Relationship Id="rId4" Type="http://schemas.openxmlformats.org/officeDocument/2006/relationships/image" Target="../media/image20.emf"/></Relationships>
</file>

<file path=ppt/slides/_rels/slide20.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1.xml.rels><?xml version="1.0" encoding="UTF-8" standalone="yes"?>
<Relationships xmlns="http://schemas.openxmlformats.org/package/2006/relationships"><Relationship Id="rId2" Type="http://schemas.openxmlformats.org/officeDocument/2006/relationships/image" Target="../media/image21.emf"/><Relationship Id="rId1" Type="http://schemas.openxmlformats.org/officeDocument/2006/relationships/slideLayout" Target="../slideLayouts/slideLayout10.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3.xml.rels><?xml version="1.0" encoding="UTF-8" standalone="yes"?>
<Relationships xmlns="http://schemas.openxmlformats.org/package/2006/relationships"><Relationship Id="rId3" Type="http://schemas.openxmlformats.org/officeDocument/2006/relationships/image" Target="../media/image23.emf"/><Relationship Id="rId2" Type="http://schemas.openxmlformats.org/officeDocument/2006/relationships/image" Target="../media/image22.emf"/><Relationship Id="rId1" Type="http://schemas.openxmlformats.org/officeDocument/2006/relationships/slideLayout" Target="../slideLayouts/slideLayout10.xml"/></Relationships>
</file>

<file path=ppt/slides/_rels/slide24.xml.rels><?xml version="1.0" encoding="UTF-8" standalone="yes"?>
<Relationships xmlns="http://schemas.openxmlformats.org/package/2006/relationships"><Relationship Id="rId2" Type="http://schemas.openxmlformats.org/officeDocument/2006/relationships/image" Target="../media/image24.gif"/><Relationship Id="rId1" Type="http://schemas.openxmlformats.org/officeDocument/2006/relationships/slideLayout" Target="../slideLayouts/slideLayout10.xml"/></Relationships>
</file>

<file path=ppt/slides/_rels/slide25.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6.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7.xml.rels><?xml version="1.0" encoding="UTF-8" standalone="yes"?>
<Relationships xmlns="http://schemas.openxmlformats.org/package/2006/relationships"><Relationship Id="rId3" Type="http://schemas.openxmlformats.org/officeDocument/2006/relationships/diagramLayout" Target="../diagrams/layout2.xml"/><Relationship Id="rId2" Type="http://schemas.openxmlformats.org/officeDocument/2006/relationships/diagramData" Target="../diagrams/data2.xml"/><Relationship Id="rId1" Type="http://schemas.openxmlformats.org/officeDocument/2006/relationships/slideLayout" Target="../slideLayouts/slideLayout10.xml"/><Relationship Id="rId6" Type="http://schemas.microsoft.com/office/2007/relationships/diagramDrawing" Target="../diagrams/drawing2.xml"/><Relationship Id="rId5" Type="http://schemas.openxmlformats.org/officeDocument/2006/relationships/diagramColors" Target="../diagrams/colors2.xml"/><Relationship Id="rId4" Type="http://schemas.openxmlformats.org/officeDocument/2006/relationships/diagramQuickStyle" Target="../diagrams/quickStyle2.xml"/></Relationships>
</file>

<file path=ppt/slides/_rels/slide28.xml.rels><?xml version="1.0" encoding="UTF-8" standalone="yes"?>
<Relationships xmlns="http://schemas.openxmlformats.org/package/2006/relationships"><Relationship Id="rId1" Type="http://schemas.openxmlformats.org/officeDocument/2006/relationships/slideLayout" Target="../slideLayouts/slideLayout10.xml"/></Relationships>
</file>

<file path=ppt/slides/_rels/slide29.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slideLayout" Target="../slideLayouts/slideLayout10.xml"/><Relationship Id="rId1" Type="http://schemas.openxmlformats.org/officeDocument/2006/relationships/themeOverride" Target="../theme/themeOverride5.xml"/></Relationships>
</file>

<file path=ppt/slides/_rels/slide30.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0.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2.xml.rels><?xml version="1.0" encoding="UTF-8" standalone="yes"?>
<Relationships xmlns="http://schemas.openxmlformats.org/package/2006/relationships"><Relationship Id="rId2" Type="http://schemas.openxmlformats.org/officeDocument/2006/relationships/image" Target="../media/image25.png"/><Relationship Id="rId1" Type="http://schemas.openxmlformats.org/officeDocument/2006/relationships/slideLayout" Target="../slideLayouts/slideLayout21.xml"/></Relationships>
</file>

<file path=ppt/slides/_rels/slide33.xml.rels><?xml version="1.0" encoding="UTF-8" standalone="yes"?>
<Relationships xmlns="http://schemas.openxmlformats.org/package/2006/relationships"><Relationship Id="rId3" Type="http://schemas.openxmlformats.org/officeDocument/2006/relationships/hyperlink" Target="https://mesonet.agron.iastate.edu/request/download.phtml" TargetMode="External"/><Relationship Id="rId2" Type="http://schemas.openxmlformats.org/officeDocument/2006/relationships/image" Target="../media/image26.jpeg"/><Relationship Id="rId1" Type="http://schemas.openxmlformats.org/officeDocument/2006/relationships/slideLayout" Target="../slideLayouts/slideLayout21.xml"/></Relationships>
</file>

<file path=ppt/slides/_rels/slide34.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21.xml"/></Relationships>
</file>

<file path=ppt/slides/_rels/slide35.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21.xml"/></Relationships>
</file>

<file path=ppt/slides/_rels/slide36.xml.rels><?xml version="1.0" encoding="UTF-8" standalone="yes"?>
<Relationships xmlns="http://schemas.openxmlformats.org/package/2006/relationships"><Relationship Id="rId2" Type="http://schemas.openxmlformats.org/officeDocument/2006/relationships/image" Target="../media/image29.png"/><Relationship Id="rId1" Type="http://schemas.openxmlformats.org/officeDocument/2006/relationships/slideLayout" Target="../slideLayouts/slideLayout21.xml"/></Relationships>
</file>

<file path=ppt/slides/_rels/slide37.xml.rels><?xml version="1.0" encoding="UTF-8" standalone="yes"?>
<Relationships xmlns="http://schemas.openxmlformats.org/package/2006/relationships"><Relationship Id="rId2" Type="http://schemas.openxmlformats.org/officeDocument/2006/relationships/image" Target="../media/image30.png"/><Relationship Id="rId1" Type="http://schemas.openxmlformats.org/officeDocument/2006/relationships/slideLayout" Target="../slideLayouts/slideLayout21.xml"/></Relationships>
</file>

<file path=ppt/slides/_rels/slide38.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39.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0.xml.rels><?xml version="1.0" encoding="UTF-8" standalone="yes"?>
<Relationships xmlns="http://schemas.openxmlformats.org/package/2006/relationships"><Relationship Id="rId2" Type="http://schemas.openxmlformats.org/officeDocument/2006/relationships/image" Target="../media/image31.png"/><Relationship Id="rId1" Type="http://schemas.openxmlformats.org/officeDocument/2006/relationships/slideLayout" Target="../slideLayouts/slideLayout21.xml"/></Relationships>
</file>

<file path=ppt/slides/_rels/slide41.xml.rels><?xml version="1.0" encoding="UTF-8" standalone="yes"?>
<Relationships xmlns="http://schemas.openxmlformats.org/package/2006/relationships"><Relationship Id="rId2" Type="http://schemas.openxmlformats.org/officeDocument/2006/relationships/image" Target="../media/image32.png"/><Relationship Id="rId1" Type="http://schemas.openxmlformats.org/officeDocument/2006/relationships/slideLayout" Target="../slideLayouts/slideLayout21.xml"/></Relationships>
</file>

<file path=ppt/slides/_rels/slide42.xml.rels><?xml version="1.0" encoding="UTF-8" standalone="yes"?>
<Relationships xmlns="http://schemas.openxmlformats.org/package/2006/relationships"><Relationship Id="rId2" Type="http://schemas.openxmlformats.org/officeDocument/2006/relationships/image" Target="../media/image33.png"/><Relationship Id="rId1" Type="http://schemas.openxmlformats.org/officeDocument/2006/relationships/slideLayout" Target="../slideLayouts/slideLayout21.xml"/></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1.xml"/></Relationships>
</file>

<file path=ppt/slides/_rels/slide44.xml.rels><?xml version="1.0" encoding="UTF-8" standalone="yes"?>
<Relationships xmlns="http://schemas.openxmlformats.org/package/2006/relationships"><Relationship Id="rId2" Type="http://schemas.openxmlformats.org/officeDocument/2006/relationships/image" Target="../media/image34.png"/><Relationship Id="rId1" Type="http://schemas.openxmlformats.org/officeDocument/2006/relationships/slideLayout" Target="../slideLayouts/slideLayout21.xml"/></Relationships>
</file>

<file path=ppt/slides/_rels/slide4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3" Type="http://schemas.openxmlformats.org/officeDocument/2006/relationships/hyperlink" Target="mailto:docket@energy.ca.gov" TargetMode="External"/><Relationship Id="rId2" Type="http://schemas.openxmlformats.org/officeDocument/2006/relationships/hyperlink" Target="https://efiling.energy.ca.gov/Ecomment/Ecomment.aspx?docketnumber=19-ERDD-01" TargetMode="External"/><Relationship Id="rId1" Type="http://schemas.openxmlformats.org/officeDocument/2006/relationships/slideLayout" Target="../slideLayouts/slideLayout2.xml"/><Relationship Id="rId4" Type="http://schemas.openxmlformats.org/officeDocument/2006/relationships/hyperlink" Target="https://www.energy.ca.gov/event/workshop/2019-12/staff-workshop-hourly-temperature-data-cal-adapt"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 Placeholder 2"/>
          <p:cNvSpPr>
            <a:spLocks noGrp="1"/>
          </p:cNvSpPr>
          <p:nvPr>
            <p:ph type="body" sz="quarter" idx="11"/>
          </p:nvPr>
        </p:nvSpPr>
        <p:spPr>
          <a:xfrm>
            <a:off x="371475" y="3105151"/>
            <a:ext cx="5638800" cy="609600"/>
          </a:xfrm>
        </p:spPr>
        <p:txBody>
          <a:bodyPr/>
          <a:lstStyle/>
          <a:p>
            <a:r>
              <a:rPr lang="en-US" sz="1400" dirty="0" smtClean="0"/>
              <a:t>Energy-Related Environmental Research</a:t>
            </a:r>
          </a:p>
          <a:p>
            <a:r>
              <a:rPr lang="en-US" sz="1400" dirty="0" smtClean="0"/>
              <a:t>Energy Research &amp; Development Division </a:t>
            </a:r>
            <a:endParaRPr lang="en-US" sz="1400" dirty="0"/>
          </a:p>
        </p:txBody>
      </p:sp>
      <p:sp>
        <p:nvSpPr>
          <p:cNvPr id="4" name="Text Placeholder 3"/>
          <p:cNvSpPr>
            <a:spLocks noGrp="1"/>
          </p:cNvSpPr>
          <p:nvPr>
            <p:ph type="body" sz="quarter" idx="12"/>
          </p:nvPr>
        </p:nvSpPr>
        <p:spPr/>
        <p:txBody>
          <a:bodyPr/>
          <a:lstStyle/>
          <a:p>
            <a:r>
              <a:rPr lang="en-US" dirty="0"/>
              <a:t>December 18, 2019</a:t>
            </a:r>
          </a:p>
          <a:p>
            <a:r>
              <a:rPr lang="en-US" dirty="0"/>
              <a:t>Martine Schmidt-Poolman, PhD, </a:t>
            </a:r>
            <a:r>
              <a:rPr lang="en-US" dirty="0" err="1"/>
              <a:t>MScEng</a:t>
            </a:r>
            <a:endParaRPr lang="en-US" dirty="0"/>
          </a:p>
        </p:txBody>
      </p:sp>
      <p:sp>
        <p:nvSpPr>
          <p:cNvPr id="5" name="Title 4"/>
          <p:cNvSpPr>
            <a:spLocks noGrp="1"/>
          </p:cNvSpPr>
          <p:nvPr>
            <p:ph type="title" idx="4294967295"/>
          </p:nvPr>
        </p:nvSpPr>
        <p:spPr>
          <a:xfrm>
            <a:off x="362080" y="1809750"/>
            <a:ext cx="5648195" cy="1150146"/>
          </a:xfrm>
        </p:spPr>
        <p:txBody>
          <a:bodyPr>
            <a:noAutofit/>
          </a:bodyPr>
          <a:lstStyle/>
          <a:p>
            <a:pPr algn="l" rtl="0" eaLnBrk="1" latinLnBrk="0" hangingPunct="1"/>
            <a:r>
              <a:rPr lang="en-US" sz="3600" b="1" kern="1200" dirty="0" smtClean="0">
                <a:solidFill>
                  <a:srgbClr val="FFFFFF"/>
                </a:solidFill>
                <a:effectLst/>
                <a:ea typeface="+mn-ea"/>
                <a:cs typeface="+mn-cs"/>
              </a:rPr>
              <a:t>Hourly Temperature Data on Cal-Adapt</a:t>
            </a:r>
            <a:endParaRPr lang="en-US" sz="3600" dirty="0" smtClean="0">
              <a:effectLst/>
            </a:endParaRPr>
          </a:p>
        </p:txBody>
      </p:sp>
    </p:spTree>
    <p:extLst>
      <p:ext uri="{BB962C8B-B14F-4D97-AF65-F5344CB8AC3E}">
        <p14:creationId xmlns:p14="http://schemas.microsoft.com/office/powerpoint/2010/main" val="2424806140"/>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Purpose of Workshop</a:t>
            </a:r>
            <a:endParaRPr lang="en-US" dirty="0"/>
          </a:p>
        </p:txBody>
      </p:sp>
      <p:sp>
        <p:nvSpPr>
          <p:cNvPr id="3" name="Content Placeholder 2"/>
          <p:cNvSpPr>
            <a:spLocks noGrp="1"/>
          </p:cNvSpPr>
          <p:nvPr>
            <p:ph idx="1"/>
          </p:nvPr>
        </p:nvSpPr>
        <p:spPr/>
        <p:txBody>
          <a:bodyPr>
            <a:normAutofit fontScale="92500" lnSpcReduction="10000"/>
          </a:bodyPr>
          <a:lstStyle/>
          <a:p>
            <a:pPr marL="457200" indent="-457200">
              <a:buBlip>
                <a:blip r:embed="rId3"/>
              </a:buBlip>
            </a:pPr>
            <a:r>
              <a:rPr lang="en-US" dirty="0" smtClean="0"/>
              <a:t>Discuss </a:t>
            </a:r>
            <a:r>
              <a:rPr lang="en-US" dirty="0"/>
              <a:t>energy stakeholders’ needs </a:t>
            </a:r>
            <a:r>
              <a:rPr lang="en-US" b="1" dirty="0"/>
              <a:t>for hourly temperature data</a:t>
            </a:r>
            <a:r>
              <a:rPr lang="en-US" dirty="0"/>
              <a:t> to be available on </a:t>
            </a:r>
            <a:r>
              <a:rPr lang="en-US" dirty="0" smtClean="0"/>
              <a:t>Cal-Adapt for </a:t>
            </a:r>
            <a:r>
              <a:rPr lang="en-US" dirty="0"/>
              <a:t>use in </a:t>
            </a:r>
            <a:r>
              <a:rPr lang="en-US" dirty="0" smtClean="0"/>
              <a:t>forecasting.</a:t>
            </a:r>
          </a:p>
          <a:p>
            <a:pPr marL="457200" indent="-457200">
              <a:buBlip>
                <a:blip r:embed="rId3"/>
              </a:buBlip>
            </a:pPr>
            <a:r>
              <a:rPr lang="en-US" dirty="0"/>
              <a:t>Input from workshop plus public comments (written and/or oral) will be used to determine:</a:t>
            </a:r>
          </a:p>
          <a:p>
            <a:pPr marL="1200150" lvl="1" indent="-457200"/>
            <a:r>
              <a:rPr lang="en-US" dirty="0"/>
              <a:t>which dataset(s) should be made available on </a:t>
            </a:r>
            <a:r>
              <a:rPr lang="en-US" dirty="0" smtClean="0"/>
              <a:t>Cal-Adapt, </a:t>
            </a:r>
            <a:r>
              <a:rPr lang="en-US" dirty="0"/>
              <a:t>in which manner, and </a:t>
            </a:r>
          </a:p>
          <a:p>
            <a:pPr marL="1200150" lvl="1" indent="-457200"/>
            <a:r>
              <a:rPr lang="en-US" dirty="0"/>
              <a:t>how Cal-Adapt can support efforts and/or ongoing coordination between institutions</a:t>
            </a:r>
            <a:r>
              <a:rPr lang="en-US" dirty="0" smtClean="0"/>
              <a:t>.</a:t>
            </a:r>
          </a:p>
          <a:p>
            <a:pPr marL="457200" indent="-457200">
              <a:buBlip>
                <a:blip r:embed="rId3"/>
              </a:buBlip>
            </a:pPr>
            <a:endParaRPr lang="en-US" dirty="0"/>
          </a:p>
        </p:txBody>
      </p:sp>
      <p:sp>
        <p:nvSpPr>
          <p:cNvPr id="4" name="Slide Number Placeholder 3"/>
          <p:cNvSpPr>
            <a:spLocks noGrp="1"/>
          </p:cNvSpPr>
          <p:nvPr>
            <p:ph type="sldNum" sz="quarter" idx="12"/>
          </p:nvPr>
        </p:nvSpPr>
        <p:spPr/>
        <p:txBody>
          <a:bodyPr/>
          <a:lstStyle/>
          <a:p>
            <a:fld id="{8569167A-9D82-438A-BF70-1028D6A4A763}" type="slidenum">
              <a:rPr lang="en-US" smtClean="0"/>
              <a:t>2</a:t>
            </a:fld>
            <a:endParaRPr lang="en-US"/>
          </a:p>
        </p:txBody>
      </p:sp>
    </p:spTree>
    <p:extLst>
      <p:ext uri="{BB962C8B-B14F-4D97-AF65-F5344CB8AC3E}">
        <p14:creationId xmlns:p14="http://schemas.microsoft.com/office/powerpoint/2010/main" val="49098086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Slide Number Placeholder 3"/>
          <p:cNvSpPr>
            <a:spLocks noGrp="1"/>
          </p:cNvSpPr>
          <p:nvPr>
            <p:ph type="sldNum" sz="quarter" idx="12"/>
          </p:nvPr>
        </p:nvSpPr>
        <p:spPr/>
        <p:txBody>
          <a:bodyPr/>
          <a:lstStyle/>
          <a:p>
            <a:pPr>
              <a:defRPr/>
            </a:pPr>
            <a:fld id="{67556601-949B-4DCA-A2CD-C392C8402A46}" type="slidenum">
              <a:rPr lang="en-US" smtClean="0"/>
              <a:pPr>
                <a:defRPr/>
              </a:pPr>
              <a:t>3</a:t>
            </a:fld>
            <a:endParaRPr lang="en-US" dirty="0"/>
          </a:p>
        </p:txBody>
      </p:sp>
      <p:sp>
        <p:nvSpPr>
          <p:cNvPr id="5" name="TextBox 4"/>
          <p:cNvSpPr txBox="1"/>
          <p:nvPr/>
        </p:nvSpPr>
        <p:spPr>
          <a:xfrm>
            <a:off x="536749" y="4594623"/>
            <a:ext cx="8150051" cy="430887"/>
          </a:xfrm>
          <a:prstGeom prst="rect">
            <a:avLst/>
          </a:prstGeom>
          <a:noFill/>
          <a:ln>
            <a:solidFill>
              <a:srgbClr val="002060"/>
            </a:solidFill>
          </a:ln>
        </p:spPr>
        <p:txBody>
          <a:bodyPr wrap="square" rtlCol="0">
            <a:spAutoFit/>
          </a:bodyPr>
          <a:lstStyle/>
          <a:p>
            <a:r>
              <a:rPr lang="en-US" sz="1100" dirty="0">
                <a:solidFill>
                  <a:schemeClr val="tx2"/>
                </a:solidFill>
                <a:hlinkClick r:id="rId3"/>
              </a:rPr>
              <a:t>* </a:t>
            </a:r>
            <a:r>
              <a:rPr lang="en-US" sz="1100" dirty="0">
                <a:hlinkClick r:id="rId3"/>
              </a:rPr>
              <a:t>Decision 19-10-054, Rulemaking 18-04-019, Decision on Phase 1 Topics 1 and </a:t>
            </a:r>
            <a:r>
              <a:rPr lang="en-US" sz="1100" dirty="0" smtClean="0">
                <a:hlinkClick r:id="rId3"/>
              </a:rPr>
              <a:t>2 web link: </a:t>
            </a:r>
            <a:r>
              <a:rPr lang="en-US" sz="1100" dirty="0"/>
              <a:t>http://docs.cpuc.ca.gov/PublishedDocs/Published/G000/M319/K075/319075453.PDF </a:t>
            </a:r>
          </a:p>
        </p:txBody>
      </p:sp>
      <p:sp>
        <p:nvSpPr>
          <p:cNvPr id="7" name="Content Placeholder 2"/>
          <p:cNvSpPr>
            <a:spLocks noGrp="1"/>
          </p:cNvSpPr>
          <p:nvPr>
            <p:ph idx="1"/>
          </p:nvPr>
        </p:nvSpPr>
        <p:spPr>
          <a:xfrm>
            <a:off x="685800" y="1268731"/>
            <a:ext cx="8001000" cy="3394472"/>
          </a:xfrm>
        </p:spPr>
        <p:txBody>
          <a:bodyPr>
            <a:noAutofit/>
          </a:bodyPr>
          <a:lstStyle/>
          <a:p>
            <a:pPr>
              <a:spcBef>
                <a:spcPts val="400"/>
              </a:spcBef>
            </a:pPr>
            <a:r>
              <a:rPr lang="en-US" sz="2400" dirty="0"/>
              <a:t>CPUC’s Decision on Phase 1 of Adaptation Rulemaking, issued Nov. 1, 2019*:</a:t>
            </a:r>
          </a:p>
          <a:p>
            <a:pPr marL="285750" indent="-285750">
              <a:spcBef>
                <a:spcPts val="400"/>
              </a:spcBef>
              <a:buFont typeface="Arial" panose="020B0604020202020204" pitchFamily="34" charset="0"/>
              <a:buChar char="•"/>
            </a:pPr>
            <a:r>
              <a:rPr lang="en-US" sz="2000" dirty="0">
                <a:ea typeface="Calibri" panose="020F0502020204030204" pitchFamily="34" charset="0"/>
              </a:rPr>
              <a:t>Defines climate change adaptation for energy utilities in the state.</a:t>
            </a:r>
          </a:p>
          <a:p>
            <a:pPr marL="285750" indent="-285750">
              <a:spcBef>
                <a:spcPts val="400"/>
              </a:spcBef>
              <a:buFont typeface="Arial" panose="020B0604020202020204" pitchFamily="34" charset="0"/>
              <a:buChar char="•"/>
            </a:pPr>
            <a:r>
              <a:rPr lang="en-US" sz="2000" dirty="0">
                <a:ea typeface="Calibri" panose="020F0502020204030204" pitchFamily="34" charset="0"/>
              </a:rPr>
              <a:t>Anchors acceptable data to California’s Climate Change Assessments process, acknowledging the state’s role in selecting recommended scenarios.</a:t>
            </a:r>
          </a:p>
          <a:p>
            <a:pPr marL="285750" indent="-285750">
              <a:spcBef>
                <a:spcPts val="400"/>
              </a:spcBef>
              <a:buFont typeface="Arial" panose="020B0604020202020204" pitchFamily="34" charset="0"/>
              <a:buChar char="•"/>
            </a:pPr>
            <a:r>
              <a:rPr lang="en-US" sz="2000" b="1" dirty="0">
                <a:solidFill>
                  <a:srgbClr val="FF0000"/>
                </a:solidFill>
                <a:ea typeface="Calibri" panose="020F0502020204030204" pitchFamily="34" charset="0"/>
              </a:rPr>
              <a:t>Directs IOUs to Cal-Adapt </a:t>
            </a:r>
            <a:r>
              <a:rPr lang="en-US" sz="2000" dirty="0">
                <a:ea typeface="Calibri" panose="020F0502020204030204" pitchFamily="34" charset="0"/>
              </a:rPr>
              <a:t>as a source of data.</a:t>
            </a:r>
          </a:p>
          <a:p>
            <a:pPr marL="285750" indent="-285750">
              <a:spcBef>
                <a:spcPts val="400"/>
              </a:spcBef>
              <a:buFont typeface="Arial" panose="020B0604020202020204" pitchFamily="34" charset="0"/>
              <a:buChar char="•"/>
            </a:pPr>
            <a:r>
              <a:rPr lang="en-US" sz="2000" dirty="0">
                <a:ea typeface="Calibri" panose="020F0502020204030204" pitchFamily="34" charset="0"/>
              </a:rPr>
              <a:t>Establishes criteria for acceptability of additional data or models.</a:t>
            </a:r>
          </a:p>
          <a:p>
            <a:pPr>
              <a:spcBef>
                <a:spcPts val="400"/>
              </a:spcBef>
              <a:buFont typeface="Symbol" panose="05050102010706020507" pitchFamily="18" charset="2"/>
              <a:buChar char=""/>
            </a:pPr>
            <a:endParaRPr lang="en-US" sz="1800" dirty="0">
              <a:ea typeface="Calibri" panose="020F0502020204030204" pitchFamily="34" charset="0"/>
            </a:endParaRPr>
          </a:p>
          <a:p>
            <a:endParaRPr lang="en-US" sz="1350" dirty="0"/>
          </a:p>
        </p:txBody>
      </p:sp>
      <p:sp>
        <p:nvSpPr>
          <p:cNvPr id="2" name="Title 1"/>
          <p:cNvSpPr>
            <a:spLocks noGrp="1"/>
          </p:cNvSpPr>
          <p:nvPr>
            <p:ph type="title"/>
          </p:nvPr>
        </p:nvSpPr>
        <p:spPr>
          <a:xfrm>
            <a:off x="685800" y="133350"/>
            <a:ext cx="8077200" cy="762000"/>
          </a:xfrm>
        </p:spPr>
        <p:txBody>
          <a:bodyPr>
            <a:noAutofit/>
          </a:bodyPr>
          <a:lstStyle/>
          <a:p>
            <a:r>
              <a:rPr lang="en-US" dirty="0"/>
              <a:t>Rulemaking Directs to Cal-Adapt</a:t>
            </a:r>
          </a:p>
        </p:txBody>
      </p:sp>
    </p:spTree>
    <p:extLst>
      <p:ext uri="{BB962C8B-B14F-4D97-AF65-F5344CB8AC3E}">
        <p14:creationId xmlns:p14="http://schemas.microsoft.com/office/powerpoint/2010/main" val="2165759538"/>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smtClean="0"/>
              <a:t>Workshop agenda</a:t>
            </a:r>
            <a:endParaRPr lang="en-US" dirty="0"/>
          </a:p>
        </p:txBody>
      </p:sp>
      <p:sp>
        <p:nvSpPr>
          <p:cNvPr id="3" name="Content Placeholder 2"/>
          <p:cNvSpPr>
            <a:spLocks noGrp="1"/>
          </p:cNvSpPr>
          <p:nvPr>
            <p:ph idx="1"/>
          </p:nvPr>
        </p:nvSpPr>
        <p:spPr>
          <a:xfrm>
            <a:off x="457200" y="1200150"/>
            <a:ext cx="8229600" cy="3809999"/>
          </a:xfrm>
        </p:spPr>
        <p:txBody>
          <a:bodyPr>
            <a:normAutofit/>
          </a:bodyPr>
          <a:lstStyle/>
          <a:p>
            <a:pPr marL="514350" indent="-514350">
              <a:buFont typeface="+mj-lt"/>
              <a:buAutoNum type="arabicPeriod"/>
            </a:pPr>
            <a:r>
              <a:rPr lang="en-US" dirty="0" smtClean="0"/>
              <a:t>Presentations</a:t>
            </a:r>
          </a:p>
          <a:p>
            <a:pPr marL="1600200" lvl="2" indent="-457200"/>
            <a:r>
              <a:rPr lang="en-US" dirty="0"/>
              <a:t>Owen </a:t>
            </a:r>
            <a:r>
              <a:rPr lang="en-US" dirty="0" smtClean="0"/>
              <a:t>Doherty, Eagle </a:t>
            </a:r>
            <a:r>
              <a:rPr lang="en-US" dirty="0"/>
              <a:t>Rock </a:t>
            </a:r>
            <a:r>
              <a:rPr lang="en-US" dirty="0" smtClean="0"/>
              <a:t>Ana</a:t>
            </a:r>
            <a:r>
              <a:rPr lang="en-US" dirty="0"/>
              <a:t>lytics:  </a:t>
            </a:r>
          </a:p>
          <a:p>
            <a:pPr lvl="2" indent="0">
              <a:buNone/>
            </a:pPr>
            <a:r>
              <a:rPr lang="en-US" dirty="0" smtClean="0"/>
              <a:t>		A </a:t>
            </a:r>
            <a:r>
              <a:rPr lang="en-US" dirty="0"/>
              <a:t>Reproducible, Reliable and Regularly </a:t>
            </a:r>
            <a:r>
              <a:rPr lang="en-US" dirty="0" smtClean="0"/>
              <a:t>			Updated Sub-Daily </a:t>
            </a:r>
            <a:r>
              <a:rPr lang="en-US" dirty="0"/>
              <a:t>Weather Archive for </a:t>
            </a:r>
            <a:r>
              <a:rPr lang="en-US" dirty="0" smtClean="0"/>
              <a:t>			California’s </a:t>
            </a:r>
            <a:r>
              <a:rPr lang="en-US" dirty="0"/>
              <a:t>Energy </a:t>
            </a:r>
            <a:r>
              <a:rPr lang="en-US" dirty="0" smtClean="0"/>
              <a:t>Systems</a:t>
            </a:r>
          </a:p>
          <a:p>
            <a:pPr marL="1600200" lvl="2" indent="-457200"/>
            <a:r>
              <a:rPr lang="en-US" dirty="0"/>
              <a:t>David Pierce and Dan Cayan, Scripps Institution of </a:t>
            </a:r>
            <a:r>
              <a:rPr lang="en-US" dirty="0" smtClean="0"/>
              <a:t>Oceanography:</a:t>
            </a:r>
          </a:p>
          <a:p>
            <a:pPr lvl="2" indent="0">
              <a:buNone/>
            </a:pPr>
            <a:r>
              <a:rPr lang="en-US" dirty="0"/>
              <a:t>	</a:t>
            </a:r>
            <a:r>
              <a:rPr lang="en-US" dirty="0" smtClean="0"/>
              <a:t>	Future </a:t>
            </a:r>
            <a:r>
              <a:rPr lang="en-US" dirty="0"/>
              <a:t>projections of hourly surface </a:t>
            </a:r>
            <a:r>
              <a:rPr lang="en-US" dirty="0" smtClean="0"/>
              <a:t>			temperatures </a:t>
            </a:r>
            <a:r>
              <a:rPr lang="en-US" dirty="0"/>
              <a:t>in </a:t>
            </a:r>
            <a:r>
              <a:rPr lang="en-US" dirty="0" smtClean="0"/>
              <a:t>California</a:t>
            </a:r>
            <a:endParaRPr lang="en-US" dirty="0"/>
          </a:p>
          <a:p>
            <a:pPr marL="514350" indent="-514350">
              <a:buFont typeface="+mj-lt"/>
              <a:buAutoNum type="arabicPeriod"/>
            </a:pPr>
            <a:r>
              <a:rPr lang="en-US" dirty="0"/>
              <a:t>Guided </a:t>
            </a:r>
            <a:r>
              <a:rPr lang="en-US" dirty="0" smtClean="0"/>
              <a:t>Discussion</a:t>
            </a:r>
          </a:p>
          <a:p>
            <a:pPr marL="514350" indent="-514350">
              <a:buFont typeface="+mj-lt"/>
              <a:buAutoNum type="arabicPeriod"/>
            </a:pPr>
            <a:endParaRPr lang="en-US" dirty="0"/>
          </a:p>
          <a:p>
            <a:endParaRPr lang="en-US" dirty="0"/>
          </a:p>
          <a:p>
            <a:pPr marL="457200" indent="-457200">
              <a:buBlip>
                <a:blip r:embed="rId3"/>
              </a:buBlip>
            </a:pPr>
            <a:endParaRPr lang="en-US" dirty="0"/>
          </a:p>
        </p:txBody>
      </p:sp>
      <p:sp>
        <p:nvSpPr>
          <p:cNvPr id="4" name="Slide Number Placeholder 3"/>
          <p:cNvSpPr>
            <a:spLocks noGrp="1"/>
          </p:cNvSpPr>
          <p:nvPr>
            <p:ph type="sldNum" sz="quarter" idx="12"/>
          </p:nvPr>
        </p:nvSpPr>
        <p:spPr/>
        <p:txBody>
          <a:bodyPr/>
          <a:lstStyle/>
          <a:p>
            <a:fld id="{8569167A-9D82-438A-BF70-1028D6A4A763}" type="slidenum">
              <a:rPr lang="en-US" smtClean="0"/>
              <a:t>4</a:t>
            </a:fld>
            <a:endParaRPr lang="en-US"/>
          </a:p>
        </p:txBody>
      </p:sp>
    </p:spTree>
    <p:extLst>
      <p:ext uri="{BB962C8B-B14F-4D97-AF65-F5344CB8AC3E}">
        <p14:creationId xmlns:p14="http://schemas.microsoft.com/office/powerpoint/2010/main" val="45026153"/>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descr="This rectangle is colored blue with the title (Title 1) displayed on it in white text." title="Background color rectangle"/>
          <p:cNvSpPr/>
          <p:nvPr/>
        </p:nvSpPr>
        <p:spPr>
          <a:xfrm>
            <a:off x="3581400" y="0"/>
            <a:ext cx="5562600" cy="5238750"/>
          </a:xfrm>
          <a:prstGeom prst="rect">
            <a:avLst/>
          </a:prstGeom>
          <a:solidFill>
            <a:schemeClr val="accent1">
              <a:lumMod val="5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7" name="Picture 6" descr="This is the contact information for the author of this talk.  Owen Doherty, owen@eaglerockanalytics.com and/or 631-766-7406.">
            <a:extLst>
              <a:ext uri="{FF2B5EF4-FFF2-40B4-BE49-F238E27FC236}">
                <a16:creationId xmlns:a16="http://schemas.microsoft.com/office/drawing/2014/main" id="{46EAAA31-74A3-4830-84E7-C611F9D81B01}"/>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43593" y="3560120"/>
            <a:ext cx="3124952" cy="1109358"/>
          </a:xfrm>
          <a:prstGeom prst="rect">
            <a:avLst/>
          </a:prstGeom>
        </p:spPr>
      </p:pic>
      <p:sp>
        <p:nvSpPr>
          <p:cNvPr id="2" name="Title 1">
            <a:extLst>
              <a:ext uri="{FF2B5EF4-FFF2-40B4-BE49-F238E27FC236}">
                <a16:creationId xmlns:a16="http://schemas.microsoft.com/office/drawing/2014/main" id="{DFBA4450-84C2-47E4-A135-ED2E984B03BD}"/>
              </a:ext>
            </a:extLst>
          </p:cNvPr>
          <p:cNvSpPr>
            <a:spLocks noGrp="1"/>
          </p:cNvSpPr>
          <p:nvPr>
            <p:ph type="ctrTitle"/>
          </p:nvPr>
        </p:nvSpPr>
        <p:spPr>
          <a:xfrm>
            <a:off x="3892216" y="979554"/>
            <a:ext cx="4108784" cy="1997555"/>
          </a:xfrm>
        </p:spPr>
        <p:txBody>
          <a:bodyPr>
            <a:normAutofit fontScale="90000"/>
          </a:bodyPr>
          <a:lstStyle/>
          <a:p>
            <a:pPr algn="l"/>
            <a:r>
              <a:rPr lang="en-US" sz="2850" dirty="0">
                <a:solidFill>
                  <a:srgbClr val="FFFFFF"/>
                </a:solidFill>
                <a:latin typeface="Montserrat Medium"/>
              </a:rPr>
              <a:t>A Reproducible, Reliable and Regularly Updated Sub-Daily Weather Archive for California’s Energy Systems</a:t>
            </a:r>
          </a:p>
        </p:txBody>
      </p:sp>
    </p:spTree>
    <p:extLst>
      <p:ext uri="{BB962C8B-B14F-4D97-AF65-F5344CB8AC3E}">
        <p14:creationId xmlns:p14="http://schemas.microsoft.com/office/powerpoint/2010/main" val="200722115"/>
      </p:ext>
    </p:extLst>
  </p:cSld>
  <p:clrMapOvr>
    <a:masterClrMapping/>
  </p:clrMapOvr>
  <mc:AlternateContent xmlns:mc="http://schemas.openxmlformats.org/markup-compatibility/2006" xmlns:p14="http://schemas.microsoft.com/office/powerpoint/2010/main">
    <mc:Choice Requires="p14">
      <p:transition spd="slow" p14:dur="2000" advTm="20244"/>
    </mc:Choice>
    <mc:Fallback xmlns="">
      <p:transition spd="slow" advTm="20244"/>
    </mc:Fallback>
  </mc:AlternateContent>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FBDA51-7106-429D-B512-C161DC7C9A98}"/>
              </a:ext>
            </a:extLst>
          </p:cNvPr>
          <p:cNvSpPr>
            <a:spLocks noGrp="1"/>
          </p:cNvSpPr>
          <p:nvPr>
            <p:ph type="title"/>
          </p:nvPr>
        </p:nvSpPr>
        <p:spPr/>
        <p:txBody>
          <a:bodyPr/>
          <a:lstStyle/>
          <a:p>
            <a:r>
              <a:rPr lang="en-US" dirty="0">
                <a:solidFill>
                  <a:srgbClr val="104D97"/>
                </a:solidFill>
                <a:latin typeface="Montserrat ExtraBold"/>
              </a:rPr>
              <a:t>Setting the Stage</a:t>
            </a:r>
          </a:p>
        </p:txBody>
      </p:sp>
      <p:sp>
        <p:nvSpPr>
          <p:cNvPr id="3" name="Content Placeholder 2">
            <a:extLst>
              <a:ext uri="{FF2B5EF4-FFF2-40B4-BE49-F238E27FC236}">
                <a16:creationId xmlns:a16="http://schemas.microsoft.com/office/drawing/2014/main" id="{CCAB2711-50FF-46E0-A7C7-3D88D9F19AF7}"/>
              </a:ext>
            </a:extLst>
          </p:cNvPr>
          <p:cNvSpPr>
            <a:spLocks noGrp="1"/>
          </p:cNvSpPr>
          <p:nvPr>
            <p:ph idx="1"/>
          </p:nvPr>
        </p:nvSpPr>
        <p:spPr/>
        <p:txBody>
          <a:bodyPr/>
          <a:lstStyle/>
          <a:p>
            <a:r>
              <a:rPr lang="en-US" dirty="0">
                <a:solidFill>
                  <a:srgbClr val="1C3C6E"/>
                </a:solidFill>
                <a:latin typeface="Montserrat ExtraBold"/>
              </a:rPr>
              <a:t>Presently no reference hourly dataset in California</a:t>
            </a:r>
          </a:p>
          <a:p>
            <a:r>
              <a:rPr lang="en-US" u="sng" dirty="0">
                <a:solidFill>
                  <a:srgbClr val="1C3C6E"/>
                </a:solidFill>
                <a:latin typeface="Montserrat ExtraBold"/>
              </a:rPr>
              <a:t>Aim</a:t>
            </a:r>
            <a:r>
              <a:rPr lang="en-US" dirty="0">
                <a:solidFill>
                  <a:srgbClr val="1C3C6E"/>
                </a:solidFill>
                <a:latin typeface="Montserrat ExtraBold"/>
              </a:rPr>
              <a:t>: Identify an hourly weather dataset and implementation framework</a:t>
            </a:r>
          </a:p>
          <a:p>
            <a:pPr lvl="1"/>
            <a:r>
              <a:rPr lang="en-US" sz="2100" dirty="0">
                <a:solidFill>
                  <a:srgbClr val="1C3C6E"/>
                </a:solidFill>
                <a:latin typeface="Montserrat ExtraBold"/>
              </a:rPr>
              <a:t>Critically evaluated various datasets and QA/QC protocols</a:t>
            </a:r>
          </a:p>
          <a:p>
            <a:pPr lvl="1"/>
            <a:r>
              <a:rPr lang="en-US" sz="2100" dirty="0">
                <a:solidFill>
                  <a:srgbClr val="1C3C6E"/>
                </a:solidFill>
                <a:latin typeface="Montserrat ExtraBold"/>
              </a:rPr>
              <a:t>Systematically tested stations and identified a stable, representative subset</a:t>
            </a:r>
          </a:p>
          <a:p>
            <a:pPr lvl="1"/>
            <a:r>
              <a:rPr lang="en-US" sz="2100" dirty="0">
                <a:solidFill>
                  <a:srgbClr val="1C3C6E"/>
                </a:solidFill>
                <a:latin typeface="Montserrat ExtraBold"/>
              </a:rPr>
              <a:t>Developed recommendations for implementation</a:t>
            </a:r>
          </a:p>
        </p:txBody>
      </p:sp>
      <p:sp>
        <p:nvSpPr>
          <p:cNvPr id="4" name="Slide Number Placeholder 3">
            <a:extLst>
              <a:ext uri="{FF2B5EF4-FFF2-40B4-BE49-F238E27FC236}">
                <a16:creationId xmlns:a16="http://schemas.microsoft.com/office/drawing/2014/main" id="{5F181A58-0095-44DD-9102-333C4AC15C5C}"/>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6</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2405394904"/>
      </p:ext>
    </p:extLst>
  </p:cSld>
  <p:clrMapOvr>
    <a:masterClrMapping/>
  </p:clrMapOvr>
  <mc:AlternateContent xmlns:mc="http://schemas.openxmlformats.org/markup-compatibility/2006" xmlns:p14="http://schemas.microsoft.com/office/powerpoint/2010/main">
    <mc:Choice Requires="p14">
      <p:transition spd="slow" p14:dur="2000" advTm="51770"/>
    </mc:Choice>
    <mc:Fallback xmlns="">
      <p:transition spd="slow" advTm="51770"/>
    </mc:Fallback>
  </mc:AlternateContent>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endParaRPr lang="en-US"/>
          </a:p>
        </p:txBody>
      </p:sp>
      <p:sp>
        <p:nvSpPr>
          <p:cNvPr id="4" name="Slide Number Placeholder 3"/>
          <p:cNvSpPr>
            <a:spLocks noGrp="1"/>
          </p:cNvSpPr>
          <p:nvPr>
            <p:ph type="sldNum" sz="quarter" idx="12"/>
          </p:nvPr>
        </p:nvSpPr>
        <p:spPr/>
        <p:txBody>
          <a:bodyPr/>
          <a:lstStyle/>
          <a:p>
            <a:fld id="{E01B56AE-42EA-42B4-9004-B41ABC782BE0}" type="slidenum">
              <a:rPr lang="en-US" smtClean="0"/>
              <a:t>7</a:t>
            </a:fld>
            <a:endParaRPr lang="en-US"/>
          </a:p>
        </p:txBody>
      </p:sp>
      <p:pic>
        <p:nvPicPr>
          <p:cNvPr id="5" name="Picture 4" descr="This Figure shows the Contents of Today's Talk, which includes:&#10;A. History, Background and Challenges&#10;- Data availability&#10;- Quality of Data&#10;B. Methods Employed&#10;- HadISD&#10;- Station Curation&#10;C. Recommendations, Implementation and Future Direction" title="Contents of Today's Talk"/>
          <p:cNvPicPr>
            <a:picLocks noChangeAspect="1"/>
          </p:cNvPicPr>
          <p:nvPr/>
        </p:nvPicPr>
        <p:blipFill>
          <a:blip r:embed="rId3"/>
          <a:stretch>
            <a:fillRect/>
          </a:stretch>
        </p:blipFill>
        <p:spPr>
          <a:xfrm>
            <a:off x="295204" y="172641"/>
            <a:ext cx="8696395" cy="4594622"/>
          </a:xfrm>
          <a:prstGeom prst="rect">
            <a:avLst/>
          </a:prstGeom>
        </p:spPr>
      </p:pic>
      <p:sp>
        <p:nvSpPr>
          <p:cNvPr id="2" name="Title 1" hidden="1"/>
          <p:cNvSpPr>
            <a:spLocks noGrp="1"/>
          </p:cNvSpPr>
          <p:nvPr>
            <p:ph type="title"/>
          </p:nvPr>
        </p:nvSpPr>
        <p:spPr/>
        <p:txBody>
          <a:bodyPr/>
          <a:lstStyle/>
          <a:p>
            <a:r>
              <a:rPr lang="en-US" dirty="0" smtClean="0"/>
              <a:t>Contents of Today’s Talk</a:t>
            </a:r>
            <a:endParaRPr lang="en-US" dirty="0"/>
          </a:p>
        </p:txBody>
      </p:sp>
    </p:spTree>
    <p:extLst>
      <p:ext uri="{BB962C8B-B14F-4D97-AF65-F5344CB8AC3E}">
        <p14:creationId xmlns:p14="http://schemas.microsoft.com/office/powerpoint/2010/main" val="868229270"/>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B9312B5-9DAD-49A3-A7C2-FE50E2391CC5}"/>
              </a:ext>
            </a:extLst>
          </p:cNvPr>
          <p:cNvSpPr>
            <a:spLocks noGrp="1"/>
          </p:cNvSpPr>
          <p:nvPr>
            <p:ph type="title"/>
          </p:nvPr>
        </p:nvSpPr>
        <p:spPr/>
        <p:txBody>
          <a:bodyPr/>
          <a:lstStyle/>
          <a:p>
            <a:r>
              <a:rPr lang="en-US" dirty="0">
                <a:solidFill>
                  <a:srgbClr val="104D97"/>
                </a:solidFill>
                <a:latin typeface="Montserrat ExtraBold"/>
              </a:rPr>
              <a:t>Expectations for Hourly Data</a:t>
            </a:r>
          </a:p>
        </p:txBody>
      </p:sp>
      <p:sp>
        <p:nvSpPr>
          <p:cNvPr id="3" name="Content Placeholder 2">
            <a:extLst>
              <a:ext uri="{FF2B5EF4-FFF2-40B4-BE49-F238E27FC236}">
                <a16:creationId xmlns:a16="http://schemas.microsoft.com/office/drawing/2014/main" id="{3058351E-4D7D-4512-A8E0-ED4FD37955EC}"/>
              </a:ext>
            </a:extLst>
          </p:cNvPr>
          <p:cNvSpPr>
            <a:spLocks noGrp="1"/>
          </p:cNvSpPr>
          <p:nvPr>
            <p:ph idx="1"/>
          </p:nvPr>
        </p:nvSpPr>
        <p:spPr/>
        <p:txBody>
          <a:bodyPr/>
          <a:lstStyle/>
          <a:p>
            <a:r>
              <a:rPr lang="en-US" dirty="0">
                <a:solidFill>
                  <a:srgbClr val="1C3C6E"/>
                </a:solidFill>
                <a:latin typeface="Montserrat ExtraBold"/>
              </a:rPr>
              <a:t>Every user of weather data has different needs and requirements for weather data</a:t>
            </a:r>
          </a:p>
          <a:p>
            <a:r>
              <a:rPr lang="en-US" dirty="0">
                <a:solidFill>
                  <a:srgbClr val="1C3C6E"/>
                </a:solidFill>
                <a:latin typeface="Montserrat ExtraBold"/>
              </a:rPr>
              <a:t>Assumptions of user needs:</a:t>
            </a:r>
          </a:p>
          <a:p>
            <a:pPr lvl="1"/>
            <a:r>
              <a:rPr lang="en-US" dirty="0">
                <a:solidFill>
                  <a:srgbClr val="1C3C6E"/>
                </a:solidFill>
                <a:latin typeface="Montserrat ExtraBold"/>
              </a:rPr>
              <a:t>Reproducible Methods</a:t>
            </a:r>
          </a:p>
          <a:p>
            <a:pPr lvl="1"/>
            <a:r>
              <a:rPr lang="en-US" dirty="0">
                <a:solidFill>
                  <a:srgbClr val="1C3C6E"/>
                </a:solidFill>
                <a:latin typeface="Montserrat ExtraBold"/>
              </a:rPr>
              <a:t>Continuously Updated</a:t>
            </a:r>
          </a:p>
          <a:p>
            <a:pPr lvl="1"/>
            <a:r>
              <a:rPr lang="en-US" dirty="0">
                <a:solidFill>
                  <a:srgbClr val="1C3C6E"/>
                </a:solidFill>
                <a:latin typeface="Montserrat ExtraBold"/>
              </a:rPr>
              <a:t>No Hands-On Human Review</a:t>
            </a:r>
          </a:p>
          <a:p>
            <a:pPr lvl="1"/>
            <a:r>
              <a:rPr lang="en-US" dirty="0">
                <a:solidFill>
                  <a:srgbClr val="1C3C6E"/>
                </a:solidFill>
                <a:latin typeface="Montserrat ExtraBold"/>
              </a:rPr>
              <a:t>Seasonally and Diurnally Consistent</a:t>
            </a:r>
          </a:p>
          <a:p>
            <a:pPr lvl="1"/>
            <a:r>
              <a:rPr lang="en-US" dirty="0">
                <a:solidFill>
                  <a:srgbClr val="1C3C6E"/>
                </a:solidFill>
                <a:latin typeface="Montserrat ExtraBold"/>
              </a:rPr>
              <a:t>Some Missing Data Okay</a:t>
            </a:r>
          </a:p>
          <a:p>
            <a:pPr lvl="1"/>
            <a:r>
              <a:rPr lang="en-US" dirty="0">
                <a:solidFill>
                  <a:srgbClr val="1C3C6E"/>
                </a:solidFill>
                <a:latin typeface="Montserrat ExtraBold"/>
              </a:rPr>
              <a:t>Long Records Required</a:t>
            </a:r>
          </a:p>
          <a:p>
            <a:pPr lvl="1"/>
            <a:endParaRPr lang="en-US" dirty="0">
              <a:solidFill>
                <a:srgbClr val="1C3C6E"/>
              </a:solidFill>
              <a:latin typeface="Montserrat ExtraBold"/>
            </a:endParaRPr>
          </a:p>
        </p:txBody>
      </p:sp>
      <p:sp>
        <p:nvSpPr>
          <p:cNvPr id="4" name="Slide Number Placeholder 3">
            <a:extLst>
              <a:ext uri="{FF2B5EF4-FFF2-40B4-BE49-F238E27FC236}">
                <a16:creationId xmlns:a16="http://schemas.microsoft.com/office/drawing/2014/main" id="{B0CE7613-D0D1-48CB-9F01-FBB503A3A97D}"/>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8</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2545358508"/>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104254"/>
    </mc:Choice>
    <mc:Fallback xmlns="">
      <p:transition spd="slow" advTm="104254"/>
    </mc:Fallback>
  </mc:AlternateContent>
  <p:timing>
    <p:tnLst>
      <p:par>
        <p:cTn id="1" dur="indefinite" restart="never" nodeType="tmRoot"/>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79355DD7-92C2-49AD-8192-3E2DFC10AC20}"/>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9</a:t>
            </a:fld>
            <a:endParaRPr lang="en-US">
              <a:solidFill>
                <a:prstClr val="black">
                  <a:tint val="75000"/>
                </a:prstClr>
              </a:solidFill>
              <a:latin typeface="Calibri" panose="020F0502020204030204"/>
            </a:endParaRPr>
          </a:p>
        </p:txBody>
      </p:sp>
      <p:sp>
        <p:nvSpPr>
          <p:cNvPr id="11" name="TextBox 10">
            <a:extLst>
              <a:ext uri="{FF2B5EF4-FFF2-40B4-BE49-F238E27FC236}">
                <a16:creationId xmlns:a16="http://schemas.microsoft.com/office/drawing/2014/main" id="{36462EC0-4D25-1C4E-B341-38FC91CD7E23}"/>
              </a:ext>
            </a:extLst>
          </p:cNvPr>
          <p:cNvSpPr txBox="1"/>
          <p:nvPr/>
        </p:nvSpPr>
        <p:spPr>
          <a:xfrm>
            <a:off x="3135806" y="4798539"/>
            <a:ext cx="1345368" cy="300082"/>
          </a:xfrm>
          <a:prstGeom prst="rect">
            <a:avLst/>
          </a:prstGeom>
          <a:noFill/>
        </p:spPr>
        <p:txBody>
          <a:bodyPr wrap="none" rtlCol="0">
            <a:spAutoFit/>
          </a:bodyPr>
          <a:lstStyle/>
          <a:p>
            <a:pPr defTabSz="685800"/>
            <a:r>
              <a:rPr lang="en-US" sz="1350" dirty="0">
                <a:solidFill>
                  <a:prstClr val="black"/>
                </a:solidFill>
                <a:latin typeface="Calibri" panose="020F0502020204030204"/>
              </a:rPr>
              <a:t>Image: </a:t>
            </a:r>
            <a:r>
              <a:rPr lang="en-US" sz="1350" dirty="0" err="1">
                <a:solidFill>
                  <a:prstClr val="black"/>
                </a:solidFill>
                <a:latin typeface="Calibri" panose="020F0502020204030204"/>
              </a:rPr>
              <a:t>noaa.gov</a:t>
            </a:r>
            <a:endParaRPr lang="en-US" sz="1350" dirty="0">
              <a:solidFill>
                <a:prstClr val="black"/>
              </a:solidFill>
              <a:latin typeface="Calibri" panose="020F0502020204030204"/>
            </a:endParaRPr>
          </a:p>
        </p:txBody>
      </p:sp>
      <p:sp>
        <p:nvSpPr>
          <p:cNvPr id="6" name="TextBox 5">
            <a:extLst>
              <a:ext uri="{FF2B5EF4-FFF2-40B4-BE49-F238E27FC236}">
                <a16:creationId xmlns:a16="http://schemas.microsoft.com/office/drawing/2014/main" id="{4AD94BFC-9812-454E-BA72-3497EF344A46}"/>
              </a:ext>
            </a:extLst>
          </p:cNvPr>
          <p:cNvSpPr txBox="1"/>
          <p:nvPr/>
        </p:nvSpPr>
        <p:spPr>
          <a:xfrm>
            <a:off x="5760720" y="3969571"/>
            <a:ext cx="1396088" cy="300082"/>
          </a:xfrm>
          <a:prstGeom prst="rect">
            <a:avLst/>
          </a:prstGeom>
          <a:noFill/>
        </p:spPr>
        <p:txBody>
          <a:bodyPr wrap="none" rtlCol="0">
            <a:spAutoFit/>
          </a:bodyPr>
          <a:lstStyle/>
          <a:p>
            <a:pPr defTabSz="685800"/>
            <a:r>
              <a:rPr lang="en-US" sz="1350" dirty="0">
                <a:solidFill>
                  <a:prstClr val="black"/>
                </a:solidFill>
                <a:latin typeface="Calibri" panose="020F0502020204030204"/>
              </a:rPr>
              <a:t>Image: </a:t>
            </a:r>
            <a:r>
              <a:rPr lang="en-US" sz="1350" dirty="0" err="1">
                <a:solidFill>
                  <a:prstClr val="black"/>
                </a:solidFill>
                <a:latin typeface="Calibri" panose="020F0502020204030204"/>
              </a:rPr>
              <a:t>kmuw.org</a:t>
            </a:r>
            <a:endParaRPr lang="en-US" sz="1350" dirty="0">
              <a:solidFill>
                <a:prstClr val="black"/>
              </a:solidFill>
              <a:latin typeface="Calibri" panose="020F0502020204030204"/>
            </a:endParaRPr>
          </a:p>
        </p:txBody>
      </p:sp>
      <p:pic>
        <p:nvPicPr>
          <p:cNvPr id="5" name="Picture 4" descr="A photograph of a weather observer manually correcting automated weather observations.">
            <a:extLst>
              <a:ext uri="{FF2B5EF4-FFF2-40B4-BE49-F238E27FC236}">
                <a16:creationId xmlns:a16="http://schemas.microsoft.com/office/drawing/2014/main" id="{611A04A1-ACF9-844F-98A0-B20DBE81D54B}"/>
              </a:ext>
            </a:extLst>
          </p:cNvPr>
          <p:cNvPicPr>
            <a:picLocks noChangeAspect="1"/>
          </p:cNvPicPr>
          <p:nvPr/>
        </p:nvPicPr>
        <p:blipFill>
          <a:blip r:embed="rId2"/>
          <a:stretch>
            <a:fillRect/>
          </a:stretch>
        </p:blipFill>
        <p:spPr>
          <a:xfrm>
            <a:off x="4881283" y="1135604"/>
            <a:ext cx="3547334" cy="2660501"/>
          </a:xfrm>
          <a:prstGeom prst="rect">
            <a:avLst/>
          </a:prstGeom>
        </p:spPr>
      </p:pic>
      <p:pic>
        <p:nvPicPr>
          <p:cNvPr id="8" name="Picture 7" descr="A weather observing manual dating to 1942.">
            <a:extLst>
              <a:ext uri="{FF2B5EF4-FFF2-40B4-BE49-F238E27FC236}">
                <a16:creationId xmlns:a16="http://schemas.microsoft.com/office/drawing/2014/main" id="{111F98BC-38FF-ED49-8B12-B4D2060408C2}"/>
              </a:ext>
            </a:extLst>
          </p:cNvPr>
          <p:cNvPicPr>
            <a:picLocks noChangeAspect="1"/>
          </p:cNvPicPr>
          <p:nvPr/>
        </p:nvPicPr>
        <p:blipFill>
          <a:blip r:embed="rId3"/>
          <a:stretch>
            <a:fillRect/>
          </a:stretch>
        </p:blipFill>
        <p:spPr>
          <a:xfrm>
            <a:off x="440778" y="965563"/>
            <a:ext cx="3182726" cy="3132996"/>
          </a:xfrm>
          <a:prstGeom prst="rect">
            <a:avLst/>
          </a:prstGeom>
        </p:spPr>
      </p:pic>
      <p:pic>
        <p:nvPicPr>
          <p:cNvPr id="10" name="Picture 9" descr="Instrumentation that is used to measure weather variables.">
            <a:extLst>
              <a:ext uri="{FF2B5EF4-FFF2-40B4-BE49-F238E27FC236}">
                <a16:creationId xmlns:a16="http://schemas.microsoft.com/office/drawing/2014/main" id="{3E025CF0-A8EE-1E4E-8FBA-85F9C4E5C2AF}"/>
              </a:ext>
            </a:extLst>
          </p:cNvPr>
          <p:cNvPicPr>
            <a:picLocks noChangeAspect="1"/>
          </p:cNvPicPr>
          <p:nvPr/>
        </p:nvPicPr>
        <p:blipFill>
          <a:blip r:embed="rId4"/>
          <a:stretch>
            <a:fillRect/>
          </a:stretch>
        </p:blipFill>
        <p:spPr>
          <a:xfrm>
            <a:off x="1834225" y="2421501"/>
            <a:ext cx="3547334" cy="2027048"/>
          </a:xfrm>
          <a:prstGeom prst="rect">
            <a:avLst/>
          </a:prstGeom>
        </p:spPr>
      </p:pic>
      <p:sp>
        <p:nvSpPr>
          <p:cNvPr id="2" name="Title 1">
            <a:extLst>
              <a:ext uri="{FF2B5EF4-FFF2-40B4-BE49-F238E27FC236}">
                <a16:creationId xmlns:a16="http://schemas.microsoft.com/office/drawing/2014/main" id="{1184AC27-EDDF-7B45-AB3F-BF3994DF3F8A}"/>
              </a:ext>
            </a:extLst>
          </p:cNvPr>
          <p:cNvSpPr>
            <a:spLocks noGrp="1"/>
          </p:cNvSpPr>
          <p:nvPr>
            <p:ph type="title"/>
          </p:nvPr>
        </p:nvSpPr>
        <p:spPr/>
        <p:txBody>
          <a:bodyPr vert="horz" lIns="68580" tIns="34290" rIns="68580" bIns="34290" rtlCol="0" anchor="ctr">
            <a:normAutofit/>
          </a:bodyPr>
          <a:lstStyle/>
          <a:p>
            <a:r>
              <a:rPr lang="en-US" dirty="0">
                <a:solidFill>
                  <a:srgbClr val="104D97"/>
                </a:solidFill>
                <a:latin typeface="Montserrat ExtraBold"/>
              </a:rPr>
              <a:t>How Weather Data is Collected</a:t>
            </a:r>
          </a:p>
        </p:txBody>
      </p:sp>
    </p:spTree>
    <p:extLst>
      <p:ext uri="{BB962C8B-B14F-4D97-AF65-F5344CB8AC3E}">
        <p14:creationId xmlns:p14="http://schemas.microsoft.com/office/powerpoint/2010/main" val="2262912426"/>
      </p:ext>
    </p:extLst>
  </p:cSld>
  <p:clrMapOvr>
    <a:masterClrMapping/>
  </p:clrMapOvr>
  <mc:AlternateContent xmlns:mc="http://schemas.openxmlformats.org/markup-compatibility/2006" xmlns:p14="http://schemas.microsoft.com/office/powerpoint/2010/main">
    <mc:Choice Requires="p14">
      <p:transition spd="slow" p14:dur="2000" advTm="46178"/>
    </mc:Choice>
    <mc:Fallback xmlns="">
      <p:transition spd="slow" advTm="46178"/>
    </mc:Fallback>
  </mc:AlternateContent>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59883C19-71B2-45F1-A888-4694CDB1F69A}"/>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10</a:t>
            </a:fld>
            <a:endParaRPr lang="en-US">
              <a:solidFill>
                <a:prstClr val="black">
                  <a:tint val="75000"/>
                </a:prstClr>
              </a:solidFill>
              <a:latin typeface="Calibri" panose="020F0502020204030204"/>
            </a:endParaRPr>
          </a:p>
        </p:txBody>
      </p:sp>
      <p:sp>
        <p:nvSpPr>
          <p:cNvPr id="5" name="TextBox 4">
            <a:extLst>
              <a:ext uri="{FF2B5EF4-FFF2-40B4-BE49-F238E27FC236}">
                <a16:creationId xmlns:a16="http://schemas.microsoft.com/office/drawing/2014/main" id="{930A103D-112B-9740-8373-50B849C888B2}"/>
              </a:ext>
            </a:extLst>
          </p:cNvPr>
          <p:cNvSpPr txBox="1"/>
          <p:nvPr/>
        </p:nvSpPr>
        <p:spPr>
          <a:xfrm>
            <a:off x="6004680" y="1594130"/>
            <a:ext cx="2788007" cy="1477328"/>
          </a:xfrm>
          <a:prstGeom prst="rect">
            <a:avLst/>
          </a:prstGeom>
          <a:noFill/>
        </p:spPr>
        <p:txBody>
          <a:bodyPr wrap="none" rtlCol="0">
            <a:spAutoFit/>
          </a:bodyPr>
          <a:lstStyle/>
          <a:p>
            <a:pPr defTabSz="685800"/>
            <a:r>
              <a:rPr lang="en-US" dirty="0">
                <a:solidFill>
                  <a:srgbClr val="1C3C6E"/>
                </a:solidFill>
                <a:latin typeface="Montserrat ExtraBold"/>
              </a:rPr>
              <a:t>Hourly Reports</a:t>
            </a:r>
          </a:p>
          <a:p>
            <a:pPr defTabSz="685800"/>
            <a:endParaRPr lang="en-US" dirty="0">
              <a:solidFill>
                <a:srgbClr val="1C3C6E"/>
              </a:solidFill>
              <a:latin typeface="Montserrat ExtraBold"/>
            </a:endParaRPr>
          </a:p>
          <a:p>
            <a:pPr defTabSz="685800"/>
            <a:r>
              <a:rPr lang="en-US" dirty="0">
                <a:solidFill>
                  <a:srgbClr val="1C3C6E"/>
                </a:solidFill>
                <a:latin typeface="Montserrat ExtraBold"/>
              </a:rPr>
              <a:t>Special Reports</a:t>
            </a:r>
          </a:p>
          <a:p>
            <a:pPr defTabSz="685800"/>
            <a:endParaRPr lang="en-US" dirty="0">
              <a:solidFill>
                <a:srgbClr val="1C3C6E"/>
              </a:solidFill>
              <a:latin typeface="Montserrat ExtraBold"/>
            </a:endParaRPr>
          </a:p>
          <a:p>
            <a:pPr defTabSz="685800"/>
            <a:r>
              <a:rPr lang="en-US" dirty="0">
                <a:solidFill>
                  <a:srgbClr val="1C3C6E"/>
                </a:solidFill>
                <a:latin typeface="Montserrat ExtraBold"/>
              </a:rPr>
              <a:t>Two Minute Observations</a:t>
            </a:r>
            <a:endParaRPr lang="en-US" dirty="0">
              <a:solidFill>
                <a:prstClr val="black"/>
              </a:solidFill>
              <a:latin typeface="Montserrat ExtraBold"/>
            </a:endParaRPr>
          </a:p>
        </p:txBody>
      </p:sp>
      <p:sp>
        <p:nvSpPr>
          <p:cNvPr id="11" name="TextBox 10">
            <a:extLst>
              <a:ext uri="{FF2B5EF4-FFF2-40B4-BE49-F238E27FC236}">
                <a16:creationId xmlns:a16="http://schemas.microsoft.com/office/drawing/2014/main" id="{423E441D-84B4-45B4-9728-46C29B20042A}"/>
              </a:ext>
            </a:extLst>
          </p:cNvPr>
          <p:cNvSpPr txBox="1"/>
          <p:nvPr/>
        </p:nvSpPr>
        <p:spPr>
          <a:xfrm>
            <a:off x="4239416" y="3439739"/>
            <a:ext cx="568489" cy="369332"/>
          </a:xfrm>
          <a:prstGeom prst="rect">
            <a:avLst/>
          </a:prstGeom>
          <a:noFill/>
        </p:spPr>
        <p:txBody>
          <a:bodyPr wrap="none" rtlCol="0">
            <a:spAutoFit/>
          </a:bodyPr>
          <a:lstStyle/>
          <a:p>
            <a:pPr defTabSz="685800"/>
            <a:r>
              <a:rPr lang="en-US" dirty="0">
                <a:solidFill>
                  <a:srgbClr val="104D97"/>
                </a:solidFill>
                <a:latin typeface="Calibri" panose="020F0502020204030204"/>
              </a:rPr>
              <a:t>Low</a:t>
            </a:r>
          </a:p>
        </p:txBody>
      </p:sp>
      <p:sp>
        <p:nvSpPr>
          <p:cNvPr id="7" name="TextBox 6">
            <a:extLst>
              <a:ext uri="{FF2B5EF4-FFF2-40B4-BE49-F238E27FC236}">
                <a16:creationId xmlns:a16="http://schemas.microsoft.com/office/drawing/2014/main" id="{1B4490F7-60FE-4D6B-97E2-5F8F065262DB}"/>
              </a:ext>
            </a:extLst>
          </p:cNvPr>
          <p:cNvSpPr txBox="1"/>
          <p:nvPr/>
        </p:nvSpPr>
        <p:spPr>
          <a:xfrm>
            <a:off x="4195221" y="1207322"/>
            <a:ext cx="612668" cy="369332"/>
          </a:xfrm>
          <a:prstGeom prst="rect">
            <a:avLst/>
          </a:prstGeom>
          <a:noFill/>
        </p:spPr>
        <p:txBody>
          <a:bodyPr wrap="none" rtlCol="0">
            <a:spAutoFit/>
          </a:bodyPr>
          <a:lstStyle/>
          <a:p>
            <a:pPr defTabSz="685800"/>
            <a:r>
              <a:rPr lang="en-US" dirty="0">
                <a:solidFill>
                  <a:srgbClr val="104D97"/>
                </a:solidFill>
                <a:latin typeface="Calibri" panose="020F0502020204030204"/>
              </a:rPr>
              <a:t>High</a:t>
            </a:r>
          </a:p>
        </p:txBody>
      </p:sp>
      <p:sp>
        <p:nvSpPr>
          <p:cNvPr id="6" name="Arrow: Up-Down 5">
            <a:extLst>
              <a:ext uri="{FF2B5EF4-FFF2-40B4-BE49-F238E27FC236}">
                <a16:creationId xmlns:a16="http://schemas.microsoft.com/office/drawing/2014/main" id="{BC013B00-470C-4569-85B6-942105F92E36}"/>
              </a:ext>
            </a:extLst>
          </p:cNvPr>
          <p:cNvSpPr/>
          <p:nvPr/>
        </p:nvSpPr>
        <p:spPr>
          <a:xfrm>
            <a:off x="4140014" y="1594130"/>
            <a:ext cx="675715" cy="1845609"/>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defTabSz="685800"/>
            <a:r>
              <a:rPr lang="en-US" b="1" dirty="0">
                <a:solidFill>
                  <a:prstClr val="white"/>
                </a:solidFill>
                <a:latin typeface="Calibri" panose="020F0502020204030204"/>
              </a:rPr>
              <a:t>Confidence</a:t>
            </a:r>
          </a:p>
        </p:txBody>
      </p:sp>
      <p:sp>
        <p:nvSpPr>
          <p:cNvPr id="4" name="TextBox 3">
            <a:extLst>
              <a:ext uri="{FF2B5EF4-FFF2-40B4-BE49-F238E27FC236}">
                <a16:creationId xmlns:a16="http://schemas.microsoft.com/office/drawing/2014/main" id="{F8B8CF9A-590C-0A4A-B9C8-6B259A7A76AC}"/>
              </a:ext>
            </a:extLst>
          </p:cNvPr>
          <p:cNvSpPr txBox="1"/>
          <p:nvPr/>
        </p:nvSpPr>
        <p:spPr>
          <a:xfrm>
            <a:off x="399093" y="1380446"/>
            <a:ext cx="2416046" cy="2862322"/>
          </a:xfrm>
          <a:prstGeom prst="rect">
            <a:avLst/>
          </a:prstGeom>
          <a:noFill/>
        </p:spPr>
        <p:txBody>
          <a:bodyPr wrap="none" rtlCol="0">
            <a:spAutoFit/>
          </a:bodyPr>
          <a:lstStyle/>
          <a:p>
            <a:pPr defTabSz="685800"/>
            <a:r>
              <a:rPr lang="en-US" dirty="0">
                <a:solidFill>
                  <a:srgbClr val="1C3C6E"/>
                </a:solidFill>
                <a:latin typeface="Montserrat ExtraBold"/>
              </a:rPr>
              <a:t>Temperature</a:t>
            </a:r>
          </a:p>
          <a:p>
            <a:pPr defTabSz="685800"/>
            <a:r>
              <a:rPr lang="en-US" dirty="0">
                <a:solidFill>
                  <a:srgbClr val="1C3C6E"/>
                </a:solidFill>
                <a:latin typeface="Montserrat ExtraBold"/>
              </a:rPr>
              <a:t>Sea Level Pressure</a:t>
            </a:r>
          </a:p>
          <a:p>
            <a:pPr defTabSz="685800"/>
            <a:r>
              <a:rPr lang="en-US" dirty="0">
                <a:solidFill>
                  <a:srgbClr val="1C3C6E"/>
                </a:solidFill>
                <a:latin typeface="Montserrat ExtraBold"/>
              </a:rPr>
              <a:t>Dew Point</a:t>
            </a:r>
          </a:p>
          <a:p>
            <a:pPr defTabSz="685800"/>
            <a:r>
              <a:rPr lang="en-US" dirty="0">
                <a:solidFill>
                  <a:srgbClr val="1C3C6E"/>
                </a:solidFill>
                <a:latin typeface="Montserrat ExtraBold"/>
              </a:rPr>
              <a:t>Wind Speed</a:t>
            </a:r>
          </a:p>
          <a:p>
            <a:pPr defTabSz="685800"/>
            <a:r>
              <a:rPr lang="en-US" dirty="0">
                <a:solidFill>
                  <a:srgbClr val="1C3C6E"/>
                </a:solidFill>
                <a:latin typeface="Montserrat ExtraBold"/>
              </a:rPr>
              <a:t>Wind Direction</a:t>
            </a:r>
          </a:p>
          <a:p>
            <a:pPr defTabSz="685800"/>
            <a:r>
              <a:rPr lang="en-US" dirty="0">
                <a:solidFill>
                  <a:srgbClr val="1C3C6E"/>
                </a:solidFill>
                <a:latin typeface="Montserrat ExtraBold"/>
              </a:rPr>
              <a:t>Wind Gusts and Peak</a:t>
            </a:r>
          </a:p>
          <a:p>
            <a:pPr defTabSz="685800"/>
            <a:r>
              <a:rPr lang="en-US" dirty="0">
                <a:solidFill>
                  <a:srgbClr val="1C3C6E"/>
                </a:solidFill>
                <a:latin typeface="Montserrat ExtraBold"/>
              </a:rPr>
              <a:t>Visibility</a:t>
            </a:r>
          </a:p>
          <a:p>
            <a:pPr defTabSz="685800"/>
            <a:r>
              <a:rPr lang="en-US" dirty="0">
                <a:solidFill>
                  <a:srgbClr val="1C3C6E"/>
                </a:solidFill>
                <a:latin typeface="Montserrat ExtraBold"/>
              </a:rPr>
              <a:t>Sensible Weather</a:t>
            </a:r>
          </a:p>
          <a:p>
            <a:pPr defTabSz="685800"/>
            <a:r>
              <a:rPr lang="en-US" dirty="0">
                <a:solidFill>
                  <a:srgbClr val="1C3C6E"/>
                </a:solidFill>
                <a:latin typeface="Montserrat ExtraBold"/>
              </a:rPr>
              <a:t>Cloud Cover</a:t>
            </a:r>
          </a:p>
          <a:p>
            <a:pPr defTabSz="685800"/>
            <a:endParaRPr lang="en-US" dirty="0">
              <a:solidFill>
                <a:prstClr val="black"/>
              </a:solidFill>
              <a:latin typeface="Montserrat ExtraBold"/>
            </a:endParaRPr>
          </a:p>
        </p:txBody>
      </p:sp>
      <p:sp>
        <p:nvSpPr>
          <p:cNvPr id="2" name="Title 1">
            <a:extLst>
              <a:ext uri="{FF2B5EF4-FFF2-40B4-BE49-F238E27FC236}">
                <a16:creationId xmlns:a16="http://schemas.microsoft.com/office/drawing/2014/main" id="{1BFEB406-1207-324C-9F90-62532811E103}"/>
              </a:ext>
            </a:extLst>
          </p:cNvPr>
          <p:cNvSpPr>
            <a:spLocks noGrp="1"/>
          </p:cNvSpPr>
          <p:nvPr>
            <p:ph type="title"/>
          </p:nvPr>
        </p:nvSpPr>
        <p:spPr/>
        <p:txBody>
          <a:bodyPr/>
          <a:lstStyle/>
          <a:p>
            <a:r>
              <a:rPr lang="en-US" dirty="0">
                <a:solidFill>
                  <a:srgbClr val="104D97"/>
                </a:solidFill>
                <a:latin typeface="Montserrat ExtraBold"/>
              </a:rPr>
              <a:t>Confidence in Weather Data</a:t>
            </a:r>
            <a:endParaRPr lang="en-US" dirty="0">
              <a:latin typeface="Montserrat ExtraBold"/>
            </a:endParaRPr>
          </a:p>
        </p:txBody>
      </p:sp>
    </p:spTree>
    <p:extLst>
      <p:ext uri="{BB962C8B-B14F-4D97-AF65-F5344CB8AC3E}">
        <p14:creationId xmlns:p14="http://schemas.microsoft.com/office/powerpoint/2010/main" val="1945673846"/>
      </p:ext>
    </p:extLst>
  </p:cSld>
  <p:clrMapOvr>
    <a:masterClrMapping/>
  </p:clrMapOvr>
  <mc:AlternateContent xmlns:mc="http://schemas.openxmlformats.org/markup-compatibility/2006" xmlns:p14="http://schemas.microsoft.com/office/powerpoint/2010/main">
    <mc:Choice Requires="p14">
      <p:transition spd="slow" p14:dur="2000" advTm="71836"/>
    </mc:Choice>
    <mc:Fallback xmlns="">
      <p:transition spd="slow" advTm="71836"/>
    </mc:Fallback>
  </mc:AlternateContent>
  <p:timing>
    <p:tnLst>
      <p:par>
        <p:cTn id="1" dur="indefinite" restart="never" nodeType="tmRoot"/>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EEC468C0-BC72-4D88-9B8F-5484E68784D3}"/>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11</a:t>
            </a:fld>
            <a:endParaRPr lang="en-US">
              <a:solidFill>
                <a:prstClr val="black">
                  <a:tint val="75000"/>
                </a:prstClr>
              </a:solidFill>
              <a:latin typeface="Calibri" panose="020F0502020204030204"/>
            </a:endParaRPr>
          </a:p>
        </p:txBody>
      </p:sp>
      <p:pic>
        <p:nvPicPr>
          <p:cNvPr id="7" name="Picture 6" descr="Here the number of observations in the hourly weather dataset is shown across California.  Prior to 1973 the number is low.  After 1973 the number increases dramatically, surging again around 2010.  A reduction is observed in the late 1990's, concurrent with the switch from manual observations to automatic  observations.">
            <a:extLst>
              <a:ext uri="{FF2B5EF4-FFF2-40B4-BE49-F238E27FC236}">
                <a16:creationId xmlns:a16="http://schemas.microsoft.com/office/drawing/2014/main" id="{7864EAB3-8D68-D243-BF10-2D8544A47B78}"/>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4572001" y="81439"/>
            <a:ext cx="4222943" cy="4980623"/>
          </a:xfrm>
          <a:prstGeom prst="rect">
            <a:avLst/>
          </a:prstGeom>
        </p:spPr>
      </p:pic>
      <p:sp>
        <p:nvSpPr>
          <p:cNvPr id="6" name="TextBox 5">
            <a:extLst>
              <a:ext uri="{FF2B5EF4-FFF2-40B4-BE49-F238E27FC236}">
                <a16:creationId xmlns:a16="http://schemas.microsoft.com/office/drawing/2014/main" id="{6A2F4C15-963C-584A-BF81-EAC6A71E2C0A}"/>
              </a:ext>
            </a:extLst>
          </p:cNvPr>
          <p:cNvSpPr txBox="1"/>
          <p:nvPr/>
        </p:nvSpPr>
        <p:spPr>
          <a:xfrm>
            <a:off x="653527" y="1629784"/>
            <a:ext cx="3377912" cy="1754326"/>
          </a:xfrm>
          <a:prstGeom prst="rect">
            <a:avLst/>
          </a:prstGeom>
          <a:noFill/>
        </p:spPr>
        <p:txBody>
          <a:bodyPr wrap="none" rtlCol="0">
            <a:spAutoFit/>
          </a:bodyPr>
          <a:lstStyle/>
          <a:p>
            <a:pPr defTabSz="685800"/>
            <a:r>
              <a:rPr lang="en-US" dirty="0">
                <a:solidFill>
                  <a:srgbClr val="1C3C6E"/>
                </a:solidFill>
                <a:latin typeface="Montserrat ExtraBold"/>
              </a:rPr>
              <a:t>1931 - 1948: Dawn of Flight</a:t>
            </a:r>
          </a:p>
          <a:p>
            <a:pPr defTabSz="685800"/>
            <a:r>
              <a:rPr lang="en-US" dirty="0">
                <a:solidFill>
                  <a:srgbClr val="1C3C6E"/>
                </a:solidFill>
                <a:latin typeface="Montserrat ExtraBold"/>
              </a:rPr>
              <a:t>1948 - 1965: Written Era</a:t>
            </a:r>
          </a:p>
          <a:p>
            <a:pPr defTabSz="685800"/>
            <a:r>
              <a:rPr lang="en-US" dirty="0">
                <a:solidFill>
                  <a:srgbClr val="1C3C6E"/>
                </a:solidFill>
                <a:latin typeface="Montserrat ExtraBold"/>
              </a:rPr>
              <a:t>1966 – 1972: Dark Ages</a:t>
            </a:r>
          </a:p>
          <a:p>
            <a:pPr defTabSz="685800"/>
            <a:r>
              <a:rPr lang="en-US" dirty="0">
                <a:solidFill>
                  <a:srgbClr val="1C3C6E"/>
                </a:solidFill>
                <a:latin typeface="Montserrat ExtraBold"/>
              </a:rPr>
              <a:t>1973 – 1998: Quality Era</a:t>
            </a:r>
          </a:p>
          <a:p>
            <a:pPr defTabSz="685800"/>
            <a:r>
              <a:rPr lang="en-US" dirty="0">
                <a:solidFill>
                  <a:srgbClr val="1C3C6E"/>
                </a:solidFill>
                <a:latin typeface="Montserrat ExtraBold"/>
              </a:rPr>
              <a:t>1999 – present: Automated Era</a:t>
            </a:r>
          </a:p>
          <a:p>
            <a:pPr defTabSz="685800"/>
            <a:endParaRPr lang="en-US" dirty="0">
              <a:solidFill>
                <a:prstClr val="black"/>
              </a:solidFill>
              <a:latin typeface="Montserrat ExtraBold"/>
            </a:endParaRPr>
          </a:p>
        </p:txBody>
      </p:sp>
      <p:sp>
        <p:nvSpPr>
          <p:cNvPr id="2" name="Title 1">
            <a:extLst>
              <a:ext uri="{FF2B5EF4-FFF2-40B4-BE49-F238E27FC236}">
                <a16:creationId xmlns:a16="http://schemas.microsoft.com/office/drawing/2014/main" id="{84176D10-A53E-8A4E-A4DB-99A4D08DF77E}"/>
              </a:ext>
            </a:extLst>
          </p:cNvPr>
          <p:cNvSpPr>
            <a:spLocks noGrp="1"/>
          </p:cNvSpPr>
          <p:nvPr>
            <p:ph type="title"/>
          </p:nvPr>
        </p:nvSpPr>
        <p:spPr>
          <a:xfrm>
            <a:off x="628650" y="273844"/>
            <a:ext cx="3147284" cy="928323"/>
          </a:xfrm>
        </p:spPr>
        <p:txBody>
          <a:bodyPr>
            <a:normAutofit fontScale="90000"/>
          </a:bodyPr>
          <a:lstStyle/>
          <a:p>
            <a:r>
              <a:rPr lang="en-US" dirty="0">
                <a:solidFill>
                  <a:srgbClr val="104D97"/>
                </a:solidFill>
                <a:latin typeface="Montserrat ExtraBold"/>
              </a:rPr>
              <a:t>Eras in Weather Data Records:</a:t>
            </a:r>
          </a:p>
        </p:txBody>
      </p:sp>
    </p:spTree>
    <p:extLst>
      <p:ext uri="{BB962C8B-B14F-4D97-AF65-F5344CB8AC3E}">
        <p14:creationId xmlns:p14="http://schemas.microsoft.com/office/powerpoint/2010/main" val="819085913"/>
      </p:ext>
    </p:extLst>
  </p:cSld>
  <p:clrMapOvr>
    <a:masterClrMapping/>
  </p:clrMapOvr>
  <mc:AlternateContent xmlns:mc="http://schemas.openxmlformats.org/markup-compatibility/2006" xmlns:p14="http://schemas.microsoft.com/office/powerpoint/2010/main">
    <mc:Choice Requires="p14">
      <p:transition spd="slow" p14:dur="2000" advTm="65425"/>
    </mc:Choice>
    <mc:Fallback xmlns="">
      <p:transition spd="slow" advTm="65425"/>
    </mc:Fallback>
  </mc:AlternateContent>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6" name="Slide Number Placeholder 5">
            <a:extLst>
              <a:ext uri="{FF2B5EF4-FFF2-40B4-BE49-F238E27FC236}">
                <a16:creationId xmlns:a16="http://schemas.microsoft.com/office/drawing/2014/main" id="{72DCBB65-C30A-44BE-8C3E-B201EB3030BE}"/>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12</a:t>
            </a:fld>
            <a:endParaRPr lang="en-US">
              <a:solidFill>
                <a:prstClr val="black">
                  <a:tint val="75000"/>
                </a:prstClr>
              </a:solidFill>
              <a:latin typeface="Calibri" panose="020F0502020204030204"/>
            </a:endParaRPr>
          </a:p>
        </p:txBody>
      </p:sp>
      <p:graphicFrame>
        <p:nvGraphicFramePr>
          <p:cNvPr id="4" name="Content Placeholder 3" descr="Three tiers of quality assurance are shown from low effort to high effort: fully automated, automation with human augmentation, hand adjustment.">
            <a:extLst>
              <a:ext uri="{FF2B5EF4-FFF2-40B4-BE49-F238E27FC236}">
                <a16:creationId xmlns:a16="http://schemas.microsoft.com/office/drawing/2014/main" id="{6F99A2FF-F0DB-4088-820B-59F185B7815C}"/>
              </a:ext>
            </a:extLst>
          </p:cNvPr>
          <p:cNvGraphicFramePr>
            <a:graphicFrameLocks noGrp="1"/>
          </p:cNvGraphicFramePr>
          <p:nvPr>
            <p:ph idx="1"/>
            <p:extLst/>
          </p:nvPr>
        </p:nvGraphicFramePr>
        <p:xfrm>
          <a:off x="628650" y="1369219"/>
          <a:ext cx="7886700" cy="3263504"/>
        </p:xfrm>
        <a:graphic>
          <a:graphicData uri="http://schemas.openxmlformats.org/drawingml/2006/diagram">
            <dgm:relIds xmlns:dgm="http://schemas.openxmlformats.org/drawingml/2006/diagram" xmlns:r="http://schemas.openxmlformats.org/officeDocument/2006/relationships" r:dm="rId3" r:lo="rId4" r:qs="rId5" r:cs="rId6"/>
          </a:graphicData>
        </a:graphic>
      </p:graphicFrame>
      <p:sp>
        <p:nvSpPr>
          <p:cNvPr id="5" name="TextBox 4">
            <a:extLst>
              <a:ext uri="{FF2B5EF4-FFF2-40B4-BE49-F238E27FC236}">
                <a16:creationId xmlns:a16="http://schemas.microsoft.com/office/drawing/2014/main" id="{8678869C-FF38-9349-8E42-997E35548C2B}"/>
              </a:ext>
            </a:extLst>
          </p:cNvPr>
          <p:cNvSpPr txBox="1"/>
          <p:nvPr/>
        </p:nvSpPr>
        <p:spPr>
          <a:xfrm>
            <a:off x="6536872" y="4082143"/>
            <a:ext cx="933782" cy="300082"/>
          </a:xfrm>
          <a:prstGeom prst="rect">
            <a:avLst/>
          </a:prstGeom>
          <a:noFill/>
        </p:spPr>
        <p:txBody>
          <a:bodyPr wrap="none" rtlCol="0">
            <a:spAutoFit/>
          </a:bodyPr>
          <a:lstStyle/>
          <a:p>
            <a:pPr defTabSz="685800"/>
            <a:r>
              <a:rPr lang="en-US" sz="1350" dirty="0">
                <a:solidFill>
                  <a:prstClr val="black"/>
                </a:solidFill>
                <a:latin typeface="Calibri" panose="020F0502020204030204"/>
              </a:rPr>
              <a:t>High Effort</a:t>
            </a:r>
          </a:p>
        </p:txBody>
      </p:sp>
      <p:sp>
        <p:nvSpPr>
          <p:cNvPr id="3" name="TextBox 2">
            <a:extLst>
              <a:ext uri="{FF2B5EF4-FFF2-40B4-BE49-F238E27FC236}">
                <a16:creationId xmlns:a16="http://schemas.microsoft.com/office/drawing/2014/main" id="{C61EB0EC-6A53-F040-B255-40C6E6B8D7AE}"/>
              </a:ext>
            </a:extLst>
          </p:cNvPr>
          <p:cNvSpPr txBox="1"/>
          <p:nvPr/>
        </p:nvSpPr>
        <p:spPr>
          <a:xfrm>
            <a:off x="1317172" y="4082143"/>
            <a:ext cx="899413" cy="300082"/>
          </a:xfrm>
          <a:prstGeom prst="rect">
            <a:avLst/>
          </a:prstGeom>
          <a:noFill/>
        </p:spPr>
        <p:txBody>
          <a:bodyPr wrap="none" rtlCol="0">
            <a:spAutoFit/>
          </a:bodyPr>
          <a:lstStyle/>
          <a:p>
            <a:pPr defTabSz="685800"/>
            <a:r>
              <a:rPr lang="en-US" sz="1350" dirty="0">
                <a:solidFill>
                  <a:prstClr val="black"/>
                </a:solidFill>
                <a:latin typeface="Calibri" panose="020F0502020204030204"/>
              </a:rPr>
              <a:t>Low Effort</a:t>
            </a:r>
          </a:p>
        </p:txBody>
      </p:sp>
      <p:sp>
        <p:nvSpPr>
          <p:cNvPr id="2" name="Title 1">
            <a:extLst>
              <a:ext uri="{FF2B5EF4-FFF2-40B4-BE49-F238E27FC236}">
                <a16:creationId xmlns:a16="http://schemas.microsoft.com/office/drawing/2014/main" id="{0D4BCA85-AC94-4926-9062-B8934DF863F4}"/>
              </a:ext>
            </a:extLst>
          </p:cNvPr>
          <p:cNvSpPr>
            <a:spLocks noGrp="1"/>
          </p:cNvSpPr>
          <p:nvPr>
            <p:ph type="title"/>
          </p:nvPr>
        </p:nvSpPr>
        <p:spPr/>
        <p:txBody>
          <a:bodyPr/>
          <a:lstStyle/>
          <a:p>
            <a:r>
              <a:rPr lang="en-US" dirty="0">
                <a:solidFill>
                  <a:srgbClr val="104D97"/>
                </a:solidFill>
                <a:latin typeface="Montserrat ExtraBold"/>
              </a:rPr>
              <a:t>Tiers of Quality Assurance</a:t>
            </a:r>
          </a:p>
        </p:txBody>
      </p:sp>
    </p:spTree>
    <p:extLst>
      <p:ext uri="{BB962C8B-B14F-4D97-AF65-F5344CB8AC3E}">
        <p14:creationId xmlns:p14="http://schemas.microsoft.com/office/powerpoint/2010/main" val="2831500154"/>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68868"/>
    </mc:Choice>
    <mc:Fallback xmlns="">
      <p:transition spd="slow" advTm="68868"/>
    </mc:Fallback>
  </mc:AlternateContent>
  <p:timing>
    <p:tnLst>
      <p:par>
        <p:cTn id="1" dur="indefinite" restart="never" nodeType="tmRoot"/>
      </p:par>
    </p:tnLst>
  </p:timing>
</p:sld>
</file>

<file path=ppt/slides/slide13.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Slide Number Placeholder 6">
            <a:extLst>
              <a:ext uri="{FF2B5EF4-FFF2-40B4-BE49-F238E27FC236}">
                <a16:creationId xmlns:a16="http://schemas.microsoft.com/office/drawing/2014/main" id="{A7F10090-2C80-44E2-8A27-749D1B8DA490}"/>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13</a:t>
            </a:fld>
            <a:endParaRPr lang="en-US">
              <a:solidFill>
                <a:prstClr val="black">
                  <a:tint val="75000"/>
                </a:prstClr>
              </a:solidFill>
              <a:latin typeface="Calibri" panose="020F0502020204030204"/>
            </a:endParaRPr>
          </a:p>
        </p:txBody>
      </p:sp>
      <p:sp>
        <p:nvSpPr>
          <p:cNvPr id="6" name="TextBox 5">
            <a:extLst>
              <a:ext uri="{FF2B5EF4-FFF2-40B4-BE49-F238E27FC236}">
                <a16:creationId xmlns:a16="http://schemas.microsoft.com/office/drawing/2014/main" id="{2B6351AB-284F-4146-890C-20F68A002912}"/>
              </a:ext>
            </a:extLst>
          </p:cNvPr>
          <p:cNvSpPr txBox="1"/>
          <p:nvPr/>
        </p:nvSpPr>
        <p:spPr>
          <a:xfrm>
            <a:off x="6501384" y="3202686"/>
            <a:ext cx="2206886" cy="300082"/>
          </a:xfrm>
          <a:prstGeom prst="rect">
            <a:avLst/>
          </a:prstGeom>
          <a:noFill/>
        </p:spPr>
        <p:txBody>
          <a:bodyPr wrap="none" rtlCol="0">
            <a:spAutoFit/>
          </a:bodyPr>
          <a:lstStyle/>
          <a:p>
            <a:pPr defTabSz="685800"/>
            <a:r>
              <a:rPr lang="en-US" sz="1350" i="1" dirty="0">
                <a:solidFill>
                  <a:srgbClr val="1C3C6E"/>
                </a:solidFill>
                <a:latin typeface="Calibri" panose="020F0502020204030204"/>
              </a:rPr>
              <a:t>Source: Environment Canada</a:t>
            </a:r>
          </a:p>
        </p:txBody>
      </p:sp>
      <p:pic>
        <p:nvPicPr>
          <p:cNvPr id="5" name="Picture 4" descr="A timeseries of temperature anomalies showing the abrupt shift in baseline values at a weather station where instrumentation or the environment around it have been changed.">
            <a:extLst>
              <a:ext uri="{FF2B5EF4-FFF2-40B4-BE49-F238E27FC236}">
                <a16:creationId xmlns:a16="http://schemas.microsoft.com/office/drawing/2014/main" id="{4EFB9465-1AD2-4290-B967-ED790895F9FB}"/>
              </a:ext>
            </a:extLst>
          </p:cNvPr>
          <p:cNvPicPr>
            <a:picLocks noChangeAspect="1"/>
          </p:cNvPicPr>
          <p:nvPr/>
        </p:nvPicPr>
        <p:blipFill>
          <a:blip r:embed="rId3"/>
          <a:stretch>
            <a:fillRect/>
          </a:stretch>
        </p:blipFill>
        <p:spPr>
          <a:xfrm>
            <a:off x="4332781" y="770929"/>
            <a:ext cx="4811219" cy="2363177"/>
          </a:xfrm>
          <a:prstGeom prst="rect">
            <a:avLst/>
          </a:prstGeom>
        </p:spPr>
      </p:pic>
      <p:sp>
        <p:nvSpPr>
          <p:cNvPr id="4" name="TextBox 3">
            <a:extLst>
              <a:ext uri="{FF2B5EF4-FFF2-40B4-BE49-F238E27FC236}">
                <a16:creationId xmlns:a16="http://schemas.microsoft.com/office/drawing/2014/main" id="{5A912E72-704C-477B-8FEF-FF5ACBFEA8F3}"/>
              </a:ext>
            </a:extLst>
          </p:cNvPr>
          <p:cNvSpPr txBox="1"/>
          <p:nvPr/>
        </p:nvSpPr>
        <p:spPr>
          <a:xfrm>
            <a:off x="678942" y="4355723"/>
            <a:ext cx="2996846" cy="300082"/>
          </a:xfrm>
          <a:prstGeom prst="rect">
            <a:avLst/>
          </a:prstGeom>
          <a:noFill/>
        </p:spPr>
        <p:txBody>
          <a:bodyPr wrap="none" rtlCol="0">
            <a:spAutoFit/>
          </a:bodyPr>
          <a:lstStyle/>
          <a:p>
            <a:pPr defTabSz="685800"/>
            <a:r>
              <a:rPr lang="en-US" sz="1350" dirty="0">
                <a:solidFill>
                  <a:srgbClr val="1C3C6E"/>
                </a:solidFill>
                <a:latin typeface="Calibri" panose="020F0502020204030204"/>
              </a:rPr>
              <a:t>WMO Homogenization Guidance (2018)</a:t>
            </a:r>
          </a:p>
        </p:txBody>
      </p:sp>
      <p:sp>
        <p:nvSpPr>
          <p:cNvPr id="3" name="Content Placeholder 2">
            <a:extLst>
              <a:ext uri="{FF2B5EF4-FFF2-40B4-BE49-F238E27FC236}">
                <a16:creationId xmlns:a16="http://schemas.microsoft.com/office/drawing/2014/main" id="{7FCB2A3F-84D6-4746-9A30-F960C6BFBA11}"/>
              </a:ext>
            </a:extLst>
          </p:cNvPr>
          <p:cNvSpPr>
            <a:spLocks noGrp="1"/>
          </p:cNvSpPr>
          <p:nvPr>
            <p:ph idx="1"/>
          </p:nvPr>
        </p:nvSpPr>
        <p:spPr/>
        <p:txBody>
          <a:bodyPr/>
          <a:lstStyle/>
          <a:p>
            <a:r>
              <a:rPr lang="en-US" dirty="0">
                <a:solidFill>
                  <a:srgbClr val="1C3C6E"/>
                </a:solidFill>
                <a:latin typeface="Montserrat ExtraBold"/>
              </a:rPr>
              <a:t>Site movement</a:t>
            </a:r>
          </a:p>
          <a:p>
            <a:r>
              <a:rPr lang="en-US" dirty="0">
                <a:solidFill>
                  <a:srgbClr val="1C3C6E"/>
                </a:solidFill>
                <a:latin typeface="Montserrat ExtraBold"/>
              </a:rPr>
              <a:t>Changes in local environment</a:t>
            </a:r>
          </a:p>
          <a:p>
            <a:r>
              <a:rPr lang="en-US" dirty="0">
                <a:solidFill>
                  <a:srgbClr val="1C3C6E"/>
                </a:solidFill>
                <a:latin typeface="Montserrat ExtraBold"/>
              </a:rPr>
              <a:t>Instrumentation changes</a:t>
            </a:r>
          </a:p>
          <a:p>
            <a:r>
              <a:rPr lang="en-US" dirty="0">
                <a:solidFill>
                  <a:srgbClr val="1C3C6E"/>
                </a:solidFill>
                <a:latin typeface="Montserrat ExtraBold"/>
              </a:rPr>
              <a:t>Changes in observer</a:t>
            </a:r>
          </a:p>
          <a:p>
            <a:r>
              <a:rPr lang="en-US" dirty="0">
                <a:solidFill>
                  <a:srgbClr val="1C3C6E"/>
                </a:solidFill>
                <a:latin typeface="Montserrat ExtraBold"/>
              </a:rPr>
              <a:t>Change in procedures</a:t>
            </a:r>
          </a:p>
          <a:p>
            <a:r>
              <a:rPr lang="en-US" dirty="0">
                <a:solidFill>
                  <a:srgbClr val="1C3C6E"/>
                </a:solidFill>
                <a:latin typeface="Montserrat ExtraBold"/>
              </a:rPr>
              <a:t>Change in data processing</a:t>
            </a:r>
          </a:p>
          <a:p>
            <a:r>
              <a:rPr lang="en-US" dirty="0">
                <a:solidFill>
                  <a:srgbClr val="1C3C6E"/>
                </a:solidFill>
                <a:latin typeface="Montserrat ExtraBold"/>
              </a:rPr>
              <a:t>Digitization and database errors</a:t>
            </a:r>
          </a:p>
        </p:txBody>
      </p:sp>
      <p:sp>
        <p:nvSpPr>
          <p:cNvPr id="2" name="Title 1">
            <a:extLst>
              <a:ext uri="{FF2B5EF4-FFF2-40B4-BE49-F238E27FC236}">
                <a16:creationId xmlns:a16="http://schemas.microsoft.com/office/drawing/2014/main" id="{D0634BDD-9C12-4AB7-B472-73649ECB6EE1}"/>
              </a:ext>
            </a:extLst>
          </p:cNvPr>
          <p:cNvSpPr>
            <a:spLocks noGrp="1"/>
          </p:cNvSpPr>
          <p:nvPr>
            <p:ph type="title"/>
          </p:nvPr>
        </p:nvSpPr>
        <p:spPr/>
        <p:txBody>
          <a:bodyPr>
            <a:normAutofit fontScale="90000"/>
          </a:bodyPr>
          <a:lstStyle/>
          <a:p>
            <a:r>
              <a:rPr lang="en-US" dirty="0">
                <a:solidFill>
                  <a:srgbClr val="104D97"/>
                </a:solidFill>
                <a:latin typeface="Montserrat ExtraBold"/>
              </a:rPr>
              <a:t>Sources of Systematic or Persistent Errors</a:t>
            </a:r>
          </a:p>
        </p:txBody>
      </p:sp>
    </p:spTree>
    <p:extLst>
      <p:ext uri="{BB962C8B-B14F-4D97-AF65-F5344CB8AC3E}">
        <p14:creationId xmlns:p14="http://schemas.microsoft.com/office/powerpoint/2010/main" val="3180353182"/>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62344"/>
    </mc:Choice>
    <mc:Fallback xmlns="">
      <p:transition spd="slow" advTm="62344"/>
    </mc:Fallback>
  </mc:AlternateContent>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B9538D-FE92-4099-894A-FB8D5DC239A0}"/>
              </a:ext>
            </a:extLst>
          </p:cNvPr>
          <p:cNvSpPr>
            <a:spLocks noGrp="1"/>
          </p:cNvSpPr>
          <p:nvPr>
            <p:ph type="title"/>
          </p:nvPr>
        </p:nvSpPr>
        <p:spPr/>
        <p:txBody>
          <a:bodyPr/>
          <a:lstStyle/>
          <a:p>
            <a:r>
              <a:rPr lang="en-US" dirty="0">
                <a:solidFill>
                  <a:srgbClr val="104D97"/>
                </a:solidFill>
                <a:latin typeface="Montserrat ExtraBold"/>
              </a:rPr>
              <a:t>Method Overview</a:t>
            </a:r>
          </a:p>
        </p:txBody>
      </p:sp>
      <p:sp>
        <p:nvSpPr>
          <p:cNvPr id="3" name="Content Placeholder 2">
            <a:extLst>
              <a:ext uri="{FF2B5EF4-FFF2-40B4-BE49-F238E27FC236}">
                <a16:creationId xmlns:a16="http://schemas.microsoft.com/office/drawing/2014/main" id="{AB254903-C392-4926-845C-A2F6E60789DB}"/>
              </a:ext>
            </a:extLst>
          </p:cNvPr>
          <p:cNvSpPr>
            <a:spLocks noGrp="1"/>
          </p:cNvSpPr>
          <p:nvPr>
            <p:ph idx="1"/>
          </p:nvPr>
        </p:nvSpPr>
        <p:spPr/>
        <p:txBody>
          <a:bodyPr/>
          <a:lstStyle/>
          <a:p>
            <a:r>
              <a:rPr lang="en-US" dirty="0">
                <a:solidFill>
                  <a:srgbClr val="1C3C6E"/>
                </a:solidFill>
                <a:latin typeface="Montserrat ExtraBold"/>
              </a:rPr>
              <a:t>Systematic test of an externally produced temperature database (</a:t>
            </a:r>
            <a:r>
              <a:rPr lang="en-US" dirty="0" err="1">
                <a:solidFill>
                  <a:srgbClr val="1C3C6E"/>
                </a:solidFill>
                <a:latin typeface="Montserrat ExtraBold"/>
              </a:rPr>
              <a:t>HadISD</a:t>
            </a:r>
            <a:r>
              <a:rPr lang="en-US" dirty="0">
                <a:solidFill>
                  <a:srgbClr val="1C3C6E"/>
                </a:solidFill>
                <a:latin typeface="Montserrat ExtraBold"/>
              </a:rPr>
              <a:t>)</a:t>
            </a:r>
          </a:p>
          <a:p>
            <a:r>
              <a:rPr lang="en-US" dirty="0">
                <a:solidFill>
                  <a:srgbClr val="1C3C6E"/>
                </a:solidFill>
                <a:latin typeface="Montserrat ExtraBold"/>
              </a:rPr>
              <a:t>Identify stations in California of a sufficient quality and record length</a:t>
            </a:r>
          </a:p>
          <a:p>
            <a:pPr marL="0" indent="0">
              <a:buNone/>
            </a:pPr>
            <a:endParaRPr lang="en-US" dirty="0">
              <a:solidFill>
                <a:srgbClr val="1C3C6E"/>
              </a:solidFill>
              <a:latin typeface="Montserrat ExtraBold"/>
            </a:endParaRPr>
          </a:p>
        </p:txBody>
      </p:sp>
      <p:sp>
        <p:nvSpPr>
          <p:cNvPr id="4" name="Slide Number Placeholder 3">
            <a:extLst>
              <a:ext uri="{FF2B5EF4-FFF2-40B4-BE49-F238E27FC236}">
                <a16:creationId xmlns:a16="http://schemas.microsoft.com/office/drawing/2014/main" id="{9F14F323-2B0E-4067-A004-6C9E429BA4CF}"/>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14</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1839271085"/>
      </p:ext>
    </p:extLst>
  </p:cSld>
  <p:clrMapOvr>
    <a:masterClrMapping/>
  </p:clrMapOvr>
  <mc:AlternateContent xmlns:mc="http://schemas.openxmlformats.org/markup-compatibility/2006" xmlns:p14="http://schemas.microsoft.com/office/powerpoint/2010/main">
    <mc:Choice Requires="p14">
      <p:transition spd="slow" p14:dur="2000" advTm="26734"/>
    </mc:Choice>
    <mc:Fallback xmlns="">
      <p:transition spd="slow" advTm="26734"/>
    </mc:Fallback>
  </mc:AlternateContent>
  <p:timing>
    <p:tnLst>
      <p:par>
        <p:cTn id="1" dur="indefinite" restart="never" nodeType="tmRoot"/>
      </p:par>
    </p:tnLst>
  </p:timing>
</p:sld>
</file>

<file path=ppt/slides/slide15.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E1343CE-C6A5-4D7B-B3F8-0D38BA1B074D}"/>
              </a:ext>
            </a:extLst>
          </p:cNvPr>
          <p:cNvSpPr>
            <a:spLocks noGrp="1"/>
          </p:cNvSpPr>
          <p:nvPr>
            <p:ph type="title"/>
          </p:nvPr>
        </p:nvSpPr>
        <p:spPr/>
        <p:txBody>
          <a:bodyPr/>
          <a:lstStyle/>
          <a:p>
            <a:r>
              <a:rPr lang="en-US" dirty="0">
                <a:solidFill>
                  <a:srgbClr val="104D97"/>
                </a:solidFill>
                <a:latin typeface="Montserrat ExtraBold"/>
              </a:rPr>
              <a:t>Errors That Get Caught</a:t>
            </a:r>
          </a:p>
        </p:txBody>
      </p:sp>
      <p:sp>
        <p:nvSpPr>
          <p:cNvPr id="3" name="Content Placeholder 2">
            <a:extLst>
              <a:ext uri="{FF2B5EF4-FFF2-40B4-BE49-F238E27FC236}">
                <a16:creationId xmlns:a16="http://schemas.microsoft.com/office/drawing/2014/main" id="{692BC4D4-972D-42AB-BDEF-76679FA18B28}"/>
              </a:ext>
            </a:extLst>
          </p:cNvPr>
          <p:cNvSpPr>
            <a:spLocks noGrp="1"/>
          </p:cNvSpPr>
          <p:nvPr>
            <p:ph idx="1"/>
          </p:nvPr>
        </p:nvSpPr>
        <p:spPr/>
        <p:txBody>
          <a:bodyPr/>
          <a:lstStyle/>
          <a:p>
            <a:pPr marL="0" indent="0">
              <a:buNone/>
            </a:pPr>
            <a:r>
              <a:rPr lang="en-US" dirty="0">
                <a:solidFill>
                  <a:srgbClr val="1C3C6E"/>
                </a:solidFill>
                <a:latin typeface="Montserrat ExtraBold"/>
              </a:rPr>
              <a:t>Automated QA/QC Tests For:</a:t>
            </a:r>
          </a:p>
          <a:p>
            <a:r>
              <a:rPr lang="en-US" dirty="0">
                <a:solidFill>
                  <a:srgbClr val="1C3C6E"/>
                </a:solidFill>
                <a:latin typeface="Montserrat ExtraBold"/>
              </a:rPr>
              <a:t>Frequent repeated values</a:t>
            </a:r>
          </a:p>
          <a:p>
            <a:r>
              <a:rPr lang="en-US" dirty="0">
                <a:solidFill>
                  <a:srgbClr val="1C3C6E"/>
                </a:solidFill>
                <a:latin typeface="Montserrat ExtraBold"/>
              </a:rPr>
              <a:t>Repeating streaks</a:t>
            </a:r>
          </a:p>
          <a:p>
            <a:r>
              <a:rPr lang="en-US" dirty="0">
                <a:solidFill>
                  <a:srgbClr val="1C3C6E"/>
                </a:solidFill>
                <a:latin typeface="Montserrat ExtraBold"/>
              </a:rPr>
              <a:t>Climatological outliers</a:t>
            </a:r>
          </a:p>
          <a:p>
            <a:r>
              <a:rPr lang="en-US" dirty="0">
                <a:solidFill>
                  <a:srgbClr val="1C3C6E"/>
                </a:solidFill>
                <a:latin typeface="Montserrat ExtraBold"/>
              </a:rPr>
              <a:t>Spikes</a:t>
            </a:r>
          </a:p>
          <a:p>
            <a:r>
              <a:rPr lang="en-US" dirty="0">
                <a:solidFill>
                  <a:srgbClr val="1C3C6E"/>
                </a:solidFill>
                <a:latin typeface="Montserrat ExtraBold"/>
              </a:rPr>
              <a:t>Excess Variance</a:t>
            </a:r>
          </a:p>
          <a:p>
            <a:r>
              <a:rPr lang="en-US" dirty="0">
                <a:solidFill>
                  <a:srgbClr val="1C3C6E"/>
                </a:solidFill>
                <a:latin typeface="Montserrat ExtraBold"/>
              </a:rPr>
              <a:t>Inhomogeneity (but not corrected for)</a:t>
            </a:r>
          </a:p>
        </p:txBody>
      </p:sp>
      <p:sp>
        <p:nvSpPr>
          <p:cNvPr id="4" name="Slide Number Placeholder 3">
            <a:extLst>
              <a:ext uri="{FF2B5EF4-FFF2-40B4-BE49-F238E27FC236}">
                <a16:creationId xmlns:a16="http://schemas.microsoft.com/office/drawing/2014/main" id="{496497C8-B830-45BB-843D-0E61A7F97B43}"/>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15</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2830622397"/>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1059"/>
    </mc:Choice>
    <mc:Fallback xmlns="">
      <p:transition spd="slow" advTm="51059"/>
    </mc:Fallback>
  </mc:AlternateContent>
  <p:timing>
    <p:tnLst>
      <p:par>
        <p:cTn id="1" dur="indefinite" restart="never" nodeType="tmRoot"/>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9393A38-95CE-41CC-99D7-C99EC56C3EA5}"/>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16</a:t>
            </a:fld>
            <a:endParaRPr lang="en-US">
              <a:solidFill>
                <a:prstClr val="black">
                  <a:tint val="75000"/>
                </a:prstClr>
              </a:solidFill>
              <a:latin typeface="Calibri" panose="020F0502020204030204"/>
            </a:endParaRPr>
          </a:p>
        </p:txBody>
      </p:sp>
      <p:pic>
        <p:nvPicPr>
          <p:cNvPr id="5" name="Picture 4" descr="A map showing where all the stations for the ISD data product are located.">
            <a:extLst>
              <a:ext uri="{FF2B5EF4-FFF2-40B4-BE49-F238E27FC236}">
                <a16:creationId xmlns:a16="http://schemas.microsoft.com/office/drawing/2014/main" id="{BC23F43E-7E87-0B45-993C-C1A8BA5C66BA}"/>
              </a:ext>
            </a:extLst>
          </p:cNvPr>
          <p:cNvPicPr>
            <a:picLocks noChangeAspect="1"/>
          </p:cNvPicPr>
          <p:nvPr/>
        </p:nvPicPr>
        <p:blipFill>
          <a:blip r:embed="rId2"/>
          <a:stretch>
            <a:fillRect/>
          </a:stretch>
        </p:blipFill>
        <p:spPr>
          <a:xfrm>
            <a:off x="3657600" y="1000461"/>
            <a:ext cx="5486400" cy="3771900"/>
          </a:xfrm>
          <a:prstGeom prst="rect">
            <a:avLst/>
          </a:prstGeom>
        </p:spPr>
      </p:pic>
      <p:sp>
        <p:nvSpPr>
          <p:cNvPr id="2" name="Title 1">
            <a:extLst>
              <a:ext uri="{FF2B5EF4-FFF2-40B4-BE49-F238E27FC236}">
                <a16:creationId xmlns:a16="http://schemas.microsoft.com/office/drawing/2014/main" id="{A47D3CE8-61A7-EF45-89F3-E1CA42615677}"/>
              </a:ext>
            </a:extLst>
          </p:cNvPr>
          <p:cNvSpPr>
            <a:spLocks noGrp="1"/>
          </p:cNvSpPr>
          <p:nvPr>
            <p:ph type="title"/>
          </p:nvPr>
        </p:nvSpPr>
        <p:spPr/>
        <p:txBody>
          <a:bodyPr/>
          <a:lstStyle/>
          <a:p>
            <a:r>
              <a:rPr lang="en-US" dirty="0">
                <a:solidFill>
                  <a:srgbClr val="104D97"/>
                </a:solidFill>
                <a:latin typeface="Montserrat ExtraBold"/>
              </a:rPr>
              <a:t>ISD and </a:t>
            </a:r>
            <a:r>
              <a:rPr lang="en-US" dirty="0" err="1">
                <a:solidFill>
                  <a:srgbClr val="104D97"/>
                </a:solidFill>
                <a:latin typeface="Montserrat ExtraBold"/>
              </a:rPr>
              <a:t>HadISD</a:t>
            </a:r>
            <a:endParaRPr lang="en-US" dirty="0">
              <a:solidFill>
                <a:srgbClr val="104D97"/>
              </a:solidFill>
              <a:latin typeface="Montserrat ExtraBold"/>
            </a:endParaRPr>
          </a:p>
        </p:txBody>
      </p:sp>
    </p:spTree>
    <p:extLst>
      <p:ext uri="{BB962C8B-B14F-4D97-AF65-F5344CB8AC3E}">
        <p14:creationId xmlns:p14="http://schemas.microsoft.com/office/powerpoint/2010/main" val="391687830"/>
      </p:ext>
    </p:extLst>
  </p:cSld>
  <p:clrMapOvr>
    <a:masterClrMapping/>
  </p:clrMapOvr>
  <mc:AlternateContent xmlns:mc="http://schemas.openxmlformats.org/markup-compatibility/2006" xmlns:p14="http://schemas.microsoft.com/office/powerpoint/2010/main">
    <mc:Choice Requires="p14">
      <p:transition spd="slow" p14:dur="2000" advTm="32946"/>
    </mc:Choice>
    <mc:Fallback xmlns="">
      <p:transition spd="slow" advTm="32946"/>
    </mc:Fallback>
  </mc:AlternateContent>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82FFDA53-0389-459A-B1CE-5DF2EB9B056D}"/>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17</a:t>
            </a:fld>
            <a:endParaRPr lang="en-US">
              <a:solidFill>
                <a:prstClr val="black">
                  <a:tint val="75000"/>
                </a:prstClr>
              </a:solidFill>
              <a:latin typeface="Calibri" panose="020F0502020204030204"/>
            </a:endParaRPr>
          </a:p>
        </p:txBody>
      </p:sp>
      <p:pic>
        <p:nvPicPr>
          <p:cNvPr id="5" name="Picture 4" descr="This is a map of California, showing the locations of all 39 stations.  Stations are concentrated heavily in coastal Southern California, the Bay Area and the Central Valley.  Rural regions are underrepresented.">
            <a:extLst>
              <a:ext uri="{FF2B5EF4-FFF2-40B4-BE49-F238E27FC236}">
                <a16:creationId xmlns:a16="http://schemas.microsoft.com/office/drawing/2014/main" id="{7613D33A-1ECD-4541-9DFD-1916B915A3F2}"/>
              </a:ext>
            </a:extLst>
          </p:cNvPr>
          <p:cNvPicPr>
            <a:picLocks noChangeAspect="1"/>
          </p:cNvPicPr>
          <p:nvPr/>
        </p:nvPicPr>
        <p:blipFill>
          <a:blip r:embed="rId2"/>
          <a:stretch>
            <a:fillRect/>
          </a:stretch>
        </p:blipFill>
        <p:spPr>
          <a:xfrm>
            <a:off x="2372603" y="0"/>
            <a:ext cx="7851998" cy="5143500"/>
          </a:xfrm>
          <a:prstGeom prst="rect">
            <a:avLst/>
          </a:prstGeom>
        </p:spPr>
      </p:pic>
      <p:sp>
        <p:nvSpPr>
          <p:cNvPr id="2" name="Title 1">
            <a:extLst>
              <a:ext uri="{FF2B5EF4-FFF2-40B4-BE49-F238E27FC236}">
                <a16:creationId xmlns:a16="http://schemas.microsoft.com/office/drawing/2014/main" id="{5929C997-2D13-2E46-B5B4-66C81F5FEECF}"/>
              </a:ext>
            </a:extLst>
          </p:cNvPr>
          <p:cNvSpPr>
            <a:spLocks noGrp="1"/>
          </p:cNvSpPr>
          <p:nvPr>
            <p:ph type="title"/>
          </p:nvPr>
        </p:nvSpPr>
        <p:spPr>
          <a:xfrm>
            <a:off x="299466" y="390430"/>
            <a:ext cx="2275915" cy="1783556"/>
          </a:xfrm>
        </p:spPr>
        <p:txBody>
          <a:bodyPr/>
          <a:lstStyle/>
          <a:p>
            <a:r>
              <a:rPr lang="en-US" dirty="0">
                <a:solidFill>
                  <a:srgbClr val="104D97"/>
                </a:solidFill>
                <a:latin typeface="Montserrat ExtraBold"/>
              </a:rPr>
              <a:t>Spatial Coverage</a:t>
            </a:r>
          </a:p>
        </p:txBody>
      </p:sp>
    </p:spTree>
    <p:extLst>
      <p:ext uri="{BB962C8B-B14F-4D97-AF65-F5344CB8AC3E}">
        <p14:creationId xmlns:p14="http://schemas.microsoft.com/office/powerpoint/2010/main" val="3889379921"/>
      </p:ext>
    </p:extLst>
  </p:cSld>
  <p:clrMapOvr>
    <a:masterClrMapping/>
  </p:clrMapOvr>
  <mc:AlternateContent xmlns:mc="http://schemas.openxmlformats.org/markup-compatibility/2006" xmlns:p14="http://schemas.microsoft.com/office/powerpoint/2010/main">
    <mc:Choice Requires="p14">
      <p:transition spd="slow" p14:dur="2000" advTm="11015"/>
    </mc:Choice>
    <mc:Fallback xmlns="">
      <p:transition spd="slow" advTm="11015"/>
    </mc:Fallback>
  </mc:AlternateContent>
  <p:timing>
    <p:tnLst>
      <p:par>
        <p:cTn id="1" dur="indefinite" restart="never" nodeType="tmRoot"/>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EA5AA38-DA29-4174-A586-863E67D7595A}"/>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18</a:t>
            </a:fld>
            <a:endParaRPr lang="en-US">
              <a:solidFill>
                <a:prstClr val="black">
                  <a:tint val="75000"/>
                </a:prstClr>
              </a:solidFill>
              <a:latin typeface="Calibri" panose="020F0502020204030204"/>
            </a:endParaRPr>
          </a:p>
        </p:txBody>
      </p:sp>
      <p:grpSp>
        <p:nvGrpSpPr>
          <p:cNvPr id="4" name="Group 3" descr="A map of California, with each climate division noted.">
            <a:extLst>
              <a:ext uri="{FF2B5EF4-FFF2-40B4-BE49-F238E27FC236}">
                <a16:creationId xmlns:a16="http://schemas.microsoft.com/office/drawing/2014/main" id="{B54BC33D-07E1-0A48-97F4-98E62B4A5BE4}"/>
              </a:ext>
            </a:extLst>
          </p:cNvPr>
          <p:cNvGrpSpPr/>
          <p:nvPr/>
        </p:nvGrpSpPr>
        <p:grpSpPr>
          <a:xfrm>
            <a:off x="5306601" y="349289"/>
            <a:ext cx="3974523" cy="5143500"/>
            <a:chOff x="7075468" y="465719"/>
            <a:chExt cx="5299364" cy="6858000"/>
          </a:xfrm>
        </p:grpSpPr>
        <p:pic>
          <p:nvPicPr>
            <p:cNvPr id="5" name="Picture 4" descr="A map of California's climate divisions.">
              <a:extLst>
                <a:ext uri="{FF2B5EF4-FFF2-40B4-BE49-F238E27FC236}">
                  <a16:creationId xmlns:a16="http://schemas.microsoft.com/office/drawing/2014/main" id="{042D3748-3FF9-FF4A-8485-97A99328C959}"/>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75468" y="465719"/>
              <a:ext cx="5299364" cy="6858000"/>
            </a:xfrm>
            <a:prstGeom prst="rect">
              <a:avLst/>
            </a:prstGeom>
          </p:spPr>
        </p:pic>
        <p:sp>
          <p:nvSpPr>
            <p:cNvPr id="12" name="TextBox 11">
              <a:extLst>
                <a:ext uri="{FF2B5EF4-FFF2-40B4-BE49-F238E27FC236}">
                  <a16:creationId xmlns:a16="http://schemas.microsoft.com/office/drawing/2014/main" id="{563F9869-D511-CB44-8E69-4269ED541454}"/>
                </a:ext>
              </a:extLst>
            </p:cNvPr>
            <p:cNvSpPr txBox="1"/>
            <p:nvPr/>
          </p:nvSpPr>
          <p:spPr>
            <a:xfrm>
              <a:off x="10624241" y="4329426"/>
              <a:ext cx="363776" cy="400109"/>
            </a:xfrm>
            <a:prstGeom prst="rect">
              <a:avLst/>
            </a:prstGeom>
            <a:noFill/>
          </p:spPr>
          <p:txBody>
            <a:bodyPr wrap="none" rtlCol="0">
              <a:spAutoFit/>
            </a:bodyPr>
            <a:lstStyle/>
            <a:p>
              <a:pPr defTabSz="685800">
                <a:defRPr/>
              </a:pPr>
              <a:r>
                <a:rPr lang="en-US" sz="1350" dirty="0">
                  <a:solidFill>
                    <a:srgbClr val="FF0000"/>
                  </a:solidFill>
                  <a:latin typeface="Calibri" panose="020F0502020204030204"/>
                </a:rPr>
                <a:t>7</a:t>
              </a:r>
            </a:p>
          </p:txBody>
        </p:sp>
        <p:sp>
          <p:nvSpPr>
            <p:cNvPr id="11" name="TextBox 10">
              <a:extLst>
                <a:ext uri="{FF2B5EF4-FFF2-40B4-BE49-F238E27FC236}">
                  <a16:creationId xmlns:a16="http://schemas.microsoft.com/office/drawing/2014/main" id="{8E12007F-2985-0744-A84A-F20E446EFA94}"/>
                </a:ext>
              </a:extLst>
            </p:cNvPr>
            <p:cNvSpPr txBox="1"/>
            <p:nvPr/>
          </p:nvSpPr>
          <p:spPr>
            <a:xfrm>
              <a:off x="10473399" y="4723178"/>
              <a:ext cx="363776" cy="400109"/>
            </a:xfrm>
            <a:prstGeom prst="rect">
              <a:avLst/>
            </a:prstGeom>
            <a:noFill/>
          </p:spPr>
          <p:txBody>
            <a:bodyPr wrap="none" rtlCol="0">
              <a:spAutoFit/>
            </a:bodyPr>
            <a:lstStyle/>
            <a:p>
              <a:pPr defTabSz="685800">
                <a:defRPr/>
              </a:pPr>
              <a:r>
                <a:rPr lang="en-US" sz="1350" dirty="0">
                  <a:solidFill>
                    <a:srgbClr val="FF0000"/>
                  </a:solidFill>
                  <a:latin typeface="Calibri" panose="020F0502020204030204"/>
                </a:rPr>
                <a:t>6</a:t>
              </a:r>
            </a:p>
          </p:txBody>
        </p:sp>
        <p:sp>
          <p:nvSpPr>
            <p:cNvPr id="10" name="TextBox 9">
              <a:extLst>
                <a:ext uri="{FF2B5EF4-FFF2-40B4-BE49-F238E27FC236}">
                  <a16:creationId xmlns:a16="http://schemas.microsoft.com/office/drawing/2014/main" id="{00E2C713-EF38-1346-825D-F740CBFEDE1A}"/>
                </a:ext>
              </a:extLst>
            </p:cNvPr>
            <p:cNvSpPr txBox="1"/>
            <p:nvPr/>
          </p:nvSpPr>
          <p:spPr>
            <a:xfrm>
              <a:off x="9667804" y="3960094"/>
              <a:ext cx="363776" cy="400109"/>
            </a:xfrm>
            <a:prstGeom prst="rect">
              <a:avLst/>
            </a:prstGeom>
            <a:noFill/>
          </p:spPr>
          <p:txBody>
            <a:bodyPr wrap="none" rtlCol="0">
              <a:spAutoFit/>
            </a:bodyPr>
            <a:lstStyle/>
            <a:p>
              <a:pPr defTabSz="685800">
                <a:defRPr/>
              </a:pPr>
              <a:r>
                <a:rPr lang="en-US" sz="1350" dirty="0">
                  <a:solidFill>
                    <a:srgbClr val="FF0000"/>
                  </a:solidFill>
                  <a:latin typeface="Calibri" panose="020F0502020204030204"/>
                </a:rPr>
                <a:t>5</a:t>
              </a:r>
            </a:p>
          </p:txBody>
        </p:sp>
        <p:sp>
          <p:nvSpPr>
            <p:cNvPr id="9" name="TextBox 8">
              <a:extLst>
                <a:ext uri="{FF2B5EF4-FFF2-40B4-BE49-F238E27FC236}">
                  <a16:creationId xmlns:a16="http://schemas.microsoft.com/office/drawing/2014/main" id="{E8A15FF8-A71F-C743-93FE-3D78244A22B5}"/>
                </a:ext>
              </a:extLst>
            </p:cNvPr>
            <p:cNvSpPr txBox="1"/>
            <p:nvPr/>
          </p:nvSpPr>
          <p:spPr>
            <a:xfrm>
              <a:off x="9175904" y="4059018"/>
              <a:ext cx="363776" cy="400109"/>
            </a:xfrm>
            <a:prstGeom prst="rect">
              <a:avLst/>
            </a:prstGeom>
            <a:noFill/>
          </p:spPr>
          <p:txBody>
            <a:bodyPr wrap="none" rtlCol="0">
              <a:spAutoFit/>
            </a:bodyPr>
            <a:lstStyle/>
            <a:p>
              <a:pPr defTabSz="685800">
                <a:defRPr/>
              </a:pPr>
              <a:r>
                <a:rPr lang="en-US" sz="1350" dirty="0">
                  <a:solidFill>
                    <a:srgbClr val="FF0000"/>
                  </a:solidFill>
                  <a:latin typeface="Calibri" panose="020F0502020204030204"/>
                </a:rPr>
                <a:t>4</a:t>
              </a:r>
            </a:p>
          </p:txBody>
        </p:sp>
        <p:sp>
          <p:nvSpPr>
            <p:cNvPr id="8" name="TextBox 7">
              <a:extLst>
                <a:ext uri="{FF2B5EF4-FFF2-40B4-BE49-F238E27FC236}">
                  <a16:creationId xmlns:a16="http://schemas.microsoft.com/office/drawing/2014/main" id="{F4CD38AA-8220-804F-9DD3-6ED8F43B52E2}"/>
                </a:ext>
              </a:extLst>
            </p:cNvPr>
            <p:cNvSpPr txBox="1"/>
            <p:nvPr/>
          </p:nvSpPr>
          <p:spPr>
            <a:xfrm>
              <a:off x="9574307" y="2980127"/>
              <a:ext cx="363776" cy="400109"/>
            </a:xfrm>
            <a:prstGeom prst="rect">
              <a:avLst/>
            </a:prstGeom>
            <a:noFill/>
          </p:spPr>
          <p:txBody>
            <a:bodyPr wrap="none" rtlCol="0">
              <a:spAutoFit/>
            </a:bodyPr>
            <a:lstStyle/>
            <a:p>
              <a:pPr defTabSz="685800">
                <a:defRPr/>
              </a:pPr>
              <a:r>
                <a:rPr lang="en-US" sz="1350" dirty="0">
                  <a:solidFill>
                    <a:srgbClr val="FF0000"/>
                  </a:solidFill>
                  <a:latin typeface="Calibri" panose="020F0502020204030204"/>
                </a:rPr>
                <a:t>3</a:t>
              </a:r>
            </a:p>
          </p:txBody>
        </p:sp>
        <p:sp>
          <p:nvSpPr>
            <p:cNvPr id="7" name="TextBox 6">
              <a:extLst>
                <a:ext uri="{FF2B5EF4-FFF2-40B4-BE49-F238E27FC236}">
                  <a16:creationId xmlns:a16="http://schemas.microsoft.com/office/drawing/2014/main" id="{D04DB9BB-84ED-6D4E-8BC3-006C0447B322}"/>
                </a:ext>
              </a:extLst>
            </p:cNvPr>
            <p:cNvSpPr txBox="1"/>
            <p:nvPr/>
          </p:nvSpPr>
          <p:spPr>
            <a:xfrm>
              <a:off x="9065605" y="3170734"/>
              <a:ext cx="363776" cy="400109"/>
            </a:xfrm>
            <a:prstGeom prst="rect">
              <a:avLst/>
            </a:prstGeom>
            <a:noFill/>
          </p:spPr>
          <p:txBody>
            <a:bodyPr wrap="none" rtlCol="0">
              <a:spAutoFit/>
            </a:bodyPr>
            <a:lstStyle/>
            <a:p>
              <a:pPr defTabSz="685800">
                <a:defRPr/>
              </a:pPr>
              <a:r>
                <a:rPr lang="en-US" sz="1350" dirty="0">
                  <a:solidFill>
                    <a:srgbClr val="FF0000"/>
                  </a:solidFill>
                  <a:latin typeface="Calibri" panose="020F0502020204030204"/>
                </a:rPr>
                <a:t>2</a:t>
              </a:r>
            </a:p>
          </p:txBody>
        </p:sp>
        <p:sp>
          <p:nvSpPr>
            <p:cNvPr id="6" name="TextBox 5">
              <a:extLst>
                <a:ext uri="{FF2B5EF4-FFF2-40B4-BE49-F238E27FC236}">
                  <a16:creationId xmlns:a16="http://schemas.microsoft.com/office/drawing/2014/main" id="{84FCBAEE-2456-C845-9E56-1D7CA1238687}"/>
                </a:ext>
              </a:extLst>
            </p:cNvPr>
            <p:cNvSpPr txBox="1"/>
            <p:nvPr/>
          </p:nvSpPr>
          <p:spPr>
            <a:xfrm>
              <a:off x="8530519" y="3009236"/>
              <a:ext cx="363776" cy="400109"/>
            </a:xfrm>
            <a:prstGeom prst="rect">
              <a:avLst/>
            </a:prstGeom>
            <a:noFill/>
          </p:spPr>
          <p:txBody>
            <a:bodyPr wrap="none" rtlCol="0">
              <a:spAutoFit/>
            </a:bodyPr>
            <a:lstStyle/>
            <a:p>
              <a:pPr defTabSz="685800">
                <a:defRPr/>
              </a:pPr>
              <a:r>
                <a:rPr lang="en-US" sz="1350" dirty="0">
                  <a:solidFill>
                    <a:srgbClr val="FF0000"/>
                  </a:solidFill>
                  <a:latin typeface="Calibri" panose="020F0502020204030204"/>
                </a:rPr>
                <a:t>1</a:t>
              </a:r>
            </a:p>
          </p:txBody>
        </p:sp>
      </p:grpSp>
      <p:pic>
        <p:nvPicPr>
          <p:cNvPr id="14" name="Picture 13" descr="A table counting the number of stations in each climate division">
            <a:extLst>
              <a:ext uri="{FF2B5EF4-FFF2-40B4-BE49-F238E27FC236}">
                <a16:creationId xmlns:a16="http://schemas.microsoft.com/office/drawing/2014/main" id="{87BC7BDB-44B8-2A4A-919D-430B2D9D9784}"/>
              </a:ext>
            </a:extLst>
          </p:cNvPr>
          <p:cNvPicPr>
            <a:picLocks noChangeAspect="1"/>
          </p:cNvPicPr>
          <p:nvPr/>
        </p:nvPicPr>
        <p:blipFill>
          <a:blip r:embed="rId3"/>
          <a:stretch>
            <a:fillRect/>
          </a:stretch>
        </p:blipFill>
        <p:spPr>
          <a:xfrm>
            <a:off x="-2206131" y="1420208"/>
            <a:ext cx="9928780" cy="7446585"/>
          </a:xfrm>
          <a:prstGeom prst="rect">
            <a:avLst/>
          </a:prstGeom>
        </p:spPr>
      </p:pic>
      <p:sp>
        <p:nvSpPr>
          <p:cNvPr id="2" name="Title 1">
            <a:extLst>
              <a:ext uri="{FF2B5EF4-FFF2-40B4-BE49-F238E27FC236}">
                <a16:creationId xmlns:a16="http://schemas.microsoft.com/office/drawing/2014/main" id="{22B5A1C1-A5BB-BD49-B236-10EF743FBD18}"/>
              </a:ext>
            </a:extLst>
          </p:cNvPr>
          <p:cNvSpPr>
            <a:spLocks noGrp="1"/>
          </p:cNvSpPr>
          <p:nvPr>
            <p:ph type="title"/>
          </p:nvPr>
        </p:nvSpPr>
        <p:spPr/>
        <p:txBody>
          <a:bodyPr/>
          <a:lstStyle/>
          <a:p>
            <a:r>
              <a:rPr lang="en-US" dirty="0">
                <a:solidFill>
                  <a:srgbClr val="104D97"/>
                </a:solidFill>
                <a:latin typeface="Montserrat ExtraBold"/>
              </a:rPr>
              <a:t>Stations by Climate Division</a:t>
            </a:r>
          </a:p>
        </p:txBody>
      </p:sp>
    </p:spTree>
    <p:extLst>
      <p:ext uri="{BB962C8B-B14F-4D97-AF65-F5344CB8AC3E}">
        <p14:creationId xmlns:p14="http://schemas.microsoft.com/office/powerpoint/2010/main" val="2728034390"/>
      </p:ext>
    </p:extLst>
  </p:cSld>
  <p:clrMapOvr>
    <a:masterClrMapping/>
  </p:clrMapOvr>
  <mc:AlternateContent xmlns:mc="http://schemas.openxmlformats.org/markup-compatibility/2006" xmlns:p14="http://schemas.microsoft.com/office/powerpoint/2010/main">
    <mc:Choice Requires="p14">
      <p:transition spd="slow" p14:dur="2000" advTm="12008"/>
    </mc:Choice>
    <mc:Fallback xmlns="">
      <p:transition spd="slow" advTm="12008"/>
    </mc:Fallback>
  </mc:AlternateContent>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Number Placeholder 1">
            <a:extLst>
              <a:ext uri="{FF2B5EF4-FFF2-40B4-BE49-F238E27FC236}">
                <a16:creationId xmlns:a16="http://schemas.microsoft.com/office/drawing/2014/main" id="{F2082EBD-857C-4161-A4BA-7458B433B1D1}"/>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19</a:t>
            </a:fld>
            <a:endParaRPr lang="en-US">
              <a:solidFill>
                <a:prstClr val="black">
                  <a:tint val="75000"/>
                </a:prstClr>
              </a:solidFill>
              <a:latin typeface="Calibri" panose="020F0502020204030204"/>
            </a:endParaRPr>
          </a:p>
        </p:txBody>
      </p:sp>
      <p:pic>
        <p:nvPicPr>
          <p:cNvPr id="4" name="Content Placeholder 4" descr="This figure shows how the number of observations that are acceptable changes over time (1933-present) at each station.  Many stations show a deficit of observations, particularly before 1996 due to missing observations at night.  Many stations show more than one observations an hour during leap years.">
            <a:extLst>
              <a:ext uri="{FF2B5EF4-FFF2-40B4-BE49-F238E27FC236}">
                <a16:creationId xmlns:a16="http://schemas.microsoft.com/office/drawing/2014/main" id="{5D4F033A-C2A2-4322-818A-7222F0424A3D}"/>
              </a:ext>
            </a:extLst>
          </p:cNvPr>
          <p:cNvPicPr>
            <a:picLocks noChangeAspect="1"/>
          </p:cNvPicPr>
          <p:nvPr/>
        </p:nvPicPr>
        <p:blipFill>
          <a:blip r:embed="rId3"/>
          <a:stretch>
            <a:fillRect/>
          </a:stretch>
        </p:blipFill>
        <p:spPr>
          <a:xfrm>
            <a:off x="3910573" y="1"/>
            <a:ext cx="5147534" cy="5147534"/>
          </a:xfrm>
          <a:prstGeom prst="rect">
            <a:avLst/>
          </a:prstGeom>
        </p:spPr>
      </p:pic>
      <p:cxnSp>
        <p:nvCxnSpPr>
          <p:cNvPr id="7" name="Straight Arrow Connector 6" descr="The arrow goes through the &quot;observations per year&quot; figure to indicate where the year 1973 is, from which point the observations are considered &quot;acceptable over time. " title="Arrow">
            <a:extLst>
              <a:ext uri="{FF2B5EF4-FFF2-40B4-BE49-F238E27FC236}">
                <a16:creationId xmlns:a16="http://schemas.microsoft.com/office/drawing/2014/main" id="{76429CED-7169-467B-BAE8-F62647172E12}"/>
              </a:ext>
              <a:ext uri="{C183D7F6-B498-43B3-948B-1728B52AA6E4}">
                <adec:decorative xmlns:adec="http://schemas.microsoft.com/office/drawing/2017/decorative" xmlns="" val="1"/>
              </a:ext>
            </a:extLst>
          </p:cNvPr>
          <p:cNvCxnSpPr/>
          <p:nvPr/>
        </p:nvCxnSpPr>
        <p:spPr>
          <a:xfrm>
            <a:off x="6586538" y="371475"/>
            <a:ext cx="0" cy="4407694"/>
          </a:xfrm>
          <a:prstGeom prst="straightConnector1">
            <a:avLst/>
          </a:prstGeom>
          <a:ln w="63500">
            <a:solidFill>
              <a:srgbClr val="104D97"/>
            </a:solidFill>
            <a:tailEnd type="triangle"/>
          </a:ln>
        </p:spPr>
        <p:style>
          <a:lnRef idx="1">
            <a:schemeClr val="accent1"/>
          </a:lnRef>
          <a:fillRef idx="0">
            <a:schemeClr val="accent1"/>
          </a:fillRef>
          <a:effectRef idx="0">
            <a:schemeClr val="accent1"/>
          </a:effectRef>
          <a:fontRef idx="minor">
            <a:schemeClr val="tx1"/>
          </a:fontRef>
        </p:style>
      </p:cxnSp>
      <p:pic>
        <p:nvPicPr>
          <p:cNvPr id="6" name="Picture 5" descr="This figure shows how the number of observations that are acceptable changes over time (1973-present) at each station.  Many stations show a deficit of observations, particularly before 1996 due to missing observations at night.  Many stations show more than one observations an hour during leap years.">
            <a:extLst>
              <a:ext uri="{FF2B5EF4-FFF2-40B4-BE49-F238E27FC236}">
                <a16:creationId xmlns:a16="http://schemas.microsoft.com/office/drawing/2014/main" id="{005E714B-B5F5-4E55-A3EC-3BCCDC7DDD31}"/>
              </a:ext>
            </a:extLst>
          </p:cNvPr>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299466" y="1238178"/>
            <a:ext cx="3420596" cy="3666006"/>
          </a:xfrm>
          <a:prstGeom prst="rect">
            <a:avLst/>
          </a:prstGeom>
          <a:noFill/>
          <a:ln>
            <a:noFill/>
          </a:ln>
        </p:spPr>
      </p:pic>
      <p:sp>
        <p:nvSpPr>
          <p:cNvPr id="5" name="Title 1">
            <a:extLst>
              <a:ext uri="{FF2B5EF4-FFF2-40B4-BE49-F238E27FC236}">
                <a16:creationId xmlns:a16="http://schemas.microsoft.com/office/drawing/2014/main" id="{B651FE2D-418E-46EF-951E-1A0B712D1484}"/>
              </a:ext>
            </a:extLst>
          </p:cNvPr>
          <p:cNvSpPr>
            <a:spLocks noGrp="1"/>
          </p:cNvSpPr>
          <p:nvPr>
            <p:ph type="title"/>
          </p:nvPr>
        </p:nvSpPr>
        <p:spPr>
          <a:xfrm>
            <a:off x="299466" y="390430"/>
            <a:ext cx="2275915" cy="1783556"/>
          </a:xfrm>
        </p:spPr>
        <p:txBody>
          <a:bodyPr>
            <a:normAutofit fontScale="90000"/>
          </a:bodyPr>
          <a:lstStyle/>
          <a:p>
            <a:r>
              <a:rPr lang="en-US" dirty="0">
                <a:solidFill>
                  <a:srgbClr val="104D97"/>
                </a:solidFill>
                <a:latin typeface="Montserrat ExtraBold"/>
              </a:rPr>
              <a:t>Temporal Coverage</a:t>
            </a:r>
            <a:br>
              <a:rPr lang="en-US" dirty="0">
                <a:solidFill>
                  <a:srgbClr val="104D97"/>
                </a:solidFill>
                <a:latin typeface="Montserrat ExtraBold"/>
              </a:rPr>
            </a:br>
            <a:r>
              <a:rPr lang="en-US" dirty="0" smtClean="0">
                <a:solidFill>
                  <a:srgbClr val="104D97"/>
                </a:solidFill>
                <a:latin typeface="Montserrat ExtraBold"/>
              </a:rPr>
              <a:t/>
            </a:r>
            <a:br>
              <a:rPr lang="en-US" dirty="0" smtClean="0">
                <a:solidFill>
                  <a:srgbClr val="104D97"/>
                </a:solidFill>
                <a:latin typeface="Montserrat ExtraBold"/>
              </a:rPr>
            </a:br>
            <a:r>
              <a:rPr lang="en-US" dirty="0">
                <a:solidFill>
                  <a:srgbClr val="104D97"/>
                </a:solidFill>
                <a:latin typeface="Montserrat ExtraBold"/>
              </a:rPr>
              <a:t/>
            </a:r>
            <a:br>
              <a:rPr lang="en-US" dirty="0">
                <a:solidFill>
                  <a:srgbClr val="104D97"/>
                </a:solidFill>
                <a:latin typeface="Montserrat ExtraBold"/>
              </a:rPr>
            </a:br>
            <a:endParaRPr lang="en-US" dirty="0">
              <a:solidFill>
                <a:srgbClr val="104D97"/>
              </a:solidFill>
              <a:latin typeface="Montserrat ExtraBold"/>
            </a:endParaRPr>
          </a:p>
        </p:txBody>
      </p:sp>
    </p:spTree>
    <p:custDataLst>
      <p:tags r:id="rId1"/>
    </p:custDataLst>
    <p:extLst>
      <p:ext uri="{BB962C8B-B14F-4D97-AF65-F5344CB8AC3E}">
        <p14:creationId xmlns:p14="http://schemas.microsoft.com/office/powerpoint/2010/main" val="2241858846"/>
      </p:ext>
    </p:extLst>
  </p:cSld>
  <p:clrMapOvr>
    <a:masterClrMapping/>
  </p:clrMapOvr>
  <mc:AlternateContent xmlns:mc="http://schemas.openxmlformats.org/markup-compatibility/2006" xmlns:p14="http://schemas.microsoft.com/office/powerpoint/2010/main">
    <mc:Choice Requires="p14">
      <p:transition spd="slow" p14:dur="2000" advTm="82326"/>
    </mc:Choice>
    <mc:Fallback xmlns="">
      <p:transition spd="slow" advTm="82326"/>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Slide Number Placeholder 7">
            <a:extLst>
              <a:ext uri="{FF2B5EF4-FFF2-40B4-BE49-F238E27FC236}">
                <a16:creationId xmlns:a16="http://schemas.microsoft.com/office/drawing/2014/main" id="{587EFE1E-AB09-4EBB-A5F7-D7D4B2C7E615}"/>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Montserrat ExtraBold" panose="00000900000000000000"/>
              </a:rPr>
              <a:pPr defTabSz="685800"/>
              <a:t>20</a:t>
            </a:fld>
            <a:endParaRPr lang="en-US">
              <a:solidFill>
                <a:prstClr val="black">
                  <a:tint val="75000"/>
                </a:prstClr>
              </a:solidFill>
              <a:latin typeface="Montserrat ExtraBold" panose="00000900000000000000"/>
            </a:endParaRPr>
          </a:p>
        </p:txBody>
      </p:sp>
      <p:graphicFrame>
        <p:nvGraphicFramePr>
          <p:cNvPr id="6" name="Table 6" descr="The table indicates a list of 5 desired characterisitcs and the internal test that was performed.&#10;" title="Internal Tests of HadISD Record">
            <a:extLst>
              <a:ext uri="{FF2B5EF4-FFF2-40B4-BE49-F238E27FC236}">
                <a16:creationId xmlns:a16="http://schemas.microsoft.com/office/drawing/2014/main" id="{627961D5-71E5-40A0-95CE-1BFEEC5B9D92}"/>
              </a:ext>
            </a:extLst>
          </p:cNvPr>
          <p:cNvGraphicFramePr>
            <a:graphicFrameLocks noGrp="1"/>
          </p:cNvGraphicFramePr>
          <p:nvPr>
            <p:extLst>
              <p:ext uri="{D42A27DB-BD31-4B8C-83A1-F6EECF244321}">
                <p14:modId xmlns:p14="http://schemas.microsoft.com/office/powerpoint/2010/main" val="3506303408"/>
              </p:ext>
            </p:extLst>
          </p:nvPr>
        </p:nvGraphicFramePr>
        <p:xfrm>
          <a:off x="722218" y="1018801"/>
          <a:ext cx="7295591" cy="3850300"/>
        </p:xfrm>
        <a:graphic>
          <a:graphicData uri="http://schemas.openxmlformats.org/drawingml/2006/table">
            <a:tbl>
              <a:tblPr firstRow="1" bandRow="1">
                <a:tableStyleId>{5C22544A-7EE6-4342-B048-85BDC9FD1C3A}</a:tableStyleId>
              </a:tblPr>
              <a:tblGrid>
                <a:gridCol w="2888317">
                  <a:extLst>
                    <a:ext uri="{9D8B030D-6E8A-4147-A177-3AD203B41FA5}">
                      <a16:colId xmlns:a16="http://schemas.microsoft.com/office/drawing/2014/main" val="1080781966"/>
                    </a:ext>
                  </a:extLst>
                </a:gridCol>
                <a:gridCol w="4407274">
                  <a:extLst>
                    <a:ext uri="{9D8B030D-6E8A-4147-A177-3AD203B41FA5}">
                      <a16:colId xmlns:a16="http://schemas.microsoft.com/office/drawing/2014/main" val="2897051803"/>
                    </a:ext>
                  </a:extLst>
                </a:gridCol>
              </a:tblGrid>
              <a:tr h="342900">
                <a:tc>
                  <a:txBody>
                    <a:bodyPr/>
                    <a:lstStyle/>
                    <a:p>
                      <a:pPr algn="ctr"/>
                      <a:r>
                        <a:rPr lang="en-US" sz="1800" dirty="0">
                          <a:latin typeface="Montserrat ExtraBold" panose="00000900000000000000"/>
                        </a:rPr>
                        <a:t>Desired Characteristic</a:t>
                      </a:r>
                    </a:p>
                  </a:txBody>
                  <a:tcPr marL="68580" marR="68580" marT="34290" marB="34290"/>
                </a:tc>
                <a:tc>
                  <a:txBody>
                    <a:bodyPr/>
                    <a:lstStyle/>
                    <a:p>
                      <a:pPr algn="ctr"/>
                      <a:r>
                        <a:rPr lang="en-US" sz="1800" dirty="0">
                          <a:latin typeface="Montserrat ExtraBold" panose="00000900000000000000"/>
                        </a:rPr>
                        <a:t>Internal Test</a:t>
                      </a:r>
                    </a:p>
                  </a:txBody>
                  <a:tcPr marL="68580" marR="68580" marT="34290" marB="34290"/>
                </a:tc>
                <a:extLst>
                  <a:ext uri="{0D108BD9-81ED-4DB2-BD59-A6C34878D82A}">
                    <a16:rowId xmlns:a16="http://schemas.microsoft.com/office/drawing/2014/main" val="2257890454"/>
                  </a:ext>
                </a:extLst>
              </a:tr>
              <a:tr h="7014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rgbClr val="1C3C6E"/>
                          </a:solidFill>
                          <a:latin typeface="Montserrat ExtraBold" panose="00000900000000000000"/>
                        </a:rPr>
                        <a:t>Long term stable record</a:t>
                      </a:r>
                    </a:p>
                    <a:p>
                      <a:pPr algn="ctr"/>
                      <a:endParaRPr lang="en-US" sz="1000" dirty="0">
                        <a:latin typeface="Montserrat ExtraBold" panose="00000900000000000000"/>
                      </a:endParaRPr>
                    </a:p>
                  </a:txBody>
                  <a:tcPr marL="68580" marR="68580" marT="34290" marB="3429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rgbClr val="1C3C6E"/>
                          </a:solidFill>
                          <a:latin typeface="Montserrat ExtraBold" panose="00000900000000000000"/>
                        </a:rPr>
                        <a:t>Data spans 1973 to 2019 and has n&gt;30 years</a:t>
                      </a:r>
                    </a:p>
                    <a:p>
                      <a:pPr algn="ctr"/>
                      <a:endParaRPr lang="en-US" sz="1000" dirty="0">
                        <a:latin typeface="Montserrat ExtraBold" panose="00000900000000000000"/>
                      </a:endParaRPr>
                    </a:p>
                  </a:txBody>
                  <a:tcPr marL="68580" marR="68580" marT="34290" marB="34290"/>
                </a:tc>
                <a:extLst>
                  <a:ext uri="{0D108BD9-81ED-4DB2-BD59-A6C34878D82A}">
                    <a16:rowId xmlns:a16="http://schemas.microsoft.com/office/drawing/2014/main" val="2428336228"/>
                  </a:ext>
                </a:extLst>
              </a:tr>
              <a:tr h="7014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rgbClr val="1C3C6E"/>
                          </a:solidFill>
                          <a:latin typeface="Montserrat ExtraBold" panose="00000900000000000000"/>
                        </a:rPr>
                        <a:t>Representative of diurnal cycle</a:t>
                      </a:r>
                    </a:p>
                    <a:p>
                      <a:pPr algn="ctr"/>
                      <a:endParaRPr lang="en-US" sz="1000" dirty="0">
                        <a:latin typeface="Montserrat ExtraBold" panose="00000900000000000000"/>
                      </a:endParaRPr>
                    </a:p>
                  </a:txBody>
                  <a:tcPr marL="68580" marR="68580" marT="34290" marB="34290"/>
                </a:tc>
                <a:tc>
                  <a:txBody>
                    <a:bodyPr/>
                    <a:lstStyle/>
                    <a:p>
                      <a:pPr algn="ctr"/>
                      <a:r>
                        <a:rPr lang="en-US" sz="1000" dirty="0">
                          <a:solidFill>
                            <a:srgbClr val="1C3C6E"/>
                          </a:solidFill>
                          <a:latin typeface="Montserrat ExtraBold" panose="00000900000000000000"/>
                        </a:rPr>
                        <a:t>Data has 24-hour coverage (66% passed) for n&gt;30 years of full day coverage</a:t>
                      </a:r>
                    </a:p>
                  </a:txBody>
                  <a:tcPr marL="68580" marR="68580" marT="34290" marB="34290"/>
                </a:tc>
                <a:extLst>
                  <a:ext uri="{0D108BD9-81ED-4DB2-BD59-A6C34878D82A}">
                    <a16:rowId xmlns:a16="http://schemas.microsoft.com/office/drawing/2014/main" val="3161822020"/>
                  </a:ext>
                </a:extLst>
              </a:tr>
              <a:tr h="7014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rgbClr val="1C3C6E"/>
                          </a:solidFill>
                          <a:latin typeface="Montserrat ExtraBold" panose="00000900000000000000"/>
                        </a:rPr>
                        <a:t>Consistency over the year</a:t>
                      </a:r>
                    </a:p>
                    <a:p>
                      <a:pPr algn="ctr"/>
                      <a:endParaRPr lang="en-US" sz="1000" dirty="0">
                        <a:latin typeface="Montserrat ExtraBold" panose="00000900000000000000"/>
                      </a:endParaRPr>
                    </a:p>
                  </a:txBody>
                  <a:tcPr marL="68580" marR="68580" marT="34290" marB="34290"/>
                </a:tc>
                <a:tc>
                  <a:txBody>
                    <a:bodyPr/>
                    <a:lstStyle/>
                    <a:p>
                      <a:pPr algn="ctr"/>
                      <a:r>
                        <a:rPr lang="en-US" sz="1000" dirty="0">
                          <a:solidFill>
                            <a:srgbClr val="1C3C6E"/>
                          </a:solidFill>
                          <a:latin typeface="Montserrat ExtraBold" panose="00000900000000000000"/>
                        </a:rPr>
                        <a:t>Data has full 12-month coverage (66% passed) for n&gt;30 years of full seasonal coverage</a:t>
                      </a:r>
                    </a:p>
                  </a:txBody>
                  <a:tcPr marL="68580" marR="68580" marT="34290" marB="34290"/>
                </a:tc>
                <a:extLst>
                  <a:ext uri="{0D108BD9-81ED-4DB2-BD59-A6C34878D82A}">
                    <a16:rowId xmlns:a16="http://schemas.microsoft.com/office/drawing/2014/main" val="3996947858"/>
                  </a:ext>
                </a:extLst>
              </a:tr>
              <a:tr h="7014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rgbClr val="1C3C6E"/>
                          </a:solidFill>
                          <a:latin typeface="Montserrat ExtraBold" panose="00000900000000000000"/>
                        </a:rPr>
                        <a:t>Few missing observations</a:t>
                      </a:r>
                    </a:p>
                    <a:p>
                      <a:pPr algn="ctr"/>
                      <a:endParaRPr lang="en-US" sz="1000" dirty="0">
                        <a:latin typeface="Montserrat ExtraBold" panose="00000900000000000000"/>
                      </a:endParaRPr>
                    </a:p>
                  </a:txBody>
                  <a:tcPr marL="68580" marR="68580" marT="34290" marB="3429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rgbClr val="1C3C6E"/>
                          </a:solidFill>
                          <a:latin typeface="Montserrat ExtraBold" panose="00000900000000000000"/>
                        </a:rPr>
                        <a:t>Missing rate of observations is &lt;20%</a:t>
                      </a:r>
                    </a:p>
                    <a:p>
                      <a:pPr algn="ctr"/>
                      <a:endParaRPr lang="en-US" sz="1000" dirty="0">
                        <a:latin typeface="Montserrat ExtraBold" panose="00000900000000000000"/>
                      </a:endParaRPr>
                    </a:p>
                  </a:txBody>
                  <a:tcPr marL="68580" marR="68580" marT="34290" marB="34290"/>
                </a:tc>
                <a:extLst>
                  <a:ext uri="{0D108BD9-81ED-4DB2-BD59-A6C34878D82A}">
                    <a16:rowId xmlns:a16="http://schemas.microsoft.com/office/drawing/2014/main" val="3436340092"/>
                  </a:ext>
                </a:extLst>
              </a:tr>
              <a:tr h="701480">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rgbClr val="1C3C6E"/>
                          </a:solidFill>
                          <a:latin typeface="Montserrat ExtraBold" panose="00000900000000000000"/>
                        </a:rPr>
                        <a:t>High quality observations</a:t>
                      </a:r>
                    </a:p>
                    <a:p>
                      <a:pPr algn="ctr"/>
                      <a:endParaRPr lang="en-US" sz="1000" dirty="0">
                        <a:latin typeface="Montserrat ExtraBold" panose="00000900000000000000"/>
                      </a:endParaRPr>
                    </a:p>
                  </a:txBody>
                  <a:tcPr marL="68580" marR="68580" marT="34290" marB="34290"/>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1000" dirty="0">
                          <a:solidFill>
                            <a:srgbClr val="1C3C6E"/>
                          </a:solidFill>
                          <a:latin typeface="Montserrat ExtraBold" panose="00000900000000000000"/>
                        </a:rPr>
                        <a:t>Failure rate of QA/QC is &lt;2%</a:t>
                      </a:r>
                    </a:p>
                    <a:p>
                      <a:pPr algn="ctr"/>
                      <a:endParaRPr lang="en-US" sz="1000" dirty="0">
                        <a:latin typeface="Montserrat ExtraBold" panose="00000900000000000000"/>
                      </a:endParaRPr>
                    </a:p>
                  </a:txBody>
                  <a:tcPr marL="68580" marR="68580" marT="34290" marB="34290"/>
                </a:tc>
                <a:extLst>
                  <a:ext uri="{0D108BD9-81ED-4DB2-BD59-A6C34878D82A}">
                    <a16:rowId xmlns:a16="http://schemas.microsoft.com/office/drawing/2014/main" val="3775726409"/>
                  </a:ext>
                </a:extLst>
              </a:tr>
            </a:tbl>
          </a:graphicData>
        </a:graphic>
      </p:graphicFrame>
      <p:sp>
        <p:nvSpPr>
          <p:cNvPr id="2" name="Title 1">
            <a:extLst>
              <a:ext uri="{FF2B5EF4-FFF2-40B4-BE49-F238E27FC236}">
                <a16:creationId xmlns:a16="http://schemas.microsoft.com/office/drawing/2014/main" id="{A4A0F965-00A7-4BCB-978F-EFBFFFD52A15}"/>
              </a:ext>
            </a:extLst>
          </p:cNvPr>
          <p:cNvSpPr>
            <a:spLocks noGrp="1"/>
          </p:cNvSpPr>
          <p:nvPr>
            <p:ph type="title"/>
          </p:nvPr>
        </p:nvSpPr>
        <p:spPr/>
        <p:txBody>
          <a:bodyPr/>
          <a:lstStyle/>
          <a:p>
            <a:r>
              <a:rPr lang="en-US" dirty="0">
                <a:solidFill>
                  <a:srgbClr val="104D97"/>
                </a:solidFill>
                <a:latin typeface="Montserrat ExtraBold" panose="00000900000000000000"/>
              </a:rPr>
              <a:t>Internal Tests of </a:t>
            </a:r>
            <a:r>
              <a:rPr lang="en-US" dirty="0" err="1">
                <a:solidFill>
                  <a:srgbClr val="104D97"/>
                </a:solidFill>
                <a:latin typeface="Montserrat ExtraBold" panose="00000900000000000000"/>
              </a:rPr>
              <a:t>HadISD</a:t>
            </a:r>
            <a:r>
              <a:rPr lang="en-US" dirty="0">
                <a:solidFill>
                  <a:srgbClr val="104D97"/>
                </a:solidFill>
                <a:latin typeface="Montserrat ExtraBold" panose="00000900000000000000"/>
              </a:rPr>
              <a:t> Record</a:t>
            </a:r>
            <a:endParaRPr lang="en-US" dirty="0">
              <a:latin typeface="Montserrat ExtraBold" panose="00000900000000000000"/>
            </a:endParaRPr>
          </a:p>
        </p:txBody>
      </p:sp>
    </p:spTree>
    <p:extLst>
      <p:ext uri="{BB962C8B-B14F-4D97-AF65-F5344CB8AC3E}">
        <p14:creationId xmlns:p14="http://schemas.microsoft.com/office/powerpoint/2010/main" val="3644038643"/>
      </p:ext>
    </p:extLst>
  </p:cSld>
  <p:clrMapOvr>
    <a:masterClrMapping/>
  </p:clrMapOvr>
  <mc:AlternateContent xmlns:mc="http://schemas.openxmlformats.org/markup-compatibility/2006" xmlns:p14="http://schemas.microsoft.com/office/powerpoint/2010/main">
    <mc:Choice Requires="p14">
      <p:transition spd="slow" p14:dur="2000" advTm="52481"/>
    </mc:Choice>
    <mc:Fallback xmlns="">
      <p:transition spd="slow" advTm="52481"/>
    </mc:Fallback>
  </mc:AlternateContent>
  <p:timing>
    <p:tnLst>
      <p:par>
        <p:cTn id="1" dur="indefinite" restart="never" nodeType="tmRoot"/>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FB65C087-D1F6-424B-AFE3-72DD7B348F08}"/>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21</a:t>
            </a:fld>
            <a:endParaRPr lang="en-US">
              <a:solidFill>
                <a:prstClr val="black">
                  <a:tint val="75000"/>
                </a:prstClr>
              </a:solidFill>
              <a:latin typeface="Calibri" panose="020F0502020204030204"/>
            </a:endParaRPr>
          </a:p>
        </p:txBody>
      </p:sp>
      <p:pic>
        <p:nvPicPr>
          <p:cNvPr id="6" name="Picture 5" descr="This map of California shows the gographical location of the long term ISD stations and with colors indicates the % failure (from 0-3) of those stations." title="Map of California showing Failure Rates">
            <a:extLst>
              <a:ext uri="{FF2B5EF4-FFF2-40B4-BE49-F238E27FC236}">
                <a16:creationId xmlns:a16="http://schemas.microsoft.com/office/drawing/2014/main" id="{76CCA891-4EEF-4F68-84D6-6D8559AFD1B5}"/>
              </a:ext>
            </a:extLst>
          </p:cNvPr>
          <p:cNvPicPr/>
          <p:nvPr/>
        </p:nvPicPr>
        <p:blipFill>
          <a:blip r:embed="rId2">
            <a:extLst>
              <a:ext uri="{28A0092B-C50C-407E-A947-70E740481C1C}">
                <a14:useLocalDpi xmlns:a14="http://schemas.microsoft.com/office/drawing/2010/main" val="0"/>
              </a:ext>
            </a:extLst>
          </a:blip>
          <a:srcRect/>
          <a:stretch>
            <a:fillRect/>
          </a:stretch>
        </p:blipFill>
        <p:spPr bwMode="auto">
          <a:xfrm>
            <a:off x="4291294" y="0"/>
            <a:ext cx="4852707" cy="5143500"/>
          </a:xfrm>
          <a:prstGeom prst="rect">
            <a:avLst/>
          </a:prstGeom>
          <a:noFill/>
          <a:ln>
            <a:noFill/>
          </a:ln>
        </p:spPr>
      </p:pic>
      <p:sp>
        <p:nvSpPr>
          <p:cNvPr id="2" name="Rectangle 1">
            <a:extLst>
              <a:ext uri="{FF2B5EF4-FFF2-40B4-BE49-F238E27FC236}">
                <a16:creationId xmlns:a16="http://schemas.microsoft.com/office/drawing/2014/main" id="{0FEC2067-8FC1-6548-A62C-02467BB7FB2F}"/>
              </a:ext>
            </a:extLst>
          </p:cNvPr>
          <p:cNvSpPr/>
          <p:nvPr/>
        </p:nvSpPr>
        <p:spPr>
          <a:xfrm>
            <a:off x="217969" y="1948503"/>
            <a:ext cx="4572000" cy="646331"/>
          </a:xfrm>
          <a:prstGeom prst="rect">
            <a:avLst/>
          </a:prstGeom>
        </p:spPr>
        <p:txBody>
          <a:bodyPr>
            <a:spAutoFit/>
          </a:bodyPr>
          <a:lstStyle/>
          <a:p>
            <a:pPr marL="214313" indent="-214313" defTabSz="685800">
              <a:buFont typeface="Arial" panose="020B0604020202020204" pitchFamily="34" charset="0"/>
              <a:buChar char="•"/>
            </a:pPr>
            <a:r>
              <a:rPr lang="en-US" dirty="0">
                <a:solidFill>
                  <a:srgbClr val="1C3C6E"/>
                </a:solidFill>
                <a:latin typeface="Montserrat ExtraBold" panose="00000900000000000000"/>
              </a:rPr>
              <a:t>Coastal Bias in Removal</a:t>
            </a:r>
          </a:p>
          <a:p>
            <a:pPr marL="214313" indent="-214313" defTabSz="685800">
              <a:buFont typeface="Arial" panose="020B0604020202020204" pitchFamily="34" charset="0"/>
              <a:buChar char="•"/>
            </a:pPr>
            <a:r>
              <a:rPr lang="en-US" dirty="0">
                <a:solidFill>
                  <a:srgbClr val="1C3C6E"/>
                </a:solidFill>
                <a:latin typeface="Montserrat ExtraBold" panose="00000900000000000000"/>
              </a:rPr>
              <a:t>Improper Merging of Records</a:t>
            </a:r>
          </a:p>
        </p:txBody>
      </p:sp>
      <p:sp>
        <p:nvSpPr>
          <p:cNvPr id="5" name="Title 1">
            <a:extLst>
              <a:ext uri="{FF2B5EF4-FFF2-40B4-BE49-F238E27FC236}">
                <a16:creationId xmlns:a16="http://schemas.microsoft.com/office/drawing/2014/main" id="{76555CA6-899E-445A-B685-6FC265759902}"/>
              </a:ext>
            </a:extLst>
          </p:cNvPr>
          <p:cNvSpPr>
            <a:spLocks noGrp="1"/>
          </p:cNvSpPr>
          <p:nvPr>
            <p:ph type="title"/>
          </p:nvPr>
        </p:nvSpPr>
        <p:spPr>
          <a:xfrm>
            <a:off x="299466" y="390430"/>
            <a:ext cx="3871155" cy="1475585"/>
          </a:xfrm>
        </p:spPr>
        <p:txBody>
          <a:bodyPr/>
          <a:lstStyle/>
          <a:p>
            <a:r>
              <a:rPr lang="en-US" dirty="0">
                <a:solidFill>
                  <a:srgbClr val="104D97"/>
                </a:solidFill>
                <a:latin typeface="Montserrat ExtraBold" panose="00000900000000000000"/>
              </a:rPr>
              <a:t>Room for Improvement</a:t>
            </a:r>
          </a:p>
        </p:txBody>
      </p:sp>
    </p:spTree>
    <p:extLst>
      <p:ext uri="{BB962C8B-B14F-4D97-AF65-F5344CB8AC3E}">
        <p14:creationId xmlns:p14="http://schemas.microsoft.com/office/powerpoint/2010/main" val="221709135"/>
      </p:ext>
    </p:extLst>
  </p:cSld>
  <p:clrMapOvr>
    <a:masterClrMapping/>
  </p:clrMapOvr>
  <mc:AlternateContent xmlns:mc="http://schemas.openxmlformats.org/markup-compatibility/2006" xmlns:p14="http://schemas.microsoft.com/office/powerpoint/2010/main">
    <mc:Choice Requires="p14">
      <p:transition spd="slow" p14:dur="2000" advTm="152745"/>
    </mc:Choice>
    <mc:Fallback xmlns="">
      <p:transition spd="slow" advTm="152745"/>
    </mc:Fallback>
  </mc:AlternateContent>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D50A46-A124-40B2-ACD4-691A349B59B8}"/>
              </a:ext>
            </a:extLst>
          </p:cNvPr>
          <p:cNvSpPr>
            <a:spLocks noGrp="1"/>
          </p:cNvSpPr>
          <p:nvPr>
            <p:ph type="title"/>
          </p:nvPr>
        </p:nvSpPr>
        <p:spPr/>
        <p:txBody>
          <a:bodyPr>
            <a:noAutofit/>
          </a:bodyPr>
          <a:lstStyle/>
          <a:p>
            <a:pPr>
              <a:lnSpc>
                <a:spcPct val="100000"/>
              </a:lnSpc>
              <a:spcBef>
                <a:spcPts val="0"/>
              </a:spcBef>
            </a:pPr>
            <a:r>
              <a:rPr lang="en-US" kern="0" dirty="0">
                <a:solidFill>
                  <a:srgbClr val="104D97"/>
                </a:solidFill>
                <a:latin typeface="Montserrat ExtraBold" panose="00000900000000000000"/>
              </a:rPr>
              <a:t>Recommendations, Implementation and Future Direction</a:t>
            </a:r>
          </a:p>
        </p:txBody>
      </p:sp>
      <p:sp>
        <p:nvSpPr>
          <p:cNvPr id="3" name="Slide Number Placeholder 2">
            <a:extLst>
              <a:ext uri="{FF2B5EF4-FFF2-40B4-BE49-F238E27FC236}">
                <a16:creationId xmlns:a16="http://schemas.microsoft.com/office/drawing/2014/main" id="{023EC61A-9210-4CA5-9E26-02B30147D928}"/>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22</a:t>
            </a:fld>
            <a:endParaRPr lang="en-US">
              <a:solidFill>
                <a:prstClr val="black">
                  <a:tint val="75000"/>
                </a:prstClr>
              </a:solidFill>
              <a:latin typeface="Calibri" panose="020F0502020204030204"/>
            </a:endParaRPr>
          </a:p>
        </p:txBody>
      </p:sp>
    </p:spTree>
    <p:extLst>
      <p:ext uri="{BB962C8B-B14F-4D97-AF65-F5344CB8AC3E}">
        <p14:creationId xmlns:p14="http://schemas.microsoft.com/office/powerpoint/2010/main" val="4113632235"/>
      </p:ext>
    </p:extLst>
  </p:cSld>
  <p:clrMapOvr>
    <a:masterClrMapping/>
  </p:clrMapOvr>
  <mc:AlternateContent xmlns:mc="http://schemas.openxmlformats.org/markup-compatibility/2006" xmlns:p14="http://schemas.microsoft.com/office/powerpoint/2010/main">
    <mc:Choice Requires="p14">
      <p:transition spd="slow" p14:dur="2000" advTm="14198"/>
    </mc:Choice>
    <mc:Fallback xmlns="">
      <p:transition spd="slow" advTm="14198"/>
    </mc:Fallback>
  </mc:AlternateContent>
  <p:timing>
    <p:tnLst>
      <p:par>
        <p:cTn id="1" dur="indefinite" restart="never" nodeType="tmRoot"/>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0353C57-EE7B-4D18-981D-2DB0844456B8}"/>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23</a:t>
            </a:fld>
            <a:endParaRPr lang="en-US">
              <a:solidFill>
                <a:prstClr val="black">
                  <a:tint val="75000"/>
                </a:prstClr>
              </a:solidFill>
              <a:latin typeface="Calibri" panose="020F0502020204030204"/>
            </a:endParaRPr>
          </a:p>
        </p:txBody>
      </p:sp>
      <p:pic>
        <p:nvPicPr>
          <p:cNvPr id="5" name="Picture 4" descr="This second figure shows the same information as the top figure, however here the &quot;raw&quot; temperature is transformed into an hourly anomaly relative to the long term mean temperature.">
            <a:extLst>
              <a:ext uri="{FF2B5EF4-FFF2-40B4-BE49-F238E27FC236}">
                <a16:creationId xmlns:a16="http://schemas.microsoft.com/office/drawing/2014/main" id="{21CADBB0-C0B4-B84B-98C3-EC422EEEEE55}"/>
              </a:ext>
            </a:extLst>
          </p:cNvPr>
          <p:cNvPicPr>
            <a:picLocks noChangeAspect="1"/>
          </p:cNvPicPr>
          <p:nvPr/>
        </p:nvPicPr>
        <p:blipFill>
          <a:blip r:embed="rId2"/>
          <a:stretch>
            <a:fillRect/>
          </a:stretch>
        </p:blipFill>
        <p:spPr>
          <a:xfrm>
            <a:off x="4382732" y="1136756"/>
            <a:ext cx="3829722" cy="3829722"/>
          </a:xfrm>
          <a:prstGeom prst="rect">
            <a:avLst/>
          </a:prstGeom>
        </p:spPr>
      </p:pic>
      <p:pic>
        <p:nvPicPr>
          <p:cNvPr id="7" name="Picture 6" descr="This figure shows how temperature changed over extremely hot day in Sacramento (July 7, 2017).  On the top is shown the raw temperature in Celsius, reaching a high of 39 C at 17:00, after starting out at 20 C at 5:00 to 7:00.  For comparison the average mean temperature of the day is shown (~23 C), the actual temperature is much warmer than the long term average at nearly every hour.  A second comparative curve is shown of a typical day -- the day in question is warmer than the typical day at all hours, but particularly in late afternoon through midnight.">
            <a:extLst>
              <a:ext uri="{FF2B5EF4-FFF2-40B4-BE49-F238E27FC236}">
                <a16:creationId xmlns:a16="http://schemas.microsoft.com/office/drawing/2014/main" id="{EA518EA4-0324-244F-B2EC-C11C1A71F8E5}"/>
              </a:ext>
            </a:extLst>
          </p:cNvPr>
          <p:cNvPicPr>
            <a:picLocks noChangeAspect="1"/>
          </p:cNvPicPr>
          <p:nvPr/>
        </p:nvPicPr>
        <p:blipFill>
          <a:blip r:embed="rId3"/>
          <a:stretch>
            <a:fillRect/>
          </a:stretch>
        </p:blipFill>
        <p:spPr>
          <a:xfrm>
            <a:off x="250114" y="1136756"/>
            <a:ext cx="3829722" cy="3829722"/>
          </a:xfrm>
          <a:prstGeom prst="rect">
            <a:avLst/>
          </a:prstGeom>
        </p:spPr>
      </p:pic>
      <p:sp>
        <p:nvSpPr>
          <p:cNvPr id="2" name="Title 1">
            <a:extLst>
              <a:ext uri="{FF2B5EF4-FFF2-40B4-BE49-F238E27FC236}">
                <a16:creationId xmlns:a16="http://schemas.microsoft.com/office/drawing/2014/main" id="{4DCA39E0-8780-524C-B93E-92456A169736}"/>
              </a:ext>
            </a:extLst>
          </p:cNvPr>
          <p:cNvSpPr>
            <a:spLocks noGrp="1"/>
          </p:cNvSpPr>
          <p:nvPr>
            <p:ph type="title"/>
          </p:nvPr>
        </p:nvSpPr>
        <p:spPr/>
        <p:txBody>
          <a:bodyPr/>
          <a:lstStyle/>
          <a:p>
            <a:r>
              <a:rPr lang="en-US" dirty="0">
                <a:solidFill>
                  <a:srgbClr val="104D97"/>
                </a:solidFill>
                <a:latin typeface="Montserrat ExtraBold" panose="00000900000000000000"/>
              </a:rPr>
              <a:t>Temperature Formulations</a:t>
            </a:r>
          </a:p>
        </p:txBody>
      </p:sp>
    </p:spTree>
    <p:extLst>
      <p:ext uri="{BB962C8B-B14F-4D97-AF65-F5344CB8AC3E}">
        <p14:creationId xmlns:p14="http://schemas.microsoft.com/office/powerpoint/2010/main" val="954021003"/>
      </p:ext>
    </p:extLst>
  </p:cSld>
  <p:clrMapOvr>
    <a:masterClrMapping/>
  </p:clrMapOvr>
  <mc:AlternateContent xmlns:mc="http://schemas.openxmlformats.org/markup-compatibility/2006" xmlns:p14="http://schemas.microsoft.com/office/powerpoint/2010/main">
    <mc:Choice Requires="p14">
      <p:transition spd="slow" p14:dur="2000" advTm="32005"/>
    </mc:Choice>
    <mc:Fallback xmlns="">
      <p:transition spd="slow" advTm="32005"/>
    </mc:Fallback>
  </mc:AlternateContent>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D9149265-6CDA-4598-B08D-EC54FC7FF543}"/>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24</a:t>
            </a:fld>
            <a:endParaRPr lang="en-US">
              <a:solidFill>
                <a:prstClr val="black">
                  <a:tint val="75000"/>
                </a:prstClr>
              </a:solidFill>
              <a:latin typeface="Calibri" panose="020F0502020204030204"/>
            </a:endParaRPr>
          </a:p>
        </p:txBody>
      </p:sp>
      <p:pic>
        <p:nvPicPr>
          <p:cNvPr id="5" name="Picture 4" descr="This animation shows the evolution of diurnal temperature variability an average day in Sacramento, over the course of a year.  Into the summer days get warmer and the curves change shape.  A second set of points on the curve shows the same information put transformed via some light smoothing -- it reduces the weather and local noise creating a pattern more consistent with the annual cycle of temperature.">
            <a:extLst>
              <a:ext uri="{FF2B5EF4-FFF2-40B4-BE49-F238E27FC236}">
                <a16:creationId xmlns:a16="http://schemas.microsoft.com/office/drawing/2014/main" id="{D89CFB4D-3D4E-DD43-B3D7-9505286201AD}"/>
              </a:ext>
            </a:extLst>
          </p:cNvPr>
          <p:cNvPicPr>
            <a:picLocks noChangeAspect="1"/>
          </p:cNvPicPr>
          <p:nvPr/>
        </p:nvPicPr>
        <p:blipFill>
          <a:blip r:embed="rId2"/>
          <a:stretch>
            <a:fillRect/>
          </a:stretch>
        </p:blipFill>
        <p:spPr>
          <a:xfrm>
            <a:off x="2635624" y="1270747"/>
            <a:ext cx="3872753" cy="3872753"/>
          </a:xfrm>
          <a:prstGeom prst="rect">
            <a:avLst/>
          </a:prstGeom>
        </p:spPr>
      </p:pic>
      <p:sp>
        <p:nvSpPr>
          <p:cNvPr id="2" name="Title 1">
            <a:extLst>
              <a:ext uri="{FF2B5EF4-FFF2-40B4-BE49-F238E27FC236}">
                <a16:creationId xmlns:a16="http://schemas.microsoft.com/office/drawing/2014/main" id="{7EDF78DF-8CD6-7648-B088-EEC7493D592E}"/>
              </a:ext>
            </a:extLst>
          </p:cNvPr>
          <p:cNvSpPr>
            <a:spLocks noGrp="1"/>
          </p:cNvSpPr>
          <p:nvPr>
            <p:ph type="title"/>
          </p:nvPr>
        </p:nvSpPr>
        <p:spPr/>
        <p:txBody>
          <a:bodyPr/>
          <a:lstStyle/>
          <a:p>
            <a:r>
              <a:rPr lang="en-US" dirty="0">
                <a:solidFill>
                  <a:srgbClr val="104D97"/>
                </a:solidFill>
                <a:latin typeface="Montserrat ExtraBold" panose="00000900000000000000"/>
              </a:rPr>
              <a:t>Typical Meteorological Year Profiles</a:t>
            </a:r>
          </a:p>
        </p:txBody>
      </p:sp>
    </p:spTree>
    <p:extLst>
      <p:ext uri="{BB962C8B-B14F-4D97-AF65-F5344CB8AC3E}">
        <p14:creationId xmlns:p14="http://schemas.microsoft.com/office/powerpoint/2010/main" val="831658410"/>
      </p:ext>
    </p:extLst>
  </p:cSld>
  <p:clrMapOvr>
    <a:masterClrMapping/>
  </p:clrMapOvr>
  <mc:AlternateContent xmlns:mc="http://schemas.openxmlformats.org/markup-compatibility/2006" xmlns:p14="http://schemas.microsoft.com/office/powerpoint/2010/main">
    <mc:Choice Requires="p14">
      <p:transition spd="slow" p14:dur="2000" advTm="43052"/>
    </mc:Choice>
    <mc:Fallback xmlns="">
      <p:transition spd="slow" advTm="43052"/>
    </mc:Fallback>
  </mc:AlternateContent>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CE506B39-5106-434E-BA2C-3A71F2527955}"/>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25</a:t>
            </a:fld>
            <a:endParaRPr lang="en-US">
              <a:solidFill>
                <a:prstClr val="black">
                  <a:tint val="75000"/>
                </a:prstClr>
              </a:solidFill>
              <a:latin typeface="Calibri" panose="020F0502020204030204"/>
            </a:endParaRPr>
          </a:p>
        </p:txBody>
      </p:sp>
      <p:grpSp>
        <p:nvGrpSpPr>
          <p:cNvPr id="7" name="Group 6" descr="This schmatic illustrates the options for QA/QC protocols from &quot;good&quot; (using the HadISD product) to &quot;better&quot; (using HadISD tuned for California) to &quot;best&quot; (a spatially variant QA/QC protocol for California).">
            <a:extLst>
              <a:ext uri="{FF2B5EF4-FFF2-40B4-BE49-F238E27FC236}">
                <a16:creationId xmlns:a16="http://schemas.microsoft.com/office/drawing/2014/main" id="{5BAFB35D-DBF6-4E97-AF7C-CA18AB3E849C}"/>
              </a:ext>
            </a:extLst>
          </p:cNvPr>
          <p:cNvGrpSpPr/>
          <p:nvPr/>
        </p:nvGrpSpPr>
        <p:grpSpPr>
          <a:xfrm>
            <a:off x="630305" y="1369219"/>
            <a:ext cx="7883388" cy="3263504"/>
            <a:chOff x="840407" y="1825625"/>
            <a:chExt cx="10511184" cy="4351338"/>
          </a:xfrm>
        </p:grpSpPr>
        <p:sp>
          <p:nvSpPr>
            <p:cNvPr id="12" name="Freeform: Shape 11" descr="This schmatic illustrates the options for QA/QC protocols from &quot;good&quot; (using the HadISD product) to &quot;better&quot; (using HadISD tuned for California) to &quot;best&quot; (a spatially variant QA/QC protocol for California).">
              <a:extLst>
                <a:ext uri="{FF2B5EF4-FFF2-40B4-BE49-F238E27FC236}">
                  <a16:creationId xmlns:a16="http://schemas.microsoft.com/office/drawing/2014/main" id="{EE780B84-6E79-47A8-B853-CA22CD819408}"/>
                </a:ext>
              </a:extLst>
            </p:cNvPr>
            <p:cNvSpPr/>
            <p:nvPr/>
          </p:nvSpPr>
          <p:spPr>
            <a:xfrm>
              <a:off x="7916564" y="1825625"/>
              <a:ext cx="3435027" cy="4351338"/>
            </a:xfrm>
            <a:custGeom>
              <a:avLst/>
              <a:gdLst>
                <a:gd name="connsiteX0" fmla="*/ 0 w 3435027"/>
                <a:gd name="connsiteY0" fmla="*/ 343503 h 4351338"/>
                <a:gd name="connsiteX1" fmla="*/ 343503 w 3435027"/>
                <a:gd name="connsiteY1" fmla="*/ 0 h 4351338"/>
                <a:gd name="connsiteX2" fmla="*/ 3091524 w 3435027"/>
                <a:gd name="connsiteY2" fmla="*/ 0 h 4351338"/>
                <a:gd name="connsiteX3" fmla="*/ 3435027 w 3435027"/>
                <a:gd name="connsiteY3" fmla="*/ 343503 h 4351338"/>
                <a:gd name="connsiteX4" fmla="*/ 3435027 w 3435027"/>
                <a:gd name="connsiteY4" fmla="*/ 4007835 h 4351338"/>
                <a:gd name="connsiteX5" fmla="*/ 3091524 w 3435027"/>
                <a:gd name="connsiteY5" fmla="*/ 4351338 h 4351338"/>
                <a:gd name="connsiteX6" fmla="*/ 343503 w 3435027"/>
                <a:gd name="connsiteY6" fmla="*/ 4351338 h 4351338"/>
                <a:gd name="connsiteX7" fmla="*/ 0 w 3435027"/>
                <a:gd name="connsiteY7" fmla="*/ 4007835 h 4351338"/>
                <a:gd name="connsiteX8" fmla="*/ 0 w 3435027"/>
                <a:gd name="connsiteY8" fmla="*/ 343503 h 4351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35027" h="4351338">
                  <a:moveTo>
                    <a:pt x="0" y="343503"/>
                  </a:moveTo>
                  <a:cubicBezTo>
                    <a:pt x="0" y="153792"/>
                    <a:pt x="153792" y="0"/>
                    <a:pt x="343503" y="0"/>
                  </a:cubicBezTo>
                  <a:lnTo>
                    <a:pt x="3091524" y="0"/>
                  </a:lnTo>
                  <a:cubicBezTo>
                    <a:pt x="3281235" y="0"/>
                    <a:pt x="3435027" y="153792"/>
                    <a:pt x="3435027" y="343503"/>
                  </a:cubicBezTo>
                  <a:lnTo>
                    <a:pt x="3435027" y="4007835"/>
                  </a:lnTo>
                  <a:cubicBezTo>
                    <a:pt x="3435027" y="4197546"/>
                    <a:pt x="3281235" y="4351338"/>
                    <a:pt x="3091524" y="4351338"/>
                  </a:cubicBezTo>
                  <a:lnTo>
                    <a:pt x="343503" y="4351338"/>
                  </a:lnTo>
                  <a:cubicBezTo>
                    <a:pt x="153792" y="4351338"/>
                    <a:pt x="0" y="4197546"/>
                    <a:pt x="0" y="4007835"/>
                  </a:cubicBezTo>
                  <a:lnTo>
                    <a:pt x="0" y="34350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4686" tIns="1460087" rIns="154686" bIns="807387" numCol="1" spcCol="1270" anchor="t" anchorCtr="1">
              <a:noAutofit/>
            </a:bodyPr>
            <a:lstStyle/>
            <a:p>
              <a:pPr defTabSz="966788">
                <a:lnSpc>
                  <a:spcPct val="90000"/>
                </a:lnSpc>
                <a:spcBef>
                  <a:spcPct val="0"/>
                </a:spcBef>
                <a:spcAft>
                  <a:spcPct val="35000"/>
                </a:spcAft>
              </a:pPr>
              <a:endParaRPr lang="en-US" sz="2175" dirty="0">
                <a:solidFill>
                  <a:prstClr val="white"/>
                </a:solidFill>
                <a:latin typeface="Calibri" panose="020F0502020204030204"/>
              </a:endParaRPr>
            </a:p>
            <a:p>
              <a:pPr marL="171450" lvl="1" indent="-171450" defTabSz="766763">
                <a:lnSpc>
                  <a:spcPct val="90000"/>
                </a:lnSpc>
                <a:spcBef>
                  <a:spcPct val="0"/>
                </a:spcBef>
                <a:spcAft>
                  <a:spcPct val="15000"/>
                </a:spcAft>
                <a:buFontTx/>
                <a:buChar char="•"/>
              </a:pPr>
              <a:r>
                <a:rPr lang="en-US" sz="1725" dirty="0">
                  <a:solidFill>
                    <a:prstClr val="white"/>
                  </a:solidFill>
                  <a:latin typeface="Calibri" panose="020F0502020204030204"/>
                </a:rPr>
                <a:t>Spatially variant QA/QC protocol for California</a:t>
              </a:r>
            </a:p>
          </p:txBody>
        </p:sp>
        <p:sp>
          <p:nvSpPr>
            <p:cNvPr id="10" name="Freeform: Shape 9" descr="This schmatic illustrates the options for QA/QC protocols from &quot;good&quot; (using the HadISD product) to &quot;better&quot; (using HadISD tuned for California) to &quot;best&quot; (a spatially variant QA/QC protocol for California).">
              <a:extLst>
                <a:ext uri="{FF2B5EF4-FFF2-40B4-BE49-F238E27FC236}">
                  <a16:creationId xmlns:a16="http://schemas.microsoft.com/office/drawing/2014/main" id="{A822D69B-C28D-4008-9A01-E50F95897A17}"/>
                </a:ext>
              </a:extLst>
            </p:cNvPr>
            <p:cNvSpPr/>
            <p:nvPr/>
          </p:nvSpPr>
          <p:spPr>
            <a:xfrm>
              <a:off x="4378486" y="1825625"/>
              <a:ext cx="3435027" cy="4351338"/>
            </a:xfrm>
            <a:custGeom>
              <a:avLst/>
              <a:gdLst>
                <a:gd name="connsiteX0" fmla="*/ 0 w 3435027"/>
                <a:gd name="connsiteY0" fmla="*/ 343503 h 4351338"/>
                <a:gd name="connsiteX1" fmla="*/ 343503 w 3435027"/>
                <a:gd name="connsiteY1" fmla="*/ 0 h 4351338"/>
                <a:gd name="connsiteX2" fmla="*/ 3091524 w 3435027"/>
                <a:gd name="connsiteY2" fmla="*/ 0 h 4351338"/>
                <a:gd name="connsiteX3" fmla="*/ 3435027 w 3435027"/>
                <a:gd name="connsiteY3" fmla="*/ 343503 h 4351338"/>
                <a:gd name="connsiteX4" fmla="*/ 3435027 w 3435027"/>
                <a:gd name="connsiteY4" fmla="*/ 4007835 h 4351338"/>
                <a:gd name="connsiteX5" fmla="*/ 3091524 w 3435027"/>
                <a:gd name="connsiteY5" fmla="*/ 4351338 h 4351338"/>
                <a:gd name="connsiteX6" fmla="*/ 343503 w 3435027"/>
                <a:gd name="connsiteY6" fmla="*/ 4351338 h 4351338"/>
                <a:gd name="connsiteX7" fmla="*/ 0 w 3435027"/>
                <a:gd name="connsiteY7" fmla="*/ 4007835 h 4351338"/>
                <a:gd name="connsiteX8" fmla="*/ 0 w 3435027"/>
                <a:gd name="connsiteY8" fmla="*/ 343503 h 4351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35027" h="4351338">
                  <a:moveTo>
                    <a:pt x="0" y="343503"/>
                  </a:moveTo>
                  <a:cubicBezTo>
                    <a:pt x="0" y="153792"/>
                    <a:pt x="153792" y="0"/>
                    <a:pt x="343503" y="0"/>
                  </a:cubicBezTo>
                  <a:lnTo>
                    <a:pt x="3091524" y="0"/>
                  </a:lnTo>
                  <a:cubicBezTo>
                    <a:pt x="3281235" y="0"/>
                    <a:pt x="3435027" y="153792"/>
                    <a:pt x="3435027" y="343503"/>
                  </a:cubicBezTo>
                  <a:lnTo>
                    <a:pt x="3435027" y="4007835"/>
                  </a:lnTo>
                  <a:cubicBezTo>
                    <a:pt x="3435027" y="4197546"/>
                    <a:pt x="3281235" y="4351338"/>
                    <a:pt x="3091524" y="4351338"/>
                  </a:cubicBezTo>
                  <a:lnTo>
                    <a:pt x="343503" y="4351338"/>
                  </a:lnTo>
                  <a:cubicBezTo>
                    <a:pt x="153792" y="4351338"/>
                    <a:pt x="0" y="4197546"/>
                    <a:pt x="0" y="4007835"/>
                  </a:cubicBezTo>
                  <a:lnTo>
                    <a:pt x="0" y="34350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4686" tIns="1460087" rIns="154686" bIns="807387" numCol="1" spcCol="1270" anchor="t" anchorCtr="1">
              <a:noAutofit/>
            </a:bodyPr>
            <a:lstStyle/>
            <a:p>
              <a:pPr defTabSz="966788">
                <a:lnSpc>
                  <a:spcPct val="90000"/>
                </a:lnSpc>
                <a:spcBef>
                  <a:spcPct val="0"/>
                </a:spcBef>
                <a:spcAft>
                  <a:spcPct val="35000"/>
                </a:spcAft>
              </a:pPr>
              <a:endParaRPr lang="en-US" sz="2175" dirty="0">
                <a:solidFill>
                  <a:prstClr val="white"/>
                </a:solidFill>
                <a:latin typeface="Calibri" panose="020F0502020204030204"/>
              </a:endParaRPr>
            </a:p>
            <a:p>
              <a:pPr marL="171450" lvl="1" indent="-171450" defTabSz="766763">
                <a:lnSpc>
                  <a:spcPct val="90000"/>
                </a:lnSpc>
                <a:spcBef>
                  <a:spcPct val="0"/>
                </a:spcBef>
                <a:spcAft>
                  <a:spcPct val="15000"/>
                </a:spcAft>
                <a:buFontTx/>
                <a:buChar char="•"/>
              </a:pPr>
              <a:r>
                <a:rPr lang="en-US" sz="1725" dirty="0" err="1">
                  <a:solidFill>
                    <a:prstClr val="white"/>
                  </a:solidFill>
                  <a:latin typeface="Calibri" panose="020F0502020204030204"/>
                </a:rPr>
                <a:t>HadISD</a:t>
              </a:r>
              <a:r>
                <a:rPr lang="en-US" sz="1725" dirty="0">
                  <a:solidFill>
                    <a:prstClr val="white"/>
                  </a:solidFill>
                  <a:latin typeface="Calibri" panose="020F0502020204030204"/>
                </a:rPr>
                <a:t> Tuned for California </a:t>
              </a:r>
            </a:p>
          </p:txBody>
        </p:sp>
        <p:sp>
          <p:nvSpPr>
            <p:cNvPr id="8" name="Freeform: Shape 7" descr="This schmatic illustrates the options for QA/QC protocols from &quot;good&quot; (using the HadISD product) to &quot;better&quot; (using HadISD tuned for California) to &quot;best&quot; (a spatially variant QA/QC protocol for California).">
              <a:extLst>
                <a:ext uri="{FF2B5EF4-FFF2-40B4-BE49-F238E27FC236}">
                  <a16:creationId xmlns:a16="http://schemas.microsoft.com/office/drawing/2014/main" id="{78AC1686-4FE4-408B-A5D1-310EF1BF81B7}"/>
                </a:ext>
              </a:extLst>
            </p:cNvPr>
            <p:cNvSpPr/>
            <p:nvPr/>
          </p:nvSpPr>
          <p:spPr>
            <a:xfrm>
              <a:off x="840407" y="1825625"/>
              <a:ext cx="3435027" cy="4351338"/>
            </a:xfrm>
            <a:custGeom>
              <a:avLst/>
              <a:gdLst>
                <a:gd name="connsiteX0" fmla="*/ 0 w 3435027"/>
                <a:gd name="connsiteY0" fmla="*/ 343503 h 4351338"/>
                <a:gd name="connsiteX1" fmla="*/ 343503 w 3435027"/>
                <a:gd name="connsiteY1" fmla="*/ 0 h 4351338"/>
                <a:gd name="connsiteX2" fmla="*/ 3091524 w 3435027"/>
                <a:gd name="connsiteY2" fmla="*/ 0 h 4351338"/>
                <a:gd name="connsiteX3" fmla="*/ 3435027 w 3435027"/>
                <a:gd name="connsiteY3" fmla="*/ 343503 h 4351338"/>
                <a:gd name="connsiteX4" fmla="*/ 3435027 w 3435027"/>
                <a:gd name="connsiteY4" fmla="*/ 4007835 h 4351338"/>
                <a:gd name="connsiteX5" fmla="*/ 3091524 w 3435027"/>
                <a:gd name="connsiteY5" fmla="*/ 4351338 h 4351338"/>
                <a:gd name="connsiteX6" fmla="*/ 343503 w 3435027"/>
                <a:gd name="connsiteY6" fmla="*/ 4351338 h 4351338"/>
                <a:gd name="connsiteX7" fmla="*/ 0 w 3435027"/>
                <a:gd name="connsiteY7" fmla="*/ 4007835 h 4351338"/>
                <a:gd name="connsiteX8" fmla="*/ 0 w 3435027"/>
                <a:gd name="connsiteY8" fmla="*/ 343503 h 4351338"/>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Lst>
              <a:rect l="l" t="t" r="r" b="b"/>
              <a:pathLst>
                <a:path w="3435027" h="4351338">
                  <a:moveTo>
                    <a:pt x="0" y="343503"/>
                  </a:moveTo>
                  <a:cubicBezTo>
                    <a:pt x="0" y="153792"/>
                    <a:pt x="153792" y="0"/>
                    <a:pt x="343503" y="0"/>
                  </a:cubicBezTo>
                  <a:lnTo>
                    <a:pt x="3091524" y="0"/>
                  </a:lnTo>
                  <a:cubicBezTo>
                    <a:pt x="3281235" y="0"/>
                    <a:pt x="3435027" y="153792"/>
                    <a:pt x="3435027" y="343503"/>
                  </a:cubicBezTo>
                  <a:lnTo>
                    <a:pt x="3435027" y="4007835"/>
                  </a:lnTo>
                  <a:cubicBezTo>
                    <a:pt x="3435027" y="4197546"/>
                    <a:pt x="3281235" y="4351338"/>
                    <a:pt x="3091524" y="4351338"/>
                  </a:cubicBezTo>
                  <a:lnTo>
                    <a:pt x="343503" y="4351338"/>
                  </a:lnTo>
                  <a:cubicBezTo>
                    <a:pt x="153792" y="4351338"/>
                    <a:pt x="0" y="4197546"/>
                    <a:pt x="0" y="4007835"/>
                  </a:cubicBezTo>
                  <a:lnTo>
                    <a:pt x="0" y="343503"/>
                  </a:lnTo>
                  <a:close/>
                </a:path>
              </a:pathLst>
            </a:custGeom>
          </p:spPr>
          <p:style>
            <a:lnRef idx="2">
              <a:schemeClr val="lt1">
                <a:hueOff val="0"/>
                <a:satOff val="0"/>
                <a:lumOff val="0"/>
                <a:alphaOff val="0"/>
              </a:schemeClr>
            </a:lnRef>
            <a:fillRef idx="1">
              <a:schemeClr val="accent1">
                <a:hueOff val="0"/>
                <a:satOff val="0"/>
                <a:lumOff val="0"/>
                <a:alphaOff val="0"/>
              </a:schemeClr>
            </a:fillRef>
            <a:effectRef idx="0">
              <a:schemeClr val="accent1">
                <a:hueOff val="0"/>
                <a:satOff val="0"/>
                <a:lumOff val="0"/>
                <a:alphaOff val="0"/>
              </a:schemeClr>
            </a:effectRef>
            <a:fontRef idx="minor">
              <a:schemeClr val="lt1"/>
            </a:fontRef>
          </p:style>
          <p:txBody>
            <a:bodyPr spcFirstLastPara="0" vert="horz" wrap="square" lIns="154686" tIns="1460087" rIns="154686" bIns="807387" numCol="1" spcCol="1270" anchor="t" anchorCtr="1">
              <a:noAutofit/>
            </a:bodyPr>
            <a:lstStyle/>
            <a:p>
              <a:pPr defTabSz="966788">
                <a:lnSpc>
                  <a:spcPct val="90000"/>
                </a:lnSpc>
                <a:spcBef>
                  <a:spcPct val="0"/>
                </a:spcBef>
                <a:spcAft>
                  <a:spcPct val="35000"/>
                </a:spcAft>
              </a:pPr>
              <a:endParaRPr lang="en-US" sz="2175" dirty="0">
                <a:solidFill>
                  <a:prstClr val="white"/>
                </a:solidFill>
                <a:latin typeface="Calibri" panose="020F0502020204030204"/>
              </a:endParaRPr>
            </a:p>
            <a:p>
              <a:pPr marL="171450" lvl="1" indent="-171450" defTabSz="766763">
                <a:lnSpc>
                  <a:spcPct val="90000"/>
                </a:lnSpc>
                <a:spcBef>
                  <a:spcPct val="0"/>
                </a:spcBef>
                <a:spcAft>
                  <a:spcPct val="15000"/>
                </a:spcAft>
                <a:buFontTx/>
                <a:buChar char="•"/>
              </a:pPr>
              <a:r>
                <a:rPr lang="en-US" sz="1725" dirty="0" err="1">
                  <a:solidFill>
                    <a:prstClr val="white"/>
                  </a:solidFill>
                  <a:latin typeface="Calibri" panose="020F0502020204030204"/>
                </a:rPr>
                <a:t>HadISD</a:t>
              </a:r>
              <a:endParaRPr lang="en-US" sz="1725" dirty="0">
                <a:solidFill>
                  <a:prstClr val="white"/>
                </a:solidFill>
                <a:latin typeface="Calibri" panose="020F0502020204030204"/>
              </a:endParaRPr>
            </a:p>
          </p:txBody>
        </p:sp>
        <p:sp>
          <p:nvSpPr>
            <p:cNvPr id="14" name="Arrow: Left-Right 13" descr="This schmatic illustrates the options for QA/QC protocols from &quot;good&quot; (using the HadISD product) to &quot;better&quot; (using HadISD tuned for California) to &quot;best&quot; (a spatially variant QA/QC protocol for California).">
              <a:extLst>
                <a:ext uri="{FF2B5EF4-FFF2-40B4-BE49-F238E27FC236}">
                  <a16:creationId xmlns:a16="http://schemas.microsoft.com/office/drawing/2014/main" id="{DABCF43D-57FE-420C-AF46-EECF0484E69E}"/>
                </a:ext>
              </a:extLst>
            </p:cNvPr>
            <p:cNvSpPr/>
            <p:nvPr/>
          </p:nvSpPr>
          <p:spPr>
            <a:xfrm>
              <a:off x="1258823" y="5306695"/>
              <a:ext cx="9674352" cy="652700"/>
            </a:xfrm>
            <a:prstGeom prst="leftRightArrow">
              <a:avLst/>
            </a:prstGeom>
          </p:spPr>
          <p:style>
            <a:lnRef idx="2">
              <a:schemeClr val="lt1">
                <a:hueOff val="0"/>
                <a:satOff val="0"/>
                <a:lumOff val="0"/>
                <a:alphaOff val="0"/>
              </a:schemeClr>
            </a:lnRef>
            <a:fillRef idx="1">
              <a:schemeClr val="accent1">
                <a:tint val="60000"/>
                <a:hueOff val="0"/>
                <a:satOff val="0"/>
                <a:lumOff val="0"/>
                <a:alphaOff val="0"/>
              </a:schemeClr>
            </a:fillRef>
            <a:effectRef idx="0">
              <a:schemeClr val="accent1">
                <a:tint val="60000"/>
                <a:hueOff val="0"/>
                <a:satOff val="0"/>
                <a:lumOff val="0"/>
                <a:alphaOff val="0"/>
              </a:schemeClr>
            </a:effectRef>
            <a:fontRef idx="minor">
              <a:schemeClr val="dk1">
                <a:hueOff val="0"/>
                <a:satOff val="0"/>
                <a:lumOff val="0"/>
                <a:alphaOff val="0"/>
              </a:schemeClr>
            </a:fontRef>
          </p:style>
        </p:sp>
      </p:grpSp>
      <p:sp>
        <p:nvSpPr>
          <p:cNvPr id="5" name="TextBox 4">
            <a:extLst>
              <a:ext uri="{FF2B5EF4-FFF2-40B4-BE49-F238E27FC236}">
                <a16:creationId xmlns:a16="http://schemas.microsoft.com/office/drawing/2014/main" id="{3359699B-E3C6-304E-A14B-5D59318EB19B}"/>
              </a:ext>
            </a:extLst>
          </p:cNvPr>
          <p:cNvSpPr txBox="1"/>
          <p:nvPr/>
        </p:nvSpPr>
        <p:spPr>
          <a:xfrm>
            <a:off x="7073309" y="4106826"/>
            <a:ext cx="997196" cy="300082"/>
          </a:xfrm>
          <a:prstGeom prst="rect">
            <a:avLst/>
          </a:prstGeom>
          <a:noFill/>
        </p:spPr>
        <p:txBody>
          <a:bodyPr wrap="none" rtlCol="0">
            <a:spAutoFit/>
          </a:bodyPr>
          <a:lstStyle/>
          <a:p>
            <a:pPr defTabSz="685800"/>
            <a:r>
              <a:rPr lang="en-US" sz="1350" dirty="0">
                <a:solidFill>
                  <a:prstClr val="black"/>
                </a:solidFill>
                <a:latin typeface="Calibri" panose="020F0502020204030204"/>
              </a:rPr>
              <a:t>More Effort</a:t>
            </a:r>
          </a:p>
        </p:txBody>
      </p:sp>
      <p:sp>
        <p:nvSpPr>
          <p:cNvPr id="6" name="TextBox 5">
            <a:extLst>
              <a:ext uri="{FF2B5EF4-FFF2-40B4-BE49-F238E27FC236}">
                <a16:creationId xmlns:a16="http://schemas.microsoft.com/office/drawing/2014/main" id="{5230F2C5-25E7-3B46-BDCD-F03DDD57F134}"/>
              </a:ext>
            </a:extLst>
          </p:cNvPr>
          <p:cNvSpPr txBox="1"/>
          <p:nvPr/>
        </p:nvSpPr>
        <p:spPr>
          <a:xfrm>
            <a:off x="1533746" y="4106826"/>
            <a:ext cx="906530" cy="300082"/>
          </a:xfrm>
          <a:prstGeom prst="rect">
            <a:avLst/>
          </a:prstGeom>
          <a:noFill/>
        </p:spPr>
        <p:txBody>
          <a:bodyPr wrap="none" rtlCol="0">
            <a:spAutoFit/>
          </a:bodyPr>
          <a:lstStyle/>
          <a:p>
            <a:pPr defTabSz="685800"/>
            <a:r>
              <a:rPr lang="en-US" sz="1350" dirty="0">
                <a:solidFill>
                  <a:prstClr val="black"/>
                </a:solidFill>
                <a:latin typeface="Calibri" panose="020F0502020204030204"/>
              </a:rPr>
              <a:t>Less Effort</a:t>
            </a:r>
          </a:p>
        </p:txBody>
      </p:sp>
      <p:sp>
        <p:nvSpPr>
          <p:cNvPr id="17" name="TextBox 16">
            <a:extLst>
              <a:ext uri="{FF2B5EF4-FFF2-40B4-BE49-F238E27FC236}">
                <a16:creationId xmlns:a16="http://schemas.microsoft.com/office/drawing/2014/main" id="{5A07C92A-4001-415E-8D26-7FC54FC23E64}"/>
              </a:ext>
            </a:extLst>
          </p:cNvPr>
          <p:cNvSpPr txBox="1"/>
          <p:nvPr/>
        </p:nvSpPr>
        <p:spPr>
          <a:xfrm>
            <a:off x="6558789" y="1947499"/>
            <a:ext cx="1018227" cy="507831"/>
          </a:xfrm>
          <a:prstGeom prst="rect">
            <a:avLst/>
          </a:prstGeom>
          <a:noFill/>
        </p:spPr>
        <p:txBody>
          <a:bodyPr wrap="none" rtlCol="0">
            <a:spAutoFit/>
          </a:bodyPr>
          <a:lstStyle/>
          <a:p>
            <a:pPr defTabSz="685800"/>
            <a:r>
              <a:rPr lang="en-US" sz="2700" b="1" dirty="0">
                <a:solidFill>
                  <a:prstClr val="white"/>
                </a:solidFill>
                <a:latin typeface="Montserrat Black" panose="00000A00000000000000" pitchFamily="2" charset="0"/>
              </a:rPr>
              <a:t>Best</a:t>
            </a:r>
          </a:p>
        </p:txBody>
      </p:sp>
      <p:sp>
        <p:nvSpPr>
          <p:cNvPr id="16" name="TextBox 15">
            <a:extLst>
              <a:ext uri="{FF2B5EF4-FFF2-40B4-BE49-F238E27FC236}">
                <a16:creationId xmlns:a16="http://schemas.microsoft.com/office/drawing/2014/main" id="{932A14FD-E87B-4A5B-A5DD-A4AA74A1E253}"/>
              </a:ext>
            </a:extLst>
          </p:cNvPr>
          <p:cNvSpPr txBox="1"/>
          <p:nvPr/>
        </p:nvSpPr>
        <p:spPr>
          <a:xfrm>
            <a:off x="3898472" y="1947499"/>
            <a:ext cx="1435008" cy="507831"/>
          </a:xfrm>
          <a:prstGeom prst="rect">
            <a:avLst/>
          </a:prstGeom>
          <a:noFill/>
        </p:spPr>
        <p:txBody>
          <a:bodyPr wrap="none" rtlCol="0">
            <a:spAutoFit/>
          </a:bodyPr>
          <a:lstStyle/>
          <a:p>
            <a:pPr defTabSz="685800"/>
            <a:r>
              <a:rPr lang="en-US" sz="2700" b="1" dirty="0">
                <a:solidFill>
                  <a:prstClr val="white"/>
                </a:solidFill>
                <a:latin typeface="Montserrat Black" panose="00000A00000000000000" pitchFamily="2" charset="0"/>
              </a:rPr>
              <a:t>Better</a:t>
            </a:r>
          </a:p>
        </p:txBody>
      </p:sp>
      <p:sp>
        <p:nvSpPr>
          <p:cNvPr id="15" name="TextBox 14">
            <a:extLst>
              <a:ext uri="{FF2B5EF4-FFF2-40B4-BE49-F238E27FC236}">
                <a16:creationId xmlns:a16="http://schemas.microsoft.com/office/drawing/2014/main" id="{A24D8CE5-1D6E-4DE8-80DF-39A9DDAA5606}"/>
              </a:ext>
            </a:extLst>
          </p:cNvPr>
          <p:cNvSpPr txBox="1"/>
          <p:nvPr/>
        </p:nvSpPr>
        <p:spPr>
          <a:xfrm>
            <a:off x="1359874" y="1947499"/>
            <a:ext cx="1018227" cy="507831"/>
          </a:xfrm>
          <a:prstGeom prst="rect">
            <a:avLst/>
          </a:prstGeom>
          <a:noFill/>
        </p:spPr>
        <p:txBody>
          <a:bodyPr wrap="none" rtlCol="0">
            <a:spAutoFit/>
          </a:bodyPr>
          <a:lstStyle/>
          <a:p>
            <a:pPr defTabSz="685800"/>
            <a:r>
              <a:rPr lang="en-US" sz="2700" b="1" dirty="0">
                <a:solidFill>
                  <a:prstClr val="white"/>
                </a:solidFill>
                <a:latin typeface="Montserrat Black" panose="00000A00000000000000" pitchFamily="2" charset="0"/>
              </a:rPr>
              <a:t>Good</a:t>
            </a:r>
          </a:p>
        </p:txBody>
      </p:sp>
      <p:sp>
        <p:nvSpPr>
          <p:cNvPr id="2" name="Title 1">
            <a:extLst>
              <a:ext uri="{FF2B5EF4-FFF2-40B4-BE49-F238E27FC236}">
                <a16:creationId xmlns:a16="http://schemas.microsoft.com/office/drawing/2014/main" id="{5A8E767C-564F-C648-861C-A02174DBF6A6}"/>
              </a:ext>
            </a:extLst>
          </p:cNvPr>
          <p:cNvSpPr>
            <a:spLocks noGrp="1"/>
          </p:cNvSpPr>
          <p:nvPr>
            <p:ph type="title"/>
          </p:nvPr>
        </p:nvSpPr>
        <p:spPr/>
        <p:txBody>
          <a:bodyPr/>
          <a:lstStyle/>
          <a:p>
            <a:r>
              <a:rPr lang="en-US" kern="0" dirty="0">
                <a:solidFill>
                  <a:srgbClr val="104D97"/>
                </a:solidFill>
                <a:latin typeface="Montserrat ExtraBold" panose="00000900000000000000"/>
              </a:rPr>
              <a:t>Options: Alternative QA/QC</a:t>
            </a:r>
            <a:endParaRPr lang="en-US" dirty="0">
              <a:latin typeface="Montserrat ExtraBold" panose="00000900000000000000"/>
            </a:endParaRPr>
          </a:p>
        </p:txBody>
      </p:sp>
    </p:spTree>
    <p:extLst>
      <p:ext uri="{BB962C8B-B14F-4D97-AF65-F5344CB8AC3E}">
        <p14:creationId xmlns:p14="http://schemas.microsoft.com/office/powerpoint/2010/main" val="979489833"/>
      </p:ext>
    </p:extLst>
  </p:cSld>
  <p:clrMapOvr>
    <a:masterClrMapping/>
  </p:clrMapOvr>
  <mc:AlternateContent xmlns:mc="http://schemas.openxmlformats.org/markup-compatibility/2006" xmlns:p14="http://schemas.microsoft.com/office/powerpoint/2010/main">
    <mc:Choice Requires="p14">
      <p:transition spd="slow" p14:dur="2000" advTm="66798"/>
    </mc:Choice>
    <mc:Fallback xmlns="">
      <p:transition spd="slow" advTm="66798"/>
    </mc:Fallback>
  </mc:AlternateContent>
  <p:timing>
    <p:tnLst>
      <p:par>
        <p:cTn id="1" dur="indefinite" restart="never" nodeType="tmRoot"/>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A77203C9-BD11-479E-A67A-074601EA551F}"/>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26</a:t>
            </a:fld>
            <a:endParaRPr lang="en-US">
              <a:solidFill>
                <a:prstClr val="black">
                  <a:tint val="75000"/>
                </a:prstClr>
              </a:solidFill>
              <a:latin typeface="Calibri" panose="020F0502020204030204"/>
            </a:endParaRPr>
          </a:p>
        </p:txBody>
      </p:sp>
      <p:graphicFrame>
        <p:nvGraphicFramePr>
          <p:cNvPr id="4" name="Content Placeholder 3" descr="The Table indiactes a scale from 0 to 3 of the quality level of the data. " title="Table of Options for Data-level-as-service">
            <a:extLst>
              <a:ext uri="{FF2B5EF4-FFF2-40B4-BE49-F238E27FC236}">
                <a16:creationId xmlns:a16="http://schemas.microsoft.com/office/drawing/2014/main" id="{46B486D4-2B9C-B947-A69E-23774C7E6AF3}"/>
              </a:ext>
            </a:extLst>
          </p:cNvPr>
          <p:cNvGraphicFramePr>
            <a:graphicFrameLocks noGrp="1"/>
          </p:cNvGraphicFramePr>
          <p:nvPr>
            <p:ph idx="1"/>
            <p:extLst>
              <p:ext uri="{D42A27DB-BD31-4B8C-83A1-F6EECF244321}">
                <p14:modId xmlns:p14="http://schemas.microsoft.com/office/powerpoint/2010/main" val="2494610806"/>
              </p:ext>
            </p:extLst>
          </p:nvPr>
        </p:nvGraphicFramePr>
        <p:xfrm>
          <a:off x="628650" y="1369219"/>
          <a:ext cx="7886700" cy="2537460"/>
        </p:xfrm>
        <a:graphic>
          <a:graphicData uri="http://schemas.openxmlformats.org/drawingml/2006/table">
            <a:tbl>
              <a:tblPr firstRow="1" bandRow="1">
                <a:tableStyleId>{5C22544A-7EE6-4342-B048-85BDC9FD1C3A}</a:tableStyleId>
              </a:tblPr>
              <a:tblGrid>
                <a:gridCol w="703078">
                  <a:extLst>
                    <a:ext uri="{9D8B030D-6E8A-4147-A177-3AD203B41FA5}">
                      <a16:colId xmlns:a16="http://schemas.microsoft.com/office/drawing/2014/main" val="3695309270"/>
                    </a:ext>
                  </a:extLst>
                </a:gridCol>
                <a:gridCol w="1291856">
                  <a:extLst>
                    <a:ext uri="{9D8B030D-6E8A-4147-A177-3AD203B41FA5}">
                      <a16:colId xmlns:a16="http://schemas.microsoft.com/office/drawing/2014/main" val="1956921920"/>
                    </a:ext>
                  </a:extLst>
                </a:gridCol>
                <a:gridCol w="5891766">
                  <a:extLst>
                    <a:ext uri="{9D8B030D-6E8A-4147-A177-3AD203B41FA5}">
                      <a16:colId xmlns:a16="http://schemas.microsoft.com/office/drawing/2014/main" val="1988238055"/>
                    </a:ext>
                  </a:extLst>
                </a:gridCol>
              </a:tblGrid>
              <a:tr h="800100">
                <a:tc>
                  <a:txBody>
                    <a:bodyPr/>
                    <a:lstStyle/>
                    <a:p>
                      <a:pPr algn="ctr"/>
                      <a:endParaRPr lang="en-US" sz="2400" dirty="0"/>
                    </a:p>
                  </a:txBody>
                  <a:tcPr marL="68580" marR="68580" marT="34290" marB="34290"/>
                </a:tc>
                <a:tc>
                  <a:txBody>
                    <a:bodyPr/>
                    <a:lstStyle/>
                    <a:p>
                      <a:pPr algn="ctr"/>
                      <a:r>
                        <a:rPr lang="en-US" sz="2400" dirty="0"/>
                        <a:t>Quality Level</a:t>
                      </a:r>
                    </a:p>
                  </a:txBody>
                  <a:tcPr marL="68580" marR="68580" marT="34290" marB="34290"/>
                </a:tc>
                <a:tc>
                  <a:txBody>
                    <a:bodyPr/>
                    <a:lstStyle/>
                    <a:p>
                      <a:pPr algn="ctr"/>
                      <a:r>
                        <a:rPr lang="en-US" sz="2400" dirty="0"/>
                        <a:t>Data Description</a:t>
                      </a:r>
                    </a:p>
                  </a:txBody>
                  <a:tcPr marL="68580" marR="68580" marT="34290" marB="34290"/>
                </a:tc>
                <a:extLst>
                  <a:ext uri="{0D108BD9-81ED-4DB2-BD59-A6C34878D82A}">
                    <a16:rowId xmlns:a16="http://schemas.microsoft.com/office/drawing/2014/main" val="475808210"/>
                  </a:ext>
                </a:extLst>
              </a:tr>
              <a:tr h="434340">
                <a:tc>
                  <a:txBody>
                    <a:bodyPr/>
                    <a:lstStyle/>
                    <a:p>
                      <a:pPr algn="ctr"/>
                      <a:r>
                        <a:rPr lang="en-US" sz="2400" dirty="0"/>
                        <a:t>0 </a:t>
                      </a:r>
                    </a:p>
                  </a:txBody>
                  <a:tcPr marL="68580" marR="68580" marT="34290" marB="34290"/>
                </a:tc>
                <a:tc>
                  <a:txBody>
                    <a:bodyPr/>
                    <a:lstStyle/>
                    <a:p>
                      <a:pPr algn="ctr"/>
                      <a:r>
                        <a:rPr lang="en-US" sz="2400" dirty="0"/>
                        <a:t>Raw</a:t>
                      </a:r>
                    </a:p>
                  </a:txBody>
                  <a:tcPr marL="68580" marR="68580" marT="34290" marB="34290"/>
                </a:tc>
                <a:tc>
                  <a:txBody>
                    <a:bodyPr/>
                    <a:lstStyle/>
                    <a:p>
                      <a:pPr algn="ctr"/>
                      <a:r>
                        <a:rPr lang="en-US" sz="2400" dirty="0"/>
                        <a:t>Original Data With No QA/QC</a:t>
                      </a:r>
                    </a:p>
                  </a:txBody>
                  <a:tcPr marL="68580" marR="68580" marT="34290" marB="34290"/>
                </a:tc>
                <a:extLst>
                  <a:ext uri="{0D108BD9-81ED-4DB2-BD59-A6C34878D82A}">
                    <a16:rowId xmlns:a16="http://schemas.microsoft.com/office/drawing/2014/main" val="3259860654"/>
                  </a:ext>
                </a:extLst>
              </a:tr>
              <a:tr h="434340">
                <a:tc>
                  <a:txBody>
                    <a:bodyPr/>
                    <a:lstStyle/>
                    <a:p>
                      <a:pPr algn="ctr"/>
                      <a:r>
                        <a:rPr lang="en-US" sz="2400" dirty="0"/>
                        <a:t>1 </a:t>
                      </a:r>
                    </a:p>
                  </a:txBody>
                  <a:tcPr marL="68580" marR="68580" marT="34290" marB="34290"/>
                </a:tc>
                <a:tc>
                  <a:txBody>
                    <a:bodyPr/>
                    <a:lstStyle/>
                    <a:p>
                      <a:pPr algn="ctr"/>
                      <a:r>
                        <a:rPr lang="en-US" sz="2400" dirty="0"/>
                        <a:t>Flagged</a:t>
                      </a:r>
                    </a:p>
                  </a:txBody>
                  <a:tcPr marL="68580" marR="68580" marT="34290" marB="34290"/>
                </a:tc>
                <a:tc>
                  <a:txBody>
                    <a:bodyPr/>
                    <a:lstStyle/>
                    <a:p>
                      <a:pPr algn="ctr"/>
                      <a:r>
                        <a:rPr lang="en-US" sz="2400" dirty="0"/>
                        <a:t>Data Flagged By Error Type</a:t>
                      </a:r>
                    </a:p>
                  </a:txBody>
                  <a:tcPr marL="68580" marR="68580" marT="34290" marB="34290"/>
                </a:tc>
                <a:extLst>
                  <a:ext uri="{0D108BD9-81ED-4DB2-BD59-A6C34878D82A}">
                    <a16:rowId xmlns:a16="http://schemas.microsoft.com/office/drawing/2014/main" val="4073897174"/>
                  </a:ext>
                </a:extLst>
              </a:tr>
              <a:tr h="434340">
                <a:tc>
                  <a:txBody>
                    <a:bodyPr/>
                    <a:lstStyle/>
                    <a:p>
                      <a:pPr algn="ctr"/>
                      <a:r>
                        <a:rPr lang="en-US" sz="2400" dirty="0"/>
                        <a:t>2 </a:t>
                      </a:r>
                    </a:p>
                  </a:txBody>
                  <a:tcPr marL="68580" marR="68580" marT="34290" marB="34290"/>
                </a:tc>
                <a:tc>
                  <a:txBody>
                    <a:bodyPr/>
                    <a:lstStyle/>
                    <a:p>
                      <a:pPr algn="ctr"/>
                      <a:r>
                        <a:rPr lang="en-US" sz="2400" dirty="0"/>
                        <a:t>Cleaned</a:t>
                      </a:r>
                    </a:p>
                  </a:txBody>
                  <a:tcPr marL="68580" marR="68580" marT="34290" marB="34290"/>
                </a:tc>
                <a:tc>
                  <a:txBody>
                    <a:bodyPr/>
                    <a:lstStyle/>
                    <a:p>
                      <a:pPr algn="ctr"/>
                      <a:r>
                        <a:rPr lang="en-US" sz="2400" dirty="0"/>
                        <a:t>Data Homogenized &amp; Flagged Data Removed</a:t>
                      </a:r>
                    </a:p>
                  </a:txBody>
                  <a:tcPr marL="68580" marR="68580" marT="34290" marB="34290"/>
                </a:tc>
                <a:extLst>
                  <a:ext uri="{0D108BD9-81ED-4DB2-BD59-A6C34878D82A}">
                    <a16:rowId xmlns:a16="http://schemas.microsoft.com/office/drawing/2014/main" val="4030499052"/>
                  </a:ext>
                </a:extLst>
              </a:tr>
              <a:tr h="434340">
                <a:tc>
                  <a:txBody>
                    <a:bodyPr/>
                    <a:lstStyle/>
                    <a:p>
                      <a:pPr algn="ctr"/>
                      <a:r>
                        <a:rPr lang="en-US" sz="2400" dirty="0"/>
                        <a:t>3 </a:t>
                      </a:r>
                    </a:p>
                  </a:txBody>
                  <a:tcPr marL="68580" marR="68580" marT="34290" marB="34290"/>
                </a:tc>
                <a:tc>
                  <a:txBody>
                    <a:bodyPr/>
                    <a:lstStyle/>
                    <a:p>
                      <a:pPr algn="ctr"/>
                      <a:r>
                        <a:rPr lang="en-US" sz="2400" dirty="0"/>
                        <a:t>Filled</a:t>
                      </a:r>
                    </a:p>
                  </a:txBody>
                  <a:tcPr marL="68580" marR="68580" marT="34290" marB="34290"/>
                </a:tc>
                <a:tc>
                  <a:txBody>
                    <a:bodyPr/>
                    <a:lstStyle/>
                    <a:p>
                      <a:pPr algn="ctr"/>
                      <a:r>
                        <a:rPr lang="en-US" sz="2400" dirty="0"/>
                        <a:t>Removed Data Points Interpolated</a:t>
                      </a:r>
                    </a:p>
                  </a:txBody>
                  <a:tcPr marL="68580" marR="68580" marT="34290" marB="34290"/>
                </a:tc>
                <a:extLst>
                  <a:ext uri="{0D108BD9-81ED-4DB2-BD59-A6C34878D82A}">
                    <a16:rowId xmlns:a16="http://schemas.microsoft.com/office/drawing/2014/main" val="928899304"/>
                  </a:ext>
                </a:extLst>
              </a:tr>
            </a:tbl>
          </a:graphicData>
        </a:graphic>
      </p:graphicFrame>
      <p:sp>
        <p:nvSpPr>
          <p:cNvPr id="2" name="Title 1">
            <a:extLst>
              <a:ext uri="{FF2B5EF4-FFF2-40B4-BE49-F238E27FC236}">
                <a16:creationId xmlns:a16="http://schemas.microsoft.com/office/drawing/2014/main" id="{DE9946F4-D2D9-2344-989E-623936288EA6}"/>
              </a:ext>
            </a:extLst>
          </p:cNvPr>
          <p:cNvSpPr>
            <a:spLocks noGrp="1"/>
          </p:cNvSpPr>
          <p:nvPr>
            <p:ph type="title"/>
          </p:nvPr>
        </p:nvSpPr>
        <p:spPr/>
        <p:txBody>
          <a:bodyPr/>
          <a:lstStyle/>
          <a:p>
            <a:r>
              <a:rPr lang="en-US" kern="0" dirty="0">
                <a:solidFill>
                  <a:srgbClr val="104D97"/>
                </a:solidFill>
                <a:latin typeface="Montserrat ExtraBold" panose="00000900000000000000"/>
              </a:rPr>
              <a:t>Options: Data Level as Service</a:t>
            </a:r>
            <a:endParaRPr lang="en-US" dirty="0">
              <a:latin typeface="Montserrat ExtraBold" panose="00000900000000000000"/>
            </a:endParaRPr>
          </a:p>
        </p:txBody>
      </p:sp>
    </p:spTree>
    <p:extLst>
      <p:ext uri="{BB962C8B-B14F-4D97-AF65-F5344CB8AC3E}">
        <p14:creationId xmlns:p14="http://schemas.microsoft.com/office/powerpoint/2010/main" val="952653635"/>
      </p:ext>
    </p:extLst>
  </p:cSld>
  <p:clrMapOvr>
    <a:masterClrMapping/>
  </p:clrMapOvr>
  <mc:AlternateContent xmlns:mc="http://schemas.openxmlformats.org/markup-compatibility/2006" xmlns:p14="http://schemas.microsoft.com/office/powerpoint/2010/main">
    <mc:Choice Requires="p14">
      <p:transition spd="slow" p14:dur="2000" advTm="64516"/>
    </mc:Choice>
    <mc:Fallback xmlns="">
      <p:transition spd="slow" advTm="64516"/>
    </mc:Fallback>
  </mc:AlternateContent>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159BCF4E-24CB-4062-B976-F7BC269D84B6}"/>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27</a:t>
            </a:fld>
            <a:endParaRPr lang="en-US">
              <a:solidFill>
                <a:prstClr val="black">
                  <a:tint val="75000"/>
                </a:prstClr>
              </a:solidFill>
              <a:latin typeface="Calibri" panose="020F0502020204030204"/>
            </a:endParaRPr>
          </a:p>
        </p:txBody>
      </p:sp>
      <p:graphicFrame>
        <p:nvGraphicFramePr>
          <p:cNvPr id="4" name="Diagram 3" descr="This schmatic demonstrates a potential idealized worklow, of how the hourly weather archive could be automated to run in the background on a server and continually update.">
            <a:extLst>
              <a:ext uri="{FF2B5EF4-FFF2-40B4-BE49-F238E27FC236}">
                <a16:creationId xmlns:a16="http://schemas.microsoft.com/office/drawing/2014/main" id="{D4DF6511-8A0E-FA4E-A233-7198E07ABFA9}"/>
              </a:ext>
            </a:extLst>
          </p:cNvPr>
          <p:cNvGraphicFramePr/>
          <p:nvPr>
            <p:extLst/>
          </p:nvPr>
        </p:nvGraphicFramePr>
        <p:xfrm>
          <a:off x="1524000" y="539750"/>
          <a:ext cx="6096000" cy="4064000"/>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
        <p:nvSpPr>
          <p:cNvPr id="2" name="Title 1">
            <a:extLst>
              <a:ext uri="{FF2B5EF4-FFF2-40B4-BE49-F238E27FC236}">
                <a16:creationId xmlns:a16="http://schemas.microsoft.com/office/drawing/2014/main" id="{6FF97E73-7B6F-425C-BC2D-7092BB3A3962}"/>
              </a:ext>
            </a:extLst>
          </p:cNvPr>
          <p:cNvSpPr>
            <a:spLocks noGrp="1"/>
          </p:cNvSpPr>
          <p:nvPr>
            <p:ph type="title"/>
          </p:nvPr>
        </p:nvSpPr>
        <p:spPr>
          <a:xfrm>
            <a:off x="301700" y="1"/>
            <a:ext cx="3382482" cy="3165845"/>
          </a:xfrm>
        </p:spPr>
        <p:txBody>
          <a:bodyPr>
            <a:normAutofit/>
          </a:bodyPr>
          <a:lstStyle/>
          <a:p>
            <a:r>
              <a:rPr lang="en-US" kern="0" dirty="0">
                <a:solidFill>
                  <a:srgbClr val="104D97"/>
                </a:solidFill>
                <a:latin typeface="Montserrat ExtraBold" panose="00000900000000000000"/>
              </a:rPr>
              <a:t>Options:</a:t>
            </a:r>
            <a:br>
              <a:rPr lang="en-US" kern="0" dirty="0">
                <a:solidFill>
                  <a:srgbClr val="104D97"/>
                </a:solidFill>
                <a:latin typeface="Montserrat ExtraBold" panose="00000900000000000000"/>
              </a:rPr>
            </a:br>
            <a:r>
              <a:rPr lang="en-US" kern="0" dirty="0">
                <a:solidFill>
                  <a:srgbClr val="104D97"/>
                </a:solidFill>
                <a:latin typeface="Montserrat ExtraBold" panose="00000900000000000000"/>
              </a:rPr>
              <a:t>Automated Workflow</a:t>
            </a:r>
            <a:endParaRPr lang="en-US" dirty="0">
              <a:latin typeface="Montserrat ExtraBold" panose="00000900000000000000"/>
            </a:endParaRPr>
          </a:p>
        </p:txBody>
      </p:sp>
    </p:spTree>
    <p:extLst>
      <p:ext uri="{BB962C8B-B14F-4D97-AF65-F5344CB8AC3E}">
        <p14:creationId xmlns:p14="http://schemas.microsoft.com/office/powerpoint/2010/main" val="2774665166"/>
      </p:ext>
    </p:extLst>
  </p:cSld>
  <p:clrMapOvr>
    <a:masterClrMapping/>
  </p:clrMapOvr>
  <mc:AlternateContent xmlns:mc="http://schemas.openxmlformats.org/markup-compatibility/2006" xmlns:p14="http://schemas.microsoft.com/office/powerpoint/2010/main">
    <mc:Choice Requires="p14">
      <p:transition spd="slow" p14:dur="2000" advTm="111461"/>
    </mc:Choice>
    <mc:Fallback xmlns="">
      <p:transition spd="slow" advTm="111461"/>
    </mc:Fallback>
  </mc:AlternateContent>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lide Number Placeholder 2">
            <a:extLst>
              <a:ext uri="{FF2B5EF4-FFF2-40B4-BE49-F238E27FC236}">
                <a16:creationId xmlns:a16="http://schemas.microsoft.com/office/drawing/2014/main" id="{05C6E57B-9B47-4D16-A041-094279726631}"/>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28</a:t>
            </a:fld>
            <a:endParaRPr lang="en-US">
              <a:solidFill>
                <a:prstClr val="black">
                  <a:tint val="75000"/>
                </a:prstClr>
              </a:solidFill>
              <a:latin typeface="Calibri" panose="020F0502020204030204"/>
            </a:endParaRPr>
          </a:p>
        </p:txBody>
      </p:sp>
      <p:sp>
        <p:nvSpPr>
          <p:cNvPr id="7" name="TextBox 6">
            <a:extLst>
              <a:ext uri="{FF2B5EF4-FFF2-40B4-BE49-F238E27FC236}">
                <a16:creationId xmlns:a16="http://schemas.microsoft.com/office/drawing/2014/main" id="{BB0EC53B-F0B0-4508-9A7B-9D6F9E87C612}"/>
              </a:ext>
            </a:extLst>
          </p:cNvPr>
          <p:cNvSpPr txBox="1"/>
          <p:nvPr/>
        </p:nvSpPr>
        <p:spPr>
          <a:xfrm>
            <a:off x="4299573" y="3758573"/>
            <a:ext cx="568489" cy="369332"/>
          </a:xfrm>
          <a:prstGeom prst="rect">
            <a:avLst/>
          </a:prstGeom>
          <a:noFill/>
        </p:spPr>
        <p:txBody>
          <a:bodyPr wrap="none" rtlCol="0">
            <a:spAutoFit/>
          </a:bodyPr>
          <a:lstStyle/>
          <a:p>
            <a:pPr defTabSz="685800"/>
            <a:r>
              <a:rPr lang="en-US" dirty="0">
                <a:solidFill>
                  <a:srgbClr val="104D97"/>
                </a:solidFill>
                <a:latin typeface="Calibri" panose="020F0502020204030204"/>
              </a:rPr>
              <a:t>Low</a:t>
            </a:r>
          </a:p>
        </p:txBody>
      </p:sp>
      <p:sp>
        <p:nvSpPr>
          <p:cNvPr id="6" name="TextBox 5">
            <a:extLst>
              <a:ext uri="{FF2B5EF4-FFF2-40B4-BE49-F238E27FC236}">
                <a16:creationId xmlns:a16="http://schemas.microsoft.com/office/drawing/2014/main" id="{081251DE-E555-4342-B027-E9500D2BF625}"/>
              </a:ext>
            </a:extLst>
          </p:cNvPr>
          <p:cNvSpPr txBox="1"/>
          <p:nvPr/>
        </p:nvSpPr>
        <p:spPr>
          <a:xfrm>
            <a:off x="4255379" y="1526156"/>
            <a:ext cx="612668" cy="369332"/>
          </a:xfrm>
          <a:prstGeom prst="rect">
            <a:avLst/>
          </a:prstGeom>
          <a:noFill/>
        </p:spPr>
        <p:txBody>
          <a:bodyPr wrap="none" rtlCol="0">
            <a:spAutoFit/>
          </a:bodyPr>
          <a:lstStyle/>
          <a:p>
            <a:pPr defTabSz="685800"/>
            <a:r>
              <a:rPr lang="en-US" dirty="0">
                <a:solidFill>
                  <a:srgbClr val="104D97"/>
                </a:solidFill>
                <a:latin typeface="Calibri" panose="020F0502020204030204"/>
              </a:rPr>
              <a:t>High</a:t>
            </a:r>
          </a:p>
        </p:txBody>
      </p:sp>
      <p:sp>
        <p:nvSpPr>
          <p:cNvPr id="5" name="Arrow: Up-Down 4">
            <a:extLst>
              <a:ext uri="{FF2B5EF4-FFF2-40B4-BE49-F238E27FC236}">
                <a16:creationId xmlns:a16="http://schemas.microsoft.com/office/drawing/2014/main" id="{36F3A95D-36CD-472D-8487-1AD7673C9A20}"/>
              </a:ext>
            </a:extLst>
          </p:cNvPr>
          <p:cNvSpPr/>
          <p:nvPr/>
        </p:nvSpPr>
        <p:spPr>
          <a:xfrm>
            <a:off x="4200171" y="1912964"/>
            <a:ext cx="675715" cy="1845609"/>
          </a:xfrm>
          <a:prstGeom prst="upDownArrow">
            <a:avLst/>
          </a:prstGeom>
        </p:spPr>
        <p:style>
          <a:lnRef idx="2">
            <a:schemeClr val="accent1">
              <a:shade val="50000"/>
            </a:schemeClr>
          </a:lnRef>
          <a:fillRef idx="1">
            <a:schemeClr val="accent1"/>
          </a:fillRef>
          <a:effectRef idx="0">
            <a:schemeClr val="accent1"/>
          </a:effectRef>
          <a:fontRef idx="minor">
            <a:schemeClr val="lt1"/>
          </a:fontRef>
        </p:style>
        <p:txBody>
          <a:bodyPr vert="vert" rtlCol="0" anchor="ctr"/>
          <a:lstStyle/>
          <a:p>
            <a:pPr algn="ctr" defTabSz="685800"/>
            <a:r>
              <a:rPr lang="en-US" b="1" dirty="0">
                <a:solidFill>
                  <a:prstClr val="white"/>
                </a:solidFill>
                <a:latin typeface="Calibri" panose="020F0502020204030204"/>
              </a:rPr>
              <a:t>Confidence</a:t>
            </a:r>
          </a:p>
        </p:txBody>
      </p:sp>
      <p:sp>
        <p:nvSpPr>
          <p:cNvPr id="4" name="Content Placeholder 3">
            <a:extLst>
              <a:ext uri="{FF2B5EF4-FFF2-40B4-BE49-F238E27FC236}">
                <a16:creationId xmlns:a16="http://schemas.microsoft.com/office/drawing/2014/main" id="{364B5287-317D-604E-BC38-F26995AFBF67}"/>
              </a:ext>
            </a:extLst>
          </p:cNvPr>
          <p:cNvSpPr txBox="1">
            <a:spLocks noGrp="1"/>
          </p:cNvSpPr>
          <p:nvPr>
            <p:ph idx="1"/>
          </p:nvPr>
        </p:nvSpPr>
        <p:spPr>
          <a:xfrm>
            <a:off x="628650" y="1369219"/>
            <a:ext cx="2589170" cy="3508653"/>
          </a:xfrm>
          <a:prstGeom prst="rect">
            <a:avLst/>
          </a:prstGeom>
          <a:noFill/>
        </p:spPr>
        <p:txBody>
          <a:bodyPr wrap="none" rtlCol="0">
            <a:spAutoFit/>
          </a:bodyPr>
          <a:lstStyle/>
          <a:p>
            <a:r>
              <a:rPr lang="en-US" sz="1800" dirty="0">
                <a:solidFill>
                  <a:srgbClr val="1C3C6E"/>
                </a:solidFill>
                <a:latin typeface="Montserrat ExtraBold" panose="00000900000000000000"/>
              </a:rPr>
              <a:t>Temperature</a:t>
            </a:r>
          </a:p>
          <a:p>
            <a:r>
              <a:rPr lang="en-US" sz="1800" dirty="0">
                <a:solidFill>
                  <a:srgbClr val="1C3C6E"/>
                </a:solidFill>
                <a:latin typeface="Montserrat ExtraBold" panose="00000900000000000000"/>
              </a:rPr>
              <a:t>Sea Level Pressure</a:t>
            </a:r>
          </a:p>
          <a:p>
            <a:r>
              <a:rPr lang="en-US" sz="1800" dirty="0">
                <a:solidFill>
                  <a:srgbClr val="1C3C6E"/>
                </a:solidFill>
                <a:latin typeface="Montserrat ExtraBold" panose="00000900000000000000"/>
              </a:rPr>
              <a:t>Dew Point</a:t>
            </a:r>
          </a:p>
          <a:p>
            <a:r>
              <a:rPr lang="en-US" sz="1800" dirty="0">
                <a:solidFill>
                  <a:srgbClr val="1C3C6E"/>
                </a:solidFill>
                <a:latin typeface="Montserrat ExtraBold" panose="00000900000000000000"/>
              </a:rPr>
              <a:t>Wind Speed</a:t>
            </a:r>
          </a:p>
          <a:p>
            <a:r>
              <a:rPr lang="en-US" sz="1800" dirty="0">
                <a:solidFill>
                  <a:srgbClr val="1C3C6E"/>
                </a:solidFill>
                <a:latin typeface="Montserrat ExtraBold" panose="00000900000000000000"/>
              </a:rPr>
              <a:t>Wind Direction</a:t>
            </a:r>
          </a:p>
          <a:p>
            <a:r>
              <a:rPr lang="en-US" sz="1800" dirty="0">
                <a:solidFill>
                  <a:srgbClr val="1C3C6E"/>
                </a:solidFill>
                <a:latin typeface="Montserrat ExtraBold" panose="00000900000000000000"/>
              </a:rPr>
              <a:t>Wind Gusts and Peak</a:t>
            </a:r>
          </a:p>
          <a:p>
            <a:r>
              <a:rPr lang="en-US" sz="1800" dirty="0">
                <a:solidFill>
                  <a:srgbClr val="1C3C6E"/>
                </a:solidFill>
                <a:latin typeface="Montserrat ExtraBold" panose="00000900000000000000"/>
              </a:rPr>
              <a:t>Visibility</a:t>
            </a:r>
          </a:p>
          <a:p>
            <a:r>
              <a:rPr lang="en-US" sz="1800" dirty="0">
                <a:solidFill>
                  <a:srgbClr val="1C3C6E"/>
                </a:solidFill>
                <a:latin typeface="Montserrat ExtraBold" panose="00000900000000000000"/>
              </a:rPr>
              <a:t>Sensible Weather</a:t>
            </a:r>
          </a:p>
          <a:p>
            <a:r>
              <a:rPr lang="en-US" sz="1800" dirty="0">
                <a:solidFill>
                  <a:srgbClr val="1C3C6E"/>
                </a:solidFill>
                <a:latin typeface="Montserrat ExtraBold" panose="00000900000000000000"/>
              </a:rPr>
              <a:t>Cloud Cover</a:t>
            </a:r>
          </a:p>
          <a:p>
            <a:endParaRPr lang="en-US" sz="1800" dirty="0">
              <a:latin typeface="Montserrat ExtraBold" panose="00000900000000000000"/>
            </a:endParaRPr>
          </a:p>
        </p:txBody>
      </p:sp>
      <p:sp>
        <p:nvSpPr>
          <p:cNvPr id="2" name="Title 1">
            <a:extLst>
              <a:ext uri="{FF2B5EF4-FFF2-40B4-BE49-F238E27FC236}">
                <a16:creationId xmlns:a16="http://schemas.microsoft.com/office/drawing/2014/main" id="{05CDB01F-2CF2-DA40-99FD-D0E6095571AD}"/>
              </a:ext>
            </a:extLst>
          </p:cNvPr>
          <p:cNvSpPr>
            <a:spLocks noGrp="1"/>
          </p:cNvSpPr>
          <p:nvPr>
            <p:ph type="title"/>
          </p:nvPr>
        </p:nvSpPr>
        <p:spPr/>
        <p:txBody>
          <a:bodyPr/>
          <a:lstStyle/>
          <a:p>
            <a:r>
              <a:rPr lang="en-US" kern="0" dirty="0">
                <a:solidFill>
                  <a:srgbClr val="104D97"/>
                </a:solidFill>
                <a:latin typeface="Montserrat ExtraBold" panose="00000900000000000000"/>
              </a:rPr>
              <a:t>Options: Beyond Temperature</a:t>
            </a:r>
            <a:endParaRPr lang="en-US" dirty="0">
              <a:latin typeface="Montserrat ExtraBold" panose="00000900000000000000"/>
            </a:endParaRPr>
          </a:p>
        </p:txBody>
      </p:sp>
    </p:spTree>
    <p:extLst>
      <p:ext uri="{BB962C8B-B14F-4D97-AF65-F5344CB8AC3E}">
        <p14:creationId xmlns:p14="http://schemas.microsoft.com/office/powerpoint/2010/main" val="1183498594"/>
      </p:ext>
    </p:extLst>
  </p:cSld>
  <p:clrMapOvr>
    <a:masterClrMapping/>
  </p:clrMapOvr>
  <mc:AlternateContent xmlns:mc="http://schemas.openxmlformats.org/markup-compatibility/2006" xmlns:p14="http://schemas.microsoft.com/office/powerpoint/2010/main">
    <mc:Choice Requires="p14">
      <p:transition spd="slow" p14:dur="2000" advTm="37022"/>
    </mc:Choice>
    <mc:Fallback xmlns="">
      <p:transition spd="slow" advTm="37022"/>
    </mc:Fallback>
  </mc:AlternateContent>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5" name="Slide Number Placeholder 4">
            <a:extLst>
              <a:ext uri="{FF2B5EF4-FFF2-40B4-BE49-F238E27FC236}">
                <a16:creationId xmlns:a16="http://schemas.microsoft.com/office/drawing/2014/main" id="{F25FD674-8D98-4309-8786-E123797D24A0}"/>
              </a:ext>
            </a:extLst>
          </p:cNvPr>
          <p:cNvSpPr>
            <a:spLocks noGrp="1"/>
          </p:cNvSpPr>
          <p:nvPr>
            <p:ph type="sldNum" sz="quarter" idx="12"/>
          </p:nvPr>
        </p:nvSpPr>
        <p:spPr/>
        <p:txBody>
          <a:bodyPr/>
          <a:lstStyle/>
          <a:p>
            <a:pPr defTabSz="685800"/>
            <a:fld id="{E01B56AE-42EA-42B4-9004-B41ABC782BE0}" type="slidenum">
              <a:rPr lang="en-US">
                <a:solidFill>
                  <a:prstClr val="black">
                    <a:tint val="75000"/>
                  </a:prstClr>
                </a:solidFill>
                <a:latin typeface="Calibri" panose="020F0502020204030204"/>
              </a:rPr>
              <a:pPr defTabSz="685800"/>
              <a:t>29</a:t>
            </a:fld>
            <a:endParaRPr lang="en-US">
              <a:solidFill>
                <a:prstClr val="black">
                  <a:tint val="75000"/>
                </a:prstClr>
              </a:solidFill>
              <a:latin typeface="Calibri" panose="020F0502020204030204"/>
            </a:endParaRPr>
          </a:p>
        </p:txBody>
      </p:sp>
      <p:pic>
        <p:nvPicPr>
          <p:cNvPr id="4" name="Picture 3" descr="This is the contact information for the author of this talk.  Owen Doherty, owen@eaglerockanalytics.com and/or 631-766-7406.">
            <a:extLst>
              <a:ext uri="{FF2B5EF4-FFF2-40B4-BE49-F238E27FC236}">
                <a16:creationId xmlns:a16="http://schemas.microsoft.com/office/drawing/2014/main" id="{CC931278-E259-0C43-BEB0-ED77D05EFEA6}"/>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217459" y="4034142"/>
            <a:ext cx="3124952" cy="1109358"/>
          </a:xfrm>
          <a:prstGeom prst="rect">
            <a:avLst/>
          </a:prstGeom>
        </p:spPr>
      </p:pic>
      <p:sp>
        <p:nvSpPr>
          <p:cNvPr id="3" name="Content Placeholder 2">
            <a:extLst>
              <a:ext uri="{FF2B5EF4-FFF2-40B4-BE49-F238E27FC236}">
                <a16:creationId xmlns:a16="http://schemas.microsoft.com/office/drawing/2014/main" id="{5030B480-57F6-4FCD-A34A-912EAD865B01}"/>
              </a:ext>
            </a:extLst>
          </p:cNvPr>
          <p:cNvSpPr>
            <a:spLocks noGrp="1"/>
          </p:cNvSpPr>
          <p:nvPr>
            <p:ph idx="1"/>
          </p:nvPr>
        </p:nvSpPr>
        <p:spPr/>
        <p:txBody>
          <a:bodyPr>
            <a:normAutofit/>
          </a:bodyPr>
          <a:lstStyle/>
          <a:p>
            <a:r>
              <a:rPr lang="en-US" dirty="0">
                <a:solidFill>
                  <a:srgbClr val="1C3C6E"/>
                </a:solidFill>
                <a:latin typeface="Montserrat ExtraBold" panose="00000900000000000000"/>
              </a:rPr>
              <a:t>Funding for this work from EPC-15-036</a:t>
            </a:r>
          </a:p>
          <a:p>
            <a:r>
              <a:rPr lang="en-US" dirty="0">
                <a:solidFill>
                  <a:srgbClr val="1C3C6E"/>
                </a:solidFill>
                <a:latin typeface="Montserrat ExtraBold" panose="00000900000000000000"/>
              </a:rPr>
              <a:t>Co-PI Amato Evan of UCSD/SIO</a:t>
            </a:r>
          </a:p>
          <a:p>
            <a:r>
              <a:rPr lang="en-US" dirty="0">
                <a:solidFill>
                  <a:srgbClr val="1C3C6E"/>
                </a:solidFill>
                <a:latin typeface="Montserrat ExtraBold" panose="00000900000000000000"/>
              </a:rPr>
              <a:t>Guidance from Susan Wilhelm, Guido Franco and Martine Schmidt-</a:t>
            </a:r>
            <a:r>
              <a:rPr lang="en-US" dirty="0" err="1">
                <a:solidFill>
                  <a:srgbClr val="1C3C6E"/>
                </a:solidFill>
                <a:latin typeface="Montserrat ExtraBold" panose="00000900000000000000"/>
              </a:rPr>
              <a:t>Poolman</a:t>
            </a:r>
            <a:endParaRPr lang="en-US" dirty="0">
              <a:solidFill>
                <a:srgbClr val="1C3C6E"/>
              </a:solidFill>
              <a:latin typeface="Montserrat ExtraBold" panose="00000900000000000000"/>
            </a:endParaRPr>
          </a:p>
          <a:p>
            <a:r>
              <a:rPr lang="en-US" dirty="0">
                <a:solidFill>
                  <a:srgbClr val="1C3C6E"/>
                </a:solidFill>
                <a:latin typeface="Montserrat ExtraBold" panose="00000900000000000000"/>
              </a:rPr>
              <a:t>Grateful to Technical Advisory Committee</a:t>
            </a:r>
          </a:p>
          <a:p>
            <a:pPr marL="0" indent="0">
              <a:buNone/>
            </a:pPr>
            <a:endParaRPr lang="en-US" dirty="0">
              <a:solidFill>
                <a:srgbClr val="1C3C6E"/>
              </a:solidFill>
              <a:latin typeface="Montserrat ExtraBold" panose="00000900000000000000"/>
            </a:endParaRPr>
          </a:p>
          <a:p>
            <a:pPr marL="0" indent="0">
              <a:buNone/>
            </a:pPr>
            <a:r>
              <a:rPr lang="en-US" dirty="0">
                <a:solidFill>
                  <a:srgbClr val="1C3C6E"/>
                </a:solidFill>
                <a:latin typeface="Montserrat ExtraBold" panose="00000900000000000000"/>
              </a:rPr>
              <a:t>                             Contact Me:</a:t>
            </a:r>
          </a:p>
          <a:p>
            <a:endParaRPr lang="en-US" dirty="0">
              <a:latin typeface="Montserrat ExtraBold" panose="00000900000000000000"/>
            </a:endParaRPr>
          </a:p>
        </p:txBody>
      </p:sp>
      <p:sp>
        <p:nvSpPr>
          <p:cNvPr id="2" name="Title 1">
            <a:extLst>
              <a:ext uri="{FF2B5EF4-FFF2-40B4-BE49-F238E27FC236}">
                <a16:creationId xmlns:a16="http://schemas.microsoft.com/office/drawing/2014/main" id="{22F98AB6-1D3B-42D4-89D1-4B80F85E6804}"/>
              </a:ext>
            </a:extLst>
          </p:cNvPr>
          <p:cNvSpPr>
            <a:spLocks noGrp="1"/>
          </p:cNvSpPr>
          <p:nvPr>
            <p:ph type="title"/>
          </p:nvPr>
        </p:nvSpPr>
        <p:spPr/>
        <p:txBody>
          <a:bodyPr/>
          <a:lstStyle/>
          <a:p>
            <a:r>
              <a:rPr lang="en-US" dirty="0">
                <a:solidFill>
                  <a:srgbClr val="104D97"/>
                </a:solidFill>
                <a:latin typeface="Montserrat ExtraBold" panose="00000900000000000000"/>
              </a:rPr>
              <a:t>Acknowledgements &amp; Contacts</a:t>
            </a:r>
          </a:p>
        </p:txBody>
      </p:sp>
    </p:spTree>
    <p:extLst>
      <p:ext uri="{BB962C8B-B14F-4D97-AF65-F5344CB8AC3E}">
        <p14:creationId xmlns:p14="http://schemas.microsoft.com/office/powerpoint/2010/main" val="2678448641"/>
      </p:ext>
    </p:extLst>
  </p:cSld>
  <p:clrMapOvr>
    <a:overrideClrMapping bg1="lt1" tx1="dk1" bg2="lt2" tx2="dk2" accent1="accent1" accent2="accent2" accent3="accent3" accent4="accent4" accent5="accent5" accent6="accent6" hlink="hlink" folHlink="folHlink"/>
  </p:clrMapOvr>
  <mc:AlternateContent xmlns:mc="http://schemas.openxmlformats.org/markup-compatibility/2006" xmlns:p14="http://schemas.microsoft.com/office/powerpoint/2010/main">
    <mc:Choice Requires="p14">
      <p:transition spd="slow" p14:dur="2000" advTm="54549"/>
    </mc:Choice>
    <mc:Fallback xmlns="">
      <p:transition spd="slow" advTm="54549"/>
    </mc:Fallback>
  </mc:AlternateContent>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1E4CF71-FBDE-48ED-8DE8-7AEEFAECEF15}"/>
              </a:ext>
            </a:extLst>
          </p:cNvPr>
          <p:cNvSpPr>
            <a:spLocks noGrp="1"/>
          </p:cNvSpPr>
          <p:nvPr>
            <p:ph type="title"/>
          </p:nvPr>
        </p:nvSpPr>
        <p:spPr>
          <a:xfrm>
            <a:off x="532796" y="768567"/>
            <a:ext cx="7076037" cy="3573842"/>
          </a:xfrm>
        </p:spPr>
        <p:txBody>
          <a:bodyPr>
            <a:noAutofit/>
          </a:bodyPr>
          <a:lstStyle/>
          <a:p>
            <a:r>
              <a:rPr lang="en-US" sz="3600" dirty="0">
                <a:solidFill>
                  <a:schemeClr val="bg1"/>
                </a:solidFill>
              </a:rPr>
              <a:t>Future projections of hourly surface temperatures in California</a:t>
            </a:r>
            <a:br>
              <a:rPr lang="en-US" sz="3600" dirty="0">
                <a:solidFill>
                  <a:schemeClr val="bg1"/>
                </a:solidFill>
              </a:rPr>
            </a:br>
            <a:r>
              <a:rPr lang="en-US" sz="3600" dirty="0">
                <a:solidFill>
                  <a:schemeClr val="bg1"/>
                </a:solidFill>
              </a:rPr>
              <a:t/>
            </a:r>
            <a:br>
              <a:rPr lang="en-US" sz="3600" dirty="0">
                <a:solidFill>
                  <a:schemeClr val="bg1"/>
                </a:solidFill>
              </a:rPr>
            </a:br>
            <a:r>
              <a:rPr lang="en-US" dirty="0">
                <a:solidFill>
                  <a:schemeClr val="bg1"/>
                </a:solidFill>
              </a:rPr>
              <a:t>David W. Pierce</a:t>
            </a:r>
            <a:br>
              <a:rPr lang="en-US" dirty="0">
                <a:solidFill>
                  <a:schemeClr val="bg1"/>
                </a:solidFill>
              </a:rPr>
            </a:br>
            <a:r>
              <a:rPr lang="en-US" dirty="0">
                <a:solidFill>
                  <a:schemeClr val="bg1"/>
                </a:solidFill>
              </a:rPr>
              <a:t>Daniel R. Cayan</a:t>
            </a:r>
            <a:br>
              <a:rPr lang="en-US" dirty="0">
                <a:solidFill>
                  <a:schemeClr val="bg1"/>
                </a:solidFill>
              </a:rPr>
            </a:br>
            <a:r>
              <a:rPr lang="en-US" dirty="0">
                <a:solidFill>
                  <a:schemeClr val="bg1"/>
                </a:solidFill>
              </a:rPr>
              <a:t/>
            </a:r>
            <a:br>
              <a:rPr lang="en-US" dirty="0">
                <a:solidFill>
                  <a:schemeClr val="bg1"/>
                </a:solidFill>
              </a:rPr>
            </a:br>
            <a:r>
              <a:rPr lang="en-US" sz="1500" dirty="0">
                <a:solidFill>
                  <a:schemeClr val="bg1"/>
                </a:solidFill>
              </a:rPr>
              <a:t>Scripps Institution of Oceanography</a:t>
            </a:r>
            <a:br>
              <a:rPr lang="en-US" sz="1500" dirty="0">
                <a:solidFill>
                  <a:schemeClr val="bg1"/>
                </a:solidFill>
              </a:rPr>
            </a:br>
            <a:r>
              <a:rPr lang="en-US" sz="1500" dirty="0">
                <a:solidFill>
                  <a:schemeClr val="bg1"/>
                </a:solidFill>
              </a:rPr>
              <a:t>Division of Climate, Atmospheric Sciences, and Physical Oceanography</a:t>
            </a:r>
            <a:br>
              <a:rPr lang="en-US" sz="1500" dirty="0">
                <a:solidFill>
                  <a:schemeClr val="bg1"/>
                </a:solidFill>
              </a:rPr>
            </a:br>
            <a:r>
              <a:rPr lang="en-US" sz="1500" dirty="0">
                <a:solidFill>
                  <a:schemeClr val="bg1"/>
                </a:solidFill>
              </a:rPr>
              <a:t/>
            </a:r>
            <a:br>
              <a:rPr lang="en-US" sz="1500" dirty="0">
                <a:solidFill>
                  <a:schemeClr val="bg1"/>
                </a:solidFill>
              </a:rPr>
            </a:br>
            <a:r>
              <a:rPr lang="en-US" sz="1500" dirty="0">
                <a:solidFill>
                  <a:schemeClr val="bg1"/>
                </a:solidFill>
              </a:rPr>
              <a:t>dpierce@ucsd.edu</a:t>
            </a:r>
            <a:endParaRPr lang="en-US" sz="3600" dirty="0">
              <a:solidFill>
                <a:schemeClr val="bg1"/>
              </a:solidFill>
            </a:endParaRPr>
          </a:p>
        </p:txBody>
      </p:sp>
    </p:spTree>
    <p:extLst>
      <p:ext uri="{BB962C8B-B14F-4D97-AF65-F5344CB8AC3E}">
        <p14:creationId xmlns:p14="http://schemas.microsoft.com/office/powerpoint/2010/main" val="146461995"/>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8DD064D-3DD8-4D8A-9116-2E27F39EC7DE}"/>
              </a:ext>
            </a:extLst>
          </p:cNvPr>
          <p:cNvSpPr>
            <a:spLocks noGrp="1"/>
          </p:cNvSpPr>
          <p:nvPr>
            <p:ph type="title"/>
          </p:nvPr>
        </p:nvSpPr>
        <p:spPr>
          <a:xfrm>
            <a:off x="390906" y="336042"/>
            <a:ext cx="5157839" cy="480060"/>
          </a:xfrm>
        </p:spPr>
        <p:txBody>
          <a:bodyPr/>
          <a:lstStyle/>
          <a:p>
            <a:r>
              <a:rPr lang="en-US" dirty="0"/>
              <a:t>What we did and how it relates to you</a:t>
            </a:r>
          </a:p>
        </p:txBody>
      </p:sp>
      <p:sp>
        <p:nvSpPr>
          <p:cNvPr id="3" name="Content Placeholder 2">
            <a:extLst>
              <a:ext uri="{FF2B5EF4-FFF2-40B4-BE49-F238E27FC236}">
                <a16:creationId xmlns:a16="http://schemas.microsoft.com/office/drawing/2014/main" id="{A05C1567-517F-4915-AF87-31C8774208F7}"/>
              </a:ext>
            </a:extLst>
          </p:cNvPr>
          <p:cNvSpPr>
            <a:spLocks noGrp="1"/>
          </p:cNvSpPr>
          <p:nvPr>
            <p:ph sz="quarter" idx="10"/>
          </p:nvPr>
        </p:nvSpPr>
        <p:spPr>
          <a:xfrm>
            <a:off x="404622" y="1076706"/>
            <a:ext cx="8280207" cy="3853960"/>
          </a:xfrm>
        </p:spPr>
        <p:txBody>
          <a:bodyPr>
            <a:normAutofit fontScale="92500"/>
          </a:bodyPr>
          <a:lstStyle/>
          <a:p>
            <a:pPr>
              <a:lnSpc>
                <a:spcPct val="120000"/>
              </a:lnSpc>
              <a:spcBef>
                <a:spcPts val="0"/>
              </a:spcBef>
              <a:spcAft>
                <a:spcPts val="450"/>
              </a:spcAft>
            </a:pPr>
            <a:r>
              <a:rPr lang="en-US" dirty="0"/>
              <a:t>Project purpose:</a:t>
            </a:r>
          </a:p>
          <a:p>
            <a:pPr marL="385763" lvl="1" indent="-214313">
              <a:lnSpc>
                <a:spcPct val="120000"/>
              </a:lnSpc>
              <a:spcBef>
                <a:spcPts val="0"/>
              </a:spcBef>
              <a:spcAft>
                <a:spcPts val="450"/>
              </a:spcAft>
            </a:pPr>
            <a:r>
              <a:rPr lang="en-US" dirty="0"/>
              <a:t>Generate </a:t>
            </a:r>
            <a:r>
              <a:rPr lang="en-US" i="1" u="sng" dirty="0"/>
              <a:t>hourly</a:t>
            </a:r>
            <a:r>
              <a:rPr lang="en-US" dirty="0"/>
              <a:t> temperatures at 29 selected meteorological stations (1950-2100)</a:t>
            </a:r>
          </a:p>
          <a:p>
            <a:pPr marL="214313" indent="-214313">
              <a:lnSpc>
                <a:spcPct val="120000"/>
              </a:lnSpc>
              <a:spcBef>
                <a:spcPts val="0"/>
              </a:spcBef>
              <a:spcAft>
                <a:spcPts val="450"/>
              </a:spcAft>
              <a:buFont typeface="Arial" panose="020B0604020202020204" pitchFamily="34" charset="0"/>
              <a:buChar char="•"/>
            </a:pPr>
            <a:endParaRPr lang="en-US" dirty="0"/>
          </a:p>
          <a:p>
            <a:pPr>
              <a:lnSpc>
                <a:spcPct val="120000"/>
              </a:lnSpc>
              <a:spcBef>
                <a:spcPts val="0"/>
              </a:spcBef>
              <a:spcAft>
                <a:spcPts val="450"/>
              </a:spcAft>
            </a:pPr>
            <a:r>
              <a:rPr lang="en-US" dirty="0"/>
              <a:t>Had:</a:t>
            </a:r>
          </a:p>
          <a:p>
            <a:pPr marL="385763" lvl="1" indent="-214313">
              <a:lnSpc>
                <a:spcPct val="120000"/>
              </a:lnSpc>
              <a:spcBef>
                <a:spcPts val="0"/>
              </a:spcBef>
              <a:spcAft>
                <a:spcPts val="450"/>
              </a:spcAft>
            </a:pPr>
            <a:r>
              <a:rPr lang="en-US" i="1" u="sng" dirty="0"/>
              <a:t>Daily</a:t>
            </a:r>
            <a:r>
              <a:rPr lang="en-US" dirty="0"/>
              <a:t> gridded temperature minimum/maximum (Tmin/Tmax) across the State</a:t>
            </a:r>
          </a:p>
          <a:p>
            <a:pPr marL="385763" lvl="1" indent="-214313">
              <a:lnSpc>
                <a:spcPct val="120000"/>
              </a:lnSpc>
              <a:spcBef>
                <a:spcPts val="0"/>
              </a:spcBef>
              <a:spcAft>
                <a:spcPts val="450"/>
              </a:spcAft>
            </a:pPr>
            <a:endParaRPr lang="en-US" dirty="0"/>
          </a:p>
          <a:p>
            <a:pPr>
              <a:lnSpc>
                <a:spcPct val="120000"/>
              </a:lnSpc>
              <a:spcBef>
                <a:spcPts val="0"/>
              </a:spcBef>
              <a:spcAft>
                <a:spcPts val="450"/>
              </a:spcAft>
            </a:pPr>
            <a:r>
              <a:rPr lang="en-US" dirty="0"/>
              <a:t>What we did:</a:t>
            </a:r>
          </a:p>
          <a:p>
            <a:pPr marL="385763" lvl="1" indent="-214313">
              <a:lnSpc>
                <a:spcPct val="120000"/>
              </a:lnSpc>
              <a:spcBef>
                <a:spcPts val="0"/>
              </a:spcBef>
              <a:spcAft>
                <a:spcPts val="450"/>
              </a:spcAft>
            </a:pPr>
            <a:r>
              <a:rPr lang="en-US" dirty="0"/>
              <a:t>Localized the gridded data to each station</a:t>
            </a:r>
          </a:p>
          <a:p>
            <a:pPr marL="385763" lvl="1" indent="-214313">
              <a:lnSpc>
                <a:spcPct val="120000"/>
              </a:lnSpc>
              <a:spcBef>
                <a:spcPts val="0"/>
              </a:spcBef>
              <a:spcAft>
                <a:spcPts val="450"/>
              </a:spcAft>
            </a:pPr>
            <a:r>
              <a:rPr lang="en-US" dirty="0"/>
              <a:t>Devised new method for inferring hourly values from daily </a:t>
            </a:r>
            <a:r>
              <a:rPr lang="en-US" dirty="0" err="1"/>
              <a:t>Tmin</a:t>
            </a:r>
            <a:r>
              <a:rPr lang="en-US" dirty="0"/>
              <a:t>/Tmax</a:t>
            </a:r>
          </a:p>
          <a:p>
            <a:pPr marL="214313" indent="-214313">
              <a:lnSpc>
                <a:spcPct val="120000"/>
              </a:lnSpc>
              <a:spcBef>
                <a:spcPts val="0"/>
              </a:spcBef>
              <a:spcAft>
                <a:spcPts val="450"/>
              </a:spcAft>
              <a:buFont typeface="Arial" panose="020B0604020202020204" pitchFamily="34" charset="0"/>
              <a:buChar char="•"/>
            </a:pPr>
            <a:endParaRPr lang="en-US" dirty="0"/>
          </a:p>
          <a:p>
            <a:pPr>
              <a:lnSpc>
                <a:spcPct val="120000"/>
              </a:lnSpc>
              <a:spcBef>
                <a:spcPts val="0"/>
              </a:spcBef>
              <a:spcAft>
                <a:spcPts val="450"/>
              </a:spcAft>
            </a:pPr>
            <a:r>
              <a:rPr lang="en-US" dirty="0"/>
              <a:t>How it might relate to you:</a:t>
            </a:r>
          </a:p>
          <a:p>
            <a:pPr marL="385763" lvl="1" indent="-214313">
              <a:lnSpc>
                <a:spcPct val="120000"/>
              </a:lnSpc>
              <a:spcBef>
                <a:spcPts val="0"/>
              </a:spcBef>
              <a:spcAft>
                <a:spcPts val="450"/>
              </a:spcAft>
            </a:pPr>
            <a:r>
              <a:rPr lang="en-US" dirty="0"/>
              <a:t>QC process on hourly training data</a:t>
            </a:r>
          </a:p>
          <a:p>
            <a:pPr marL="385763" lvl="1" indent="-214313">
              <a:lnSpc>
                <a:spcPct val="120000"/>
              </a:lnSpc>
              <a:spcBef>
                <a:spcPts val="0"/>
              </a:spcBef>
              <a:spcAft>
                <a:spcPts val="450"/>
              </a:spcAft>
            </a:pPr>
            <a:r>
              <a:rPr lang="en-US" dirty="0"/>
              <a:t>Estimates of hourly temperature if only Tmin/Tmax available</a:t>
            </a:r>
          </a:p>
          <a:p>
            <a:pPr marL="300038" lvl="1" indent="-128588"/>
            <a:endParaRPr lang="en-US" dirty="0"/>
          </a:p>
          <a:p>
            <a:pPr marL="300038" lvl="1" indent="-128588"/>
            <a:endParaRPr lang="en-US" dirty="0"/>
          </a:p>
        </p:txBody>
      </p:sp>
    </p:spTree>
    <p:extLst>
      <p:ext uri="{BB962C8B-B14F-4D97-AF65-F5344CB8AC3E}">
        <p14:creationId xmlns:p14="http://schemas.microsoft.com/office/powerpoint/2010/main" val="1880445148"/>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Map of the 29 California meteorological stations (and one in Las Vegas, Nevada) used in this study. Coverage is best west of the Sierra Nevada and south of Red Bluff.">
            <a:extLst>
              <a:ext uri="{FF2B5EF4-FFF2-40B4-BE49-F238E27FC236}">
                <a16:creationId xmlns:a16="http://schemas.microsoft.com/office/drawing/2014/main" id="{810F2307-6557-450E-AB9A-69A83CC74B4E}"/>
              </a:ext>
            </a:extLst>
          </p:cNvPr>
          <p:cNvPicPr/>
          <p:nvPr/>
        </p:nvPicPr>
        <p:blipFill rotWithShape="1">
          <a:blip r:embed="rId2" cstate="print">
            <a:extLst>
              <a:ext uri="{28A0092B-C50C-407E-A947-70E740481C1C}">
                <a14:useLocalDpi xmlns:a14="http://schemas.microsoft.com/office/drawing/2010/main" val="0"/>
              </a:ext>
            </a:extLst>
          </a:blip>
          <a:srcRect b="5801"/>
          <a:stretch/>
        </p:blipFill>
        <p:spPr>
          <a:xfrm>
            <a:off x="3986206" y="129360"/>
            <a:ext cx="4753172" cy="5014141"/>
          </a:xfrm>
          <a:prstGeom prst="rect">
            <a:avLst/>
          </a:prstGeom>
        </p:spPr>
      </p:pic>
      <p:sp>
        <p:nvSpPr>
          <p:cNvPr id="2" name="Title 1">
            <a:extLst>
              <a:ext uri="{FF2B5EF4-FFF2-40B4-BE49-F238E27FC236}">
                <a16:creationId xmlns:a16="http://schemas.microsoft.com/office/drawing/2014/main" id="{7B982292-A842-481A-905B-35AB49961C5A}"/>
              </a:ext>
            </a:extLst>
          </p:cNvPr>
          <p:cNvSpPr>
            <a:spLocks noGrp="1"/>
          </p:cNvSpPr>
          <p:nvPr>
            <p:ph type="title"/>
          </p:nvPr>
        </p:nvSpPr>
        <p:spPr>
          <a:xfrm>
            <a:off x="390906" y="393192"/>
            <a:ext cx="3529585" cy="480060"/>
          </a:xfrm>
        </p:spPr>
        <p:txBody>
          <a:bodyPr>
            <a:normAutofit fontScale="90000"/>
          </a:bodyPr>
          <a:lstStyle/>
          <a:p>
            <a:r>
              <a:rPr lang="en-US" dirty="0"/>
              <a:t>29 met stations of interest to energy industry</a:t>
            </a:r>
          </a:p>
        </p:txBody>
      </p:sp>
    </p:spTree>
    <p:extLst>
      <p:ext uri="{BB962C8B-B14F-4D97-AF65-F5344CB8AC3E}">
        <p14:creationId xmlns:p14="http://schemas.microsoft.com/office/powerpoint/2010/main" val="3754708986"/>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Picture of a ASOS (automates surface observing system) meteorological station">
            <a:extLst>
              <a:ext uri="{FF2B5EF4-FFF2-40B4-BE49-F238E27FC236}">
                <a16:creationId xmlns:a16="http://schemas.microsoft.com/office/drawing/2014/main" id="{1B4BD652-2721-47B1-BD24-E1BDF8870FFE}"/>
              </a:ext>
            </a:extLst>
          </p:cNvPr>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165148" y="1902280"/>
            <a:ext cx="2767706" cy="1841047"/>
          </a:xfrm>
          <a:prstGeom prst="rect">
            <a:avLst/>
          </a:prstGeom>
          <a:noFill/>
          <a:extLst>
            <a:ext uri="{909E8E84-426E-40DD-AFC4-6F175D3DCCD1}">
              <a14:hiddenFill xmlns:a14="http://schemas.microsoft.com/office/drawing/2010/main">
                <a:solidFill>
                  <a:srgbClr val="FFFFFF"/>
                </a:solidFill>
              </a14:hiddenFill>
            </a:ext>
          </a:extLst>
        </p:spPr>
      </p:pic>
      <p:sp>
        <p:nvSpPr>
          <p:cNvPr id="3" name="Content Placeholder 2">
            <a:extLst>
              <a:ext uri="{FF2B5EF4-FFF2-40B4-BE49-F238E27FC236}">
                <a16:creationId xmlns:a16="http://schemas.microsoft.com/office/drawing/2014/main" id="{62D2AD26-7418-48CE-A990-7A8BC022B30A}"/>
              </a:ext>
            </a:extLst>
          </p:cNvPr>
          <p:cNvSpPr>
            <a:spLocks noGrp="1"/>
          </p:cNvSpPr>
          <p:nvPr>
            <p:ph sz="quarter" idx="10"/>
          </p:nvPr>
        </p:nvSpPr>
        <p:spPr>
          <a:xfrm>
            <a:off x="404622" y="1076706"/>
            <a:ext cx="5939028" cy="3683889"/>
          </a:xfrm>
        </p:spPr>
        <p:txBody>
          <a:bodyPr>
            <a:normAutofit/>
          </a:bodyPr>
          <a:lstStyle/>
          <a:p>
            <a:r>
              <a:rPr lang="en-US" dirty="0"/>
              <a:t>Hourly station data:</a:t>
            </a:r>
          </a:p>
          <a:p>
            <a:pPr marL="214313" indent="-214313">
              <a:buFont typeface="Arial" panose="020B0604020202020204" pitchFamily="34" charset="0"/>
              <a:buChar char="•"/>
            </a:pPr>
            <a:r>
              <a:rPr lang="en-US" dirty="0"/>
              <a:t>Primarily from CEC, 2000-2018</a:t>
            </a:r>
          </a:p>
          <a:p>
            <a:pPr marL="214313" indent="-214313">
              <a:buFont typeface="Arial" panose="020B0604020202020204" pitchFamily="34" charset="0"/>
              <a:buChar char="•"/>
            </a:pPr>
            <a:r>
              <a:rPr lang="en-US" dirty="0"/>
              <a:t>Augmented by ASOS (automated surface observing system) from Iowa State University Iowa Environmental </a:t>
            </a:r>
            <a:r>
              <a:rPr lang="en-US" dirty="0">
                <a:hlinkClick r:id="rId3"/>
              </a:rPr>
              <a:t>Mesonet</a:t>
            </a:r>
            <a:r>
              <a:rPr lang="en-US" dirty="0"/>
              <a:t> </a:t>
            </a:r>
            <a:r>
              <a:rPr lang="en-US" sz="1050" dirty="0"/>
              <a:t>(https://mesonet.agron.iastate.edu/request/download.phtml)</a:t>
            </a:r>
          </a:p>
          <a:p>
            <a:r>
              <a:rPr lang="en-US" dirty="0"/>
              <a:t>Gridded data:</a:t>
            </a:r>
          </a:p>
          <a:p>
            <a:pPr marL="214313" indent="-214313">
              <a:buFont typeface="Arial" panose="020B0604020202020204" pitchFamily="34" charset="0"/>
              <a:buChar char="•"/>
            </a:pPr>
            <a:r>
              <a:rPr lang="en-US" dirty="0"/>
              <a:t>LOCA (Localized Constructed Analogs) from cal-adapt.org. 6 km, daily Tmin/</a:t>
            </a:r>
            <a:r>
              <a:rPr lang="en-US" dirty="0" err="1"/>
              <a:t>Tmax</a:t>
            </a:r>
            <a:r>
              <a:rPr lang="en-US" dirty="0"/>
              <a:t>, from 10 Global Climate Models (GCMs). 1950-2100</a:t>
            </a:r>
          </a:p>
        </p:txBody>
      </p:sp>
      <p:sp>
        <p:nvSpPr>
          <p:cNvPr id="2" name="Title 1">
            <a:extLst>
              <a:ext uri="{FF2B5EF4-FFF2-40B4-BE49-F238E27FC236}">
                <a16:creationId xmlns:a16="http://schemas.microsoft.com/office/drawing/2014/main" id="{73011A71-8A32-4798-B7A3-1D4F61EA8B3E}"/>
              </a:ext>
            </a:extLst>
          </p:cNvPr>
          <p:cNvSpPr>
            <a:spLocks noGrp="1"/>
          </p:cNvSpPr>
          <p:nvPr>
            <p:ph type="title"/>
          </p:nvPr>
        </p:nvSpPr>
        <p:spPr/>
        <p:txBody>
          <a:bodyPr/>
          <a:lstStyle/>
          <a:p>
            <a:r>
              <a:rPr lang="en-US" dirty="0"/>
              <a:t>Data sources</a:t>
            </a:r>
          </a:p>
        </p:txBody>
      </p:sp>
    </p:spTree>
    <p:extLst>
      <p:ext uri="{BB962C8B-B14F-4D97-AF65-F5344CB8AC3E}">
        <p14:creationId xmlns:p14="http://schemas.microsoft.com/office/powerpoint/2010/main" val="2583454982"/>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descr="This map of a portion of California near San Diego shows the PRISM estimate of average daily high temperatures in July from 1981 - 2010." title="Map of portion of Southern California"/>
          <p:cNvGrpSpPr/>
          <p:nvPr/>
        </p:nvGrpSpPr>
        <p:grpSpPr>
          <a:xfrm>
            <a:off x="3356967" y="998125"/>
            <a:ext cx="5016104" cy="4007644"/>
            <a:chOff x="4475956" y="1330833"/>
            <a:chExt cx="6688138" cy="5343525"/>
          </a:xfrm>
        </p:grpSpPr>
        <p:pic>
          <p:nvPicPr>
            <p:cNvPr id="4" name="Content Placeholder 8" descr="Map of average July daily high temperatures in San Diego county, showing how the average daily high increases by about 5 degrees F for every mile traveled away from the coast..">
              <a:extLst>
                <a:ext uri="{FF2B5EF4-FFF2-40B4-BE49-F238E27FC236}">
                  <a16:creationId xmlns:a16="http://schemas.microsoft.com/office/drawing/2014/main" id="{514941E0-2963-481D-8F49-221C3C73953F}"/>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b="6500"/>
            <a:stretch/>
          </p:blipFill>
          <p:spPr>
            <a:xfrm>
              <a:off x="4475956" y="1330833"/>
              <a:ext cx="6688138" cy="5343525"/>
            </a:xfrm>
            <a:prstGeom prst="rect">
              <a:avLst/>
            </a:prstGeom>
          </p:spPr>
        </p:pic>
        <p:sp>
          <p:nvSpPr>
            <p:cNvPr id="9" name="TextBox 8">
              <a:extLst>
                <a:ext uri="{FF2B5EF4-FFF2-40B4-BE49-F238E27FC236}">
                  <a16:creationId xmlns:a16="http://schemas.microsoft.com/office/drawing/2014/main" id="{0EA36C75-F057-4F82-A397-58CABEE0FC3D}"/>
                </a:ext>
              </a:extLst>
            </p:cNvPr>
            <p:cNvSpPr txBox="1"/>
            <p:nvPr/>
          </p:nvSpPr>
          <p:spPr>
            <a:xfrm>
              <a:off x="5590409" y="4626963"/>
              <a:ext cx="603157" cy="307776"/>
            </a:xfrm>
            <a:prstGeom prst="rect">
              <a:avLst/>
            </a:prstGeom>
            <a:noFill/>
          </p:spPr>
          <p:txBody>
            <a:bodyPr wrap="none" rtlCol="0">
              <a:spAutoFit/>
            </a:bodyPr>
            <a:lstStyle/>
            <a:p>
              <a:pPr defTabSz="685800"/>
              <a:r>
                <a:rPr lang="en-US" sz="900" b="1" dirty="0">
                  <a:solidFill>
                    <a:prstClr val="black"/>
                  </a:solidFill>
                  <a:latin typeface="Segoe UI"/>
                </a:rPr>
                <a:t>6 km</a:t>
              </a:r>
            </a:p>
          </p:txBody>
        </p:sp>
        <p:cxnSp>
          <p:nvCxnSpPr>
            <p:cNvPr id="6" name="Straight Connector 5">
              <a:extLst>
                <a:ext uri="{FF2B5EF4-FFF2-40B4-BE49-F238E27FC236}">
                  <a16:creationId xmlns:a16="http://schemas.microsoft.com/office/drawing/2014/main" id="{AEF50A51-FB9E-4B5F-AA20-08933FC16F43}"/>
                </a:ext>
                <a:ext uri="{C183D7F6-B498-43B3-948B-1728B52AA6E4}">
                  <adec:decorative xmlns="" xmlns:adec="http://schemas.microsoft.com/office/drawing/2017/decorative" val="1"/>
                </a:ext>
              </a:extLst>
            </p:cNvPr>
            <p:cNvCxnSpPr>
              <a:cxnSpLocks/>
            </p:cNvCxnSpPr>
            <p:nvPr/>
          </p:nvCxnSpPr>
          <p:spPr>
            <a:xfrm>
              <a:off x="5616315" y="4626964"/>
              <a:ext cx="434715" cy="0"/>
            </a:xfrm>
            <a:prstGeom prst="line">
              <a:avLst/>
            </a:prstGeom>
            <a:ln w="41275">
              <a:solidFill>
                <a:schemeClr val="tx1"/>
              </a:solidFill>
            </a:ln>
          </p:spPr>
          <p:style>
            <a:lnRef idx="1">
              <a:schemeClr val="accent1"/>
            </a:lnRef>
            <a:fillRef idx="0">
              <a:schemeClr val="accent1"/>
            </a:fillRef>
            <a:effectRef idx="0">
              <a:schemeClr val="accent1"/>
            </a:effectRef>
            <a:fontRef idx="minor">
              <a:schemeClr val="tx1"/>
            </a:fontRef>
          </p:style>
        </p:cxnSp>
      </p:grpSp>
      <p:sp>
        <p:nvSpPr>
          <p:cNvPr id="3" name="Content Placeholder 2">
            <a:extLst>
              <a:ext uri="{FF2B5EF4-FFF2-40B4-BE49-F238E27FC236}">
                <a16:creationId xmlns:a16="http://schemas.microsoft.com/office/drawing/2014/main" id="{1871CB6A-F09D-466A-AD82-D56AE3387EE5}"/>
              </a:ext>
            </a:extLst>
          </p:cNvPr>
          <p:cNvSpPr>
            <a:spLocks noGrp="1"/>
          </p:cNvSpPr>
          <p:nvPr>
            <p:ph sz="quarter" idx="10"/>
          </p:nvPr>
        </p:nvSpPr>
        <p:spPr>
          <a:xfrm>
            <a:off x="404622" y="998125"/>
            <a:ext cx="2835783" cy="3956780"/>
          </a:xfrm>
        </p:spPr>
        <p:txBody>
          <a:bodyPr>
            <a:normAutofit lnSpcReduction="10000"/>
          </a:bodyPr>
          <a:lstStyle/>
          <a:p>
            <a:pPr marL="214313" indent="-214313">
              <a:buFont typeface="Arial" panose="020B0604020202020204" pitchFamily="34" charset="0"/>
              <a:buChar char="•"/>
            </a:pPr>
            <a:r>
              <a:rPr lang="en-US" dirty="0"/>
              <a:t>Gridded data is 6 km (3.6 mile) resolution</a:t>
            </a:r>
          </a:p>
          <a:p>
            <a:pPr marL="214313" indent="-214313">
              <a:buFont typeface="Arial" panose="020B0604020202020204" pitchFamily="34" charset="0"/>
              <a:buChar char="•"/>
            </a:pPr>
            <a:r>
              <a:rPr lang="en-US" dirty="0"/>
              <a:t>In California, need to adjust for temperature gradient near coast (0.25 C/km, or 0.7 F/mile)</a:t>
            </a:r>
          </a:p>
          <a:p>
            <a:pPr marL="214313" indent="-214313">
              <a:buFont typeface="Arial" panose="020B0604020202020204" pitchFamily="34" charset="0"/>
              <a:buChar char="•"/>
            </a:pPr>
            <a:r>
              <a:rPr lang="en-US" dirty="0"/>
              <a:t>Adjust for elevation difference (~6.5 C per kilometer, or 3.5 F per 1000’). </a:t>
            </a:r>
          </a:p>
          <a:p>
            <a:pPr marL="214313" indent="-214313">
              <a:buFont typeface="Arial" panose="020B0604020202020204" pitchFamily="34" charset="0"/>
              <a:buChar char="•"/>
            </a:pPr>
            <a:r>
              <a:rPr lang="en-US" dirty="0"/>
              <a:t>Monthly quantile mapping bias correction from </a:t>
            </a:r>
            <a:r>
              <a:rPr lang="en-US" dirty="0" err="1"/>
              <a:t>obs</a:t>
            </a:r>
            <a:r>
              <a:rPr lang="en-US" dirty="0"/>
              <a:t> station data to gridded data</a:t>
            </a:r>
          </a:p>
        </p:txBody>
      </p:sp>
      <p:sp>
        <p:nvSpPr>
          <p:cNvPr id="2" name="Title 1">
            <a:extLst>
              <a:ext uri="{FF2B5EF4-FFF2-40B4-BE49-F238E27FC236}">
                <a16:creationId xmlns:a16="http://schemas.microsoft.com/office/drawing/2014/main" id="{10DEE436-5073-45A2-A6D1-F4742A5D37D9}"/>
              </a:ext>
            </a:extLst>
          </p:cNvPr>
          <p:cNvSpPr>
            <a:spLocks noGrp="1"/>
          </p:cNvSpPr>
          <p:nvPr>
            <p:ph type="title"/>
          </p:nvPr>
        </p:nvSpPr>
        <p:spPr/>
        <p:txBody>
          <a:bodyPr/>
          <a:lstStyle/>
          <a:p>
            <a:r>
              <a:rPr lang="en-US" dirty="0"/>
              <a:t>Localizing gridded data to a station</a:t>
            </a:r>
          </a:p>
        </p:txBody>
      </p:sp>
    </p:spTree>
    <p:extLst>
      <p:ext uri="{BB962C8B-B14F-4D97-AF65-F5344CB8AC3E}">
        <p14:creationId xmlns:p14="http://schemas.microsoft.com/office/powerpoint/2010/main" val="776787150"/>
      </p:ext>
    </p:extLst>
  </p:cSld>
  <p:clrMapOvr>
    <a:masterClrMapping/>
  </p:clrMapOvr>
  <p:timing>
    <p:tnLst>
      <p:par>
        <p:cTn id="1" dur="indefinite" restart="never" nodeType="tmRoot"/>
      </p:par>
    </p:tn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Six examples of 3-day temperature time series showing extreme outlier temperature values in the hourly data">
            <a:extLst>
              <a:ext uri="{FF2B5EF4-FFF2-40B4-BE49-F238E27FC236}">
                <a16:creationId xmlns:a16="http://schemas.microsoft.com/office/drawing/2014/main" id="{7BF92BDE-A3EE-467A-9926-A98CC7F380B1}"/>
              </a:ext>
            </a:extLst>
          </p:cNvPr>
          <p:cNvPicPr/>
          <p:nvPr/>
        </p:nvPicPr>
        <p:blipFill>
          <a:blip r:embed="rId2">
            <a:extLst>
              <a:ext uri="{28A0092B-C50C-407E-A947-70E740481C1C}">
                <a14:useLocalDpi xmlns:a14="http://schemas.microsoft.com/office/drawing/2010/main" val="0"/>
              </a:ext>
            </a:extLst>
          </a:blip>
          <a:stretch>
            <a:fillRect/>
          </a:stretch>
        </p:blipFill>
        <p:spPr>
          <a:xfrm>
            <a:off x="2441605" y="939033"/>
            <a:ext cx="6297773" cy="4133523"/>
          </a:xfrm>
          <a:prstGeom prst="rect">
            <a:avLst/>
          </a:prstGeom>
        </p:spPr>
      </p:pic>
      <p:sp>
        <p:nvSpPr>
          <p:cNvPr id="3" name="Content Placeholder 2">
            <a:extLst>
              <a:ext uri="{FF2B5EF4-FFF2-40B4-BE49-F238E27FC236}">
                <a16:creationId xmlns:a16="http://schemas.microsoft.com/office/drawing/2014/main" id="{A2023831-B6C9-4470-9341-767E1EE6E0A0}"/>
              </a:ext>
            </a:extLst>
          </p:cNvPr>
          <p:cNvSpPr>
            <a:spLocks noGrp="1"/>
          </p:cNvSpPr>
          <p:nvPr>
            <p:ph sz="quarter" idx="10"/>
          </p:nvPr>
        </p:nvSpPr>
        <p:spPr>
          <a:xfrm>
            <a:off x="404622" y="1117381"/>
            <a:ext cx="2036983" cy="2942555"/>
          </a:xfrm>
        </p:spPr>
        <p:txBody>
          <a:bodyPr/>
          <a:lstStyle/>
          <a:p>
            <a:r>
              <a:rPr lang="en-US" dirty="0"/>
              <a:t>Hourly </a:t>
            </a:r>
            <a:r>
              <a:rPr lang="en-US" i="1" dirty="0"/>
              <a:t>anomalies</a:t>
            </a:r>
            <a:r>
              <a:rPr lang="en-US" dirty="0"/>
              <a:t> &gt; 8 standard deviations away from linearly interpolated point</a:t>
            </a:r>
          </a:p>
        </p:txBody>
      </p:sp>
      <p:sp>
        <p:nvSpPr>
          <p:cNvPr id="2" name="Title 1">
            <a:extLst>
              <a:ext uri="{FF2B5EF4-FFF2-40B4-BE49-F238E27FC236}">
                <a16:creationId xmlns:a16="http://schemas.microsoft.com/office/drawing/2014/main" id="{F1224CA5-0DF4-4FB5-A383-5B52A9A6478B}"/>
              </a:ext>
            </a:extLst>
          </p:cNvPr>
          <p:cNvSpPr>
            <a:spLocks noGrp="1"/>
          </p:cNvSpPr>
          <p:nvPr>
            <p:ph type="title"/>
          </p:nvPr>
        </p:nvSpPr>
        <p:spPr/>
        <p:txBody>
          <a:bodyPr/>
          <a:lstStyle/>
          <a:p>
            <a:r>
              <a:rPr lang="en-US" dirty="0"/>
              <a:t>Quality Control: Extreme Outliers</a:t>
            </a:r>
          </a:p>
        </p:txBody>
      </p:sp>
    </p:spTree>
    <p:extLst>
      <p:ext uri="{BB962C8B-B14F-4D97-AF65-F5344CB8AC3E}">
        <p14:creationId xmlns:p14="http://schemas.microsoft.com/office/powerpoint/2010/main" val="3864019678"/>
      </p:ext>
    </p:extLst>
  </p:cSld>
  <p:clrMapOvr>
    <a:masterClrMapping/>
  </p:clrMapOvr>
  <p:timing>
    <p:tnLst>
      <p:par>
        <p:cTn id="1" dur="indefinite" restart="never" nodeType="tmRoot"/>
      </p:par>
    </p:tn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The number of points at each station that depart from the expected temperature value by more than 8 standard deviations, illustrated at 4 bad stations and 3 good stations. This shows the 3 good stations, where zero to 1 points are.">
            <a:extLst>
              <a:ext uri="{FF2B5EF4-FFF2-40B4-BE49-F238E27FC236}">
                <a16:creationId xmlns:a16="http://schemas.microsoft.com/office/drawing/2014/main" id="{D2FDEEEF-96DD-4846-B6C3-CDF1F31F8CB9}"/>
              </a:ext>
              <a:ext uri="{C183D7F6-B498-43B3-948B-1728B52AA6E4}">
                <adec:decorative xmlns="" xmlns:adec="http://schemas.microsoft.com/office/drawing/2017/decorative" val="1"/>
              </a:ext>
            </a:extLst>
          </p:cNvPr>
          <p:cNvPicPr/>
          <p:nvPr/>
        </p:nvPicPr>
        <p:blipFill rotWithShape="1">
          <a:blip r:embed="rId2">
            <a:extLst>
              <a:ext uri="{28A0092B-C50C-407E-A947-70E740481C1C}">
                <a14:useLocalDpi xmlns:a14="http://schemas.microsoft.com/office/drawing/2010/main" val="0"/>
              </a:ext>
            </a:extLst>
          </a:blip>
          <a:srcRect t="82000" b="1959"/>
          <a:stretch/>
        </p:blipFill>
        <p:spPr bwMode="auto">
          <a:xfrm>
            <a:off x="248110" y="2761144"/>
            <a:ext cx="8672693" cy="1726117"/>
          </a:xfrm>
          <a:prstGeom prst="rect">
            <a:avLst/>
          </a:prstGeom>
          <a:ln>
            <a:noFill/>
          </a:ln>
          <a:extLst>
            <a:ext uri="{53640926-AAD7-44D8-BBD7-CCE9431645EC}">
              <a14:shadowObscured xmlns:a14="http://schemas.microsoft.com/office/drawing/2010/main"/>
            </a:ext>
          </a:extLst>
        </p:spPr>
      </p:pic>
      <p:sp>
        <p:nvSpPr>
          <p:cNvPr id="13" name="TextBox 12">
            <a:extLst>
              <a:ext uri="{FF2B5EF4-FFF2-40B4-BE49-F238E27FC236}">
                <a16:creationId xmlns:a16="http://schemas.microsoft.com/office/drawing/2014/main" id="{04C761A5-3E38-4022-86A3-36796FE9BD8B}"/>
              </a:ext>
            </a:extLst>
          </p:cNvPr>
          <p:cNvSpPr txBox="1"/>
          <p:nvPr/>
        </p:nvSpPr>
        <p:spPr>
          <a:xfrm>
            <a:off x="7955518" y="3153656"/>
            <a:ext cx="821443" cy="1015663"/>
          </a:xfrm>
          <a:prstGeom prst="rect">
            <a:avLst/>
          </a:prstGeom>
          <a:noFill/>
        </p:spPr>
        <p:txBody>
          <a:bodyPr wrap="none" rtlCol="0">
            <a:spAutoFit/>
          </a:bodyPr>
          <a:lstStyle/>
          <a:p>
            <a:pPr defTabSz="685800"/>
            <a:r>
              <a:rPr lang="en-US" sz="1200" dirty="0">
                <a:solidFill>
                  <a:prstClr val="black"/>
                </a:solidFill>
                <a:latin typeface="Segoe UI"/>
              </a:rPr>
              <a:t>Burbank</a:t>
            </a:r>
          </a:p>
          <a:p>
            <a:pPr defTabSz="685800"/>
            <a:r>
              <a:rPr lang="en-US" sz="1200" dirty="0">
                <a:solidFill>
                  <a:prstClr val="black"/>
                </a:solidFill>
                <a:latin typeface="Segoe UI"/>
              </a:rPr>
              <a:t>Fresno</a:t>
            </a:r>
          </a:p>
          <a:p>
            <a:pPr defTabSz="685800"/>
            <a:r>
              <a:rPr lang="en-US" sz="1200" dirty="0">
                <a:solidFill>
                  <a:prstClr val="black"/>
                </a:solidFill>
                <a:latin typeface="Segoe UI"/>
              </a:rPr>
              <a:t>Merced</a:t>
            </a:r>
          </a:p>
          <a:p>
            <a:pPr defTabSz="685800"/>
            <a:r>
              <a:rPr lang="en-US" sz="1200" dirty="0">
                <a:solidFill>
                  <a:prstClr val="black"/>
                </a:solidFill>
                <a:latin typeface="Segoe UI"/>
              </a:rPr>
              <a:t>Red Bluff</a:t>
            </a:r>
          </a:p>
          <a:p>
            <a:pPr defTabSz="685800"/>
            <a:r>
              <a:rPr lang="en-US" sz="1200" dirty="0">
                <a:solidFill>
                  <a:prstClr val="black"/>
                </a:solidFill>
                <a:latin typeface="Segoe UI"/>
              </a:rPr>
              <a:t>Lancaster</a:t>
            </a:r>
          </a:p>
        </p:txBody>
      </p:sp>
      <p:sp>
        <p:nvSpPr>
          <p:cNvPr id="12" name="TextBox 11">
            <a:extLst>
              <a:ext uri="{FF2B5EF4-FFF2-40B4-BE49-F238E27FC236}">
                <a16:creationId xmlns:a16="http://schemas.microsoft.com/office/drawing/2014/main" id="{03E9C9D9-5481-408C-A6F9-949681E1767A}"/>
              </a:ext>
            </a:extLst>
          </p:cNvPr>
          <p:cNvSpPr txBox="1"/>
          <p:nvPr/>
        </p:nvSpPr>
        <p:spPr>
          <a:xfrm>
            <a:off x="5536466" y="3003331"/>
            <a:ext cx="1089016" cy="300082"/>
          </a:xfrm>
          <a:prstGeom prst="rect">
            <a:avLst/>
          </a:prstGeom>
          <a:noFill/>
        </p:spPr>
        <p:txBody>
          <a:bodyPr wrap="none" rtlCol="0">
            <a:spAutoFit/>
          </a:bodyPr>
          <a:lstStyle/>
          <a:p>
            <a:pPr defTabSz="685800"/>
            <a:r>
              <a:rPr lang="en-US" sz="1350" dirty="0">
                <a:solidFill>
                  <a:prstClr val="black"/>
                </a:solidFill>
                <a:latin typeface="Segoe UI"/>
              </a:rPr>
              <a:t>Sacramento</a:t>
            </a:r>
          </a:p>
        </p:txBody>
      </p:sp>
      <p:sp>
        <p:nvSpPr>
          <p:cNvPr id="11" name="TextBox 10">
            <a:extLst>
              <a:ext uri="{FF2B5EF4-FFF2-40B4-BE49-F238E27FC236}">
                <a16:creationId xmlns:a16="http://schemas.microsoft.com/office/drawing/2014/main" id="{55A8A10E-749D-4DE4-A925-7BB807F53764}"/>
              </a:ext>
            </a:extLst>
          </p:cNvPr>
          <p:cNvSpPr txBox="1"/>
          <p:nvPr/>
        </p:nvSpPr>
        <p:spPr>
          <a:xfrm>
            <a:off x="3553018" y="3003331"/>
            <a:ext cx="872483" cy="300082"/>
          </a:xfrm>
          <a:prstGeom prst="rect">
            <a:avLst/>
          </a:prstGeom>
          <a:noFill/>
        </p:spPr>
        <p:txBody>
          <a:bodyPr wrap="none" rtlCol="0">
            <a:spAutoFit/>
          </a:bodyPr>
          <a:lstStyle/>
          <a:p>
            <a:pPr defTabSz="685800"/>
            <a:r>
              <a:rPr lang="en-US" sz="1350" dirty="0">
                <a:solidFill>
                  <a:prstClr val="black"/>
                </a:solidFill>
                <a:latin typeface="Segoe UI"/>
              </a:rPr>
              <a:t>Riverside</a:t>
            </a:r>
          </a:p>
        </p:txBody>
      </p:sp>
      <p:sp>
        <p:nvSpPr>
          <p:cNvPr id="10" name="TextBox 9">
            <a:extLst>
              <a:ext uri="{FF2B5EF4-FFF2-40B4-BE49-F238E27FC236}">
                <a16:creationId xmlns:a16="http://schemas.microsoft.com/office/drawing/2014/main" id="{215C4585-9C78-42BE-B71E-7FDC7DD16FF2}"/>
              </a:ext>
            </a:extLst>
          </p:cNvPr>
          <p:cNvSpPr txBox="1"/>
          <p:nvPr/>
        </p:nvSpPr>
        <p:spPr>
          <a:xfrm>
            <a:off x="1310235" y="3003331"/>
            <a:ext cx="927177" cy="300082"/>
          </a:xfrm>
          <a:prstGeom prst="rect">
            <a:avLst/>
          </a:prstGeom>
          <a:noFill/>
        </p:spPr>
        <p:txBody>
          <a:bodyPr wrap="none" rtlCol="0">
            <a:spAutoFit/>
          </a:bodyPr>
          <a:lstStyle/>
          <a:p>
            <a:pPr defTabSz="685800"/>
            <a:r>
              <a:rPr lang="en-US" sz="1350" dirty="0">
                <a:solidFill>
                  <a:prstClr val="black"/>
                </a:solidFill>
                <a:latin typeface="Segoe UI"/>
              </a:rPr>
              <a:t>Las Vegas</a:t>
            </a:r>
          </a:p>
        </p:txBody>
      </p:sp>
      <p:pic>
        <p:nvPicPr>
          <p:cNvPr id="4" name="Picture 3" descr="The number of points at each station that depart from the expected temperature value by more than 8 standard deviations, illustrated at 4 bad stations and 3 good stations. This shows the 4 bad stations;  7 to 19 points are more than 8 standard deviations from the expected value. ">
            <a:extLst>
              <a:ext uri="{FF2B5EF4-FFF2-40B4-BE49-F238E27FC236}">
                <a16:creationId xmlns:a16="http://schemas.microsoft.com/office/drawing/2014/main" id="{F55BA609-0089-48AF-ABDE-ED7A26F9C5C9}"/>
              </a:ext>
            </a:extLst>
          </p:cNvPr>
          <p:cNvPicPr/>
          <p:nvPr/>
        </p:nvPicPr>
        <p:blipFill rotWithShape="1">
          <a:blip r:embed="rId2">
            <a:extLst>
              <a:ext uri="{28A0092B-C50C-407E-A947-70E740481C1C}">
                <a14:useLocalDpi xmlns:a14="http://schemas.microsoft.com/office/drawing/2010/main" val="0"/>
              </a:ext>
            </a:extLst>
          </a:blip>
          <a:srcRect b="84399"/>
          <a:stretch/>
        </p:blipFill>
        <p:spPr bwMode="auto">
          <a:xfrm>
            <a:off x="248110" y="950537"/>
            <a:ext cx="8701833" cy="1684438"/>
          </a:xfrm>
          <a:prstGeom prst="rect">
            <a:avLst/>
          </a:prstGeom>
          <a:ln>
            <a:noFill/>
          </a:ln>
          <a:extLst>
            <a:ext uri="{53640926-AAD7-44D8-BBD7-CCE9431645EC}">
              <a14:shadowObscured xmlns:a14="http://schemas.microsoft.com/office/drawing/2010/main"/>
            </a:ext>
          </a:extLst>
        </p:spPr>
      </p:pic>
      <p:sp>
        <p:nvSpPr>
          <p:cNvPr id="9" name="TextBox 8">
            <a:extLst>
              <a:ext uri="{FF2B5EF4-FFF2-40B4-BE49-F238E27FC236}">
                <a16:creationId xmlns:a16="http://schemas.microsoft.com/office/drawing/2014/main" id="{5D2ED452-02F8-4ADE-805D-603BF2EAD469}"/>
              </a:ext>
            </a:extLst>
          </p:cNvPr>
          <p:cNvSpPr txBox="1"/>
          <p:nvPr/>
        </p:nvSpPr>
        <p:spPr>
          <a:xfrm>
            <a:off x="7991586" y="1154506"/>
            <a:ext cx="866199" cy="300082"/>
          </a:xfrm>
          <a:prstGeom prst="rect">
            <a:avLst/>
          </a:prstGeom>
          <a:noFill/>
        </p:spPr>
        <p:txBody>
          <a:bodyPr wrap="none" rtlCol="0">
            <a:spAutoFit/>
          </a:bodyPr>
          <a:lstStyle/>
          <a:p>
            <a:pPr defTabSz="685800"/>
            <a:r>
              <a:rPr lang="en-US" sz="1350" dirty="0">
                <a:solidFill>
                  <a:prstClr val="black"/>
                </a:solidFill>
                <a:latin typeface="Segoe UI"/>
              </a:rPr>
              <a:t>Modesto</a:t>
            </a:r>
          </a:p>
        </p:txBody>
      </p:sp>
      <p:sp>
        <p:nvSpPr>
          <p:cNvPr id="8" name="TextBox 7">
            <a:extLst>
              <a:ext uri="{FF2B5EF4-FFF2-40B4-BE49-F238E27FC236}">
                <a16:creationId xmlns:a16="http://schemas.microsoft.com/office/drawing/2014/main" id="{46A53B9F-BD2E-4743-9D6A-97FD77A10444}"/>
              </a:ext>
            </a:extLst>
          </p:cNvPr>
          <p:cNvSpPr txBox="1"/>
          <p:nvPr/>
        </p:nvSpPr>
        <p:spPr>
          <a:xfrm>
            <a:off x="5385897" y="1135115"/>
            <a:ext cx="1241943" cy="300082"/>
          </a:xfrm>
          <a:prstGeom prst="rect">
            <a:avLst/>
          </a:prstGeom>
          <a:noFill/>
        </p:spPr>
        <p:txBody>
          <a:bodyPr wrap="none" rtlCol="0">
            <a:spAutoFit/>
          </a:bodyPr>
          <a:lstStyle/>
          <a:p>
            <a:pPr defTabSz="685800"/>
            <a:r>
              <a:rPr lang="en-US" sz="1350" dirty="0">
                <a:solidFill>
                  <a:prstClr val="black"/>
                </a:solidFill>
                <a:latin typeface="Segoe UI"/>
              </a:rPr>
              <a:t>Santa Barbara</a:t>
            </a:r>
          </a:p>
        </p:txBody>
      </p:sp>
      <p:sp>
        <p:nvSpPr>
          <p:cNvPr id="7" name="TextBox 6">
            <a:extLst>
              <a:ext uri="{FF2B5EF4-FFF2-40B4-BE49-F238E27FC236}">
                <a16:creationId xmlns:a16="http://schemas.microsoft.com/office/drawing/2014/main" id="{1CEB47CB-B89A-498B-B8D8-493552A622B0}"/>
              </a:ext>
            </a:extLst>
          </p:cNvPr>
          <p:cNvSpPr txBox="1"/>
          <p:nvPr/>
        </p:nvSpPr>
        <p:spPr>
          <a:xfrm>
            <a:off x="3307511" y="1149463"/>
            <a:ext cx="1153201" cy="300082"/>
          </a:xfrm>
          <a:prstGeom prst="rect">
            <a:avLst/>
          </a:prstGeom>
          <a:noFill/>
        </p:spPr>
        <p:txBody>
          <a:bodyPr wrap="none" rtlCol="0">
            <a:spAutoFit/>
          </a:bodyPr>
          <a:lstStyle/>
          <a:p>
            <a:pPr defTabSz="685800"/>
            <a:r>
              <a:rPr lang="en-US" sz="1350" dirty="0">
                <a:solidFill>
                  <a:prstClr val="black"/>
                </a:solidFill>
                <a:latin typeface="Segoe UI"/>
              </a:rPr>
              <a:t>S.D. Miramar</a:t>
            </a:r>
          </a:p>
        </p:txBody>
      </p:sp>
      <p:sp>
        <p:nvSpPr>
          <p:cNvPr id="6" name="TextBox 5">
            <a:extLst>
              <a:ext uri="{FF2B5EF4-FFF2-40B4-BE49-F238E27FC236}">
                <a16:creationId xmlns:a16="http://schemas.microsoft.com/office/drawing/2014/main" id="{CB3A3A7F-6002-4A7A-AE21-71D404A02A26}"/>
              </a:ext>
            </a:extLst>
          </p:cNvPr>
          <p:cNvSpPr txBox="1"/>
          <p:nvPr/>
        </p:nvSpPr>
        <p:spPr>
          <a:xfrm>
            <a:off x="1111469" y="1152853"/>
            <a:ext cx="1140056" cy="300082"/>
          </a:xfrm>
          <a:prstGeom prst="rect">
            <a:avLst/>
          </a:prstGeom>
          <a:noFill/>
        </p:spPr>
        <p:txBody>
          <a:bodyPr wrap="none" rtlCol="0">
            <a:spAutoFit/>
          </a:bodyPr>
          <a:lstStyle/>
          <a:p>
            <a:pPr defTabSz="685800"/>
            <a:r>
              <a:rPr lang="en-US" sz="1350" dirty="0">
                <a:solidFill>
                  <a:prstClr val="black"/>
                </a:solidFill>
                <a:latin typeface="Segoe UI"/>
              </a:rPr>
              <a:t>USC campus</a:t>
            </a:r>
          </a:p>
        </p:txBody>
      </p:sp>
      <p:sp>
        <p:nvSpPr>
          <p:cNvPr id="2" name="Title 1">
            <a:extLst>
              <a:ext uri="{FF2B5EF4-FFF2-40B4-BE49-F238E27FC236}">
                <a16:creationId xmlns:a16="http://schemas.microsoft.com/office/drawing/2014/main" id="{A6EAE90B-9D75-433C-9F33-DC064545B224}"/>
              </a:ext>
            </a:extLst>
          </p:cNvPr>
          <p:cNvSpPr>
            <a:spLocks noGrp="1"/>
          </p:cNvSpPr>
          <p:nvPr>
            <p:ph type="title"/>
          </p:nvPr>
        </p:nvSpPr>
        <p:spPr/>
        <p:txBody>
          <a:bodyPr/>
          <a:lstStyle/>
          <a:p>
            <a:r>
              <a:rPr lang="en-US" dirty="0"/>
              <a:t>Wide variation of station quality</a:t>
            </a:r>
          </a:p>
        </p:txBody>
      </p:sp>
    </p:spTree>
    <p:extLst>
      <p:ext uri="{BB962C8B-B14F-4D97-AF65-F5344CB8AC3E}">
        <p14:creationId xmlns:p14="http://schemas.microsoft.com/office/powerpoint/2010/main" val="1213069407"/>
      </p:ext>
    </p:extLst>
  </p:cSld>
  <p:clrMapOvr>
    <a:masterClrMapping/>
  </p:clrMapOvr>
  <p:timing>
    <p:tnLst>
      <p:par>
        <p:cTn id="1" dur="indefinite" restart="never" nodeType="tmRoot"/>
      </p:par>
    </p:tn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Example 3-day time series at six stations showing ASOS hourly temperature data and CEC hourly temperature data at the same times. Some stations show errors in the ASOS data, some show errors in the CEC data, and sometimes you can't tell which is correct.">
            <a:extLst>
              <a:ext uri="{FF2B5EF4-FFF2-40B4-BE49-F238E27FC236}">
                <a16:creationId xmlns:a16="http://schemas.microsoft.com/office/drawing/2014/main" id="{BBCED3CE-D1C0-4ADC-9132-FDE3BC7379A4}"/>
              </a:ext>
            </a:extLst>
          </p:cNvPr>
          <p:cNvPicPr/>
          <p:nvPr/>
        </p:nvPicPr>
        <p:blipFill rotWithShape="1">
          <a:blip r:embed="rId2" cstate="print">
            <a:extLst>
              <a:ext uri="{28A0092B-C50C-407E-A947-70E740481C1C}">
                <a14:useLocalDpi xmlns:a14="http://schemas.microsoft.com/office/drawing/2010/main" val="0"/>
              </a:ext>
            </a:extLst>
          </a:blip>
          <a:srcRect b="3339"/>
          <a:stretch/>
        </p:blipFill>
        <p:spPr>
          <a:xfrm>
            <a:off x="2211115" y="1004989"/>
            <a:ext cx="6467775" cy="3866044"/>
          </a:xfrm>
          <a:prstGeom prst="rect">
            <a:avLst/>
          </a:prstGeom>
        </p:spPr>
      </p:pic>
      <p:sp>
        <p:nvSpPr>
          <p:cNvPr id="3" name="Content Placeholder 2">
            <a:extLst>
              <a:ext uri="{FF2B5EF4-FFF2-40B4-BE49-F238E27FC236}">
                <a16:creationId xmlns:a16="http://schemas.microsoft.com/office/drawing/2014/main" id="{E81C1634-F17F-41D6-AEE3-FF2D80626687}"/>
              </a:ext>
            </a:extLst>
          </p:cNvPr>
          <p:cNvSpPr>
            <a:spLocks noGrp="1"/>
          </p:cNvSpPr>
          <p:nvPr>
            <p:ph sz="quarter" idx="10"/>
          </p:nvPr>
        </p:nvSpPr>
        <p:spPr>
          <a:xfrm>
            <a:off x="404622" y="1076706"/>
            <a:ext cx="1729635" cy="3209544"/>
          </a:xfrm>
        </p:spPr>
        <p:txBody>
          <a:bodyPr>
            <a:normAutofit fontScale="92500"/>
          </a:bodyPr>
          <a:lstStyle/>
          <a:p>
            <a:r>
              <a:rPr lang="en-US" dirty="0"/>
              <a:t>Red: CEC data</a:t>
            </a:r>
          </a:p>
          <a:p>
            <a:r>
              <a:rPr lang="en-US" dirty="0"/>
              <a:t>Blue: ASOS data</a:t>
            </a:r>
          </a:p>
          <a:p>
            <a:endParaRPr lang="en-US" dirty="0"/>
          </a:p>
          <a:p>
            <a:r>
              <a:rPr lang="en-US" dirty="0"/>
              <a:t>Took the solution with less “jumpiness” (sum of squares of difference </a:t>
            </a:r>
            <a:r>
              <a:rPr lang="en-US" dirty="0" err="1"/>
              <a:t>w.r.t.</a:t>
            </a:r>
            <a:r>
              <a:rPr lang="en-US" dirty="0"/>
              <a:t> previous point)</a:t>
            </a:r>
          </a:p>
        </p:txBody>
      </p:sp>
      <p:sp>
        <p:nvSpPr>
          <p:cNvPr id="2" name="Title 1">
            <a:extLst>
              <a:ext uri="{FF2B5EF4-FFF2-40B4-BE49-F238E27FC236}">
                <a16:creationId xmlns:a16="http://schemas.microsoft.com/office/drawing/2014/main" id="{A359262B-612D-48F8-9FF4-8F75EBE380DC}"/>
              </a:ext>
            </a:extLst>
          </p:cNvPr>
          <p:cNvSpPr>
            <a:spLocks noGrp="1"/>
          </p:cNvSpPr>
          <p:nvPr>
            <p:ph type="title"/>
          </p:nvPr>
        </p:nvSpPr>
        <p:spPr/>
        <p:txBody>
          <a:bodyPr/>
          <a:lstStyle/>
          <a:p>
            <a:r>
              <a:rPr lang="en-US" dirty="0"/>
              <a:t>Comparing CEC to ASOS data</a:t>
            </a:r>
          </a:p>
        </p:txBody>
      </p:sp>
    </p:spTree>
    <p:extLst>
      <p:ext uri="{BB962C8B-B14F-4D97-AF65-F5344CB8AC3E}">
        <p14:creationId xmlns:p14="http://schemas.microsoft.com/office/powerpoint/2010/main" val="347722108"/>
      </p:ext>
    </p:extLst>
  </p:cSld>
  <p:clrMapOvr>
    <a:masterClrMapping/>
  </p:clrMapOvr>
  <p:timing>
    <p:tnLst>
      <p:par>
        <p:cTn id="1" dur="indefinite" restart="never" nodeType="tmRoot"/>
      </p:par>
    </p:tn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29B3A9D-D834-48A7-B56E-B1D2A1EC7ECE}"/>
              </a:ext>
            </a:extLst>
          </p:cNvPr>
          <p:cNvSpPr>
            <a:spLocks noGrp="1"/>
          </p:cNvSpPr>
          <p:nvPr>
            <p:ph type="title"/>
          </p:nvPr>
        </p:nvSpPr>
        <p:spPr/>
        <p:txBody>
          <a:bodyPr/>
          <a:lstStyle/>
          <a:p>
            <a:r>
              <a:rPr lang="en-US" dirty="0"/>
              <a:t>Summary of QC procedure</a:t>
            </a:r>
          </a:p>
        </p:txBody>
      </p:sp>
      <p:sp>
        <p:nvSpPr>
          <p:cNvPr id="3" name="Content Placeholder 2">
            <a:extLst>
              <a:ext uri="{FF2B5EF4-FFF2-40B4-BE49-F238E27FC236}">
                <a16:creationId xmlns:a16="http://schemas.microsoft.com/office/drawing/2014/main" id="{D12C60BC-C553-4CB1-B54E-AEC331FD67B6}"/>
              </a:ext>
            </a:extLst>
          </p:cNvPr>
          <p:cNvSpPr>
            <a:spLocks noGrp="1"/>
          </p:cNvSpPr>
          <p:nvPr>
            <p:ph sz="quarter" idx="10"/>
          </p:nvPr>
        </p:nvSpPr>
        <p:spPr>
          <a:xfrm>
            <a:off x="404622" y="1076706"/>
            <a:ext cx="8257685" cy="2983230"/>
          </a:xfrm>
        </p:spPr>
        <p:txBody>
          <a:bodyPr/>
          <a:lstStyle/>
          <a:p>
            <a:pPr marL="257175" indent="-257175">
              <a:buAutoNum type="arabicPeriod"/>
            </a:pPr>
            <a:r>
              <a:rPr lang="en-US" dirty="0"/>
              <a:t>Extreme outliers (hourly, seasonal standardized anomaly values &gt;8 standard deviations in the 3-day high-pass filtered data)</a:t>
            </a:r>
          </a:p>
          <a:p>
            <a:pPr marL="257175" indent="-257175">
              <a:buAutoNum type="arabicPeriod"/>
            </a:pPr>
            <a:r>
              <a:rPr lang="en-US" dirty="0"/>
              <a:t>“Least jumpy” data where CEC differs from ASOS &gt; 2 F</a:t>
            </a:r>
          </a:p>
          <a:p>
            <a:pPr marL="257175" indent="-257175">
              <a:buAutoNum type="arabicPeriod"/>
            </a:pPr>
            <a:r>
              <a:rPr lang="en-US" dirty="0"/>
              <a:t>Sequences of identical bad values (that are not extreme outliers)</a:t>
            </a:r>
          </a:p>
          <a:p>
            <a:pPr marL="257175" indent="-257175">
              <a:buAutoNum type="arabicPeriod"/>
            </a:pPr>
            <a:r>
              <a:rPr lang="en-US" dirty="0"/>
              <a:t>Large “jumps” from preceding and successive data values that are not extreme outliers (using a “jump spectrum”).</a:t>
            </a:r>
          </a:p>
          <a:p>
            <a:pPr marL="257175" indent="-257175">
              <a:buAutoNum type="arabicPeriod"/>
            </a:pPr>
            <a:endParaRPr lang="en-US" dirty="0"/>
          </a:p>
        </p:txBody>
      </p:sp>
    </p:spTree>
    <p:extLst>
      <p:ext uri="{BB962C8B-B14F-4D97-AF65-F5344CB8AC3E}">
        <p14:creationId xmlns:p14="http://schemas.microsoft.com/office/powerpoint/2010/main" val="157710418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59252D9-F980-494E-B0AC-55768D9B489E}"/>
              </a:ext>
            </a:extLst>
          </p:cNvPr>
          <p:cNvSpPr>
            <a:spLocks noGrp="1"/>
          </p:cNvSpPr>
          <p:nvPr>
            <p:ph type="title"/>
          </p:nvPr>
        </p:nvSpPr>
        <p:spPr>
          <a:xfrm>
            <a:off x="390905" y="336042"/>
            <a:ext cx="6289733" cy="480060"/>
          </a:xfrm>
        </p:spPr>
        <p:txBody>
          <a:bodyPr>
            <a:normAutofit/>
          </a:bodyPr>
          <a:lstStyle/>
          <a:p>
            <a:r>
              <a:rPr lang="en-US" dirty="0"/>
              <a:t>Disaggregating Tmin/Tmax to hourly values</a:t>
            </a:r>
          </a:p>
        </p:txBody>
      </p:sp>
      <p:sp>
        <p:nvSpPr>
          <p:cNvPr id="3" name="Content Placeholder 2">
            <a:extLst>
              <a:ext uri="{FF2B5EF4-FFF2-40B4-BE49-F238E27FC236}">
                <a16:creationId xmlns:a16="http://schemas.microsoft.com/office/drawing/2014/main" id="{6C840ACB-BE51-4C1B-955E-06AF8BAE589A}"/>
              </a:ext>
            </a:extLst>
          </p:cNvPr>
          <p:cNvSpPr>
            <a:spLocks noGrp="1"/>
          </p:cNvSpPr>
          <p:nvPr>
            <p:ph sz="quarter" idx="10"/>
          </p:nvPr>
        </p:nvSpPr>
        <p:spPr>
          <a:xfrm>
            <a:off x="404622" y="1076706"/>
            <a:ext cx="7989284" cy="2983230"/>
          </a:xfrm>
        </p:spPr>
        <p:txBody>
          <a:bodyPr/>
          <a:lstStyle/>
          <a:p>
            <a:pPr marL="214313" indent="-214313">
              <a:buFont typeface="Arial" panose="020B0604020202020204" pitchFamily="34" charset="0"/>
              <a:buChar char="•"/>
            </a:pPr>
            <a:r>
              <a:rPr lang="en-US" dirty="0"/>
              <a:t>Start with the 3-day sequence of Tmin/Tmax daily temperature anomalies (6 values)</a:t>
            </a:r>
          </a:p>
          <a:p>
            <a:pPr marL="214313" indent="-214313">
              <a:buFont typeface="Arial" panose="020B0604020202020204" pitchFamily="34" charset="0"/>
              <a:buChar char="•"/>
            </a:pPr>
            <a:r>
              <a:rPr lang="en-US" dirty="0"/>
              <a:t>Look for best matching historically observed sequence of 6 Tmin/Tmax anomalies. (Observed sequence must be within +/- 45 days of day of year being matched)</a:t>
            </a:r>
          </a:p>
          <a:p>
            <a:pPr marL="214313" indent="-214313">
              <a:buFont typeface="Arial" panose="020B0604020202020204" pitchFamily="34" charset="0"/>
              <a:buChar char="•"/>
            </a:pPr>
            <a:r>
              <a:rPr lang="en-US" dirty="0"/>
              <a:t>Scale observed Tmin/Tmax to match day being disaggregated</a:t>
            </a:r>
          </a:p>
          <a:p>
            <a:pPr marL="214313" indent="-214313">
              <a:buFont typeface="Arial" panose="020B0604020202020204" pitchFamily="34" charset="0"/>
              <a:buChar char="•"/>
            </a:pPr>
            <a:endParaRPr lang="en-US" dirty="0"/>
          </a:p>
        </p:txBody>
      </p:sp>
    </p:spTree>
    <p:extLst>
      <p:ext uri="{BB962C8B-B14F-4D97-AF65-F5344CB8AC3E}">
        <p14:creationId xmlns:p14="http://schemas.microsoft.com/office/powerpoint/2010/main" val="1409898679"/>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Example 8-day hourly time series from the original data, disaggregated to hourly using our method from daily Tmin and Tmax, and disaggregated to hourly using a traditional approach with a climatological diurnal temperature curve. The diurnal curve approach gives a very smooth solution, which looks very different from the actual observations. Our new method has realistic variability that looks similar to observed.">
            <a:extLst>
              <a:ext uri="{FF2B5EF4-FFF2-40B4-BE49-F238E27FC236}">
                <a16:creationId xmlns:a16="http://schemas.microsoft.com/office/drawing/2014/main" id="{CAA1930F-302F-46E0-955F-8198B634C662}"/>
              </a:ext>
            </a:extLst>
          </p:cNvPr>
          <p:cNvPicPr/>
          <p:nvPr/>
        </p:nvPicPr>
        <p:blipFill rotWithShape="1">
          <a:blip r:embed="rId2" cstate="print">
            <a:extLst>
              <a:ext uri="{28A0092B-C50C-407E-A947-70E740481C1C}">
                <a14:useLocalDpi xmlns:a14="http://schemas.microsoft.com/office/drawing/2010/main" val="0"/>
              </a:ext>
            </a:extLst>
          </a:blip>
          <a:srcRect b="33403"/>
          <a:stretch/>
        </p:blipFill>
        <p:spPr>
          <a:xfrm>
            <a:off x="3568160" y="989097"/>
            <a:ext cx="5068634" cy="4154404"/>
          </a:xfrm>
          <a:prstGeom prst="rect">
            <a:avLst/>
          </a:prstGeom>
        </p:spPr>
      </p:pic>
      <p:sp>
        <p:nvSpPr>
          <p:cNvPr id="3" name="Content Placeholder 2">
            <a:extLst>
              <a:ext uri="{FF2B5EF4-FFF2-40B4-BE49-F238E27FC236}">
                <a16:creationId xmlns:a16="http://schemas.microsoft.com/office/drawing/2014/main" id="{0C3E5F87-67CE-4808-A8EE-8385C1B80992}"/>
              </a:ext>
            </a:extLst>
          </p:cNvPr>
          <p:cNvSpPr>
            <a:spLocks noGrp="1"/>
          </p:cNvSpPr>
          <p:nvPr>
            <p:ph sz="quarter" idx="10"/>
          </p:nvPr>
        </p:nvSpPr>
        <p:spPr/>
        <p:txBody>
          <a:bodyPr/>
          <a:lstStyle/>
          <a:p>
            <a:r>
              <a:rPr lang="en-US" dirty="0"/>
              <a:t>Black: Original hourly observations</a:t>
            </a:r>
          </a:p>
          <a:p>
            <a:r>
              <a:rPr lang="en-US" dirty="0"/>
              <a:t>Blue: Our matching technique</a:t>
            </a:r>
          </a:p>
          <a:p>
            <a:r>
              <a:rPr lang="en-US" dirty="0"/>
              <a:t>Red: Climatological diurnal cycle fit to Tmin/Tmax for comparison</a:t>
            </a:r>
          </a:p>
        </p:txBody>
      </p:sp>
      <p:sp>
        <p:nvSpPr>
          <p:cNvPr id="2" name="Title 1">
            <a:extLst>
              <a:ext uri="{FF2B5EF4-FFF2-40B4-BE49-F238E27FC236}">
                <a16:creationId xmlns:a16="http://schemas.microsoft.com/office/drawing/2014/main" id="{4E92BDE4-033A-434F-9AFE-9387FF1C93FC}"/>
              </a:ext>
            </a:extLst>
          </p:cNvPr>
          <p:cNvSpPr>
            <a:spLocks noGrp="1"/>
          </p:cNvSpPr>
          <p:nvPr>
            <p:ph type="title"/>
          </p:nvPr>
        </p:nvSpPr>
        <p:spPr/>
        <p:txBody>
          <a:bodyPr/>
          <a:lstStyle/>
          <a:p>
            <a:r>
              <a:rPr lang="en-US" dirty="0"/>
              <a:t>Example solutions</a:t>
            </a:r>
          </a:p>
        </p:txBody>
      </p:sp>
    </p:spTree>
    <p:extLst>
      <p:ext uri="{BB962C8B-B14F-4D97-AF65-F5344CB8AC3E}">
        <p14:creationId xmlns:p14="http://schemas.microsoft.com/office/powerpoint/2010/main" val="125519367"/>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Histograms of the warmest and coldest hour of the day at Bakersfield, for each season (winter, spring, summer, fall). The observations and our method show a spread of hours-of-day that are the warmest and coldest hour of the day. The traditional method of using a climatological diurnal cycle shows almost no spread.">
            <a:extLst>
              <a:ext uri="{FF2B5EF4-FFF2-40B4-BE49-F238E27FC236}">
                <a16:creationId xmlns:a16="http://schemas.microsoft.com/office/drawing/2014/main" id="{6DF63E34-A34C-4CBB-A0B2-D1EF39C88B5A}"/>
              </a:ext>
            </a:extLst>
          </p:cNvPr>
          <p:cNvPicPr/>
          <p:nvPr/>
        </p:nvPicPr>
        <p:blipFill>
          <a:blip r:embed="rId2" cstate="print">
            <a:extLst>
              <a:ext uri="{28A0092B-C50C-407E-A947-70E740481C1C}">
                <a14:useLocalDpi xmlns:a14="http://schemas.microsoft.com/office/drawing/2010/main" val="0"/>
              </a:ext>
            </a:extLst>
          </a:blip>
          <a:stretch>
            <a:fillRect/>
          </a:stretch>
        </p:blipFill>
        <p:spPr>
          <a:xfrm>
            <a:off x="2810922" y="957977"/>
            <a:ext cx="6075903" cy="4157084"/>
          </a:xfrm>
          <a:prstGeom prst="rect">
            <a:avLst/>
          </a:prstGeom>
        </p:spPr>
      </p:pic>
      <p:sp>
        <p:nvSpPr>
          <p:cNvPr id="3" name="Content Placeholder 2">
            <a:extLst>
              <a:ext uri="{FF2B5EF4-FFF2-40B4-BE49-F238E27FC236}">
                <a16:creationId xmlns:a16="http://schemas.microsoft.com/office/drawing/2014/main" id="{672275A3-D074-4BF0-8E81-21E89696B96E}"/>
              </a:ext>
            </a:extLst>
          </p:cNvPr>
          <p:cNvSpPr>
            <a:spLocks noGrp="1"/>
          </p:cNvSpPr>
          <p:nvPr>
            <p:ph sz="quarter" idx="10"/>
          </p:nvPr>
        </p:nvSpPr>
        <p:spPr>
          <a:xfrm>
            <a:off x="283179" y="1191006"/>
            <a:ext cx="2317147" cy="3730753"/>
          </a:xfrm>
        </p:spPr>
        <p:txBody>
          <a:bodyPr>
            <a:normAutofit/>
          </a:bodyPr>
          <a:lstStyle/>
          <a:p>
            <a:pPr algn="r"/>
            <a:r>
              <a:rPr lang="en-US" dirty="0"/>
              <a:t>Top: observed</a:t>
            </a:r>
          </a:p>
          <a:p>
            <a:pPr algn="r"/>
            <a:endParaRPr lang="en-US" dirty="0"/>
          </a:p>
          <a:p>
            <a:pPr algn="r"/>
            <a:endParaRPr lang="en-US" dirty="0"/>
          </a:p>
          <a:p>
            <a:pPr algn="r"/>
            <a:r>
              <a:rPr lang="en-US" dirty="0"/>
              <a:t>Middle: Our method</a:t>
            </a:r>
          </a:p>
          <a:p>
            <a:pPr algn="r"/>
            <a:endParaRPr lang="en-US" dirty="0"/>
          </a:p>
          <a:p>
            <a:pPr algn="r"/>
            <a:r>
              <a:rPr lang="en-US" dirty="0"/>
              <a:t>Bottom: Climatological diurnal cycle</a:t>
            </a:r>
          </a:p>
        </p:txBody>
      </p:sp>
      <p:sp>
        <p:nvSpPr>
          <p:cNvPr id="2" name="Title 1">
            <a:extLst>
              <a:ext uri="{FF2B5EF4-FFF2-40B4-BE49-F238E27FC236}">
                <a16:creationId xmlns:a16="http://schemas.microsoft.com/office/drawing/2014/main" id="{C7B1CA3F-BA72-4518-B8B8-75AFF9AD8C17}"/>
              </a:ext>
            </a:extLst>
          </p:cNvPr>
          <p:cNvSpPr>
            <a:spLocks noGrp="1"/>
          </p:cNvSpPr>
          <p:nvPr>
            <p:ph type="title"/>
          </p:nvPr>
        </p:nvSpPr>
        <p:spPr>
          <a:xfrm>
            <a:off x="390906" y="336042"/>
            <a:ext cx="8266774" cy="480060"/>
          </a:xfrm>
        </p:spPr>
        <p:txBody>
          <a:bodyPr>
            <a:normAutofit/>
          </a:bodyPr>
          <a:lstStyle/>
          <a:p>
            <a:r>
              <a:rPr lang="en-US" dirty="0"/>
              <a:t>Histogram of warmest (red) &amp; coolest (blue) hour of the day</a:t>
            </a:r>
          </a:p>
        </p:txBody>
      </p:sp>
    </p:spTree>
    <p:extLst>
      <p:ext uri="{BB962C8B-B14F-4D97-AF65-F5344CB8AC3E}">
        <p14:creationId xmlns:p14="http://schemas.microsoft.com/office/powerpoint/2010/main" val="4175403297"/>
      </p:ext>
    </p:extLst>
  </p:cSld>
  <p:clrMapOvr>
    <a:masterClrMapping/>
  </p:clrMapOvr>
  <p:timing>
    <p:tnLst>
      <p:par>
        <p:cTn id="1" dur="indefinite" restart="never" nodeType="tmRoot"/>
      </p:par>
    </p:tn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Two panel figure showing the number of hours at Sacramento above 100 and 110 F in the left panel, from 1950 to 2100, and the number of hours below 32 and 45 F in the right panel. There is a large increase in the number of hours above 100 and 110 F, and a large decrease in the number of hours below 45 and 32 F.">
            <a:extLst>
              <a:ext uri="{FF2B5EF4-FFF2-40B4-BE49-F238E27FC236}">
                <a16:creationId xmlns:a16="http://schemas.microsoft.com/office/drawing/2014/main" id="{6DCE7CAF-2710-4CF5-9939-C5758B6A9EFC}"/>
              </a:ext>
            </a:extLst>
          </p:cNvPr>
          <p:cNvPicPr/>
          <p:nvPr/>
        </p:nvPicPr>
        <p:blipFill rotWithShape="1">
          <a:blip r:embed="rId2" cstate="print">
            <a:extLst>
              <a:ext uri="{28A0092B-C50C-407E-A947-70E740481C1C}">
                <a14:useLocalDpi xmlns:a14="http://schemas.microsoft.com/office/drawing/2010/main" val="0"/>
              </a:ext>
            </a:extLst>
          </a:blip>
          <a:srcRect l="50000" t="24770" b="50000"/>
          <a:stretch/>
        </p:blipFill>
        <p:spPr>
          <a:xfrm>
            <a:off x="2678906" y="1076706"/>
            <a:ext cx="6353151" cy="3909632"/>
          </a:xfrm>
          <a:prstGeom prst="rect">
            <a:avLst/>
          </a:prstGeom>
        </p:spPr>
      </p:pic>
      <p:sp>
        <p:nvSpPr>
          <p:cNvPr id="3" name="Content Placeholder 2">
            <a:extLst>
              <a:ext uri="{FF2B5EF4-FFF2-40B4-BE49-F238E27FC236}">
                <a16:creationId xmlns:a16="http://schemas.microsoft.com/office/drawing/2014/main" id="{638AD265-C35D-4EA6-9D41-75FE6CFC56F3}"/>
              </a:ext>
            </a:extLst>
          </p:cNvPr>
          <p:cNvSpPr>
            <a:spLocks noGrp="1"/>
          </p:cNvSpPr>
          <p:nvPr>
            <p:ph sz="quarter" idx="10"/>
          </p:nvPr>
        </p:nvSpPr>
        <p:spPr>
          <a:xfrm>
            <a:off x="404622" y="1076706"/>
            <a:ext cx="2209991" cy="3730752"/>
          </a:xfrm>
        </p:spPr>
        <p:txBody>
          <a:bodyPr>
            <a:normAutofit fontScale="92500"/>
          </a:bodyPr>
          <a:lstStyle/>
          <a:p>
            <a:r>
              <a:rPr lang="en-US" dirty="0"/>
              <a:t>Purple dots: historically observed</a:t>
            </a:r>
          </a:p>
          <a:p>
            <a:r>
              <a:rPr lang="en-US" dirty="0"/>
              <a:t>Red, orange: # hours/year &gt;= 100 (110) F for medium emissions scenario (orange), high (red)</a:t>
            </a:r>
          </a:p>
          <a:p>
            <a:r>
              <a:rPr lang="en-US" dirty="0"/>
              <a:t>Blue, green: # hours/year &lt;= 45 (32) F for medium emissions scenario (</a:t>
            </a:r>
            <a:r>
              <a:rPr lang="en-US" dirty="0" err="1"/>
              <a:t>breen</a:t>
            </a:r>
            <a:r>
              <a:rPr lang="en-US" dirty="0"/>
              <a:t>) and high( blue)</a:t>
            </a:r>
          </a:p>
          <a:p>
            <a:endParaRPr lang="en-US" dirty="0"/>
          </a:p>
          <a:p>
            <a:endParaRPr lang="en-US" dirty="0"/>
          </a:p>
        </p:txBody>
      </p:sp>
      <p:sp>
        <p:nvSpPr>
          <p:cNvPr id="2" name="Title 1">
            <a:extLst>
              <a:ext uri="{FF2B5EF4-FFF2-40B4-BE49-F238E27FC236}">
                <a16:creationId xmlns:a16="http://schemas.microsoft.com/office/drawing/2014/main" id="{3BC36A24-7D3F-44FA-96B8-4CCC65005ECE}"/>
              </a:ext>
            </a:extLst>
          </p:cNvPr>
          <p:cNvSpPr>
            <a:spLocks noGrp="1"/>
          </p:cNvSpPr>
          <p:nvPr>
            <p:ph type="title"/>
          </p:nvPr>
        </p:nvSpPr>
        <p:spPr>
          <a:xfrm>
            <a:off x="390906" y="336042"/>
            <a:ext cx="8148233" cy="480060"/>
          </a:xfrm>
        </p:spPr>
        <p:txBody>
          <a:bodyPr/>
          <a:lstStyle/>
          <a:p>
            <a:r>
              <a:rPr lang="en-US" dirty="0"/>
              <a:t>Change in future hours/year above/below thresholds </a:t>
            </a:r>
          </a:p>
        </p:txBody>
      </p:sp>
    </p:spTree>
    <p:extLst>
      <p:ext uri="{BB962C8B-B14F-4D97-AF65-F5344CB8AC3E}">
        <p14:creationId xmlns:p14="http://schemas.microsoft.com/office/powerpoint/2010/main" val="3827259505"/>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F1C8CB-2C28-4820-9463-E171CD22000A}"/>
              </a:ext>
            </a:extLst>
          </p:cNvPr>
          <p:cNvSpPr>
            <a:spLocks noGrp="1"/>
          </p:cNvSpPr>
          <p:nvPr>
            <p:ph type="title"/>
          </p:nvPr>
        </p:nvSpPr>
        <p:spPr/>
        <p:txBody>
          <a:bodyPr/>
          <a:lstStyle/>
          <a:p>
            <a:r>
              <a:rPr lang="en-US" dirty="0"/>
              <a:t>Summary</a:t>
            </a:r>
          </a:p>
        </p:txBody>
      </p:sp>
      <p:sp>
        <p:nvSpPr>
          <p:cNvPr id="3" name="Content Placeholder 2">
            <a:extLst>
              <a:ext uri="{FF2B5EF4-FFF2-40B4-BE49-F238E27FC236}">
                <a16:creationId xmlns:a16="http://schemas.microsoft.com/office/drawing/2014/main" id="{967B3F62-13D3-4317-9633-FA21379B3B95}"/>
              </a:ext>
            </a:extLst>
          </p:cNvPr>
          <p:cNvSpPr>
            <a:spLocks noGrp="1"/>
          </p:cNvSpPr>
          <p:nvPr>
            <p:ph sz="quarter" idx="10"/>
          </p:nvPr>
        </p:nvSpPr>
        <p:spPr>
          <a:xfrm>
            <a:off x="404622" y="1076706"/>
            <a:ext cx="7929814" cy="2983230"/>
          </a:xfrm>
        </p:spPr>
        <p:txBody>
          <a:bodyPr/>
          <a:lstStyle/>
          <a:p>
            <a:pPr marL="214313" indent="-214313">
              <a:buFont typeface="Arial" panose="020B0604020202020204" pitchFamily="34" charset="0"/>
              <a:buChar char="•"/>
            </a:pPr>
            <a:r>
              <a:rPr lang="en-US" dirty="0"/>
              <a:t>Implemented various kinds of QC on hourly station temperature data</a:t>
            </a:r>
          </a:p>
          <a:p>
            <a:pPr marL="214313" indent="-214313">
              <a:buFont typeface="Arial" panose="020B0604020202020204" pitchFamily="34" charset="0"/>
              <a:buChar char="•"/>
            </a:pPr>
            <a:r>
              <a:rPr lang="en-US" dirty="0"/>
              <a:t>Devised a new method for disaggregating daily </a:t>
            </a:r>
            <a:r>
              <a:rPr lang="en-US" dirty="0" err="1"/>
              <a:t>Tmin</a:t>
            </a:r>
            <a:r>
              <a:rPr lang="en-US" dirty="0"/>
              <a:t>/</a:t>
            </a:r>
            <a:r>
              <a:rPr lang="en-US" dirty="0" err="1"/>
              <a:t>Tmax</a:t>
            </a:r>
            <a:r>
              <a:rPr lang="en-US" dirty="0"/>
              <a:t> to hourly</a:t>
            </a:r>
          </a:p>
          <a:p>
            <a:pPr marL="214313" indent="-214313">
              <a:buFont typeface="Arial" panose="020B0604020202020204" pitchFamily="34" charset="0"/>
              <a:buChar char="•"/>
            </a:pPr>
            <a:r>
              <a:rPr lang="en-US" dirty="0"/>
              <a:t>The new method captures sub-daily variability much better than the traditional “climatological diurnal cycle” method</a:t>
            </a:r>
          </a:p>
          <a:p>
            <a:pPr marL="214313" indent="-214313">
              <a:buFont typeface="Arial" panose="020B0604020202020204" pitchFamily="34" charset="0"/>
              <a:buChar char="•"/>
            </a:pPr>
            <a:r>
              <a:rPr lang="en-US" dirty="0"/>
              <a:t>Used the new method to project changes in number of hot hours (&gt; 100, 110 F) and cold hours (&lt; 32, 45 F) in California out to year 2100</a:t>
            </a:r>
          </a:p>
        </p:txBody>
      </p:sp>
    </p:spTree>
    <p:extLst>
      <p:ext uri="{BB962C8B-B14F-4D97-AF65-F5344CB8AC3E}">
        <p14:creationId xmlns:p14="http://schemas.microsoft.com/office/powerpoint/2010/main" val="2865151180"/>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6-panel figure showing spectrum of jumps between one point and next on a log-log plot. The best linear fit (in log-log space) to points 20-1000 is shown as well. ">
            <a:extLst>
              <a:ext uri="{FF2B5EF4-FFF2-40B4-BE49-F238E27FC236}">
                <a16:creationId xmlns:a16="http://schemas.microsoft.com/office/drawing/2014/main" id="{0EF4E3DE-1857-4B7E-952E-3A0F95221CD7}"/>
              </a:ext>
            </a:extLst>
          </p:cNvPr>
          <p:cNvPicPr>
            <a:picLocks noChangeAspect="1"/>
          </p:cNvPicPr>
          <p:nvPr/>
        </p:nvPicPr>
        <p:blipFill>
          <a:blip r:embed="rId2"/>
          <a:stretch>
            <a:fillRect/>
          </a:stretch>
        </p:blipFill>
        <p:spPr>
          <a:xfrm>
            <a:off x="3089700" y="963386"/>
            <a:ext cx="5973066" cy="4159705"/>
          </a:xfrm>
          <a:prstGeom prst="rect">
            <a:avLst/>
          </a:prstGeom>
        </p:spPr>
      </p:pic>
      <p:sp>
        <p:nvSpPr>
          <p:cNvPr id="3" name="Content Placeholder 2">
            <a:extLst>
              <a:ext uri="{FF2B5EF4-FFF2-40B4-BE49-F238E27FC236}">
                <a16:creationId xmlns:a16="http://schemas.microsoft.com/office/drawing/2014/main" id="{8BE4D7EF-32E4-442D-9D31-A23DD9ABFF73}"/>
              </a:ext>
            </a:extLst>
          </p:cNvPr>
          <p:cNvSpPr>
            <a:spLocks noGrp="1"/>
          </p:cNvSpPr>
          <p:nvPr>
            <p:ph sz="quarter" idx="10"/>
          </p:nvPr>
        </p:nvSpPr>
        <p:spPr>
          <a:xfrm>
            <a:off x="404622" y="1076706"/>
            <a:ext cx="2738628" cy="3593266"/>
          </a:xfrm>
        </p:spPr>
        <p:txBody>
          <a:bodyPr>
            <a:normAutofit lnSpcReduction="10000"/>
          </a:bodyPr>
          <a:lstStyle/>
          <a:p>
            <a:r>
              <a:rPr lang="en-US" dirty="0" err="1"/>
              <a:t>Npts</a:t>
            </a:r>
            <a:r>
              <a:rPr lang="en-US" dirty="0"/>
              <a:t> = 166,560</a:t>
            </a:r>
          </a:p>
          <a:p>
            <a:r>
              <a:rPr lang="en-US" dirty="0"/>
              <a:t>Red: Original CEC data jump spectrum before any QC</a:t>
            </a:r>
          </a:p>
          <a:p>
            <a:r>
              <a:rPr lang="en-US" dirty="0"/>
              <a:t>Green: After removing extreme outliers, ASOS merge, and removing runs of bad values, but before any large jumps removed</a:t>
            </a:r>
          </a:p>
          <a:p>
            <a:r>
              <a:rPr lang="en-US" dirty="0"/>
              <a:t>Black dashed line: best fit line to points 20-1000</a:t>
            </a:r>
          </a:p>
          <a:p>
            <a:endParaRPr lang="en-US" dirty="0"/>
          </a:p>
        </p:txBody>
      </p:sp>
      <p:sp>
        <p:nvSpPr>
          <p:cNvPr id="2" name="Title 1">
            <a:extLst>
              <a:ext uri="{FF2B5EF4-FFF2-40B4-BE49-F238E27FC236}">
                <a16:creationId xmlns:a16="http://schemas.microsoft.com/office/drawing/2014/main" id="{A12C3A55-FEFD-460E-A905-DA2D60BDE91C}"/>
              </a:ext>
            </a:extLst>
          </p:cNvPr>
          <p:cNvSpPr>
            <a:spLocks noGrp="1"/>
          </p:cNvSpPr>
          <p:nvPr>
            <p:ph type="title"/>
          </p:nvPr>
        </p:nvSpPr>
        <p:spPr/>
        <p:txBody>
          <a:bodyPr/>
          <a:lstStyle/>
          <a:p>
            <a:r>
              <a:rPr lang="en-US" dirty="0"/>
              <a:t>Example jump spectra</a:t>
            </a:r>
          </a:p>
        </p:txBody>
      </p:sp>
    </p:spTree>
    <p:extLst>
      <p:ext uri="{BB962C8B-B14F-4D97-AF65-F5344CB8AC3E}">
        <p14:creationId xmlns:p14="http://schemas.microsoft.com/office/powerpoint/2010/main" val="1606197987"/>
      </p:ext>
    </p:extLst>
  </p:cSld>
  <p:clrMapOvr>
    <a:masterClrMapping/>
  </p:clrMapOvr>
  <p:timing>
    <p:tnLst>
      <p:par>
        <p:cTn id="1" dur="indefinite" restart="never" nodeType="tmRoot"/>
      </p:par>
    </p:tnLst>
  </p:timing>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Discussion </a:t>
            </a:r>
            <a:r>
              <a:rPr lang="en-US" dirty="0" smtClean="0"/>
              <a:t>Questions</a:t>
            </a:r>
            <a:endParaRPr lang="en-US" dirty="0"/>
          </a:p>
        </p:txBody>
      </p:sp>
      <p:sp>
        <p:nvSpPr>
          <p:cNvPr id="3" name="Content Placeholder 2"/>
          <p:cNvSpPr>
            <a:spLocks noGrp="1"/>
          </p:cNvSpPr>
          <p:nvPr>
            <p:ph idx="1"/>
          </p:nvPr>
        </p:nvSpPr>
        <p:spPr/>
        <p:txBody>
          <a:bodyPr>
            <a:normAutofit/>
          </a:bodyPr>
          <a:lstStyle/>
          <a:p>
            <a:pPr>
              <a:spcBef>
                <a:spcPts val="400"/>
              </a:spcBef>
            </a:pPr>
            <a:r>
              <a:rPr lang="en-US" b="1" dirty="0" smtClean="0"/>
              <a:t>General feedback about presentations</a:t>
            </a:r>
            <a:endParaRPr lang="en-US" b="1" dirty="0"/>
          </a:p>
          <a:p>
            <a:pPr>
              <a:spcBef>
                <a:spcPts val="400"/>
              </a:spcBef>
            </a:pPr>
            <a:endParaRPr lang="en-US" dirty="0"/>
          </a:p>
          <a:p>
            <a:pPr marL="342900" lvl="1" indent="-342900">
              <a:spcBef>
                <a:spcPts val="400"/>
              </a:spcBef>
              <a:buFont typeface="+mj-lt"/>
              <a:buAutoNum type="arabicPeriod"/>
            </a:pPr>
            <a:r>
              <a:rPr lang="en-US" sz="2600" dirty="0" smtClean="0"/>
              <a:t>In what manner can what was presented be useful for you if it were up on Cal-Adapt?</a:t>
            </a:r>
            <a:endParaRPr lang="en-US" dirty="0" smtClean="0"/>
          </a:p>
        </p:txBody>
      </p:sp>
      <p:sp>
        <p:nvSpPr>
          <p:cNvPr id="4" name="Slide Number Placeholder 3"/>
          <p:cNvSpPr>
            <a:spLocks noGrp="1"/>
          </p:cNvSpPr>
          <p:nvPr>
            <p:ph type="sldNum" sz="quarter" idx="12"/>
          </p:nvPr>
        </p:nvSpPr>
        <p:spPr/>
        <p:txBody>
          <a:bodyPr/>
          <a:lstStyle/>
          <a:p>
            <a:fld id="{8569167A-9D82-438A-BF70-1028D6A4A763}" type="slidenum">
              <a:rPr lang="en-US" smtClean="0"/>
              <a:t>45</a:t>
            </a:fld>
            <a:endParaRPr lang="en-US"/>
          </a:p>
        </p:txBody>
      </p:sp>
    </p:spTree>
    <p:extLst>
      <p:ext uri="{BB962C8B-B14F-4D97-AF65-F5344CB8AC3E}">
        <p14:creationId xmlns:p14="http://schemas.microsoft.com/office/powerpoint/2010/main" val="3031378610"/>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Discussion Questions </a:t>
            </a:r>
            <a:r>
              <a:rPr lang="en-US" sz="2800" b="0" dirty="0" smtClean="0"/>
              <a:t>(</a:t>
            </a:r>
            <a:r>
              <a:rPr lang="en-US" sz="2800" b="0" i="1" dirty="0" smtClean="0"/>
              <a:t>#2 of 6 slides</a:t>
            </a:r>
            <a:r>
              <a:rPr lang="en-US" sz="2800" b="0" dirty="0" smtClean="0"/>
              <a:t>)</a:t>
            </a:r>
            <a:endParaRPr lang="en-US" dirty="0"/>
          </a:p>
        </p:txBody>
      </p:sp>
      <p:sp>
        <p:nvSpPr>
          <p:cNvPr id="3" name="Content Placeholder 2"/>
          <p:cNvSpPr>
            <a:spLocks noGrp="1"/>
          </p:cNvSpPr>
          <p:nvPr>
            <p:ph idx="1"/>
          </p:nvPr>
        </p:nvSpPr>
        <p:spPr/>
        <p:txBody>
          <a:bodyPr>
            <a:normAutofit fontScale="92500" lnSpcReduction="10000"/>
          </a:bodyPr>
          <a:lstStyle/>
          <a:p>
            <a:pPr>
              <a:spcBef>
                <a:spcPts val="400"/>
              </a:spcBef>
            </a:pPr>
            <a:r>
              <a:rPr lang="en-US" b="1" dirty="0" smtClean="0"/>
              <a:t>Hourly Temperature Data</a:t>
            </a:r>
            <a:endParaRPr lang="en-US" b="1" dirty="0"/>
          </a:p>
          <a:p>
            <a:pPr>
              <a:spcBef>
                <a:spcPts val="400"/>
              </a:spcBef>
            </a:pPr>
            <a:endParaRPr lang="en-US" dirty="0"/>
          </a:p>
          <a:p>
            <a:pPr marL="342900" lvl="1" indent="-342900">
              <a:spcBef>
                <a:spcPts val="400"/>
              </a:spcBef>
              <a:buFont typeface="+mj-lt"/>
              <a:buAutoNum type="arabicPeriod" startAt="2"/>
            </a:pPr>
            <a:r>
              <a:rPr lang="en-US" sz="2600" dirty="0" smtClean="0"/>
              <a:t>W</a:t>
            </a:r>
            <a:r>
              <a:rPr lang="en-US" sz="2600" dirty="0"/>
              <a:t>hat spatial coverage would be considered “sufficient”?</a:t>
            </a:r>
          </a:p>
          <a:p>
            <a:pPr lvl="3">
              <a:lnSpc>
                <a:spcPct val="90000"/>
              </a:lnSpc>
            </a:pPr>
            <a:r>
              <a:rPr lang="en-US" dirty="0"/>
              <a:t>For specific </a:t>
            </a:r>
            <a:r>
              <a:rPr lang="en-US" dirty="0" smtClean="0"/>
              <a:t>users</a:t>
            </a:r>
            <a:r>
              <a:rPr lang="en-US" dirty="0"/>
              <a:t>?</a:t>
            </a:r>
            <a:endParaRPr lang="en-US" dirty="0" smtClean="0"/>
          </a:p>
          <a:p>
            <a:pPr lvl="3">
              <a:lnSpc>
                <a:spcPct val="90000"/>
              </a:lnSpc>
            </a:pPr>
            <a:r>
              <a:rPr lang="en-US" dirty="0" smtClean="0"/>
              <a:t>To </a:t>
            </a:r>
            <a:r>
              <a:rPr lang="en-US" dirty="0"/>
              <a:t>cover relevant infrastructure?</a:t>
            </a:r>
          </a:p>
          <a:p>
            <a:pPr marL="342900" lvl="1" indent="-342900">
              <a:spcBef>
                <a:spcPts val="400"/>
              </a:spcBef>
              <a:buFont typeface="+mj-lt"/>
              <a:buAutoNum type="arabicPeriod" startAt="2"/>
            </a:pPr>
            <a:r>
              <a:rPr lang="en-US" sz="2600" dirty="0" smtClean="0"/>
              <a:t>What </a:t>
            </a:r>
            <a:r>
              <a:rPr lang="en-US" sz="2600" dirty="0"/>
              <a:t>time periods/ time lengths of data are preferred? </a:t>
            </a:r>
            <a:endParaRPr lang="en-US" sz="2600" dirty="0" smtClean="0"/>
          </a:p>
          <a:p>
            <a:pPr lvl="3">
              <a:lnSpc>
                <a:spcPct val="90000"/>
              </a:lnSpc>
            </a:pPr>
            <a:r>
              <a:rPr lang="en-US" dirty="0"/>
              <a:t>For what purpose</a:t>
            </a:r>
            <a:r>
              <a:rPr lang="en-US" dirty="0" smtClean="0"/>
              <a:t>?</a:t>
            </a:r>
          </a:p>
          <a:p>
            <a:pPr lvl="3">
              <a:lnSpc>
                <a:spcPct val="90000"/>
              </a:lnSpc>
            </a:pPr>
            <a:r>
              <a:rPr lang="en-US" dirty="0" smtClean="0"/>
              <a:t> </a:t>
            </a:r>
            <a:r>
              <a:rPr lang="en-US" dirty="0"/>
              <a:t>Set by whom?</a:t>
            </a:r>
          </a:p>
          <a:p>
            <a:pPr marL="342900" lvl="1" indent="-342900">
              <a:spcBef>
                <a:spcPts val="400"/>
              </a:spcBef>
              <a:buFont typeface="+mj-lt"/>
              <a:buAutoNum type="arabicPeriod" startAt="2"/>
            </a:pPr>
            <a:r>
              <a:rPr lang="en-US" sz="2600" dirty="0"/>
              <a:t>What are the requirements to the data? </a:t>
            </a:r>
            <a:endParaRPr lang="en-US" sz="2600" dirty="0" smtClean="0"/>
          </a:p>
          <a:p>
            <a:pPr lvl="3">
              <a:lnSpc>
                <a:spcPct val="90000"/>
              </a:lnSpc>
            </a:pPr>
            <a:r>
              <a:rPr lang="en-US" dirty="0"/>
              <a:t>e</a:t>
            </a:r>
            <a:r>
              <a:rPr lang="en-US" dirty="0" smtClean="0"/>
              <a:t>.g.: What </a:t>
            </a:r>
            <a:r>
              <a:rPr lang="en-US" dirty="0"/>
              <a:t>is </a:t>
            </a:r>
            <a:r>
              <a:rPr lang="en-US" dirty="0" smtClean="0"/>
              <a:t>considered an </a:t>
            </a:r>
            <a:r>
              <a:rPr lang="en-US" dirty="0"/>
              <a:t>acceptable error rate?</a:t>
            </a:r>
          </a:p>
        </p:txBody>
      </p:sp>
      <p:sp>
        <p:nvSpPr>
          <p:cNvPr id="4" name="Slide Number Placeholder 3"/>
          <p:cNvSpPr>
            <a:spLocks noGrp="1"/>
          </p:cNvSpPr>
          <p:nvPr>
            <p:ph type="sldNum" sz="quarter" idx="12"/>
          </p:nvPr>
        </p:nvSpPr>
        <p:spPr/>
        <p:txBody>
          <a:bodyPr/>
          <a:lstStyle/>
          <a:p>
            <a:fld id="{8569167A-9D82-438A-BF70-1028D6A4A763}" type="slidenum">
              <a:rPr lang="en-US" smtClean="0"/>
              <a:t>46</a:t>
            </a:fld>
            <a:endParaRPr lang="en-US"/>
          </a:p>
        </p:txBody>
      </p:sp>
    </p:spTree>
    <p:extLst>
      <p:ext uri="{BB962C8B-B14F-4D97-AF65-F5344CB8AC3E}">
        <p14:creationId xmlns:p14="http://schemas.microsoft.com/office/powerpoint/2010/main" val="3701475378"/>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Discussion Questions </a:t>
            </a:r>
            <a:r>
              <a:rPr lang="en-US" sz="2800" b="0" dirty="0" smtClean="0"/>
              <a:t>(</a:t>
            </a:r>
            <a:r>
              <a:rPr lang="en-US" sz="2800" b="0" i="1" dirty="0" smtClean="0"/>
              <a:t>#3 of 6 slides</a:t>
            </a:r>
            <a:r>
              <a:rPr lang="en-US" sz="2800" b="0" dirty="0" smtClean="0"/>
              <a:t>)</a:t>
            </a:r>
            <a:endParaRPr lang="en-US" dirty="0"/>
          </a:p>
        </p:txBody>
      </p:sp>
      <p:sp>
        <p:nvSpPr>
          <p:cNvPr id="3" name="Content Placeholder 2"/>
          <p:cNvSpPr>
            <a:spLocks noGrp="1"/>
          </p:cNvSpPr>
          <p:nvPr>
            <p:ph idx="1"/>
          </p:nvPr>
        </p:nvSpPr>
        <p:spPr/>
        <p:txBody>
          <a:bodyPr>
            <a:normAutofit/>
          </a:bodyPr>
          <a:lstStyle/>
          <a:p>
            <a:pPr>
              <a:spcBef>
                <a:spcPts val="400"/>
              </a:spcBef>
            </a:pPr>
            <a:r>
              <a:rPr lang="en-US" b="1" dirty="0" smtClean="0"/>
              <a:t>Hourly Temperature Datasets</a:t>
            </a:r>
            <a:endParaRPr lang="en-US" b="1" dirty="0"/>
          </a:p>
          <a:p>
            <a:pPr>
              <a:spcBef>
                <a:spcPts val="400"/>
              </a:spcBef>
            </a:pPr>
            <a:endParaRPr lang="en-US" dirty="0"/>
          </a:p>
          <a:p>
            <a:pPr marL="514350" indent="-514350">
              <a:spcBef>
                <a:spcPts val="400"/>
              </a:spcBef>
              <a:buFont typeface="+mj-lt"/>
              <a:buAutoNum type="arabicPeriod" startAt="5"/>
            </a:pPr>
            <a:r>
              <a:rPr lang="en-US" dirty="0" smtClean="0"/>
              <a:t>Which </a:t>
            </a:r>
            <a:r>
              <a:rPr lang="en-US" dirty="0"/>
              <a:t>datasets are being used now</a:t>
            </a:r>
            <a:r>
              <a:rPr lang="en-US" dirty="0" smtClean="0"/>
              <a:t>?</a:t>
            </a:r>
          </a:p>
          <a:p>
            <a:pPr marL="514350" indent="-514350">
              <a:spcBef>
                <a:spcPts val="400"/>
              </a:spcBef>
              <a:buFont typeface="+mj-lt"/>
              <a:buAutoNum type="arabicPeriod" startAt="5"/>
            </a:pPr>
            <a:r>
              <a:rPr lang="en-US" dirty="0" smtClean="0"/>
              <a:t>Where can they be accessed? </a:t>
            </a:r>
            <a:endParaRPr lang="en-US" dirty="0"/>
          </a:p>
          <a:p>
            <a:pPr marL="514350" indent="-514350">
              <a:spcBef>
                <a:spcPts val="400"/>
              </a:spcBef>
              <a:buFont typeface="+mj-lt"/>
              <a:buAutoNum type="arabicPeriod" startAt="5"/>
            </a:pPr>
            <a:r>
              <a:rPr lang="en-US" dirty="0"/>
              <a:t>How often should the/a dataset be updated? </a:t>
            </a:r>
          </a:p>
        </p:txBody>
      </p:sp>
      <p:sp>
        <p:nvSpPr>
          <p:cNvPr id="4" name="Slide Number Placeholder 3"/>
          <p:cNvSpPr>
            <a:spLocks noGrp="1"/>
          </p:cNvSpPr>
          <p:nvPr>
            <p:ph type="sldNum" sz="quarter" idx="12"/>
          </p:nvPr>
        </p:nvSpPr>
        <p:spPr/>
        <p:txBody>
          <a:bodyPr/>
          <a:lstStyle/>
          <a:p>
            <a:fld id="{8569167A-9D82-438A-BF70-1028D6A4A763}" type="slidenum">
              <a:rPr lang="en-US" smtClean="0"/>
              <a:t>47</a:t>
            </a:fld>
            <a:endParaRPr lang="en-US"/>
          </a:p>
        </p:txBody>
      </p:sp>
    </p:spTree>
    <p:extLst>
      <p:ext uri="{BB962C8B-B14F-4D97-AF65-F5344CB8AC3E}">
        <p14:creationId xmlns:p14="http://schemas.microsoft.com/office/powerpoint/2010/main" val="1428420758"/>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Discussion Questions </a:t>
            </a:r>
            <a:r>
              <a:rPr lang="en-US" sz="2800" b="0" dirty="0" smtClean="0"/>
              <a:t>(</a:t>
            </a:r>
            <a:r>
              <a:rPr lang="en-US" sz="2800" b="0" i="1" dirty="0" smtClean="0"/>
              <a:t>#4 of 6 slides</a:t>
            </a:r>
            <a:r>
              <a:rPr lang="en-US" sz="2800" b="0" dirty="0" smtClean="0"/>
              <a:t>)</a:t>
            </a:r>
            <a:endParaRPr lang="en-US" dirty="0"/>
          </a:p>
        </p:txBody>
      </p:sp>
      <p:sp>
        <p:nvSpPr>
          <p:cNvPr id="3" name="Content Placeholder 2"/>
          <p:cNvSpPr>
            <a:spLocks noGrp="1"/>
          </p:cNvSpPr>
          <p:nvPr>
            <p:ph idx="1"/>
          </p:nvPr>
        </p:nvSpPr>
        <p:spPr>
          <a:xfrm>
            <a:off x="457200" y="1200150"/>
            <a:ext cx="8229600" cy="3733799"/>
          </a:xfrm>
        </p:spPr>
        <p:txBody>
          <a:bodyPr>
            <a:normAutofit fontScale="92500" lnSpcReduction="20000"/>
          </a:bodyPr>
          <a:lstStyle/>
          <a:p>
            <a:pPr>
              <a:spcBef>
                <a:spcPts val="400"/>
              </a:spcBef>
            </a:pPr>
            <a:r>
              <a:rPr lang="en-US" b="1" dirty="0" smtClean="0"/>
              <a:t>Display on Platform</a:t>
            </a:r>
            <a:endParaRPr lang="en-US" b="1" dirty="0"/>
          </a:p>
          <a:p>
            <a:pPr>
              <a:spcBef>
                <a:spcPts val="400"/>
              </a:spcBef>
            </a:pPr>
            <a:endParaRPr lang="en-US" dirty="0"/>
          </a:p>
          <a:p>
            <a:pPr marL="514350" lvl="0" indent="-514350">
              <a:spcBef>
                <a:spcPts val="400"/>
              </a:spcBef>
              <a:buFont typeface="+mj-lt"/>
              <a:buAutoNum type="arabicPeriod" startAt="8"/>
            </a:pPr>
            <a:r>
              <a:rPr lang="en-US" dirty="0" smtClean="0"/>
              <a:t>In </a:t>
            </a:r>
            <a:r>
              <a:rPr lang="en-US" dirty="0"/>
              <a:t>what form will the data be </a:t>
            </a:r>
            <a:r>
              <a:rPr lang="en-US" dirty="0" smtClean="0"/>
              <a:t>needed/desired? </a:t>
            </a:r>
            <a:r>
              <a:rPr lang="en-US" dirty="0"/>
              <a:t>For example:</a:t>
            </a:r>
          </a:p>
          <a:p>
            <a:pPr lvl="3"/>
            <a:r>
              <a:rPr lang="en-US" dirty="0"/>
              <a:t>Temperature relative to daily </a:t>
            </a:r>
            <a:r>
              <a:rPr lang="en-US" dirty="0" err="1"/>
              <a:t>normals</a:t>
            </a:r>
            <a:r>
              <a:rPr lang="en-US" dirty="0"/>
              <a:t>?  </a:t>
            </a:r>
          </a:p>
          <a:p>
            <a:pPr lvl="3"/>
            <a:r>
              <a:rPr lang="en-US" dirty="0"/>
              <a:t>Temperature relative to daily and hourly normal?</a:t>
            </a:r>
          </a:p>
          <a:p>
            <a:pPr marL="1714500" lvl="3" indent="-342900">
              <a:buFont typeface="+mj-lt"/>
              <a:buAutoNum type="arabicPeriod" startAt="7"/>
            </a:pPr>
            <a:endParaRPr lang="en-US" dirty="0"/>
          </a:p>
          <a:p>
            <a:pPr marL="514350" indent="-514350">
              <a:spcBef>
                <a:spcPts val="400"/>
              </a:spcBef>
              <a:buFont typeface="+mj-lt"/>
              <a:buAutoNum type="arabicPeriod" startAt="8"/>
            </a:pPr>
            <a:r>
              <a:rPr lang="en-US" dirty="0" smtClean="0"/>
              <a:t>What </a:t>
            </a:r>
            <a:r>
              <a:rPr lang="en-US" dirty="0"/>
              <a:t>distinction is there between the downloadable data and the visualization tools?</a:t>
            </a:r>
          </a:p>
          <a:p>
            <a:pPr lvl="3"/>
            <a:r>
              <a:rPr lang="en-US" dirty="0" smtClean="0"/>
              <a:t>What data should be included in visualizations?</a:t>
            </a:r>
          </a:p>
          <a:p>
            <a:pPr lvl="3"/>
            <a:r>
              <a:rPr lang="en-US" dirty="0" smtClean="0"/>
              <a:t>What is useful to be available for download (but not needed </a:t>
            </a:r>
            <a:r>
              <a:rPr lang="en-US" smtClean="0"/>
              <a:t>in visualizations)?</a:t>
            </a:r>
            <a:endParaRPr lang="en-US" dirty="0" smtClean="0"/>
          </a:p>
          <a:p>
            <a:pPr marL="342900" lvl="0" indent="-342900">
              <a:spcBef>
                <a:spcPts val="400"/>
              </a:spcBef>
              <a:buFont typeface="+mj-lt"/>
              <a:buAutoNum type="arabicPeriod" startAt="8"/>
            </a:pPr>
            <a:endParaRPr lang="en-US" dirty="0"/>
          </a:p>
        </p:txBody>
      </p:sp>
      <p:sp>
        <p:nvSpPr>
          <p:cNvPr id="4" name="Slide Number Placeholder 3"/>
          <p:cNvSpPr>
            <a:spLocks noGrp="1"/>
          </p:cNvSpPr>
          <p:nvPr>
            <p:ph type="sldNum" sz="quarter" idx="12"/>
          </p:nvPr>
        </p:nvSpPr>
        <p:spPr/>
        <p:txBody>
          <a:bodyPr/>
          <a:lstStyle/>
          <a:p>
            <a:fld id="{8569167A-9D82-438A-BF70-1028D6A4A763}" type="slidenum">
              <a:rPr lang="en-US" smtClean="0"/>
              <a:t>48</a:t>
            </a:fld>
            <a:endParaRPr lang="en-US"/>
          </a:p>
        </p:txBody>
      </p:sp>
    </p:spTree>
    <p:extLst>
      <p:ext uri="{BB962C8B-B14F-4D97-AF65-F5344CB8AC3E}">
        <p14:creationId xmlns:p14="http://schemas.microsoft.com/office/powerpoint/2010/main" val="3195216622"/>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Discussion Questions </a:t>
            </a:r>
            <a:r>
              <a:rPr lang="en-US" sz="2800" b="0" dirty="0" smtClean="0"/>
              <a:t>(</a:t>
            </a:r>
            <a:r>
              <a:rPr lang="en-US" sz="2800" b="0" i="1" dirty="0" smtClean="0"/>
              <a:t>#5 of 6 slides</a:t>
            </a:r>
            <a:r>
              <a:rPr lang="en-US" sz="2800" b="0" dirty="0" smtClean="0"/>
              <a:t>)</a:t>
            </a:r>
            <a:endParaRPr lang="en-US" dirty="0"/>
          </a:p>
        </p:txBody>
      </p:sp>
      <p:sp>
        <p:nvSpPr>
          <p:cNvPr id="3" name="Content Placeholder 2"/>
          <p:cNvSpPr>
            <a:spLocks noGrp="1"/>
          </p:cNvSpPr>
          <p:nvPr>
            <p:ph idx="1"/>
          </p:nvPr>
        </p:nvSpPr>
        <p:spPr/>
        <p:txBody>
          <a:bodyPr>
            <a:normAutofit lnSpcReduction="10000"/>
          </a:bodyPr>
          <a:lstStyle/>
          <a:p>
            <a:pPr>
              <a:spcBef>
                <a:spcPts val="400"/>
              </a:spcBef>
            </a:pPr>
            <a:r>
              <a:rPr lang="en-US" b="1" dirty="0" smtClean="0"/>
              <a:t>General </a:t>
            </a:r>
            <a:r>
              <a:rPr lang="en-US" b="1" dirty="0"/>
              <a:t>Questions</a:t>
            </a:r>
          </a:p>
          <a:p>
            <a:pPr>
              <a:spcBef>
                <a:spcPts val="400"/>
              </a:spcBef>
            </a:pPr>
            <a:endParaRPr lang="en-US" dirty="0"/>
          </a:p>
          <a:p>
            <a:pPr marL="514350" lvl="0" indent="-514350">
              <a:spcBef>
                <a:spcPts val="400"/>
              </a:spcBef>
              <a:spcAft>
                <a:spcPts val="600"/>
              </a:spcAft>
              <a:buFont typeface="+mj-lt"/>
              <a:buAutoNum type="arabicPeriod" startAt="10"/>
            </a:pPr>
            <a:r>
              <a:rPr lang="en-US" sz="2400" dirty="0" smtClean="0"/>
              <a:t>Which other variables are of interest to you for forecasting purposes?</a:t>
            </a:r>
          </a:p>
          <a:p>
            <a:pPr marL="514350" lvl="0" indent="-514350">
              <a:spcBef>
                <a:spcPts val="400"/>
              </a:spcBef>
              <a:buFont typeface="+mj-lt"/>
              <a:buAutoNum type="arabicPeriod" startAt="10"/>
            </a:pPr>
            <a:r>
              <a:rPr lang="en-US" sz="2400" dirty="0" smtClean="0"/>
              <a:t>Numerous other </a:t>
            </a:r>
            <a:r>
              <a:rPr lang="en-US" sz="2400" dirty="0"/>
              <a:t>data/variables may be </a:t>
            </a:r>
            <a:r>
              <a:rPr lang="en-US" sz="2400" dirty="0" smtClean="0"/>
              <a:t>available. These may have </a:t>
            </a:r>
            <a:r>
              <a:rPr lang="en-US" sz="2400" dirty="0"/>
              <a:t>not gone through the same </a:t>
            </a:r>
            <a:r>
              <a:rPr lang="en-US" sz="2400" dirty="0" smtClean="0"/>
              <a:t>QA/QC process </a:t>
            </a:r>
            <a:r>
              <a:rPr lang="en-US" sz="2400" dirty="0"/>
              <a:t>as the hourly temperature </a:t>
            </a:r>
            <a:r>
              <a:rPr lang="en-US" sz="2400" dirty="0" smtClean="0"/>
              <a:t>data:</a:t>
            </a:r>
            <a:endParaRPr lang="en-US" sz="2400" dirty="0"/>
          </a:p>
          <a:p>
            <a:pPr lvl="2"/>
            <a:r>
              <a:rPr lang="en-US" dirty="0" smtClean="0"/>
              <a:t>Would </a:t>
            </a:r>
            <a:r>
              <a:rPr lang="en-US" dirty="0"/>
              <a:t>it be useful to have that data be hosted on the Cal-Adapt </a:t>
            </a:r>
            <a:r>
              <a:rPr lang="en-US" dirty="0" smtClean="0"/>
              <a:t>platform?</a:t>
            </a:r>
            <a:endParaRPr lang="en-US" dirty="0"/>
          </a:p>
          <a:p>
            <a:pPr marL="342900" lvl="0" indent="-342900">
              <a:spcBef>
                <a:spcPts val="400"/>
              </a:spcBef>
              <a:buFont typeface="+mj-lt"/>
              <a:buAutoNum type="arabicPeriod" startAt="10"/>
            </a:pPr>
            <a:endParaRPr lang="en-US" dirty="0"/>
          </a:p>
          <a:p>
            <a:pPr marL="342900" lvl="0" indent="-342900">
              <a:spcBef>
                <a:spcPts val="400"/>
              </a:spcBef>
              <a:buFont typeface="+mj-lt"/>
              <a:buAutoNum type="arabicPeriod" startAt="10"/>
            </a:pPr>
            <a:endParaRPr lang="en-US" dirty="0"/>
          </a:p>
          <a:p>
            <a:pPr marL="342900" lvl="0" indent="-342900">
              <a:spcBef>
                <a:spcPts val="400"/>
              </a:spcBef>
              <a:buFont typeface="+mj-lt"/>
              <a:buAutoNum type="arabicPeriod" startAt="10"/>
            </a:pPr>
            <a:endParaRPr lang="en-US" dirty="0"/>
          </a:p>
        </p:txBody>
      </p:sp>
      <p:sp>
        <p:nvSpPr>
          <p:cNvPr id="4" name="Slide Number Placeholder 3"/>
          <p:cNvSpPr>
            <a:spLocks noGrp="1"/>
          </p:cNvSpPr>
          <p:nvPr>
            <p:ph type="sldNum" sz="quarter" idx="12"/>
          </p:nvPr>
        </p:nvSpPr>
        <p:spPr/>
        <p:txBody>
          <a:bodyPr/>
          <a:lstStyle/>
          <a:p>
            <a:fld id="{8569167A-9D82-438A-BF70-1028D6A4A763}" type="slidenum">
              <a:rPr lang="en-US" smtClean="0"/>
              <a:t>49</a:t>
            </a:fld>
            <a:endParaRPr lang="en-US"/>
          </a:p>
        </p:txBody>
      </p:sp>
    </p:spTree>
    <p:extLst>
      <p:ext uri="{BB962C8B-B14F-4D97-AF65-F5344CB8AC3E}">
        <p14:creationId xmlns:p14="http://schemas.microsoft.com/office/powerpoint/2010/main" val="1098799280"/>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Discussion Questions </a:t>
            </a:r>
            <a:r>
              <a:rPr lang="en-US" sz="2800" b="0" dirty="0" smtClean="0"/>
              <a:t>(</a:t>
            </a:r>
            <a:r>
              <a:rPr lang="en-US" sz="2800" b="0" i="1" dirty="0" smtClean="0"/>
              <a:t>#6 of 6 slides</a:t>
            </a:r>
            <a:r>
              <a:rPr lang="en-US" sz="2800" b="0" dirty="0" smtClean="0"/>
              <a:t>)</a:t>
            </a:r>
            <a:endParaRPr lang="en-US" dirty="0"/>
          </a:p>
        </p:txBody>
      </p:sp>
      <p:sp>
        <p:nvSpPr>
          <p:cNvPr id="3" name="Content Placeholder 2"/>
          <p:cNvSpPr>
            <a:spLocks noGrp="1"/>
          </p:cNvSpPr>
          <p:nvPr>
            <p:ph idx="1"/>
          </p:nvPr>
        </p:nvSpPr>
        <p:spPr/>
        <p:txBody>
          <a:bodyPr>
            <a:normAutofit lnSpcReduction="10000"/>
          </a:bodyPr>
          <a:lstStyle/>
          <a:p>
            <a:pPr>
              <a:spcBef>
                <a:spcPts val="400"/>
              </a:spcBef>
            </a:pPr>
            <a:r>
              <a:rPr lang="en-US" b="1" dirty="0" smtClean="0"/>
              <a:t>General Questions</a:t>
            </a:r>
            <a:endParaRPr lang="en-US" dirty="0"/>
          </a:p>
          <a:p>
            <a:pPr marL="514350" lvl="0" indent="-514350">
              <a:spcBef>
                <a:spcPts val="400"/>
              </a:spcBef>
              <a:spcAft>
                <a:spcPts val="600"/>
              </a:spcAft>
              <a:buFont typeface="+mj-lt"/>
              <a:buAutoNum type="arabicPeriod" startAt="12"/>
            </a:pPr>
            <a:r>
              <a:rPr lang="en-US" sz="2400" dirty="0" smtClean="0"/>
              <a:t>How can Cal-Adapt facilitate coordination between IOUs and state entities regarding areas where climate change adaptation must be integrated into activities, planning, etc.? (e.g., demand forecasting)</a:t>
            </a:r>
          </a:p>
          <a:p>
            <a:pPr marL="514350" lvl="0" indent="-514350">
              <a:spcBef>
                <a:spcPts val="400"/>
              </a:spcBef>
              <a:buFont typeface="+mj-lt"/>
              <a:buAutoNum type="arabicPeriod" startAt="12"/>
            </a:pPr>
            <a:r>
              <a:rPr lang="en-US" sz="2400" dirty="0" smtClean="0"/>
              <a:t>What other processes or data sharing activities should we be aware of?</a:t>
            </a:r>
          </a:p>
          <a:p>
            <a:pPr marL="514350" lvl="0" indent="-514350">
              <a:spcBef>
                <a:spcPts val="400"/>
              </a:spcBef>
              <a:buFont typeface="+mj-lt"/>
              <a:buAutoNum type="arabicPeriod" startAt="12"/>
            </a:pPr>
            <a:r>
              <a:rPr lang="en-US" sz="2400" dirty="0" smtClean="0"/>
              <a:t>What other comments, concerns or feedback do you have for us to take into consideration?</a:t>
            </a:r>
          </a:p>
          <a:p>
            <a:pPr lvl="0">
              <a:spcBef>
                <a:spcPts val="400"/>
              </a:spcBef>
            </a:pPr>
            <a:endParaRPr lang="en-US" sz="2400" dirty="0" smtClean="0"/>
          </a:p>
          <a:p>
            <a:pPr marL="514350" lvl="0" indent="-514350">
              <a:spcBef>
                <a:spcPts val="400"/>
              </a:spcBef>
              <a:buFont typeface="+mj-lt"/>
              <a:buAutoNum type="arabicPeriod" startAt="12"/>
            </a:pPr>
            <a:endParaRPr lang="en-US" sz="2400" dirty="0" smtClean="0"/>
          </a:p>
          <a:p>
            <a:pPr marL="342900" lvl="0" indent="-342900">
              <a:spcBef>
                <a:spcPts val="400"/>
              </a:spcBef>
              <a:buFont typeface="+mj-lt"/>
              <a:buAutoNum type="arabicPeriod" startAt="12"/>
            </a:pPr>
            <a:endParaRPr lang="en-US" dirty="0"/>
          </a:p>
          <a:p>
            <a:pPr marL="342900" lvl="0" indent="-342900">
              <a:spcBef>
                <a:spcPts val="400"/>
              </a:spcBef>
              <a:buFont typeface="+mj-lt"/>
              <a:buAutoNum type="arabicPeriod" startAt="12"/>
            </a:pPr>
            <a:endParaRPr lang="en-US" dirty="0"/>
          </a:p>
          <a:p>
            <a:pPr marL="342900" lvl="0" indent="-342900">
              <a:spcBef>
                <a:spcPts val="400"/>
              </a:spcBef>
              <a:buFont typeface="+mj-lt"/>
              <a:buAutoNum type="arabicPeriod" startAt="12"/>
            </a:pPr>
            <a:endParaRPr lang="en-US" dirty="0"/>
          </a:p>
        </p:txBody>
      </p:sp>
      <p:sp>
        <p:nvSpPr>
          <p:cNvPr id="4" name="Slide Number Placeholder 3"/>
          <p:cNvSpPr>
            <a:spLocks noGrp="1"/>
          </p:cNvSpPr>
          <p:nvPr>
            <p:ph type="sldNum" sz="quarter" idx="12"/>
          </p:nvPr>
        </p:nvSpPr>
        <p:spPr/>
        <p:txBody>
          <a:bodyPr/>
          <a:lstStyle/>
          <a:p>
            <a:fld id="{8569167A-9D82-438A-BF70-1028D6A4A763}" type="slidenum">
              <a:rPr lang="en-US" smtClean="0"/>
              <a:t>50</a:t>
            </a:fld>
            <a:endParaRPr lang="en-US"/>
          </a:p>
        </p:txBody>
      </p:sp>
    </p:spTree>
    <p:extLst>
      <p:ext uri="{BB962C8B-B14F-4D97-AF65-F5344CB8AC3E}">
        <p14:creationId xmlns:p14="http://schemas.microsoft.com/office/powerpoint/2010/main" val="211993590"/>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Box 6"/>
          <p:cNvSpPr txBox="1"/>
          <p:nvPr/>
        </p:nvSpPr>
        <p:spPr>
          <a:xfrm>
            <a:off x="0" y="706219"/>
            <a:ext cx="9144000" cy="646331"/>
          </a:xfrm>
          <a:prstGeom prst="rect">
            <a:avLst/>
          </a:prstGeom>
          <a:noFill/>
        </p:spPr>
        <p:txBody>
          <a:bodyPr wrap="square" rtlCol="0">
            <a:spAutoFit/>
          </a:bodyPr>
          <a:lstStyle/>
          <a:p>
            <a:pPr algn="ctr">
              <a:defRPr/>
            </a:pPr>
            <a:endParaRPr lang="en-US" sz="800" b="1" dirty="0">
              <a:solidFill>
                <a:schemeClr val="tx2"/>
              </a:solidFill>
              <a:latin typeface="Calibri" panose="020F0502020204030204" pitchFamily="34" charset="0"/>
              <a:ea typeface="+mj-ea"/>
              <a:cs typeface="+mj-cs"/>
            </a:endParaRPr>
          </a:p>
          <a:p>
            <a:pPr algn="ctr">
              <a:defRPr/>
            </a:pPr>
            <a:r>
              <a:rPr lang="en-US" sz="2800" b="1" dirty="0">
                <a:solidFill>
                  <a:schemeClr val="tx2"/>
                </a:solidFill>
                <a:latin typeface="Calibri" panose="020F0502020204030204" pitchFamily="34" charset="0"/>
                <a:ea typeface="+mj-ea"/>
                <a:cs typeface="+mj-cs"/>
              </a:rPr>
              <a:t>Please submit your comments by </a:t>
            </a:r>
            <a:r>
              <a:rPr lang="en-US" sz="2800" b="1" dirty="0" smtClean="0">
                <a:solidFill>
                  <a:schemeClr val="tx2"/>
                </a:solidFill>
                <a:latin typeface="Calibri" panose="020F0502020204030204" pitchFamily="34" charset="0"/>
                <a:ea typeface="+mj-ea"/>
                <a:cs typeface="+mj-cs"/>
              </a:rPr>
              <a:t>January 2, 2020</a:t>
            </a:r>
            <a:endParaRPr lang="en-US" sz="2800" b="1" dirty="0">
              <a:solidFill>
                <a:schemeClr val="tx2"/>
              </a:solidFill>
              <a:latin typeface="Calibri" panose="020F0502020204030204" pitchFamily="34" charset="0"/>
              <a:ea typeface="+mj-ea"/>
              <a:cs typeface="+mj-cs"/>
            </a:endParaRPr>
          </a:p>
        </p:txBody>
      </p:sp>
      <p:sp>
        <p:nvSpPr>
          <p:cNvPr id="8" name="Rectangle 7"/>
          <p:cNvSpPr/>
          <p:nvPr/>
        </p:nvSpPr>
        <p:spPr>
          <a:xfrm>
            <a:off x="762000" y="1623834"/>
            <a:ext cx="7848600" cy="2462213"/>
          </a:xfrm>
          <a:prstGeom prst="rect">
            <a:avLst/>
          </a:prstGeom>
        </p:spPr>
        <p:txBody>
          <a:bodyPr wrap="square">
            <a:spAutoFit/>
          </a:bodyPr>
          <a:lstStyle/>
          <a:p>
            <a:pPr marL="285750" indent="-285750">
              <a:buClr>
                <a:schemeClr val="accent5"/>
              </a:buClr>
              <a:buFont typeface="Wingdings" panose="05000000000000000000" pitchFamily="2" charset="2"/>
              <a:buChar char="Ø"/>
              <a:defRPr/>
            </a:pPr>
            <a:r>
              <a:rPr lang="en-US" altLang="en-US" sz="1400" dirty="0">
                <a:solidFill>
                  <a:schemeClr val="tx2"/>
                </a:solidFill>
              </a:rPr>
              <a:t>Submit electronically through the Energy Commission’s </a:t>
            </a:r>
            <a:r>
              <a:rPr lang="en-US" altLang="en-US" sz="1400" dirty="0">
                <a:solidFill>
                  <a:schemeClr val="tx2"/>
                </a:solidFill>
                <a:hlinkClick r:id="rId2"/>
              </a:rPr>
              <a:t>“Research Idea Exchange” docket</a:t>
            </a:r>
            <a:r>
              <a:rPr lang="en-US" altLang="en-US" sz="1400" dirty="0">
                <a:solidFill>
                  <a:schemeClr val="tx2"/>
                </a:solidFill>
              </a:rPr>
              <a:t>: </a:t>
            </a:r>
            <a:r>
              <a:rPr lang="en-US" sz="1400" dirty="0"/>
              <a:t>https://efiling.energy.ca.gov/Ecomment/Ecomment.aspx?docketnumber=19-ERDD-01</a:t>
            </a:r>
          </a:p>
          <a:p>
            <a:pPr algn="ctr">
              <a:buClr>
                <a:schemeClr val="accent5"/>
              </a:buClr>
              <a:defRPr/>
            </a:pPr>
            <a:endParaRPr lang="en-US" altLang="en-US" sz="1400" dirty="0">
              <a:solidFill>
                <a:schemeClr val="tx2"/>
              </a:solidFill>
            </a:endParaRPr>
          </a:p>
          <a:p>
            <a:pPr marL="285750" indent="-285750">
              <a:buClr>
                <a:schemeClr val="accent5"/>
              </a:buClr>
              <a:buFont typeface="Wingdings" panose="05000000000000000000" pitchFamily="2" charset="2"/>
              <a:buChar char="Ø"/>
              <a:defRPr/>
            </a:pPr>
            <a:r>
              <a:rPr lang="en-US" altLang="en-US" sz="1400" dirty="0" smtClean="0">
                <a:solidFill>
                  <a:schemeClr val="tx2"/>
                </a:solidFill>
              </a:rPr>
              <a:t>Or by </a:t>
            </a:r>
            <a:r>
              <a:rPr lang="en-US" altLang="en-US" sz="1400" dirty="0">
                <a:solidFill>
                  <a:schemeClr val="tx2"/>
                </a:solidFill>
              </a:rPr>
              <a:t>email to the Docket Unit </a:t>
            </a:r>
            <a:r>
              <a:rPr lang="en-US" altLang="en-US" sz="1400" dirty="0" smtClean="0">
                <a:solidFill>
                  <a:schemeClr val="tx2"/>
                </a:solidFill>
              </a:rPr>
              <a:t>at: </a:t>
            </a:r>
            <a:r>
              <a:rPr lang="en-US" altLang="en-US" sz="1400" dirty="0" smtClean="0">
                <a:solidFill>
                  <a:schemeClr val="tx2"/>
                </a:solidFill>
                <a:hlinkClick r:id="rId3"/>
              </a:rPr>
              <a:t>docket@energy.ca.gov</a:t>
            </a:r>
            <a:r>
              <a:rPr lang="en-US" altLang="en-US" sz="1400" dirty="0" smtClean="0">
                <a:solidFill>
                  <a:schemeClr val="tx2"/>
                </a:solidFill>
              </a:rPr>
              <a:t> </a:t>
            </a:r>
          </a:p>
          <a:p>
            <a:pPr marL="742950" lvl="1" indent="-285750">
              <a:buClr>
                <a:schemeClr val="accent5"/>
              </a:buClr>
              <a:buFont typeface="Wingdings" panose="05000000000000000000" pitchFamily="2" charset="2"/>
              <a:buChar char="Ø"/>
              <a:defRPr/>
            </a:pPr>
            <a:r>
              <a:rPr lang="en-US" altLang="en-US" sz="1400" dirty="0" smtClean="0">
                <a:solidFill>
                  <a:schemeClr val="tx2"/>
                </a:solidFill>
              </a:rPr>
              <a:t>Please include:</a:t>
            </a:r>
          </a:p>
          <a:p>
            <a:pPr marL="1200150" lvl="2" indent="-285750">
              <a:buClr>
                <a:schemeClr val="accent5"/>
              </a:buClr>
              <a:buFont typeface="Wingdings" panose="05000000000000000000" pitchFamily="2" charset="2"/>
              <a:buChar char="Ø"/>
              <a:defRPr/>
            </a:pPr>
            <a:r>
              <a:rPr lang="en-US" altLang="en-US" sz="1400" dirty="0" smtClean="0">
                <a:solidFill>
                  <a:schemeClr val="tx2"/>
                </a:solidFill>
              </a:rPr>
              <a:t>Submittal to docket 19-ERDD-01</a:t>
            </a:r>
          </a:p>
          <a:p>
            <a:pPr marL="1200150" lvl="2" indent="-285750">
              <a:buClr>
                <a:schemeClr val="accent5"/>
              </a:buClr>
              <a:buFont typeface="Wingdings" panose="05000000000000000000" pitchFamily="2" charset="2"/>
              <a:buChar char="Ø"/>
              <a:defRPr/>
            </a:pPr>
            <a:r>
              <a:rPr lang="en-US" altLang="en-US" sz="1400" dirty="0" smtClean="0">
                <a:solidFill>
                  <a:schemeClr val="tx2"/>
                </a:solidFill>
              </a:rPr>
              <a:t>Subject: Comments to Workshop Hourly Temperature Data on Cal-Adapt</a:t>
            </a:r>
            <a:endParaRPr lang="en-US" altLang="en-US" sz="1400" dirty="0">
              <a:solidFill>
                <a:schemeClr val="tx2"/>
              </a:solidFill>
            </a:endParaRPr>
          </a:p>
          <a:p>
            <a:pPr algn="ctr">
              <a:buClr>
                <a:schemeClr val="accent5"/>
              </a:buClr>
              <a:defRPr/>
            </a:pPr>
            <a:endParaRPr lang="en-US" altLang="en-US" sz="1400" dirty="0">
              <a:solidFill>
                <a:schemeClr val="tx2"/>
              </a:solidFill>
            </a:endParaRPr>
          </a:p>
          <a:p>
            <a:pPr marL="285750" indent="-285750">
              <a:buClr>
                <a:schemeClr val="accent5"/>
              </a:buClr>
              <a:buFont typeface="Wingdings" panose="05000000000000000000" pitchFamily="2" charset="2"/>
              <a:buChar char="Ø"/>
              <a:defRPr/>
            </a:pPr>
            <a:r>
              <a:rPr lang="en-US" altLang="en-US" sz="1400" dirty="0" smtClean="0">
                <a:solidFill>
                  <a:schemeClr val="tx2"/>
                </a:solidFill>
              </a:rPr>
              <a:t>Or by </a:t>
            </a:r>
            <a:r>
              <a:rPr lang="en-US" altLang="en-US" sz="1400" dirty="0">
                <a:solidFill>
                  <a:schemeClr val="tx2"/>
                </a:solidFill>
              </a:rPr>
              <a:t>paper copy to the Docket Unit: </a:t>
            </a:r>
            <a:r>
              <a:rPr lang="en-US" altLang="en-US" sz="1400" dirty="0" smtClean="0">
                <a:solidFill>
                  <a:schemeClr val="tx2"/>
                </a:solidFill>
              </a:rPr>
              <a:t>California </a:t>
            </a:r>
            <a:r>
              <a:rPr lang="en-US" altLang="en-US" sz="1400" dirty="0">
                <a:solidFill>
                  <a:schemeClr val="tx2"/>
                </a:solidFill>
              </a:rPr>
              <a:t>Energy </a:t>
            </a:r>
            <a:r>
              <a:rPr lang="en-US" altLang="en-US" sz="1400" dirty="0" smtClean="0">
                <a:solidFill>
                  <a:schemeClr val="tx2"/>
                </a:solidFill>
              </a:rPr>
              <a:t>Commission || Docket </a:t>
            </a:r>
            <a:r>
              <a:rPr lang="en-US" altLang="en-US" sz="1400" dirty="0">
                <a:solidFill>
                  <a:schemeClr val="tx2"/>
                </a:solidFill>
              </a:rPr>
              <a:t>Unit, </a:t>
            </a:r>
            <a:r>
              <a:rPr lang="en-US" altLang="en-US" sz="1400" dirty="0" smtClean="0">
                <a:solidFill>
                  <a:schemeClr val="tx2"/>
                </a:solidFill>
              </a:rPr>
              <a:t>MS-4 || Re</a:t>
            </a:r>
            <a:r>
              <a:rPr lang="en-US" altLang="en-US" sz="1400" dirty="0">
                <a:solidFill>
                  <a:schemeClr val="tx2"/>
                </a:solidFill>
              </a:rPr>
              <a:t>: Docket No. </a:t>
            </a:r>
            <a:r>
              <a:rPr lang="en-US" altLang="en-US" sz="1400" dirty="0" smtClean="0">
                <a:solidFill>
                  <a:schemeClr val="tx2"/>
                </a:solidFill>
              </a:rPr>
              <a:t>19-ERDD-01 || 1516 </a:t>
            </a:r>
            <a:r>
              <a:rPr lang="en-US" altLang="en-US" sz="1400" dirty="0">
                <a:solidFill>
                  <a:schemeClr val="tx2"/>
                </a:solidFill>
              </a:rPr>
              <a:t>Ninth </a:t>
            </a:r>
            <a:r>
              <a:rPr lang="en-US" altLang="en-US" sz="1400" dirty="0" smtClean="0">
                <a:solidFill>
                  <a:schemeClr val="tx2"/>
                </a:solidFill>
              </a:rPr>
              <a:t>Street || Sacramento</a:t>
            </a:r>
            <a:r>
              <a:rPr lang="en-US" altLang="en-US" sz="1400" dirty="0">
                <a:solidFill>
                  <a:schemeClr val="tx2"/>
                </a:solidFill>
              </a:rPr>
              <a:t>, CA  95814-5512</a:t>
            </a:r>
          </a:p>
          <a:p>
            <a:pPr marL="285750" indent="-285750">
              <a:buClr>
                <a:schemeClr val="accent5"/>
              </a:buClr>
              <a:buFont typeface="Wingdings" panose="05000000000000000000" pitchFamily="2" charset="2"/>
              <a:buChar char="Ø"/>
              <a:defRPr/>
            </a:pPr>
            <a:endParaRPr lang="en-US" altLang="en-US" sz="1400" dirty="0">
              <a:solidFill>
                <a:schemeClr val="tx2"/>
              </a:solidFill>
            </a:endParaRPr>
          </a:p>
        </p:txBody>
      </p:sp>
      <p:sp>
        <p:nvSpPr>
          <p:cNvPr id="9" name="TextBox 8"/>
          <p:cNvSpPr txBox="1"/>
          <p:nvPr/>
        </p:nvSpPr>
        <p:spPr>
          <a:xfrm>
            <a:off x="876300" y="4086820"/>
            <a:ext cx="7620000" cy="923330"/>
          </a:xfrm>
          <a:prstGeom prst="rect">
            <a:avLst/>
          </a:prstGeom>
          <a:noFill/>
        </p:spPr>
        <p:txBody>
          <a:bodyPr wrap="square" rtlCol="0">
            <a:spAutoFit/>
          </a:bodyPr>
          <a:lstStyle/>
          <a:p>
            <a:r>
              <a:rPr lang="en-US" dirty="0" smtClean="0">
                <a:solidFill>
                  <a:schemeClr val="tx2"/>
                </a:solidFill>
                <a:hlinkClick r:id="rId4"/>
              </a:rPr>
              <a:t>Visit </a:t>
            </a:r>
            <a:r>
              <a:rPr lang="en-US" dirty="0" smtClean="0">
                <a:solidFill>
                  <a:schemeClr val="tx2"/>
                </a:solidFill>
              </a:rPr>
              <a:t> </a:t>
            </a:r>
            <a:r>
              <a:rPr lang="en-US" dirty="0"/>
              <a:t>https://www.energy.ca.gov/event/workshop/2019-12/staff-workshop-hourly-temperature-data-cal-adapt  </a:t>
            </a:r>
            <a:r>
              <a:rPr lang="en-US" dirty="0">
                <a:solidFill>
                  <a:schemeClr val="tx2"/>
                </a:solidFill>
              </a:rPr>
              <a:t>to view the webinar notice, presentation, and WebEx Recording (</a:t>
            </a:r>
            <a:r>
              <a:rPr lang="en-US" i="1" dirty="0">
                <a:solidFill>
                  <a:schemeClr val="tx2"/>
                </a:solidFill>
              </a:rPr>
              <a:t>forthcoming</a:t>
            </a:r>
            <a:r>
              <a:rPr lang="en-US" dirty="0" smtClean="0">
                <a:solidFill>
                  <a:schemeClr val="tx2"/>
                </a:solidFill>
              </a:rPr>
              <a:t>)</a:t>
            </a:r>
            <a:endParaRPr lang="en-US" dirty="0">
              <a:solidFill>
                <a:srgbClr val="FF0000"/>
              </a:solidFill>
            </a:endParaRPr>
          </a:p>
        </p:txBody>
      </p:sp>
      <p:sp>
        <p:nvSpPr>
          <p:cNvPr id="2" name="Slide Number Placeholder 1"/>
          <p:cNvSpPr>
            <a:spLocks noGrp="1"/>
          </p:cNvSpPr>
          <p:nvPr>
            <p:ph type="sldNum" sz="quarter" idx="12"/>
          </p:nvPr>
        </p:nvSpPr>
        <p:spPr/>
        <p:txBody>
          <a:bodyPr/>
          <a:lstStyle/>
          <a:p>
            <a:fld id="{8569167A-9D82-438A-BF70-1028D6A4A763}" type="slidenum">
              <a:rPr lang="en-US" smtClean="0"/>
              <a:t>51</a:t>
            </a:fld>
            <a:endParaRPr lang="en-US"/>
          </a:p>
        </p:txBody>
      </p:sp>
      <p:sp>
        <p:nvSpPr>
          <p:cNvPr id="6" name="Title 1"/>
          <p:cNvSpPr>
            <a:spLocks noGrp="1"/>
          </p:cNvSpPr>
          <p:nvPr>
            <p:ph type="title"/>
          </p:nvPr>
        </p:nvSpPr>
        <p:spPr>
          <a:xfrm>
            <a:off x="457200" y="133350"/>
            <a:ext cx="8229600" cy="762000"/>
          </a:xfrm>
        </p:spPr>
        <p:txBody>
          <a:bodyPr/>
          <a:lstStyle/>
          <a:p>
            <a:r>
              <a:rPr lang="en-US" dirty="0" smtClean="0"/>
              <a:t>Thank You!</a:t>
            </a:r>
            <a:endParaRPr lang="en-US" dirty="0"/>
          </a:p>
        </p:txBody>
      </p:sp>
    </p:spTree>
    <p:extLst>
      <p:ext uri="{BB962C8B-B14F-4D97-AF65-F5344CB8AC3E}">
        <p14:creationId xmlns:p14="http://schemas.microsoft.com/office/powerpoint/2010/main" val="624878231"/>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58.4"/>
</p:tagLst>
</file>

<file path=ppt/theme/theme1.xml><?xml version="1.0" encoding="utf-8"?>
<a:theme xmlns:a="http://schemas.openxmlformats.org/drawingml/2006/main" name="ERDD-Template">
  <a:themeElements>
    <a:clrScheme name="EPIC IP3">
      <a:dk1>
        <a:sysClr val="windowText" lastClr="000000"/>
      </a:dk1>
      <a:lt1>
        <a:sysClr val="window" lastClr="FFFFFF"/>
      </a:lt1>
      <a:dk2>
        <a:srgbClr val="00588A"/>
      </a:dk2>
      <a:lt2>
        <a:srgbClr val="40C2CC"/>
      </a:lt2>
      <a:accent1>
        <a:srgbClr val="007FB7"/>
      </a:accent1>
      <a:accent2>
        <a:srgbClr val="8EBF3F"/>
      </a:accent2>
      <a:accent3>
        <a:srgbClr val="88A631"/>
      </a:accent3>
      <a:accent4>
        <a:srgbClr val="F7941E"/>
      </a:accent4>
      <a:accent5>
        <a:srgbClr val="E8AF22"/>
      </a:accent5>
      <a:accent6>
        <a:srgbClr val="F3BF66"/>
      </a:accent6>
      <a:hlink>
        <a:srgbClr val="007FB7"/>
      </a:hlink>
      <a:folHlink>
        <a:srgbClr val="800080"/>
      </a:folHlink>
    </a:clrScheme>
    <a:fontScheme name="ERDD">
      <a:majorFont>
        <a:latin typeface="Century Gothic"/>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1" id="{10B1CDDF-4950-4AFB-9EEE-047628B35F1D}" vid="{FF7FF651-6523-4B79-A2E4-AFEF33FDA87F}"/>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WelcomeDoc">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Segoe UI">
      <a:majorFont>
        <a:latin typeface="Segoe UI Light"/>
        <a:ea typeface=""/>
        <a:cs typeface=""/>
      </a:majorFont>
      <a:minorFont>
        <a:latin typeface="Segoe UI"/>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TF10001108_Welcome to Powerpoint 2016_CLR_v2" id="{CAB9082A-965C-42BE-8170-C940D3319B60}" vid="{82B84162-888A-4FD2-BEC9-B29B6DB2C73F}"/>
    </a:ext>
  </a:extLst>
</a:theme>
</file>

<file path=ppt/theme/theme4.xml><?xml version="1.0" encoding="utf-8"?>
<a:theme xmlns:a="http://schemas.openxmlformats.org/drawingml/2006/main" name="2_ERDD-Template">
  <a:themeElements>
    <a:clrScheme name="EPIC IP3">
      <a:dk1>
        <a:sysClr val="windowText" lastClr="000000"/>
      </a:dk1>
      <a:lt1>
        <a:sysClr val="window" lastClr="FFFFFF"/>
      </a:lt1>
      <a:dk2>
        <a:srgbClr val="00588A"/>
      </a:dk2>
      <a:lt2>
        <a:srgbClr val="40C2CC"/>
      </a:lt2>
      <a:accent1>
        <a:srgbClr val="007FB7"/>
      </a:accent1>
      <a:accent2>
        <a:srgbClr val="8EBF3F"/>
      </a:accent2>
      <a:accent3>
        <a:srgbClr val="88A631"/>
      </a:accent3>
      <a:accent4>
        <a:srgbClr val="F7941E"/>
      </a:accent4>
      <a:accent5>
        <a:srgbClr val="E8AF22"/>
      </a:accent5>
      <a:accent6>
        <a:srgbClr val="F3BF66"/>
      </a:accent6>
      <a:hlink>
        <a:srgbClr val="007FB7"/>
      </a:hlink>
      <a:folHlink>
        <a:srgbClr val="800080"/>
      </a:folHlink>
    </a:clrScheme>
    <a:fontScheme name="ERDD">
      <a:majorFont>
        <a:latin typeface="Century Gothic"/>
        <a:ea typeface=""/>
        <a:cs typeface=""/>
      </a:majorFont>
      <a:minorFont>
        <a:latin typeface="Segoe UI"/>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Lst>
    <a:ext uri="{05A4C25C-085E-4340-85A3-A5531E510DB2}">
      <thm15:themeFamily xmlns:thm15="http://schemas.microsoft.com/office/thememl/2012/main" name="Presentation1" id="{10B1CDDF-4950-4AFB-9EEE-047628B35F1D}" vid="{FF7FF651-6523-4B79-A2E4-AFEF33FDA87F}"/>
    </a:ext>
  </a:ext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2.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3.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4.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ppt/theme/themeOverride5.xml><?xml version="1.0" encoding="utf-8"?>
<a:themeOverride xmlns:a="http://schemas.openxmlformats.org/drawingml/2006/main">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themeOverride>
</file>

<file path=docProps/app.xml><?xml version="1.0" encoding="utf-8"?>
<Properties xmlns="http://schemas.openxmlformats.org/officeDocument/2006/extended-properties" xmlns:vt="http://schemas.openxmlformats.org/officeDocument/2006/docPropsVTypes">
  <Template/>
  <TotalTime>4419</TotalTime>
  <Words>1966</Words>
  <Application>Microsoft Office PowerPoint</Application>
  <PresentationFormat>On-screen Show (16:9)</PresentationFormat>
  <Paragraphs>373</Paragraphs>
  <Slides>51</Slides>
  <Notes>6</Notes>
  <HiddenSlides>0</HiddenSlides>
  <MMClips>0</MMClips>
  <ScaleCrop>false</ScaleCrop>
  <HeadingPairs>
    <vt:vector size="6" baseType="variant">
      <vt:variant>
        <vt:lpstr>Fonts Used</vt:lpstr>
      </vt:variant>
      <vt:variant>
        <vt:i4>12</vt:i4>
      </vt:variant>
      <vt:variant>
        <vt:lpstr>Theme</vt:lpstr>
      </vt:variant>
      <vt:variant>
        <vt:i4>4</vt:i4>
      </vt:variant>
      <vt:variant>
        <vt:lpstr>Slide Titles</vt:lpstr>
      </vt:variant>
      <vt:variant>
        <vt:i4>51</vt:i4>
      </vt:variant>
    </vt:vector>
  </HeadingPairs>
  <TitlesOfParts>
    <vt:vector size="67" baseType="lpstr">
      <vt:lpstr>Arial</vt:lpstr>
      <vt:lpstr>Calibri</vt:lpstr>
      <vt:lpstr>Calibri Light</vt:lpstr>
      <vt:lpstr>Century Gothic</vt:lpstr>
      <vt:lpstr>Montserrat Black</vt:lpstr>
      <vt:lpstr>Montserrat ExtraBold</vt:lpstr>
      <vt:lpstr>Montserrat Medium</vt:lpstr>
      <vt:lpstr>Segoe UI</vt:lpstr>
      <vt:lpstr>Segoe UI Light</vt:lpstr>
      <vt:lpstr>Segoe UI Semibold</vt:lpstr>
      <vt:lpstr>Symbol</vt:lpstr>
      <vt:lpstr>Wingdings</vt:lpstr>
      <vt:lpstr>ERDD-Template</vt:lpstr>
      <vt:lpstr>Office Theme</vt:lpstr>
      <vt:lpstr>WelcomeDoc</vt:lpstr>
      <vt:lpstr>2_ERDD-Template</vt:lpstr>
      <vt:lpstr>Hourly Temperature Data on Cal-Adapt</vt:lpstr>
      <vt:lpstr>Purpose of Workshop</vt:lpstr>
      <vt:lpstr>Rulemaking Directs to Cal-Adapt</vt:lpstr>
      <vt:lpstr>Workshop agenda</vt:lpstr>
      <vt:lpstr>A Reproducible, Reliable and Regularly Updated Sub-Daily Weather Archive for California’s Energy Systems</vt:lpstr>
      <vt:lpstr>Setting the Stage</vt:lpstr>
      <vt:lpstr>Contents of Today’s Talk</vt:lpstr>
      <vt:lpstr>Expectations for Hourly Data</vt:lpstr>
      <vt:lpstr>How Weather Data is Collected</vt:lpstr>
      <vt:lpstr>Confidence in Weather Data</vt:lpstr>
      <vt:lpstr>Eras in Weather Data Records:</vt:lpstr>
      <vt:lpstr>Tiers of Quality Assurance</vt:lpstr>
      <vt:lpstr>Sources of Systematic or Persistent Errors</vt:lpstr>
      <vt:lpstr>Method Overview</vt:lpstr>
      <vt:lpstr>Errors That Get Caught</vt:lpstr>
      <vt:lpstr>ISD and HadISD</vt:lpstr>
      <vt:lpstr>Spatial Coverage</vt:lpstr>
      <vt:lpstr>Stations by Climate Division</vt:lpstr>
      <vt:lpstr>Temporal Coverage   </vt:lpstr>
      <vt:lpstr>Internal Tests of HadISD Record</vt:lpstr>
      <vt:lpstr>Room for Improvement</vt:lpstr>
      <vt:lpstr>Recommendations, Implementation and Future Direction</vt:lpstr>
      <vt:lpstr>Temperature Formulations</vt:lpstr>
      <vt:lpstr>Typical Meteorological Year Profiles</vt:lpstr>
      <vt:lpstr>Options: Alternative QA/QC</vt:lpstr>
      <vt:lpstr>Options: Data Level as Service</vt:lpstr>
      <vt:lpstr>Options: Automated Workflow</vt:lpstr>
      <vt:lpstr>Options: Beyond Temperature</vt:lpstr>
      <vt:lpstr>Acknowledgements &amp; Contacts</vt:lpstr>
      <vt:lpstr>Future projections of hourly surface temperatures in California  David W. Pierce Daniel R. Cayan  Scripps Institution of Oceanography Division of Climate, Atmospheric Sciences, and Physical Oceanography  dpierce@ucsd.edu</vt:lpstr>
      <vt:lpstr>What we did and how it relates to you</vt:lpstr>
      <vt:lpstr>29 met stations of interest to energy industry</vt:lpstr>
      <vt:lpstr>Data sources</vt:lpstr>
      <vt:lpstr>Localizing gridded data to a station</vt:lpstr>
      <vt:lpstr>Quality Control: Extreme Outliers</vt:lpstr>
      <vt:lpstr>Wide variation of station quality</vt:lpstr>
      <vt:lpstr>Comparing CEC to ASOS data</vt:lpstr>
      <vt:lpstr>Summary of QC procedure</vt:lpstr>
      <vt:lpstr>Disaggregating Tmin/Tmax to hourly values</vt:lpstr>
      <vt:lpstr>Example solutions</vt:lpstr>
      <vt:lpstr>Histogram of warmest (red) &amp; coolest (blue) hour of the day</vt:lpstr>
      <vt:lpstr>Change in future hours/year above/below thresholds </vt:lpstr>
      <vt:lpstr>Summary</vt:lpstr>
      <vt:lpstr>Example jump spectra</vt:lpstr>
      <vt:lpstr>Discussion Questions</vt:lpstr>
      <vt:lpstr>Discussion Questions (#2 of 6 slides)</vt:lpstr>
      <vt:lpstr>Discussion Questions (#3 of 6 slides)</vt:lpstr>
      <vt:lpstr>Discussion Questions (#4 of 6 slides)</vt:lpstr>
      <vt:lpstr>Discussion Questions (#5 of 6 slides)</vt:lpstr>
      <vt:lpstr>Discussion Questions (#6 of 6 slides)</vt:lpstr>
      <vt:lpstr>Thank You!</vt:lpstr>
    </vt:vector>
  </TitlesOfParts>
  <Company>California Energy Commission</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McGee, Bethany@Energy</dc:creator>
  <cp:lastModifiedBy>Schmidt-Poolman, Martine@Energy</cp:lastModifiedBy>
  <cp:revision>50</cp:revision>
  <dcterms:created xsi:type="dcterms:W3CDTF">2018-07-13T21:00:30Z</dcterms:created>
  <dcterms:modified xsi:type="dcterms:W3CDTF">2019-12-26T21:55:30Z</dcterms:modified>
</cp:coreProperties>
</file>