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drawings/drawing1.xml" ContentType="application/vnd.openxmlformats-officedocument.drawingml.chartshapes+xml"/>
  <Override PartName="/ppt/presentation.xml" ContentType="application/vnd.openxmlformats-officedocument.presentationml.presentation.main+xml"/>
  <Override PartName="/ppt/slides/slide3.xml" ContentType="application/vnd.openxmlformats-officedocument.presentationml.slide+xml"/>
  <Override PartName="/ppt/slides/slide1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2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0.xml" ContentType="application/vnd.openxmlformats-officedocument.presentationml.slide+xml"/>
  <Override PartName="/ppt/notesSlides/notesSlide4.xml" ContentType="application/vnd.openxmlformats-officedocument.presentationml.notesSlide+xml"/>
  <Override PartName="/ppt/notesSlides/notesSlide6.xml" ContentType="application/vnd.openxmlformats-officedocument.presentationml.notesSlide+xml"/>
  <Override PartName="/ppt/slideMasters/slideMaster1.xml" ContentType="application/vnd.openxmlformats-officedocument.presentationml.slideMaster+xml"/>
  <Override PartName="/ppt/notesSlides/notesSlide5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2.xml" ContentType="application/vnd.openxmlformats-officedocument.presentationml.notesSlide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theme/themeOverride5.xml" ContentType="application/vnd.openxmlformats-officedocument.themeOverride+xml"/>
  <Override PartName="/ppt/charts/chart1.xml" ContentType="application/vnd.openxmlformats-officedocument.drawingml.chart+xml"/>
  <Override PartName="/ppt/theme/theme1.xml" ContentType="application/vnd.openxmlformats-officedocument.theme+xml"/>
  <Override PartName="/ppt/commentAuthors.xml" ContentType="application/vnd.openxmlformats-officedocument.presentationml.commentAuthors+xml"/>
  <Override PartName="/ppt/theme/themeOverride2.xml" ContentType="application/vnd.openxmlformats-officedocument.themeOverride+xml"/>
  <Override PartName="/ppt/theme/themeOverride1.xml" ContentType="application/vnd.openxmlformats-officedocument.themeOverrid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4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3005" r:id="rId2"/>
    <p:sldId id="3006" r:id="rId3"/>
    <p:sldId id="3007" r:id="rId4"/>
    <p:sldId id="3008" r:id="rId5"/>
    <p:sldId id="3009" r:id="rId6"/>
    <p:sldId id="3010" r:id="rId7"/>
    <p:sldId id="3011" r:id="rId8"/>
    <p:sldId id="3013" r:id="rId9"/>
    <p:sldId id="3015" r:id="rId10"/>
    <p:sldId id="3014" r:id="rId11"/>
    <p:sldId id="3012" r:id="rId12"/>
    <p:sldId id="3016" r:id="rId13"/>
  </p:sldIdLst>
  <p:sldSz cx="9875838" cy="7497763"/>
  <p:notesSz cx="10234613" cy="70993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Stuart A Ross" initials="SAR" lastIdx="3" clrIdx="0"/>
  <p:cmAuthor id="1" name="stuross" initials="sr" lastIdx="15" clrIdx="1"/>
  <p:cmAuthor id="2" name="Art" initials="A" lastIdx="1" clrIdx="2"/>
  <p:cmAuthor id="3" name="G.P. Li" initials="GL" lastIdx="1" clrIdx="3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3399"/>
    <a:srgbClr val="669900"/>
    <a:srgbClr val="99CC00"/>
    <a:srgbClr val="80FF00"/>
    <a:srgbClr val="0066FF"/>
    <a:srgbClr val="000099"/>
    <a:srgbClr val="FFFF00"/>
    <a:srgbClr val="00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120" autoAdjust="0"/>
    <p:restoredTop sz="88714" autoAdjust="0"/>
  </p:normalViewPr>
  <p:slideViewPr>
    <p:cSldViewPr snapToGrid="0">
      <p:cViewPr varScale="1">
        <p:scale>
          <a:sx n="88" d="100"/>
          <a:sy n="88" d="100"/>
        </p:scale>
        <p:origin x="-246" y="-114"/>
      </p:cViewPr>
      <p:guideLst>
        <p:guide orient="horz" pos="2442"/>
        <p:guide pos="2698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notesViewPr>
    <p:cSldViewPr snapToGrid="0">
      <p:cViewPr varScale="1">
        <p:scale>
          <a:sx n="111" d="100"/>
          <a:sy n="111" d="100"/>
        </p:scale>
        <p:origin x="-1722" y="-84"/>
      </p:cViewPr>
      <p:guideLst>
        <p:guide orient="horz" pos="2236"/>
        <p:guide pos="3221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customXml" Target="../customXml/item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ustomXml" Target="../customXml/item4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customXml" Target="../customXml/item3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customXml" Target="../customXml/item2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1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Book1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0853165207495916"/>
          <c:y val="0.13754343551618387"/>
          <c:w val="0.86582732228401516"/>
          <c:h val="0.6431794068228086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Sheet1!$A$24</c:f>
              <c:strCache>
                <c:ptCount val="1"/>
                <c:pt idx="0">
                  <c:v>Hours of TV per day</c:v>
                </c:pt>
              </c:strCache>
            </c:strRef>
          </c:tx>
          <c:invertIfNegative val="0"/>
          <c:dLbls>
            <c:dLbl>
              <c:idx val="8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0"/>
            <c:showCatName val="0"/>
            <c:showSerName val="0"/>
            <c:showPercent val="0"/>
            <c:showBubbleSize val="0"/>
          </c:dLbls>
          <c:cat>
            <c:strRef>
              <c:f>Sheet1!$B$23:$J$23</c:f>
              <c:strCache>
                <c:ptCount val="9"/>
                <c:pt idx="0">
                  <c:v>2 to 11</c:v>
                </c:pt>
                <c:pt idx="1">
                  <c:v>12 to 17</c:v>
                </c:pt>
                <c:pt idx="2">
                  <c:v>18 to 24</c:v>
                </c:pt>
                <c:pt idx="3">
                  <c:v>25 to 34</c:v>
                </c:pt>
                <c:pt idx="4">
                  <c:v>35 to 44</c:v>
                </c:pt>
                <c:pt idx="5">
                  <c:v>45 to 54</c:v>
                </c:pt>
                <c:pt idx="6">
                  <c:v>55 to 64</c:v>
                </c:pt>
                <c:pt idx="7">
                  <c:v>65+</c:v>
                </c:pt>
                <c:pt idx="8">
                  <c:v>Average</c:v>
                </c:pt>
              </c:strCache>
            </c:strRef>
          </c:cat>
          <c:val>
            <c:numRef>
              <c:f>Sheet1!$B$24:$J$24</c:f>
              <c:numCache>
                <c:formatCode>[h]:mm</c:formatCode>
                <c:ptCount val="9"/>
                <c:pt idx="0">
                  <c:v>0.15527777777777776</c:v>
                </c:pt>
                <c:pt idx="1">
                  <c:v>0.15027777777777779</c:v>
                </c:pt>
                <c:pt idx="2">
                  <c:v>0.17150462962962962</c:v>
                </c:pt>
                <c:pt idx="3">
                  <c:v>0.2129398148148148</c:v>
                </c:pt>
                <c:pt idx="4">
                  <c:v>0.21817129629629631</c:v>
                </c:pt>
                <c:pt idx="5">
                  <c:v>0.25210648148148146</c:v>
                </c:pt>
                <c:pt idx="6">
                  <c:v>0.275787037037037</c:v>
                </c:pt>
                <c:pt idx="7">
                  <c:v>0.29368055555555556</c:v>
                </c:pt>
                <c:pt idx="8">
                  <c:v>0.21944444444444444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84187008"/>
        <c:axId val="84188544"/>
      </c:barChart>
      <c:catAx>
        <c:axId val="84187008"/>
        <c:scaling>
          <c:orientation val="minMax"/>
        </c:scaling>
        <c:delete val="0"/>
        <c:axPos val="b"/>
        <c:majorTickMark val="out"/>
        <c:minorTickMark val="none"/>
        <c:tickLblPos val="nextTo"/>
        <c:crossAx val="84188544"/>
        <c:crosses val="autoZero"/>
        <c:auto val="1"/>
        <c:lblAlgn val="ctr"/>
        <c:lblOffset val="100"/>
        <c:noMultiLvlLbl val="0"/>
      </c:catAx>
      <c:valAx>
        <c:axId val="84188544"/>
        <c:scaling>
          <c:orientation val="minMax"/>
        </c:scaling>
        <c:delete val="0"/>
        <c:axPos val="l"/>
        <c:majorGridlines/>
        <c:numFmt formatCode="[h]:mm" sourceLinked="1"/>
        <c:majorTickMark val="out"/>
        <c:minorTickMark val="none"/>
        <c:tickLblPos val="nextTo"/>
        <c:crossAx val="84187008"/>
        <c:crosses val="autoZero"/>
        <c:crossBetween val="between"/>
      </c:valAx>
      <c:spPr>
        <a:ln>
          <a:solidFill>
            <a:schemeClr val="tx1"/>
          </a:solidFill>
        </a:ln>
      </c:spPr>
    </c:plotArea>
    <c:plotVisOnly val="1"/>
    <c:dispBlanksAs val="gap"/>
    <c:showDLblsOverMax val="0"/>
  </c:chart>
  <c:txPr>
    <a:bodyPr/>
    <a:lstStyle/>
    <a:p>
      <a:pPr>
        <a:defRPr sz="1400" b="1"/>
      </a:pPr>
      <a:endParaRPr lang="en-US"/>
    </a:p>
  </c:txPr>
  <c:externalData r:id="rId1">
    <c:autoUpdate val="0"/>
  </c:externalData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0.12076</cdr:x>
      <cdr:y>0.03237</cdr:y>
    </cdr:from>
    <cdr:to>
      <cdr:x>0.92308</cdr:x>
      <cdr:y>0.11225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657921" y="122007"/>
          <a:ext cx="4371278" cy="30108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en-US" sz="1600" b="1" dirty="0" smtClean="0">
              <a:solidFill>
                <a:schemeClr val="tx1"/>
              </a:solidFill>
            </a:rPr>
            <a:t>Hours of TV per Day (Nielson, 2008)</a:t>
          </a:r>
          <a:endParaRPr lang="en-US" sz="1600" b="1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0.10438</cdr:x>
      <cdr:y>0.37853</cdr:y>
    </cdr:from>
    <cdr:to>
      <cdr:x>0.97015</cdr:x>
      <cdr:y>0.38148</cdr:y>
    </cdr:to>
    <cdr:cxnSp macro="">
      <cdr:nvCxnSpPr>
        <cdr:cNvPr id="4" name="Straight Connector 3"/>
        <cdr:cNvCxnSpPr/>
      </cdr:nvCxnSpPr>
      <cdr:spPr bwMode="auto">
        <a:xfrm xmlns:a="http://schemas.openxmlformats.org/drawingml/2006/main" flipH="1">
          <a:off x="568711" y="1426700"/>
          <a:ext cx="4716966" cy="11151"/>
        </a:xfrm>
        <a:prstGeom xmlns:a="http://schemas.openxmlformats.org/drawingml/2006/main" prst="line">
          <a:avLst/>
        </a:prstGeom>
        <a:solidFill xmlns:a="http://schemas.openxmlformats.org/drawingml/2006/main">
          <a:srgbClr val="FFFF00"/>
        </a:solidFill>
        <a:ln xmlns:a="http://schemas.openxmlformats.org/drawingml/2006/main" w="15875" cap="flat" cmpd="sng" algn="ctr">
          <a:solidFill>
            <a:schemeClr val="accent6">
              <a:lumMod val="50000"/>
            </a:schemeClr>
          </a:solidFill>
          <a:prstDash val="solid"/>
          <a:round/>
          <a:headEnd type="none" w="med" len="med"/>
          <a:tailEnd type="none" w="med" len="med"/>
        </a:ln>
        <a:effectLst xmlns:a="http://schemas.openxmlformats.org/drawingml/2006/main"/>
      </cdr:spPr>
    </cdr:cxn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4"/>
            <a:ext cx="4443517" cy="3446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784" tIns="0" rIns="19784" bIns="0" numCol="1" anchor="t" anchorCtr="0" compatLnSpc="1">
            <a:prstTxWarp prst="textNoShape">
              <a:avLst/>
            </a:prstTxWarp>
          </a:bodyPr>
          <a:lstStyle>
            <a:lvl1pPr defTabSz="996155">
              <a:defRPr b="0" i="1" smtClean="0">
                <a:latin typeface="Times New Roman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791096" y="4"/>
            <a:ext cx="4443517" cy="3446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784" tIns="0" rIns="19784" bIns="0" numCol="1" anchor="t" anchorCtr="0" compatLnSpc="1">
            <a:prstTxWarp prst="textNoShape">
              <a:avLst/>
            </a:prstTxWarp>
          </a:bodyPr>
          <a:lstStyle>
            <a:lvl1pPr algn="r" defTabSz="996155">
              <a:defRPr b="0" i="1" smtClean="0">
                <a:latin typeface="Times New Roman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1" y="6754644"/>
            <a:ext cx="4443517" cy="3446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784" tIns="0" rIns="19784" bIns="0" numCol="1" anchor="b" anchorCtr="0" compatLnSpc="1">
            <a:prstTxWarp prst="textNoShape">
              <a:avLst/>
            </a:prstTxWarp>
          </a:bodyPr>
          <a:lstStyle>
            <a:lvl1pPr defTabSz="996155">
              <a:defRPr b="0" i="1" smtClean="0">
                <a:latin typeface="Times New Roman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791096" y="6754644"/>
            <a:ext cx="4443517" cy="3446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784" tIns="0" rIns="19784" bIns="0" numCol="1" anchor="b" anchorCtr="0" compatLnSpc="1">
            <a:prstTxWarp prst="textNoShape">
              <a:avLst/>
            </a:prstTxWarp>
          </a:bodyPr>
          <a:lstStyle>
            <a:lvl1pPr algn="r" defTabSz="996155">
              <a:defRPr b="0" i="1" smtClean="0">
                <a:latin typeface="Times New Roman" charset="0"/>
              </a:defRPr>
            </a:lvl1pPr>
          </a:lstStyle>
          <a:p>
            <a:pPr>
              <a:defRPr/>
            </a:pPr>
            <a:fld id="{E6107F9A-F20A-471B-9144-71771A4C570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029549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4"/>
            <a:ext cx="4443517" cy="3446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784" tIns="0" rIns="19784" bIns="0" numCol="1" anchor="t" anchorCtr="0" compatLnSpc="1">
            <a:prstTxWarp prst="textNoShape">
              <a:avLst/>
            </a:prstTxWarp>
          </a:bodyPr>
          <a:lstStyle>
            <a:lvl1pPr defTabSz="996155">
              <a:defRPr b="0" i="1" smtClean="0">
                <a:latin typeface="Times New Roman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791096" y="4"/>
            <a:ext cx="4443517" cy="3446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784" tIns="0" rIns="19784" bIns="0" numCol="1" anchor="t" anchorCtr="0" compatLnSpc="1">
            <a:prstTxWarp prst="textNoShape">
              <a:avLst/>
            </a:prstTxWarp>
          </a:bodyPr>
          <a:lstStyle>
            <a:lvl1pPr algn="r" defTabSz="996155">
              <a:defRPr b="0" i="1" smtClean="0">
                <a:latin typeface="Times New Roman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1" y="6754644"/>
            <a:ext cx="4443517" cy="3446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784" tIns="0" rIns="19784" bIns="0" numCol="1" anchor="b" anchorCtr="0" compatLnSpc="1">
            <a:prstTxWarp prst="textNoShape">
              <a:avLst/>
            </a:prstTxWarp>
          </a:bodyPr>
          <a:lstStyle>
            <a:lvl1pPr defTabSz="996155">
              <a:defRPr b="0" i="1" smtClean="0">
                <a:latin typeface="Times New Roman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791096" y="6754644"/>
            <a:ext cx="4443517" cy="3446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784" tIns="0" rIns="19784" bIns="0" numCol="1" anchor="b" anchorCtr="0" compatLnSpc="1">
            <a:prstTxWarp prst="textNoShape">
              <a:avLst/>
            </a:prstTxWarp>
          </a:bodyPr>
          <a:lstStyle>
            <a:lvl1pPr algn="r" defTabSz="996155">
              <a:defRPr b="0" i="1" smtClean="0">
                <a:latin typeface="Times New Roman" charset="0"/>
              </a:defRPr>
            </a:lvl1pPr>
          </a:lstStyle>
          <a:p>
            <a:pPr>
              <a:defRPr/>
            </a:pPr>
            <a:fld id="{0188B370-9201-42FF-89C9-01D8BA89352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1349333" y="3377323"/>
            <a:ext cx="7535951" cy="3177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8877" tIns="49431" rIns="98877" bIns="4943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noProof="0" smtClean="0"/>
              <a:t>Click to edit Master text styles</a:t>
            </a:r>
          </a:p>
          <a:p>
            <a:pPr lvl="1"/>
            <a:r>
              <a:rPr lang="en-US" altLang="en-US" noProof="0" smtClean="0"/>
              <a:t>Second level</a:t>
            </a:r>
          </a:p>
          <a:p>
            <a:pPr lvl="2"/>
            <a:r>
              <a:rPr lang="en-US" altLang="en-US" noProof="0" smtClean="0"/>
              <a:t>Third level</a:t>
            </a:r>
          </a:p>
          <a:p>
            <a:pPr lvl="3"/>
            <a:r>
              <a:rPr lang="en-US" altLang="en-US" noProof="0" smtClean="0"/>
              <a:t>Fourth level</a:t>
            </a:r>
          </a:p>
          <a:p>
            <a:pPr lvl="4"/>
            <a:r>
              <a:rPr lang="en-US" altLang="en-US" noProof="0" smtClean="0"/>
              <a:t>Fifth level</a:t>
            </a:r>
          </a:p>
        </p:txBody>
      </p:sp>
      <p:sp>
        <p:nvSpPr>
          <p:cNvPr id="33799" name="Rectangle 7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225800" y="419100"/>
            <a:ext cx="3832225" cy="29083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226177454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968375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68313" algn="l" defTabSz="968375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36625" algn="l" defTabSz="968375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403350" algn="l" defTabSz="968375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74838" algn="l" defTabSz="968375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_rels/notesSlide3.xml.rels><?xml version="1.0" encoding="UTF-8" standalone="yes"?>
<Relationships xmlns="http://schemas.openxmlformats.org/package/2006/relationships"><Relationship Id="rId3" Type="http://schemas.openxmlformats.org/officeDocument/2006/relationships/slide" Target="../slides/slide3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2.xm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slide" Target="../slides/slide4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3.xm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slide" Target="../slides/slide5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4.xml"/></Relationships>
</file>

<file path=ppt/notesSlides/_rels/notesSlide6.xml.rels><?xml version="1.0" encoding="UTF-8" standalone="yes"?>
<Relationships xmlns="http://schemas.openxmlformats.org/package/2006/relationships"><Relationship Id="rId3" Type="http://schemas.openxmlformats.org/officeDocument/2006/relationships/slide" Target="../slides/slide9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188B370-9201-42FF-89C9-01D8BA893523}" type="slidenum">
              <a:rPr lang="en-US" altLang="en-US" smtClean="0"/>
              <a:pPr>
                <a:defRPr/>
              </a:pPr>
              <a:t>1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Slide Image Placeholder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12291" name="Notes Placeholder 2"/>
          <p:cNvSpPr>
            <a:spLocks noGrp="1" noRot="1" noChangeAspect="1" noChangeArrowheads="1" noTextEdit="1"/>
          </p:cNvSpPr>
          <p:nvPr>
            <p:ph type="body" idx="1"/>
          </p:nvPr>
        </p:nvSpPr>
        <p:spPr bwMode="auto">
          <a:xfrm>
            <a:off x="772927" y="801723"/>
            <a:ext cx="12160267" cy="4084915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dirty="0" smtClean="0"/>
              <a:t>Opportunity to improve the </a:t>
            </a:r>
            <a:r>
              <a:rPr lang="en-US" u="sng" dirty="0" smtClean="0"/>
              <a:t>realized</a:t>
            </a:r>
            <a:r>
              <a:rPr lang="en-US" u="none" dirty="0" smtClean="0"/>
              <a:t> energy efficiency</a:t>
            </a:r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Slide Image Placeholder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12291" name="Notes Placeholder 2"/>
          <p:cNvSpPr>
            <a:spLocks noGrp="1" noRot="1" noChangeAspect="1" noChangeArrowheads="1" noTextEdit="1"/>
          </p:cNvSpPr>
          <p:nvPr>
            <p:ph type="body" idx="1"/>
          </p:nvPr>
        </p:nvSpPr>
        <p:spPr bwMode="auto">
          <a:xfrm>
            <a:off x="772927" y="801723"/>
            <a:ext cx="12160267" cy="4084915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Slide Image Placeholder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12291" name="Notes Placeholder 2"/>
          <p:cNvSpPr>
            <a:spLocks noGrp="1" noRot="1" noChangeAspect="1" noChangeArrowheads="1" noTextEdit="1"/>
          </p:cNvSpPr>
          <p:nvPr>
            <p:ph type="body" idx="1"/>
          </p:nvPr>
        </p:nvSpPr>
        <p:spPr bwMode="auto">
          <a:xfrm>
            <a:off x="772927" y="801723"/>
            <a:ext cx="12160267" cy="4084915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Slide Image Placeholder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12291" name="Notes Placeholder 2"/>
          <p:cNvSpPr>
            <a:spLocks noGrp="1" noRot="1" noChangeAspect="1" noChangeArrowheads="1" noTextEdit="1"/>
          </p:cNvSpPr>
          <p:nvPr>
            <p:ph type="body" idx="1"/>
          </p:nvPr>
        </p:nvSpPr>
        <p:spPr bwMode="auto">
          <a:xfrm>
            <a:off x="772927" y="801723"/>
            <a:ext cx="12160267" cy="4084915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Slide Image Placeholder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12291" name="Notes Placeholder 2"/>
          <p:cNvSpPr>
            <a:spLocks noGrp="1" noRot="1" noChangeAspect="1" noChangeArrowheads="1" noTextEdit="1"/>
          </p:cNvSpPr>
          <p:nvPr>
            <p:ph type="body" idx="1"/>
          </p:nvPr>
        </p:nvSpPr>
        <p:spPr bwMode="auto">
          <a:xfrm>
            <a:off x="772927" y="801723"/>
            <a:ext cx="12160267" cy="4084915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1138" y="4248150"/>
            <a:ext cx="6913562" cy="1916113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rgbClr val="003399"/>
                </a:solidFill>
                <a:latin typeface="Arial" pitchFamily="34" charset="0"/>
                <a:cs typeface="Arial" pitchFamily="34" charset="0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0" y="0"/>
            <a:ext cx="9875838" cy="1017588"/>
          </a:xfrm>
          <a:solidFill>
            <a:srgbClr val="669900"/>
          </a:solidFill>
          <a:ln w="9525">
            <a:noFill/>
            <a:miter lim="800000"/>
            <a:headEnd/>
            <a:tailEnd/>
          </a:ln>
        </p:spPr>
        <p:txBody>
          <a:bodyPr/>
          <a:lstStyle>
            <a:lvl1pPr>
              <a:defRPr lang="en-US" altLang="en-US" sz="3500" b="1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pPr lvl="0"/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394575" y="6826250"/>
            <a:ext cx="2057400" cy="4572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A0B08F7D-E2EE-44D7-9E4E-8B450C058EB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7077454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7550150" y="6784975"/>
            <a:ext cx="2057400" cy="4572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B88059F7-4594-495D-BD80-04AE91E39C9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49563822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2659" y="1085222"/>
            <a:ext cx="8691825" cy="5524527"/>
          </a:xfrm>
          <a:prstGeom prst="rect">
            <a:avLst/>
          </a:prstGeom>
        </p:spPr>
        <p:txBody>
          <a:bodyPr/>
          <a:lstStyle>
            <a:lvl1pPr algn="just">
              <a:buClr>
                <a:srgbClr val="669900"/>
              </a:buClr>
              <a:defRPr sz="2400">
                <a:solidFill>
                  <a:srgbClr val="003399"/>
                </a:solidFill>
              </a:defRPr>
            </a:lvl1pPr>
            <a:lvl2pPr algn="just">
              <a:buClr>
                <a:srgbClr val="669900"/>
              </a:buClr>
              <a:defRPr sz="2000">
                <a:solidFill>
                  <a:srgbClr val="669900"/>
                </a:solidFill>
              </a:defRPr>
            </a:lvl2pPr>
            <a:lvl3pPr algn="just">
              <a:buClr>
                <a:srgbClr val="669900"/>
              </a:buClr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3pPr>
            <a:lvl4pPr algn="just">
              <a:buClr>
                <a:srgbClr val="669900"/>
              </a:buClr>
              <a:defRPr sz="2400"/>
            </a:lvl4pPr>
            <a:lvl5pPr algn="just">
              <a:buClr>
                <a:srgbClr val="669900"/>
              </a:buClr>
              <a:defRPr sz="24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6CF21188-3088-4BB3-B90D-99DAA4CD94E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9267568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12949" y="1075175"/>
            <a:ext cx="4267026" cy="5676464"/>
          </a:xfrm>
          <a:prstGeom prst="rect">
            <a:avLst/>
          </a:prstGeom>
        </p:spPr>
        <p:txBody>
          <a:bodyPr/>
          <a:lstStyle>
            <a:lvl1pPr algn="just">
              <a:defRPr sz="2800">
                <a:solidFill>
                  <a:srgbClr val="003399"/>
                </a:solidFill>
              </a:defRPr>
            </a:lvl1pPr>
            <a:lvl2pPr algn="just">
              <a:defRPr sz="2400">
                <a:solidFill>
                  <a:srgbClr val="669900"/>
                </a:solidFill>
              </a:defRPr>
            </a:lvl2pPr>
            <a:lvl3pPr algn="just">
              <a:defRPr sz="2000">
                <a:solidFill>
                  <a:schemeClr val="tx1"/>
                </a:solidFill>
              </a:defRPr>
            </a:lvl3pPr>
            <a:lvl4pPr algn="just">
              <a:defRPr sz="1800"/>
            </a:lvl4pPr>
            <a:lvl5pPr algn="just"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2376" y="1085222"/>
            <a:ext cx="4302544" cy="5666416"/>
          </a:xfrm>
          <a:prstGeom prst="rect">
            <a:avLst/>
          </a:prstGeom>
        </p:spPr>
        <p:txBody>
          <a:bodyPr/>
          <a:lstStyle>
            <a:lvl1pPr algn="just">
              <a:defRPr sz="2800">
                <a:solidFill>
                  <a:srgbClr val="003399"/>
                </a:solidFill>
              </a:defRPr>
            </a:lvl1pPr>
            <a:lvl2pPr algn="just">
              <a:defRPr sz="2400">
                <a:solidFill>
                  <a:srgbClr val="669900"/>
                </a:solidFill>
              </a:defRPr>
            </a:lvl2pPr>
            <a:lvl3pPr algn="just">
              <a:defRPr sz="2000">
                <a:solidFill>
                  <a:schemeClr val="tx1"/>
                </a:solidFill>
              </a:defRPr>
            </a:lvl3pPr>
            <a:lvl4pPr algn="just">
              <a:defRPr sz="1800"/>
            </a:lvl4pPr>
            <a:lvl5pPr algn="just"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B44E2484-7901-4CFB-83BA-3DBC517002B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29251458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7607300" y="6770688"/>
            <a:ext cx="2057400" cy="4572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61AA7EB1-6885-4ECD-9064-A81A7DD4CBD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52160724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875838" cy="1017588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1E9C81ED-1A5A-4ADE-A53E-4CBB306302BC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13409881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Title,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875838" cy="1017588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2997" y="1075175"/>
            <a:ext cx="4256977" cy="5676464"/>
          </a:xfrm>
          <a:prstGeom prst="rect">
            <a:avLst/>
          </a:prstGeom>
        </p:spPr>
        <p:txBody>
          <a:bodyPr/>
          <a:lstStyle>
            <a:lvl1pPr algn="just">
              <a:defRPr sz="2400">
                <a:solidFill>
                  <a:srgbClr val="003399"/>
                </a:solidFill>
              </a:defRPr>
            </a:lvl1pPr>
            <a:lvl2pPr algn="just">
              <a:defRPr sz="2000">
                <a:solidFill>
                  <a:srgbClr val="669900"/>
                </a:solidFill>
              </a:defRPr>
            </a:lvl2pPr>
            <a:lvl3pPr algn="just">
              <a:defRPr sz="2000">
                <a:solidFill>
                  <a:schemeClr val="tx1"/>
                </a:solidFill>
              </a:defRPr>
            </a:lvl3pPr>
            <a:lvl4pPr algn="just">
              <a:defRPr sz="2400"/>
            </a:lvl4pPr>
            <a:lvl5pPr algn="just">
              <a:defRPr sz="24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32375" y="1065125"/>
            <a:ext cx="4272399" cy="5686513"/>
          </a:xfrm>
          <a:prstGeom prst="rect">
            <a:avLst/>
          </a:prstGeom>
        </p:spPr>
        <p:txBody>
          <a:bodyPr/>
          <a:lstStyle>
            <a:lvl1pPr algn="just">
              <a:defRPr sz="2400">
                <a:solidFill>
                  <a:srgbClr val="003399"/>
                </a:solidFill>
              </a:defRPr>
            </a:lvl1pPr>
            <a:lvl2pPr algn="just">
              <a:defRPr sz="2000">
                <a:solidFill>
                  <a:srgbClr val="669900"/>
                </a:solidFill>
              </a:defRPr>
            </a:lvl2pPr>
            <a:lvl3pPr algn="just">
              <a:defRPr sz="2000">
                <a:solidFill>
                  <a:schemeClr val="tx1"/>
                </a:solidFill>
              </a:defRPr>
            </a:lvl3pPr>
            <a:lvl4pPr algn="just">
              <a:defRPr sz="2400"/>
            </a:lvl4pPr>
            <a:lvl5pPr algn="just">
              <a:defRPr sz="24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E2AA8923-4ECF-42AE-97F2-90A9A2F98EA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76555251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2.emf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46125" y="6872288"/>
            <a:ext cx="2057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68" tIns="46035" rIns="92068" bIns="46035" numCol="1" anchor="ctr" anchorCtr="0" compatLnSpc="1">
            <a:prstTxWarp prst="textNoShape">
              <a:avLst/>
            </a:prstTxWarp>
          </a:bodyPr>
          <a:lstStyle>
            <a:lvl1pPr>
              <a:defRPr sz="1400" b="0" smtClean="0">
                <a:cs typeface="Arial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413125" y="6872288"/>
            <a:ext cx="3048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68" tIns="46035" rIns="92068" bIns="46035" numCol="1" anchor="ctr" anchorCtr="0" compatLnSpc="1">
            <a:prstTxWarp prst="textNoShape">
              <a:avLst/>
            </a:prstTxWarp>
          </a:bodyPr>
          <a:lstStyle>
            <a:lvl1pPr algn="ctr">
              <a:defRPr sz="1400" b="0" smtClean="0">
                <a:solidFill>
                  <a:srgbClr val="336600"/>
                </a:solidFill>
                <a:cs typeface="Arial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70725" y="6872288"/>
            <a:ext cx="2057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68" tIns="46035" rIns="92068" bIns="46035" numCol="1" anchor="ctr" anchorCtr="0" compatLnSpc="1">
            <a:prstTxWarp prst="textNoShape">
              <a:avLst/>
            </a:prstTxWarp>
          </a:bodyPr>
          <a:lstStyle>
            <a:lvl1pPr algn="r">
              <a:defRPr sz="1400" b="0" smtClean="0">
                <a:cs typeface="Arial" charset="0"/>
              </a:defRPr>
            </a:lvl1pPr>
          </a:lstStyle>
          <a:p>
            <a:pPr>
              <a:defRPr/>
            </a:pPr>
            <a:fld id="{89EAFABC-D108-4BF9-AB47-E139BCC0A3C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1029" name="Rectangle 6"/>
          <p:cNvSpPr>
            <a:spLocks noGrp="1" noChangeArrowheads="1"/>
          </p:cNvSpPr>
          <p:nvPr>
            <p:ph type="title"/>
          </p:nvPr>
        </p:nvSpPr>
        <p:spPr bwMode="auto">
          <a:xfrm>
            <a:off x="0" y="0"/>
            <a:ext cx="9875838" cy="1017588"/>
          </a:xfrm>
          <a:prstGeom prst="rect">
            <a:avLst/>
          </a:prstGeom>
          <a:gradFill rotWithShape="1">
            <a:gsLst>
              <a:gs pos="0">
                <a:srgbClr val="3A5E00">
                  <a:alpha val="89998"/>
                </a:srgbClr>
              </a:gs>
              <a:gs pos="50000">
                <a:srgbClr val="588900">
                  <a:alpha val="89998"/>
                </a:srgbClr>
              </a:gs>
              <a:gs pos="100000">
                <a:srgbClr val="6AA400">
                  <a:alpha val="89998"/>
                </a:srgbClr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00005" tIns="49208" rIns="100005" bIns="4920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Title: Title Case, Bold, Arial 28, White</a:t>
            </a:r>
          </a:p>
        </p:txBody>
      </p:sp>
      <p:pic>
        <p:nvPicPr>
          <p:cNvPr id="1030" name="Picture 8"/>
          <p:cNvPicPr>
            <a:picLocks noChangeAspect="1" noChangeArrowheads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8299" y="6949494"/>
            <a:ext cx="2170112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871125"/>
            <a:ext cx="4888202" cy="626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081" r:id="rId1"/>
    <p:sldLayoutId id="2147484082" r:id="rId2"/>
    <p:sldLayoutId id="2147484083" r:id="rId3"/>
    <p:sldLayoutId id="2147484084" r:id="rId4"/>
    <p:sldLayoutId id="2147484085" r:id="rId5"/>
    <p:sldLayoutId id="2147484086" r:id="rId6"/>
    <p:sldLayoutId id="2147484087" r:id="rId7"/>
  </p:sldLayoutIdLst>
  <p:transition/>
  <p:timing>
    <p:tnLst>
      <p:par>
        <p:cTn id="1" dur="indefinite" restart="never" nodeType="tmRoot"/>
      </p:par>
    </p:tnLst>
  </p:timing>
  <p:txStyles>
    <p:titleStyle>
      <a:lvl1pPr algn="ctr" defTabSz="987425" rtl="0" eaLnBrk="0" fontAlgn="base" hangingPunct="0">
        <a:spcBef>
          <a:spcPct val="0"/>
        </a:spcBef>
        <a:spcAft>
          <a:spcPct val="0"/>
        </a:spcAft>
        <a:defRPr sz="3500" b="1">
          <a:solidFill>
            <a:schemeClr val="bg1"/>
          </a:solidFill>
          <a:latin typeface="Arial" pitchFamily="34" charset="0"/>
          <a:ea typeface="+mj-ea"/>
          <a:cs typeface="Arial" pitchFamily="34" charset="0"/>
        </a:defRPr>
      </a:lvl1pPr>
      <a:lvl2pPr algn="ctr" defTabSz="987425" rtl="0" eaLnBrk="0" fontAlgn="base" hangingPunct="0">
        <a:spcBef>
          <a:spcPct val="0"/>
        </a:spcBef>
        <a:spcAft>
          <a:spcPct val="0"/>
        </a:spcAft>
        <a:defRPr sz="3500" b="1">
          <a:solidFill>
            <a:schemeClr val="bg1"/>
          </a:solidFill>
          <a:latin typeface="Arial" charset="0"/>
          <a:cs typeface="Arial" charset="0"/>
        </a:defRPr>
      </a:lvl2pPr>
      <a:lvl3pPr algn="ctr" defTabSz="987425" rtl="0" eaLnBrk="0" fontAlgn="base" hangingPunct="0">
        <a:spcBef>
          <a:spcPct val="0"/>
        </a:spcBef>
        <a:spcAft>
          <a:spcPct val="0"/>
        </a:spcAft>
        <a:defRPr sz="3500" b="1">
          <a:solidFill>
            <a:schemeClr val="bg1"/>
          </a:solidFill>
          <a:latin typeface="Arial" charset="0"/>
          <a:cs typeface="Arial" charset="0"/>
        </a:defRPr>
      </a:lvl3pPr>
      <a:lvl4pPr algn="ctr" defTabSz="987425" rtl="0" eaLnBrk="0" fontAlgn="base" hangingPunct="0">
        <a:spcBef>
          <a:spcPct val="0"/>
        </a:spcBef>
        <a:spcAft>
          <a:spcPct val="0"/>
        </a:spcAft>
        <a:defRPr sz="3500" b="1">
          <a:solidFill>
            <a:schemeClr val="bg1"/>
          </a:solidFill>
          <a:latin typeface="Arial" charset="0"/>
          <a:cs typeface="Arial" charset="0"/>
        </a:defRPr>
      </a:lvl4pPr>
      <a:lvl5pPr algn="ctr" defTabSz="987425" rtl="0" eaLnBrk="0" fontAlgn="base" hangingPunct="0">
        <a:spcBef>
          <a:spcPct val="0"/>
        </a:spcBef>
        <a:spcAft>
          <a:spcPct val="0"/>
        </a:spcAft>
        <a:defRPr sz="3500" b="1">
          <a:solidFill>
            <a:schemeClr val="bg1"/>
          </a:solidFill>
          <a:latin typeface="Arial" charset="0"/>
          <a:cs typeface="Arial" charset="0"/>
        </a:defRPr>
      </a:lvl5pPr>
      <a:lvl6pPr marL="457200" algn="ctr" defTabSz="987425" rtl="0" eaLnBrk="0" fontAlgn="base" hangingPunct="0">
        <a:spcBef>
          <a:spcPct val="0"/>
        </a:spcBef>
        <a:spcAft>
          <a:spcPct val="0"/>
        </a:spcAft>
        <a:defRPr sz="3500" b="1">
          <a:solidFill>
            <a:schemeClr val="bg1"/>
          </a:solidFill>
          <a:latin typeface="Arial" charset="0"/>
        </a:defRPr>
      </a:lvl6pPr>
      <a:lvl7pPr marL="914400" algn="ctr" defTabSz="987425" rtl="0" eaLnBrk="0" fontAlgn="base" hangingPunct="0">
        <a:spcBef>
          <a:spcPct val="0"/>
        </a:spcBef>
        <a:spcAft>
          <a:spcPct val="0"/>
        </a:spcAft>
        <a:defRPr sz="3500" b="1">
          <a:solidFill>
            <a:schemeClr val="bg1"/>
          </a:solidFill>
          <a:latin typeface="Arial" charset="0"/>
        </a:defRPr>
      </a:lvl7pPr>
      <a:lvl8pPr marL="1371600" algn="ctr" defTabSz="987425" rtl="0" eaLnBrk="0" fontAlgn="base" hangingPunct="0">
        <a:spcBef>
          <a:spcPct val="0"/>
        </a:spcBef>
        <a:spcAft>
          <a:spcPct val="0"/>
        </a:spcAft>
        <a:defRPr sz="3500" b="1">
          <a:solidFill>
            <a:schemeClr val="bg1"/>
          </a:solidFill>
          <a:latin typeface="Arial" charset="0"/>
        </a:defRPr>
      </a:lvl8pPr>
      <a:lvl9pPr marL="1828800" algn="ctr" defTabSz="987425" rtl="0" eaLnBrk="0" fontAlgn="base" hangingPunct="0">
        <a:spcBef>
          <a:spcPct val="0"/>
        </a:spcBef>
        <a:spcAft>
          <a:spcPct val="0"/>
        </a:spcAft>
        <a:defRPr sz="3500" b="1">
          <a:solidFill>
            <a:schemeClr val="bg1"/>
          </a:solidFill>
          <a:latin typeface="Arial" charset="0"/>
        </a:defRPr>
      </a:lvl9pPr>
    </p:titleStyle>
    <p:bodyStyle>
      <a:lvl1pPr marL="369888" indent="-369888" algn="l" defTabSz="987425" rtl="0" eaLnBrk="0" fontAlgn="base" hangingPunct="0">
        <a:spcBef>
          <a:spcPct val="20000"/>
        </a:spcBef>
        <a:spcAft>
          <a:spcPct val="0"/>
        </a:spcAft>
        <a:buClr>
          <a:srgbClr val="790015"/>
        </a:buClr>
        <a:buSzPct val="100000"/>
        <a:buChar char="•"/>
        <a:defRPr sz="2000" b="1">
          <a:solidFill>
            <a:srgbClr val="000000"/>
          </a:solidFill>
          <a:latin typeface="+mn-lt"/>
          <a:ea typeface="+mn-ea"/>
          <a:cs typeface="+mn-cs"/>
        </a:defRPr>
      </a:lvl1pPr>
      <a:lvl2pPr marL="801688" indent="-307975" algn="l" defTabSz="987425" rtl="0" eaLnBrk="0" fontAlgn="base" hangingPunct="0">
        <a:spcBef>
          <a:spcPct val="20000"/>
        </a:spcBef>
        <a:spcAft>
          <a:spcPct val="0"/>
        </a:spcAft>
        <a:buClr>
          <a:srgbClr val="790015"/>
        </a:buClr>
        <a:buSzPct val="100000"/>
        <a:buChar char="–"/>
        <a:defRPr b="1">
          <a:solidFill>
            <a:srgbClr val="00279F"/>
          </a:solidFill>
          <a:latin typeface="+mn-lt"/>
        </a:defRPr>
      </a:lvl2pPr>
      <a:lvl3pPr marL="1235075" indent="-247650" algn="l" defTabSz="987425" rtl="0" eaLnBrk="0" fontAlgn="base" hangingPunct="0">
        <a:spcBef>
          <a:spcPct val="20000"/>
        </a:spcBef>
        <a:spcAft>
          <a:spcPct val="0"/>
        </a:spcAft>
        <a:buClr>
          <a:srgbClr val="790015"/>
        </a:buClr>
        <a:buSzPct val="100000"/>
        <a:buChar char="–"/>
        <a:defRPr b="1">
          <a:solidFill>
            <a:srgbClr val="336600"/>
          </a:solidFill>
          <a:latin typeface="+mn-lt"/>
        </a:defRPr>
      </a:lvl3pPr>
      <a:lvl4pPr marL="1600200" indent="-228600" algn="l" defTabSz="987425" rtl="0" eaLnBrk="0" fontAlgn="base" hangingPunct="0">
        <a:spcBef>
          <a:spcPct val="20000"/>
        </a:spcBef>
        <a:spcAft>
          <a:spcPct val="0"/>
        </a:spcAft>
        <a:buSzPct val="100000"/>
        <a:buChar char="–"/>
        <a:defRPr sz="2000">
          <a:solidFill>
            <a:schemeClr val="tx1"/>
          </a:solidFill>
          <a:latin typeface="Times New Roman" pitchFamily="18" charset="0"/>
        </a:defRPr>
      </a:lvl4pPr>
      <a:lvl5pPr marL="2057400" indent="-228600" algn="l" defTabSz="987425" rtl="0" eaLnBrk="0" fontAlgn="base" hangingPunct="0">
        <a:spcBef>
          <a:spcPct val="20000"/>
        </a:spcBef>
        <a:spcAft>
          <a:spcPct val="0"/>
        </a:spcAft>
        <a:buSzPct val="100000"/>
        <a:buChar char="•"/>
        <a:defRPr sz="2000">
          <a:solidFill>
            <a:schemeClr val="tx1"/>
          </a:solidFill>
          <a:latin typeface="Times New Roman" pitchFamily="18" charset="0"/>
        </a:defRPr>
      </a:lvl5pPr>
      <a:lvl6pPr marL="2514600" indent="-228600" algn="l" defTabSz="987425" rtl="0" eaLnBrk="0" fontAlgn="base" hangingPunct="0">
        <a:spcBef>
          <a:spcPct val="20000"/>
        </a:spcBef>
        <a:spcAft>
          <a:spcPct val="0"/>
        </a:spcAft>
        <a:buSzPct val="100000"/>
        <a:buChar char="•"/>
        <a:defRPr sz="2000">
          <a:solidFill>
            <a:schemeClr val="tx1"/>
          </a:solidFill>
          <a:latin typeface="Times New Roman" pitchFamily="18" charset="0"/>
        </a:defRPr>
      </a:lvl6pPr>
      <a:lvl7pPr marL="2971800" indent="-228600" algn="l" defTabSz="987425" rtl="0" eaLnBrk="0" fontAlgn="base" hangingPunct="0">
        <a:spcBef>
          <a:spcPct val="20000"/>
        </a:spcBef>
        <a:spcAft>
          <a:spcPct val="0"/>
        </a:spcAft>
        <a:buSzPct val="100000"/>
        <a:buChar char="•"/>
        <a:defRPr sz="2000">
          <a:solidFill>
            <a:schemeClr val="tx1"/>
          </a:solidFill>
          <a:latin typeface="Times New Roman" pitchFamily="18" charset="0"/>
        </a:defRPr>
      </a:lvl7pPr>
      <a:lvl8pPr marL="3429000" indent="-228600" algn="l" defTabSz="987425" rtl="0" eaLnBrk="0" fontAlgn="base" hangingPunct="0">
        <a:spcBef>
          <a:spcPct val="20000"/>
        </a:spcBef>
        <a:spcAft>
          <a:spcPct val="0"/>
        </a:spcAft>
        <a:buSzPct val="100000"/>
        <a:buChar char="•"/>
        <a:defRPr sz="2000">
          <a:solidFill>
            <a:schemeClr val="tx1"/>
          </a:solidFill>
          <a:latin typeface="Times New Roman" pitchFamily="18" charset="0"/>
        </a:defRPr>
      </a:lvl8pPr>
      <a:lvl9pPr marL="3886200" indent="-228600" algn="l" defTabSz="987425" rtl="0" eaLnBrk="0" fontAlgn="base" hangingPunct="0">
        <a:spcBef>
          <a:spcPct val="20000"/>
        </a:spcBef>
        <a:spcAft>
          <a:spcPct val="0"/>
        </a:spcAft>
        <a:buSzPct val="100000"/>
        <a:buChar char="•"/>
        <a:defRPr sz="2000">
          <a:solidFill>
            <a:schemeClr val="tx1"/>
          </a:solidFill>
          <a:latin typeface="Times New Roman" pitchFamily="18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6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1" name="Rectangle 4"/>
          <p:cNvSpPr>
            <a:spLocks noChangeArrowheads="1"/>
          </p:cNvSpPr>
          <p:nvPr/>
        </p:nvSpPr>
        <p:spPr bwMode="auto">
          <a:xfrm>
            <a:off x="459220" y="3191695"/>
            <a:ext cx="9165772" cy="23808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0005" tIns="49208" rIns="100005" bIns="49208"/>
          <a:lstStyle/>
          <a:p>
            <a:pPr algn="ctr" defTabSz="987425">
              <a:spcBef>
                <a:spcPts val="0"/>
              </a:spcBef>
              <a:spcAft>
                <a:spcPts val="600"/>
              </a:spcAft>
              <a:buClr>
                <a:srgbClr val="790015"/>
              </a:buClr>
              <a:buSzPct val="100000"/>
            </a:pPr>
            <a:r>
              <a:rPr lang="en-US" sz="2000" dirty="0" smtClean="0"/>
              <a:t>Dr. Joy Pixley</a:t>
            </a:r>
          </a:p>
          <a:p>
            <a:pPr algn="ctr" defTabSz="987425">
              <a:spcBef>
                <a:spcPts val="0"/>
              </a:spcBef>
              <a:spcAft>
                <a:spcPts val="600"/>
              </a:spcAft>
              <a:buClr>
                <a:srgbClr val="790015"/>
              </a:buClr>
              <a:buSzPct val="100000"/>
            </a:pPr>
            <a:r>
              <a:rPr lang="en-US" sz="2000" dirty="0" smtClean="0"/>
              <a:t>Project Manager, Social Sciences</a:t>
            </a:r>
          </a:p>
          <a:p>
            <a:pPr algn="ctr" defTabSz="987425">
              <a:spcBef>
                <a:spcPts val="0"/>
              </a:spcBef>
              <a:spcAft>
                <a:spcPts val="600"/>
              </a:spcAft>
              <a:buClr>
                <a:srgbClr val="790015"/>
              </a:buClr>
              <a:buSzPct val="100000"/>
            </a:pPr>
            <a:r>
              <a:rPr lang="en-US" sz="2000" dirty="0" smtClean="0"/>
              <a:t>California Plug Load Research Center</a:t>
            </a:r>
          </a:p>
          <a:p>
            <a:pPr algn="ctr" defTabSz="987425">
              <a:spcBef>
                <a:spcPts val="0"/>
              </a:spcBef>
              <a:spcAft>
                <a:spcPts val="600"/>
              </a:spcAft>
              <a:buClr>
                <a:srgbClr val="790015"/>
              </a:buClr>
              <a:buSzPct val="100000"/>
            </a:pPr>
            <a:r>
              <a:rPr lang="en-US" sz="2000" dirty="0" smtClean="0"/>
              <a:t>California </a:t>
            </a:r>
            <a:r>
              <a:rPr lang="en-US" sz="2000" dirty="0"/>
              <a:t>Institute for Telecommunications and Information </a:t>
            </a:r>
            <a:r>
              <a:rPr lang="en-US" sz="2000" dirty="0" smtClean="0"/>
              <a:t>Technology</a:t>
            </a:r>
          </a:p>
          <a:p>
            <a:pPr algn="ctr" defTabSz="987425">
              <a:spcBef>
                <a:spcPts val="0"/>
              </a:spcBef>
              <a:spcAft>
                <a:spcPts val="600"/>
              </a:spcAft>
              <a:buClr>
                <a:srgbClr val="790015"/>
              </a:buClr>
              <a:buSzPct val="100000"/>
            </a:pPr>
            <a:r>
              <a:rPr lang="en-US" sz="2000" dirty="0" smtClean="0"/>
              <a:t>University of California, Irvine</a:t>
            </a:r>
          </a:p>
          <a:p>
            <a:pPr algn="ctr" defTabSz="987425">
              <a:spcBef>
                <a:spcPts val="0"/>
              </a:spcBef>
              <a:spcAft>
                <a:spcPts val="600"/>
              </a:spcAft>
              <a:buClr>
                <a:srgbClr val="790015"/>
              </a:buClr>
              <a:buSzPct val="100000"/>
            </a:pPr>
            <a:endParaRPr lang="en-US" sz="2000" dirty="0" smtClean="0"/>
          </a:p>
          <a:p>
            <a:pPr algn="ctr">
              <a:spcBef>
                <a:spcPts val="0"/>
              </a:spcBef>
              <a:spcAft>
                <a:spcPts val="600"/>
              </a:spcAft>
            </a:pPr>
            <a:r>
              <a:rPr lang="en-US" sz="2000" dirty="0"/>
              <a:t>California Energy Commission</a:t>
            </a:r>
          </a:p>
          <a:p>
            <a:pPr algn="ctr">
              <a:spcBef>
                <a:spcPts val="0"/>
              </a:spcBef>
              <a:spcAft>
                <a:spcPts val="600"/>
              </a:spcAft>
            </a:pPr>
            <a:r>
              <a:rPr lang="en-US" sz="2000" dirty="0"/>
              <a:t>IEPR Lead Commissioner Workshop on Plug Load Efficiency</a:t>
            </a:r>
            <a:endParaRPr lang="en-US" sz="2000" dirty="0" smtClean="0"/>
          </a:p>
          <a:p>
            <a:pPr algn="ctr" defTabSz="987425">
              <a:spcBef>
                <a:spcPts val="0"/>
              </a:spcBef>
              <a:spcAft>
                <a:spcPts val="600"/>
              </a:spcAft>
              <a:buClr>
                <a:srgbClr val="790015"/>
              </a:buClr>
              <a:buSzPct val="100000"/>
            </a:pPr>
            <a:r>
              <a:rPr lang="en-US" sz="2000" dirty="0" smtClean="0">
                <a:cs typeface="Arial" charset="0"/>
              </a:rPr>
              <a:t>June 18, 2015</a:t>
            </a:r>
          </a:p>
          <a:p>
            <a:pPr algn="ctr" defTabSz="987425">
              <a:spcBef>
                <a:spcPct val="20000"/>
              </a:spcBef>
              <a:buClr>
                <a:srgbClr val="790015"/>
              </a:buClr>
              <a:buSzPct val="100000"/>
            </a:pPr>
            <a:r>
              <a:rPr lang="en-US" sz="2000" b="0" dirty="0" smtClean="0"/>
              <a:t> </a:t>
            </a:r>
            <a:endParaRPr lang="en-US" sz="2000" b="0" dirty="0"/>
          </a:p>
        </p:txBody>
      </p:sp>
      <p:sp>
        <p:nvSpPr>
          <p:cNvPr id="9220" name="Title 5"/>
          <p:cNvSpPr>
            <a:spLocks noGrp="1"/>
          </p:cNvSpPr>
          <p:nvPr>
            <p:ph type="title"/>
          </p:nvPr>
        </p:nvSpPr>
        <p:spPr>
          <a:xfrm>
            <a:off x="0" y="-1"/>
            <a:ext cx="9875838" cy="1262743"/>
          </a:xfrm>
          <a:gradFill rotWithShape="1">
            <a:gsLst>
              <a:gs pos="0">
                <a:srgbClr val="3A5E00">
                  <a:alpha val="89998"/>
                </a:srgbClr>
              </a:gs>
              <a:gs pos="50000">
                <a:srgbClr val="588900">
                  <a:alpha val="89998"/>
                </a:srgbClr>
              </a:gs>
              <a:gs pos="100000">
                <a:srgbClr val="6AA400">
                  <a:alpha val="89998"/>
                </a:srgbClr>
              </a:gs>
            </a:gsLst>
            <a:lin ang="0" scaled="1"/>
          </a:gradFill>
          <a:ln/>
        </p:spPr>
        <p:txBody>
          <a:bodyPr/>
          <a:lstStyle/>
          <a:p>
            <a:r>
              <a:rPr lang="en-US" dirty="0" smtClean="0">
                <a:latin typeface="Arial" charset="0"/>
                <a:cs typeface="Arial" charset="0"/>
              </a:rPr>
              <a:t>Incorporating User Behavior into </a:t>
            </a:r>
            <a:br>
              <a:rPr lang="en-US" dirty="0" smtClean="0">
                <a:latin typeface="Arial" charset="0"/>
                <a:cs typeface="Arial" charset="0"/>
              </a:rPr>
            </a:br>
            <a:r>
              <a:rPr lang="en-US" dirty="0" smtClean="0">
                <a:latin typeface="Arial" charset="0"/>
                <a:cs typeface="Arial" charset="0"/>
              </a:rPr>
              <a:t>Standards for Plug Load Efficiency</a:t>
            </a:r>
            <a:endParaRPr dirty="0" smtClean="0">
              <a:latin typeface="Arial" charset="0"/>
              <a:cs typeface="Arial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999939" y="6495510"/>
            <a:ext cx="287589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defRPr/>
            </a:pPr>
            <a:r>
              <a:rPr lang="en-US" dirty="0" smtClean="0">
                <a:solidFill>
                  <a:srgbClr val="669900"/>
                </a:solidFill>
                <a:latin typeface="Arial" pitchFamily="34" charset="0"/>
              </a:rPr>
              <a:t>www.calplug.org</a:t>
            </a:r>
            <a:endParaRPr lang="en-US" dirty="0">
              <a:solidFill>
                <a:srgbClr val="003399"/>
              </a:solidFill>
              <a:latin typeface="Arial" pitchFamily="34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0" y="1184370"/>
            <a:ext cx="9875838" cy="1920240"/>
            <a:chOff x="0" y="1470680"/>
            <a:chExt cx="9875838" cy="1920240"/>
          </a:xfrm>
        </p:grpSpPr>
        <p:pic>
          <p:nvPicPr>
            <p:cNvPr id="3074" name="Picture 2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0" y="1470680"/>
              <a:ext cx="3783723" cy="19202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" name="Picture 2" descr="http://calplug.org/rhinoslider/img/slider/02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50828" y="1470680"/>
              <a:ext cx="3825010" cy="19202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" name="Picture 2" descr="calit2 bldg  front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030" b="12531"/>
            <a:stretch>
              <a:fillRect/>
            </a:stretch>
          </p:blipFill>
          <p:spPr bwMode="auto">
            <a:xfrm>
              <a:off x="3350064" y="1470680"/>
              <a:ext cx="3384084" cy="19202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4"/>
          <p:cNvSpPr>
            <a:spLocks noGrp="1" noChangeArrowheads="1"/>
          </p:cNvSpPr>
          <p:nvPr>
            <p:ph type="title" idx="4294967295"/>
          </p:nvPr>
        </p:nvSpPr>
        <p:spPr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altLang="zh-CN" dirty="0" smtClean="0">
                <a:ea typeface="SimSun" pitchFamily="2" charset="-122"/>
              </a:rPr>
              <a:t>Focus on User Behavior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1229" y="1267299"/>
            <a:ext cx="4623981" cy="3467986"/>
          </a:xfrm>
          <a:prstGeom prst="rect">
            <a:avLst/>
          </a:prstGeom>
        </p:spPr>
      </p:pic>
      <p:sp>
        <p:nvSpPr>
          <p:cNvPr id="8" name="Content Placeholder 2"/>
          <p:cNvSpPr txBox="1">
            <a:spLocks/>
          </p:cNvSpPr>
          <p:nvPr/>
        </p:nvSpPr>
        <p:spPr>
          <a:xfrm>
            <a:off x="200993" y="1116416"/>
            <a:ext cx="4730236" cy="4021641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Clr>
                <a:schemeClr val="tx2">
                  <a:lumMod val="60000"/>
                  <a:lumOff val="40000"/>
                </a:schemeClr>
              </a:buClr>
              <a:buFont typeface="Wingdings" panose="05000000000000000000" pitchFamily="2" charset="2"/>
              <a:buChar char="Ø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Clr>
                <a:schemeClr val="tx2">
                  <a:lumMod val="60000"/>
                  <a:lumOff val="40000"/>
                </a:schemeClr>
              </a:buClr>
              <a:buFont typeface="Wingdings" panose="05000000000000000000" pitchFamily="2" charset="2"/>
              <a:buChar char="Ø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Clr>
                <a:schemeClr val="tx2">
                  <a:lumMod val="60000"/>
                  <a:lumOff val="40000"/>
                </a:schemeClr>
              </a:buClr>
              <a:buFont typeface="Wingdings" panose="05000000000000000000" pitchFamily="2" charset="2"/>
              <a:buChar char="Ø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Clr>
                <a:schemeClr val="tx2">
                  <a:lumMod val="60000"/>
                  <a:lumOff val="40000"/>
                </a:schemeClr>
              </a:buClr>
              <a:buFont typeface="Wingdings" panose="05000000000000000000" pitchFamily="2" charset="2"/>
              <a:buChar char="Ø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Clr>
                <a:schemeClr val="tx2">
                  <a:lumMod val="60000"/>
                  <a:lumOff val="40000"/>
                </a:schemeClr>
              </a:buClr>
              <a:buFont typeface="Wingdings" panose="05000000000000000000" pitchFamily="2" charset="2"/>
              <a:buChar char="Ø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92D050"/>
              </a:buClr>
            </a:pPr>
            <a:r>
              <a:rPr lang="en-US" altLang="en-US" dirty="0">
                <a:solidFill>
                  <a:srgbClr val="003399"/>
                </a:solidFill>
              </a:rPr>
              <a:t>Most </a:t>
            </a:r>
            <a:r>
              <a:rPr lang="en-US" altLang="en-US" dirty="0" smtClean="0">
                <a:solidFill>
                  <a:srgbClr val="003399"/>
                </a:solidFill>
              </a:rPr>
              <a:t>efforts toward greater plug </a:t>
            </a:r>
            <a:r>
              <a:rPr lang="en-US" altLang="en-US" dirty="0">
                <a:solidFill>
                  <a:srgbClr val="003399"/>
                </a:solidFill>
              </a:rPr>
              <a:t>load </a:t>
            </a:r>
            <a:r>
              <a:rPr lang="en-US" altLang="en-US" dirty="0" smtClean="0">
                <a:solidFill>
                  <a:srgbClr val="003399"/>
                </a:solidFill>
              </a:rPr>
              <a:t>device energy efficiency have focused on how devices perform in </a:t>
            </a:r>
            <a:r>
              <a:rPr lang="en-US" altLang="en-US" dirty="0">
                <a:solidFill>
                  <a:srgbClr val="003399"/>
                </a:solidFill>
              </a:rPr>
              <a:t>standardized lab conditions</a:t>
            </a:r>
            <a:r>
              <a:rPr lang="en-US" altLang="en-US" dirty="0" smtClean="0">
                <a:solidFill>
                  <a:srgbClr val="003399"/>
                </a:solidFill>
              </a:rPr>
              <a:t>.</a:t>
            </a:r>
          </a:p>
          <a:p>
            <a:pPr>
              <a:buClr>
                <a:srgbClr val="92D050"/>
              </a:buClr>
            </a:pPr>
            <a:endParaRPr lang="en-US" altLang="en-US" dirty="0">
              <a:solidFill>
                <a:srgbClr val="003399"/>
              </a:solidFill>
            </a:endParaRPr>
          </a:p>
          <a:p>
            <a:pPr>
              <a:buClr>
                <a:srgbClr val="92D050"/>
              </a:buClr>
            </a:pPr>
            <a:r>
              <a:rPr lang="en-US" altLang="en-US" dirty="0">
                <a:solidFill>
                  <a:srgbClr val="003399"/>
                </a:solidFill>
              </a:rPr>
              <a:t>Little </a:t>
            </a:r>
            <a:r>
              <a:rPr lang="en-US" altLang="en-US" dirty="0" smtClean="0">
                <a:solidFill>
                  <a:srgbClr val="003399"/>
                </a:solidFill>
              </a:rPr>
              <a:t>attention is </a:t>
            </a:r>
            <a:r>
              <a:rPr lang="en-US" altLang="en-US" dirty="0">
                <a:solidFill>
                  <a:srgbClr val="003399"/>
                </a:solidFill>
              </a:rPr>
              <a:t>given to how people use </a:t>
            </a:r>
            <a:r>
              <a:rPr lang="en-US" altLang="en-US" dirty="0" smtClean="0">
                <a:solidFill>
                  <a:srgbClr val="003399"/>
                </a:solidFill>
              </a:rPr>
              <a:t>the devices </a:t>
            </a:r>
            <a:r>
              <a:rPr lang="en-US" altLang="en-US" dirty="0">
                <a:solidFill>
                  <a:srgbClr val="003399"/>
                </a:solidFill>
              </a:rPr>
              <a:t>in real-life situations.</a:t>
            </a:r>
          </a:p>
          <a:p>
            <a:pPr lvl="1"/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584833" y="4996544"/>
            <a:ext cx="6540796" cy="1872342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Clr>
                <a:schemeClr val="tx2">
                  <a:lumMod val="60000"/>
                  <a:lumOff val="40000"/>
                </a:schemeClr>
              </a:buClr>
              <a:buFont typeface="Wingdings" panose="05000000000000000000" pitchFamily="2" charset="2"/>
              <a:buChar char="Ø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Clr>
                <a:schemeClr val="tx2">
                  <a:lumMod val="60000"/>
                  <a:lumOff val="40000"/>
                </a:schemeClr>
              </a:buClr>
              <a:buFont typeface="Wingdings" panose="05000000000000000000" pitchFamily="2" charset="2"/>
              <a:buChar char="Ø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Clr>
                <a:schemeClr val="tx2">
                  <a:lumMod val="60000"/>
                  <a:lumOff val="40000"/>
                </a:schemeClr>
              </a:buClr>
              <a:buFont typeface="Wingdings" panose="05000000000000000000" pitchFamily="2" charset="2"/>
              <a:buChar char="Ø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Clr>
                <a:schemeClr val="tx2">
                  <a:lumMod val="60000"/>
                  <a:lumOff val="40000"/>
                </a:schemeClr>
              </a:buClr>
              <a:buFont typeface="Wingdings" panose="05000000000000000000" pitchFamily="2" charset="2"/>
              <a:buChar char="Ø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Clr>
                <a:schemeClr val="tx2">
                  <a:lumMod val="60000"/>
                  <a:lumOff val="40000"/>
                </a:schemeClr>
              </a:buClr>
              <a:buFont typeface="Wingdings" panose="05000000000000000000" pitchFamily="2" charset="2"/>
              <a:buChar char="Ø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92D050"/>
              </a:buClr>
            </a:pPr>
            <a:r>
              <a:rPr lang="en-US" altLang="en-US" dirty="0" smtClean="0">
                <a:solidFill>
                  <a:srgbClr val="003399"/>
                </a:solidFill>
              </a:rPr>
              <a:t>Effective set up/installation</a:t>
            </a:r>
          </a:p>
          <a:p>
            <a:pPr>
              <a:buClr>
                <a:srgbClr val="92D050"/>
              </a:buClr>
            </a:pPr>
            <a:r>
              <a:rPr lang="en-US" altLang="en-US" dirty="0" smtClean="0">
                <a:solidFill>
                  <a:srgbClr val="003399"/>
                </a:solidFill>
              </a:rPr>
              <a:t>Enabling of energy-efficient features</a:t>
            </a:r>
          </a:p>
          <a:p>
            <a:pPr>
              <a:buClr>
                <a:srgbClr val="92D050"/>
              </a:buClr>
            </a:pPr>
            <a:r>
              <a:rPr lang="en-US" altLang="en-US" dirty="0" smtClean="0">
                <a:solidFill>
                  <a:srgbClr val="003399"/>
                </a:solidFill>
              </a:rPr>
              <a:t>Persistence</a:t>
            </a:r>
          </a:p>
          <a:p>
            <a:pPr lvl="1"/>
            <a:endParaRPr lang="en-US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8234724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4"/>
          <p:cNvSpPr>
            <a:spLocks noGrp="1" noChangeArrowheads="1"/>
          </p:cNvSpPr>
          <p:nvPr>
            <p:ph type="title" idx="4294967295"/>
          </p:nvPr>
        </p:nvSpPr>
        <p:spPr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altLang="zh-CN" dirty="0" smtClean="0">
                <a:ea typeface="SimSun" pitchFamily="2" charset="-122"/>
              </a:rPr>
              <a:t>The Mythical Average User</a:t>
            </a: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200993" y="1116416"/>
            <a:ext cx="4147984" cy="5373594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Clr>
                <a:schemeClr val="tx2">
                  <a:lumMod val="60000"/>
                  <a:lumOff val="40000"/>
                </a:schemeClr>
              </a:buClr>
              <a:buFont typeface="Wingdings" panose="05000000000000000000" pitchFamily="2" charset="2"/>
              <a:buChar char="Ø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Clr>
                <a:schemeClr val="tx2">
                  <a:lumMod val="60000"/>
                  <a:lumOff val="40000"/>
                </a:schemeClr>
              </a:buClr>
              <a:buFont typeface="Wingdings" panose="05000000000000000000" pitchFamily="2" charset="2"/>
              <a:buChar char="Ø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Clr>
                <a:schemeClr val="tx2">
                  <a:lumMod val="60000"/>
                  <a:lumOff val="40000"/>
                </a:schemeClr>
              </a:buClr>
              <a:buFont typeface="Wingdings" panose="05000000000000000000" pitchFamily="2" charset="2"/>
              <a:buChar char="Ø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Clr>
                <a:schemeClr val="tx2">
                  <a:lumMod val="60000"/>
                  <a:lumOff val="40000"/>
                </a:schemeClr>
              </a:buClr>
              <a:buFont typeface="Wingdings" panose="05000000000000000000" pitchFamily="2" charset="2"/>
              <a:buChar char="Ø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Clr>
                <a:schemeClr val="tx2">
                  <a:lumMod val="60000"/>
                  <a:lumOff val="40000"/>
                </a:schemeClr>
              </a:buClr>
              <a:buFont typeface="Wingdings" panose="05000000000000000000" pitchFamily="2" charset="2"/>
              <a:buChar char="Ø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92D050"/>
              </a:buClr>
            </a:pPr>
            <a:r>
              <a:rPr lang="en-US" altLang="en-US" dirty="0" smtClean="0">
                <a:solidFill>
                  <a:srgbClr val="003399"/>
                </a:solidFill>
              </a:rPr>
              <a:t>Estimate energy savings based on the real range of user behaviors, rather than assuming all users fit the average.</a:t>
            </a:r>
          </a:p>
          <a:p>
            <a:pPr>
              <a:buClr>
                <a:srgbClr val="92D050"/>
              </a:buClr>
            </a:pPr>
            <a:endParaRPr lang="en-US" altLang="en-US" dirty="0" smtClean="0">
              <a:solidFill>
                <a:srgbClr val="003399"/>
              </a:solidFill>
            </a:endParaRPr>
          </a:p>
          <a:p>
            <a:pPr>
              <a:buClr>
                <a:srgbClr val="92D050"/>
              </a:buClr>
            </a:pPr>
            <a:r>
              <a:rPr lang="en-US" altLang="en-US" dirty="0" smtClean="0">
                <a:solidFill>
                  <a:srgbClr val="003399"/>
                </a:solidFill>
              </a:rPr>
              <a:t>Requires more research into how different types of people use devices.</a:t>
            </a:r>
            <a:endParaRPr lang="en-US" altLang="en-US" dirty="0">
              <a:solidFill>
                <a:srgbClr val="003399"/>
              </a:solidFill>
            </a:endParaRPr>
          </a:p>
          <a:p>
            <a:pPr lvl="1"/>
            <a:endParaRPr lang="en-US" sz="2400" b="1" dirty="0">
              <a:solidFill>
                <a:srgbClr val="FF0000"/>
              </a:solidFill>
            </a:endParaRPr>
          </a:p>
        </p:txBody>
      </p:sp>
      <p:graphicFrame>
        <p:nvGraphicFramePr>
          <p:cNvPr id="4" name="Chart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94375819"/>
              </p:ext>
            </p:extLst>
          </p:nvPr>
        </p:nvGraphicFramePr>
        <p:xfrm>
          <a:off x="4348977" y="1918666"/>
          <a:ext cx="5448300" cy="376909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156417936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4"/>
          <p:cNvSpPr>
            <a:spLocks noGrp="1" noChangeArrowheads="1"/>
          </p:cNvSpPr>
          <p:nvPr>
            <p:ph type="title" idx="4294967295"/>
          </p:nvPr>
        </p:nvSpPr>
        <p:spPr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altLang="zh-CN" dirty="0" smtClean="0">
                <a:ea typeface="SimSun" pitchFamily="2" charset="-122"/>
              </a:rPr>
              <a:t>Learn from Users</a:t>
            </a: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200992" y="1116417"/>
            <a:ext cx="5840579" cy="3385481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Clr>
                <a:schemeClr val="tx2">
                  <a:lumMod val="60000"/>
                  <a:lumOff val="40000"/>
                </a:schemeClr>
              </a:buClr>
              <a:buFont typeface="Wingdings" panose="05000000000000000000" pitchFamily="2" charset="2"/>
              <a:buChar char="Ø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Clr>
                <a:schemeClr val="tx2">
                  <a:lumMod val="60000"/>
                  <a:lumOff val="40000"/>
                </a:schemeClr>
              </a:buClr>
              <a:buFont typeface="Wingdings" panose="05000000000000000000" pitchFamily="2" charset="2"/>
              <a:buChar char="Ø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Clr>
                <a:schemeClr val="tx2">
                  <a:lumMod val="60000"/>
                  <a:lumOff val="40000"/>
                </a:schemeClr>
              </a:buClr>
              <a:buFont typeface="Wingdings" panose="05000000000000000000" pitchFamily="2" charset="2"/>
              <a:buChar char="Ø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Clr>
                <a:schemeClr val="tx2">
                  <a:lumMod val="60000"/>
                  <a:lumOff val="40000"/>
                </a:schemeClr>
              </a:buClr>
              <a:buFont typeface="Wingdings" panose="05000000000000000000" pitchFamily="2" charset="2"/>
              <a:buChar char="Ø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Clr>
                <a:schemeClr val="tx2">
                  <a:lumMod val="60000"/>
                  <a:lumOff val="40000"/>
                </a:schemeClr>
              </a:buClr>
              <a:buFont typeface="Wingdings" panose="05000000000000000000" pitchFamily="2" charset="2"/>
              <a:buChar char="Ø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92D050"/>
              </a:buClr>
            </a:pPr>
            <a:r>
              <a:rPr lang="en-US" altLang="en-US" dirty="0" smtClean="0">
                <a:solidFill>
                  <a:srgbClr val="003399"/>
                </a:solidFill>
              </a:rPr>
              <a:t>Study real-life use of features to:</a:t>
            </a:r>
          </a:p>
          <a:p>
            <a:pPr lvl="1">
              <a:buClr>
                <a:srgbClr val="92D050"/>
              </a:buClr>
            </a:pPr>
            <a:r>
              <a:rPr lang="en-US" altLang="en-US" sz="2400" dirty="0" smtClean="0">
                <a:solidFill>
                  <a:srgbClr val="003399"/>
                </a:solidFill>
              </a:rPr>
              <a:t>Verify predicted energy savings</a:t>
            </a:r>
          </a:p>
          <a:p>
            <a:pPr lvl="2">
              <a:buClr>
                <a:srgbClr val="92D050"/>
              </a:buClr>
            </a:pPr>
            <a:r>
              <a:rPr lang="en-US" altLang="en-US" sz="2200" dirty="0" smtClean="0">
                <a:solidFill>
                  <a:srgbClr val="003399"/>
                </a:solidFill>
              </a:rPr>
              <a:t>Relative efficiency may differ in actual use versus lab setting</a:t>
            </a:r>
          </a:p>
          <a:p>
            <a:pPr lvl="1">
              <a:buClr>
                <a:srgbClr val="92D050"/>
              </a:buClr>
            </a:pPr>
            <a:r>
              <a:rPr lang="en-US" altLang="en-US" sz="2400" dirty="0" smtClean="0">
                <a:solidFill>
                  <a:srgbClr val="003399"/>
                </a:solidFill>
              </a:rPr>
              <a:t>Improve design</a:t>
            </a:r>
          </a:p>
          <a:p>
            <a:pPr lvl="2">
              <a:buClr>
                <a:srgbClr val="92D050"/>
              </a:buClr>
            </a:pPr>
            <a:r>
              <a:rPr lang="en-US" altLang="en-US" sz="2200" dirty="0" smtClean="0">
                <a:solidFill>
                  <a:srgbClr val="003399"/>
                </a:solidFill>
              </a:rPr>
              <a:t>Rethink devices based on </a:t>
            </a:r>
            <a:r>
              <a:rPr lang="en-US" altLang="en-US" sz="2200" u="sng" dirty="0" smtClean="0">
                <a:solidFill>
                  <a:srgbClr val="003399"/>
                </a:solidFill>
              </a:rPr>
              <a:t>why</a:t>
            </a:r>
            <a:r>
              <a:rPr lang="en-US" altLang="en-US" sz="2200" dirty="0" smtClean="0">
                <a:solidFill>
                  <a:srgbClr val="003399"/>
                </a:solidFill>
              </a:rPr>
              <a:t> users are avoiding or misusing energy-efficiency features</a:t>
            </a:r>
            <a:endParaRPr lang="en-US" sz="2200" b="1" dirty="0">
              <a:solidFill>
                <a:srgbClr val="FF0000"/>
              </a:solidFill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208149" y="4377455"/>
            <a:ext cx="8028608" cy="2209799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Clr>
                <a:schemeClr val="tx2">
                  <a:lumMod val="60000"/>
                  <a:lumOff val="40000"/>
                </a:schemeClr>
              </a:buClr>
              <a:buFont typeface="Wingdings" panose="05000000000000000000" pitchFamily="2" charset="2"/>
              <a:buChar char="Ø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Clr>
                <a:schemeClr val="tx2">
                  <a:lumMod val="60000"/>
                  <a:lumOff val="40000"/>
                </a:schemeClr>
              </a:buClr>
              <a:buFont typeface="Wingdings" panose="05000000000000000000" pitchFamily="2" charset="2"/>
              <a:buChar char="Ø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Clr>
                <a:schemeClr val="tx2">
                  <a:lumMod val="60000"/>
                  <a:lumOff val="40000"/>
                </a:schemeClr>
              </a:buClr>
              <a:buFont typeface="Wingdings" panose="05000000000000000000" pitchFamily="2" charset="2"/>
              <a:buChar char="Ø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Clr>
                <a:schemeClr val="tx2">
                  <a:lumMod val="60000"/>
                  <a:lumOff val="40000"/>
                </a:schemeClr>
              </a:buClr>
              <a:buFont typeface="Wingdings" panose="05000000000000000000" pitchFamily="2" charset="2"/>
              <a:buChar char="Ø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Clr>
                <a:schemeClr val="tx2">
                  <a:lumMod val="60000"/>
                  <a:lumOff val="40000"/>
                </a:schemeClr>
              </a:buClr>
              <a:buFont typeface="Wingdings" panose="05000000000000000000" pitchFamily="2" charset="2"/>
              <a:buChar char="Ø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92D050"/>
              </a:buClr>
            </a:pPr>
            <a:r>
              <a:rPr lang="en-US" altLang="en-US" dirty="0" smtClean="0">
                <a:solidFill>
                  <a:srgbClr val="003399"/>
                </a:solidFill>
              </a:rPr>
              <a:t>Example: Computer power management</a:t>
            </a:r>
          </a:p>
          <a:p>
            <a:pPr lvl="1">
              <a:buClr>
                <a:srgbClr val="92D050"/>
              </a:buClr>
            </a:pPr>
            <a:r>
              <a:rPr lang="en-US" dirty="0" smtClean="0">
                <a:solidFill>
                  <a:srgbClr val="003399"/>
                </a:solidFill>
              </a:rPr>
              <a:t>Changed </a:t>
            </a:r>
            <a:r>
              <a:rPr lang="en-US" sz="2000" b="1" dirty="0" smtClean="0">
                <a:solidFill>
                  <a:srgbClr val="003399"/>
                </a:solidFill>
              </a:rPr>
              <a:t>PM settings because computer needs to be on for automatic updates and backups or for remote access</a:t>
            </a:r>
            <a:r>
              <a:rPr lang="en-US" b="1" dirty="0" smtClean="0">
                <a:solidFill>
                  <a:srgbClr val="003399"/>
                </a:solidFill>
              </a:rPr>
              <a:t>:</a:t>
            </a:r>
            <a:r>
              <a:rPr lang="en-US" dirty="0">
                <a:solidFill>
                  <a:srgbClr val="003399"/>
                </a:solidFill>
              </a:rPr>
              <a:t> </a:t>
            </a:r>
            <a:r>
              <a:rPr lang="en-US" dirty="0" smtClean="0">
                <a:solidFill>
                  <a:srgbClr val="003399"/>
                </a:solidFill>
              </a:rPr>
              <a:t>33% office desktops, 18% home desktops, 14% laptops</a:t>
            </a:r>
            <a:endParaRPr lang="en-US" b="1" dirty="0" smtClean="0">
              <a:solidFill>
                <a:srgbClr val="003399"/>
              </a:solidFill>
            </a:endParaRPr>
          </a:p>
          <a:p>
            <a:pPr>
              <a:buClr>
                <a:srgbClr val="92D050"/>
              </a:buClr>
            </a:pPr>
            <a:r>
              <a:rPr lang="en-US" b="1" dirty="0" smtClean="0">
                <a:solidFill>
                  <a:srgbClr val="003399"/>
                </a:solidFill>
              </a:rPr>
              <a:t>Example: Set-top box restart too slow</a:t>
            </a:r>
          </a:p>
          <a:p>
            <a:pPr lvl="1">
              <a:buClr>
                <a:srgbClr val="92D050"/>
              </a:buClr>
            </a:pPr>
            <a:r>
              <a:rPr lang="en-US" dirty="0" smtClean="0">
                <a:solidFill>
                  <a:srgbClr val="003399"/>
                </a:solidFill>
              </a:rPr>
              <a:t>Frustration threshold study: 5 seconds acceptable</a:t>
            </a:r>
            <a:endParaRPr lang="en-US" b="1" dirty="0" smtClean="0">
              <a:solidFill>
                <a:srgbClr val="003399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1227" y="1752780"/>
            <a:ext cx="3456645" cy="21127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5967445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4"/>
          <p:cNvSpPr>
            <a:spLocks noGrp="1" noChangeArrowheads="1"/>
          </p:cNvSpPr>
          <p:nvPr>
            <p:ph type="title" idx="4294967295"/>
          </p:nvPr>
        </p:nvSpPr>
        <p:spPr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altLang="zh-CN" dirty="0" smtClean="0">
                <a:ea typeface="SimSun" pitchFamily="2" charset="-122"/>
              </a:rPr>
              <a:t>User Interface, I</a:t>
            </a: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200992" y="1116418"/>
            <a:ext cx="6135800" cy="2521728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Clr>
                <a:schemeClr val="tx2">
                  <a:lumMod val="60000"/>
                  <a:lumOff val="40000"/>
                </a:schemeClr>
              </a:buClr>
              <a:buFont typeface="Wingdings" panose="05000000000000000000" pitchFamily="2" charset="2"/>
              <a:buChar char="Ø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Clr>
                <a:schemeClr val="tx2">
                  <a:lumMod val="60000"/>
                  <a:lumOff val="40000"/>
                </a:schemeClr>
              </a:buClr>
              <a:buFont typeface="Wingdings" panose="05000000000000000000" pitchFamily="2" charset="2"/>
              <a:buChar char="Ø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Clr>
                <a:schemeClr val="tx2">
                  <a:lumMod val="60000"/>
                  <a:lumOff val="40000"/>
                </a:schemeClr>
              </a:buClr>
              <a:buFont typeface="Wingdings" panose="05000000000000000000" pitchFamily="2" charset="2"/>
              <a:buChar char="Ø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Clr>
                <a:schemeClr val="tx2">
                  <a:lumMod val="60000"/>
                  <a:lumOff val="40000"/>
                </a:schemeClr>
              </a:buClr>
              <a:buFont typeface="Wingdings" panose="05000000000000000000" pitchFamily="2" charset="2"/>
              <a:buChar char="Ø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Clr>
                <a:schemeClr val="tx2">
                  <a:lumMod val="60000"/>
                  <a:lumOff val="40000"/>
                </a:schemeClr>
              </a:buClr>
              <a:buFont typeface="Wingdings" panose="05000000000000000000" pitchFamily="2" charset="2"/>
              <a:buChar char="Ø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1200"/>
              </a:spcAft>
              <a:buClr>
                <a:srgbClr val="92D050"/>
              </a:buClr>
            </a:pPr>
            <a:r>
              <a:rPr lang="en-US" altLang="en-US" dirty="0" smtClean="0">
                <a:solidFill>
                  <a:srgbClr val="003399"/>
                </a:solidFill>
              </a:rPr>
              <a:t>Is the user interface easy to use?  </a:t>
            </a:r>
          </a:p>
          <a:p>
            <a:pPr>
              <a:spcBef>
                <a:spcPts val="0"/>
              </a:spcBef>
              <a:spcAft>
                <a:spcPts val="1200"/>
              </a:spcAft>
              <a:buClr>
                <a:srgbClr val="92D050"/>
              </a:buClr>
            </a:pPr>
            <a:r>
              <a:rPr lang="en-US" altLang="en-US" dirty="0" smtClean="0">
                <a:solidFill>
                  <a:srgbClr val="003399"/>
                </a:solidFill>
              </a:rPr>
              <a:t>Does it effectively communicate efficiency options to users? </a:t>
            </a:r>
          </a:p>
          <a:p>
            <a:pPr>
              <a:spcBef>
                <a:spcPts val="0"/>
              </a:spcBef>
              <a:spcAft>
                <a:spcPts val="1200"/>
              </a:spcAft>
              <a:buClr>
                <a:srgbClr val="92D050"/>
              </a:buClr>
            </a:pPr>
            <a:r>
              <a:rPr lang="en-US" altLang="en-US" dirty="0" smtClean="0">
                <a:solidFill>
                  <a:srgbClr val="003399"/>
                </a:solidFill>
              </a:rPr>
              <a:t>Does it give users options they want? </a:t>
            </a:r>
          </a:p>
          <a:p>
            <a:pPr>
              <a:spcBef>
                <a:spcPts val="0"/>
              </a:spcBef>
              <a:spcAft>
                <a:spcPts val="1200"/>
              </a:spcAft>
              <a:buClr>
                <a:srgbClr val="92D050"/>
              </a:buClr>
            </a:pPr>
            <a:endParaRPr lang="en-US" altLang="en-US" dirty="0" smtClean="0">
              <a:solidFill>
                <a:srgbClr val="003399"/>
              </a:solidFill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538448" y="4334639"/>
            <a:ext cx="8852439" cy="2209799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Clr>
                <a:schemeClr val="tx2">
                  <a:lumMod val="60000"/>
                  <a:lumOff val="40000"/>
                </a:schemeClr>
              </a:buClr>
              <a:buFont typeface="Wingdings" panose="05000000000000000000" pitchFamily="2" charset="2"/>
              <a:buChar char="Ø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Clr>
                <a:schemeClr val="tx2">
                  <a:lumMod val="60000"/>
                  <a:lumOff val="40000"/>
                </a:schemeClr>
              </a:buClr>
              <a:buFont typeface="Wingdings" panose="05000000000000000000" pitchFamily="2" charset="2"/>
              <a:buChar char="Ø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Clr>
                <a:schemeClr val="tx2">
                  <a:lumMod val="60000"/>
                  <a:lumOff val="40000"/>
                </a:schemeClr>
              </a:buClr>
              <a:buFont typeface="Wingdings" panose="05000000000000000000" pitchFamily="2" charset="2"/>
              <a:buChar char="Ø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Clr>
                <a:schemeClr val="tx2">
                  <a:lumMod val="60000"/>
                  <a:lumOff val="40000"/>
                </a:schemeClr>
              </a:buClr>
              <a:buFont typeface="Wingdings" panose="05000000000000000000" pitchFamily="2" charset="2"/>
              <a:buChar char="Ø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Clr>
                <a:schemeClr val="tx2">
                  <a:lumMod val="60000"/>
                  <a:lumOff val="40000"/>
                </a:schemeClr>
              </a:buClr>
              <a:buFont typeface="Wingdings" panose="05000000000000000000" pitchFamily="2" charset="2"/>
              <a:buChar char="Ø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92D050"/>
              </a:buClr>
            </a:pPr>
            <a:r>
              <a:rPr lang="en-US" altLang="en-US" dirty="0" smtClean="0">
                <a:solidFill>
                  <a:srgbClr val="003399"/>
                </a:solidFill>
              </a:rPr>
              <a:t>Examples: Computer power management</a:t>
            </a:r>
          </a:p>
          <a:p>
            <a:pPr lvl="1">
              <a:buClr>
                <a:srgbClr val="92D050"/>
              </a:buClr>
            </a:pPr>
            <a:r>
              <a:rPr lang="en-US" altLang="en-US" dirty="0" smtClean="0">
                <a:solidFill>
                  <a:srgbClr val="003399"/>
                </a:solidFill>
              </a:rPr>
              <a:t>For office desktops compared across survey and monitoring:</a:t>
            </a:r>
          </a:p>
          <a:p>
            <a:pPr lvl="2">
              <a:buClr>
                <a:srgbClr val="92D050"/>
              </a:buClr>
            </a:pPr>
            <a:r>
              <a:rPr lang="en-US" altLang="en-US" dirty="0" smtClean="0">
                <a:solidFill>
                  <a:srgbClr val="003399"/>
                </a:solidFill>
              </a:rPr>
              <a:t>Users reported that sleep was enabled: 86%</a:t>
            </a:r>
          </a:p>
          <a:p>
            <a:pPr lvl="2">
              <a:buClr>
                <a:srgbClr val="92D050"/>
              </a:buClr>
            </a:pPr>
            <a:r>
              <a:rPr lang="en-US" altLang="en-US" dirty="0" smtClean="0">
                <a:solidFill>
                  <a:srgbClr val="003399"/>
                </a:solidFill>
              </a:rPr>
              <a:t>Actually had sleep enabled: 26% (30% of those who said they did)</a:t>
            </a:r>
          </a:p>
          <a:p>
            <a:pPr lvl="2">
              <a:buClr>
                <a:srgbClr val="92D050"/>
              </a:buClr>
            </a:pPr>
            <a:r>
              <a:rPr lang="en-US" altLang="en-US" dirty="0" smtClean="0">
                <a:solidFill>
                  <a:srgbClr val="003399"/>
                </a:solidFill>
              </a:rPr>
              <a:t>Conclusion: many users confused about whether sleep was enabled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3056" y="1219199"/>
            <a:ext cx="3123993" cy="2070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0457012"/>
      </p:ext>
    </p:ext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>
                <a:ea typeface="SimSun" pitchFamily="2" charset="-122"/>
              </a:rPr>
              <a:t>User </a:t>
            </a:r>
            <a:r>
              <a:rPr lang="en-US" altLang="zh-CN" dirty="0" smtClean="0">
                <a:ea typeface="SimSun" pitchFamily="2" charset="-122"/>
              </a:rPr>
              <a:t>Interface: Windows PM</a:t>
            </a:r>
            <a:endParaRPr lang="en-US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9049" y="1266825"/>
            <a:ext cx="7728569" cy="5256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ight Arrow 6"/>
          <p:cNvSpPr/>
          <p:nvPr/>
        </p:nvSpPr>
        <p:spPr>
          <a:xfrm flipH="1">
            <a:off x="4363812" y="4296932"/>
            <a:ext cx="533400" cy="342900"/>
          </a:xfrm>
          <a:prstGeom prst="rightArrow">
            <a:avLst/>
          </a:prstGeom>
          <a:solidFill>
            <a:srgbClr val="6699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604730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>
                <a:ea typeface="SimSun" pitchFamily="2" charset="-122"/>
              </a:rPr>
              <a:t>User </a:t>
            </a:r>
            <a:r>
              <a:rPr lang="en-US" altLang="zh-CN" dirty="0" smtClean="0">
                <a:ea typeface="SimSun" pitchFamily="2" charset="-122"/>
              </a:rPr>
              <a:t>Interface: Windows PM</a:t>
            </a:r>
            <a:endParaRPr 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0110" y="1100602"/>
            <a:ext cx="7258050" cy="556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ight Arrow 4"/>
          <p:cNvSpPr/>
          <p:nvPr/>
        </p:nvSpPr>
        <p:spPr>
          <a:xfrm flipH="1">
            <a:off x="7876446" y="3155482"/>
            <a:ext cx="533400" cy="342900"/>
          </a:xfrm>
          <a:prstGeom prst="rightArrow">
            <a:avLst/>
          </a:prstGeom>
          <a:solidFill>
            <a:srgbClr val="6699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1564697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0110" y="1100602"/>
            <a:ext cx="7258050" cy="556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>
                <a:ea typeface="SimSun" pitchFamily="2" charset="-122"/>
              </a:rPr>
              <a:t>User </a:t>
            </a:r>
            <a:r>
              <a:rPr lang="en-US" altLang="zh-CN" dirty="0" smtClean="0">
                <a:ea typeface="SimSun" pitchFamily="2" charset="-122"/>
              </a:rPr>
              <a:t>Interface: Windows PM</a:t>
            </a:r>
            <a:endParaRPr lang="en-US" dirty="0"/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725" y="1652588"/>
            <a:ext cx="7162800" cy="419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ight Arrow 5"/>
          <p:cNvSpPr/>
          <p:nvPr/>
        </p:nvSpPr>
        <p:spPr>
          <a:xfrm flipH="1">
            <a:off x="5408264" y="3746229"/>
            <a:ext cx="533400" cy="342900"/>
          </a:xfrm>
          <a:prstGeom prst="rightArrow">
            <a:avLst/>
          </a:prstGeom>
          <a:solidFill>
            <a:srgbClr val="6699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6399379" y="3330381"/>
            <a:ext cx="3165245" cy="1103041"/>
          </a:xfrm>
          <a:prstGeom prst="rect">
            <a:avLst/>
          </a:prstGeom>
          <a:solidFill>
            <a:schemeClr val="bg1"/>
          </a:solidFill>
          <a:ln w="34925">
            <a:solidFill>
              <a:srgbClr val="669900"/>
            </a:solidFill>
          </a:ln>
        </p:spPr>
        <p:txBody>
          <a:bodyPr anchor="ctr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Clr>
                <a:schemeClr val="tx2">
                  <a:lumMod val="60000"/>
                  <a:lumOff val="40000"/>
                </a:schemeClr>
              </a:buClr>
              <a:buFont typeface="Wingdings" panose="05000000000000000000" pitchFamily="2" charset="2"/>
              <a:buChar char="Ø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Clr>
                <a:schemeClr val="tx2">
                  <a:lumMod val="60000"/>
                  <a:lumOff val="40000"/>
                </a:schemeClr>
              </a:buClr>
              <a:buFont typeface="Wingdings" panose="05000000000000000000" pitchFamily="2" charset="2"/>
              <a:buChar char="Ø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Clr>
                <a:schemeClr val="tx2">
                  <a:lumMod val="60000"/>
                  <a:lumOff val="40000"/>
                </a:schemeClr>
              </a:buClr>
              <a:buFont typeface="Wingdings" panose="05000000000000000000" pitchFamily="2" charset="2"/>
              <a:buChar char="Ø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Clr>
                <a:schemeClr val="tx2">
                  <a:lumMod val="60000"/>
                  <a:lumOff val="40000"/>
                </a:schemeClr>
              </a:buClr>
              <a:buFont typeface="Wingdings" panose="05000000000000000000" pitchFamily="2" charset="2"/>
              <a:buChar char="Ø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Clr>
                <a:schemeClr val="tx2">
                  <a:lumMod val="60000"/>
                  <a:lumOff val="40000"/>
                </a:schemeClr>
              </a:buClr>
              <a:buFont typeface="Wingdings" panose="05000000000000000000" pitchFamily="2" charset="2"/>
              <a:buChar char="Ø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Clr>
                <a:srgbClr val="92D050"/>
              </a:buClr>
              <a:buNone/>
            </a:pPr>
            <a:r>
              <a:rPr lang="en-US" altLang="en-US" sz="1400" dirty="0" smtClean="0">
                <a:solidFill>
                  <a:srgbClr val="003399"/>
                </a:solidFill>
              </a:rPr>
              <a:t>Default sleep delay: 30 minutes</a:t>
            </a:r>
          </a:p>
          <a:p>
            <a:pPr marL="0" indent="0">
              <a:buClr>
                <a:srgbClr val="92D050"/>
              </a:buClr>
              <a:buNone/>
            </a:pPr>
            <a:r>
              <a:rPr lang="en-US" altLang="en-US" sz="1400" dirty="0" smtClean="0">
                <a:solidFill>
                  <a:srgbClr val="003399"/>
                </a:solidFill>
              </a:rPr>
              <a:t># with “Balanced” plan: 48</a:t>
            </a:r>
          </a:p>
          <a:p>
            <a:pPr marL="0" indent="0">
              <a:buClr>
                <a:srgbClr val="92D050"/>
              </a:buClr>
              <a:buNone/>
            </a:pPr>
            <a:r>
              <a:rPr lang="en-US" altLang="en-US" sz="1400" dirty="0" smtClean="0">
                <a:solidFill>
                  <a:srgbClr val="003399"/>
                </a:solidFill>
              </a:rPr>
              <a:t># of those changed to “never”: 43</a:t>
            </a:r>
          </a:p>
        </p:txBody>
      </p:sp>
    </p:spTree>
    <p:extLst>
      <p:ext uri="{BB962C8B-B14F-4D97-AF65-F5344CB8AC3E}">
        <p14:creationId xmlns:p14="http://schemas.microsoft.com/office/powerpoint/2010/main" val="218387096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4"/>
          <p:cNvSpPr>
            <a:spLocks noGrp="1" noChangeArrowheads="1"/>
          </p:cNvSpPr>
          <p:nvPr>
            <p:ph type="title" idx="4294967295"/>
          </p:nvPr>
        </p:nvSpPr>
        <p:spPr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altLang="zh-CN" dirty="0" smtClean="0">
                <a:ea typeface="SimSun" pitchFamily="2" charset="-122"/>
              </a:rPr>
              <a:t>User Interface, II</a:t>
            </a: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200992" y="1116418"/>
            <a:ext cx="9166744" cy="1546202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Clr>
                <a:schemeClr val="tx2">
                  <a:lumMod val="60000"/>
                  <a:lumOff val="40000"/>
                </a:schemeClr>
              </a:buClr>
              <a:buFont typeface="Wingdings" panose="05000000000000000000" pitchFamily="2" charset="2"/>
              <a:buChar char="Ø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Clr>
                <a:schemeClr val="tx2">
                  <a:lumMod val="60000"/>
                  <a:lumOff val="40000"/>
                </a:schemeClr>
              </a:buClr>
              <a:buFont typeface="Wingdings" panose="05000000000000000000" pitchFamily="2" charset="2"/>
              <a:buChar char="Ø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Clr>
                <a:schemeClr val="tx2">
                  <a:lumMod val="60000"/>
                  <a:lumOff val="40000"/>
                </a:schemeClr>
              </a:buClr>
              <a:buFont typeface="Wingdings" panose="05000000000000000000" pitchFamily="2" charset="2"/>
              <a:buChar char="Ø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Clr>
                <a:schemeClr val="tx2">
                  <a:lumMod val="60000"/>
                  <a:lumOff val="40000"/>
                </a:schemeClr>
              </a:buClr>
              <a:buFont typeface="Wingdings" panose="05000000000000000000" pitchFamily="2" charset="2"/>
              <a:buChar char="Ø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Clr>
                <a:schemeClr val="tx2">
                  <a:lumMod val="60000"/>
                  <a:lumOff val="40000"/>
                </a:schemeClr>
              </a:buClr>
              <a:buFont typeface="Wingdings" panose="05000000000000000000" pitchFamily="2" charset="2"/>
              <a:buChar char="Ø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92D050"/>
              </a:buClr>
            </a:pPr>
            <a:r>
              <a:rPr lang="en-US" altLang="en-US" dirty="0" smtClean="0">
                <a:solidFill>
                  <a:srgbClr val="003399"/>
                </a:solidFill>
              </a:rPr>
              <a:t>Does it effectively communicate the current power state of the device?</a:t>
            </a:r>
          </a:p>
          <a:p>
            <a:pPr>
              <a:buClr>
                <a:srgbClr val="92D050"/>
              </a:buClr>
            </a:pPr>
            <a:r>
              <a:rPr lang="en-US" altLang="en-US" dirty="0" smtClean="0">
                <a:solidFill>
                  <a:srgbClr val="003399"/>
                </a:solidFill>
              </a:rPr>
              <a:t>Can the device directly communicate its energy usage?</a:t>
            </a:r>
          </a:p>
          <a:p>
            <a:pPr>
              <a:buClr>
                <a:srgbClr val="92D050"/>
              </a:buClr>
            </a:pPr>
            <a:endParaRPr lang="en-US" altLang="en-US" dirty="0" smtClean="0">
              <a:solidFill>
                <a:srgbClr val="003399"/>
              </a:solidFill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200992" y="3015575"/>
            <a:ext cx="5334046" cy="3273876"/>
            <a:chOff x="1447151" y="2519464"/>
            <a:chExt cx="6529530" cy="4363375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47151" y="2921132"/>
              <a:ext cx="6364160" cy="39617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" name="TextBox 1"/>
            <p:cNvSpPr txBox="1"/>
            <p:nvPr/>
          </p:nvSpPr>
          <p:spPr>
            <a:xfrm>
              <a:off x="1447151" y="2519464"/>
              <a:ext cx="6529530" cy="43889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dirty="0" smtClean="0"/>
                <a:t>Average Household Electricity Savings by Feedback Type</a:t>
              </a:r>
              <a:endParaRPr lang="en-US" sz="1400" dirty="0"/>
            </a:p>
          </p:txBody>
        </p:sp>
      </p:grpSp>
      <p:sp>
        <p:nvSpPr>
          <p:cNvPr id="3" name="Rectangle 2"/>
          <p:cNvSpPr/>
          <p:nvPr/>
        </p:nvSpPr>
        <p:spPr>
          <a:xfrm>
            <a:off x="1565244" y="6289451"/>
            <a:ext cx="2313454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dirty="0" smtClean="0"/>
              <a:t>(Karen </a:t>
            </a:r>
            <a:r>
              <a:rPr lang="en-US" sz="1100" dirty="0" err="1" smtClean="0"/>
              <a:t>Ehrhardt</a:t>
            </a:r>
            <a:r>
              <a:rPr lang="en-US" sz="1100" dirty="0" smtClean="0"/>
              <a:t>-Martinez, 2012)</a:t>
            </a:r>
            <a:endParaRPr lang="en-US" sz="11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4209" y="3344879"/>
            <a:ext cx="4322965" cy="28120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5924146" y="3037101"/>
            <a:ext cx="329767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 err="1" smtClean="0"/>
              <a:t>CalPlug’s</a:t>
            </a:r>
            <a:r>
              <a:rPr lang="en-US" sz="1400" dirty="0" smtClean="0"/>
              <a:t> Wall of Power Interface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3655513515"/>
      </p:ext>
    </p:extLst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Responding to User Behavior</a:t>
            </a:r>
            <a:endParaRPr lang="en-US" dirty="0"/>
          </a:p>
        </p:txBody>
      </p:sp>
      <p:grpSp>
        <p:nvGrpSpPr>
          <p:cNvPr id="6" name="Group 5"/>
          <p:cNvGrpSpPr/>
          <p:nvPr/>
        </p:nvGrpSpPr>
        <p:grpSpPr>
          <a:xfrm>
            <a:off x="3579541" y="2754350"/>
            <a:ext cx="6084616" cy="4052849"/>
            <a:chOff x="1290638" y="1508125"/>
            <a:chExt cx="7615237" cy="5299075"/>
          </a:xfrm>
        </p:grpSpPr>
        <p:pic>
          <p:nvPicPr>
            <p:cNvPr id="4" name="Picture 3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686" t="8208" r="9695"/>
            <a:stretch>
              <a:fillRect/>
            </a:stretch>
          </p:blipFill>
          <p:spPr bwMode="auto">
            <a:xfrm>
              <a:off x="1290638" y="1976438"/>
              <a:ext cx="7615237" cy="4830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" name="Picture 5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18388" y="1508125"/>
              <a:ext cx="1304925" cy="46418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7" name="Content Placeholder 2"/>
          <p:cNvSpPr txBox="1">
            <a:spLocks/>
          </p:cNvSpPr>
          <p:nvPr/>
        </p:nvSpPr>
        <p:spPr>
          <a:xfrm>
            <a:off x="200991" y="1116417"/>
            <a:ext cx="5840579" cy="2964929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Clr>
                <a:schemeClr val="tx2">
                  <a:lumMod val="60000"/>
                  <a:lumOff val="40000"/>
                </a:schemeClr>
              </a:buClr>
              <a:buFont typeface="Wingdings" panose="05000000000000000000" pitchFamily="2" charset="2"/>
              <a:buChar char="Ø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Clr>
                <a:schemeClr val="tx2">
                  <a:lumMod val="60000"/>
                  <a:lumOff val="40000"/>
                </a:schemeClr>
              </a:buClr>
              <a:buFont typeface="Wingdings" panose="05000000000000000000" pitchFamily="2" charset="2"/>
              <a:buChar char="Ø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Clr>
                <a:schemeClr val="tx2">
                  <a:lumMod val="60000"/>
                  <a:lumOff val="40000"/>
                </a:schemeClr>
              </a:buClr>
              <a:buFont typeface="Wingdings" panose="05000000000000000000" pitchFamily="2" charset="2"/>
              <a:buChar char="Ø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Clr>
                <a:schemeClr val="tx2">
                  <a:lumMod val="60000"/>
                  <a:lumOff val="40000"/>
                </a:schemeClr>
              </a:buClr>
              <a:buFont typeface="Wingdings" panose="05000000000000000000" pitchFamily="2" charset="2"/>
              <a:buChar char="Ø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Clr>
                <a:schemeClr val="tx2">
                  <a:lumMod val="60000"/>
                  <a:lumOff val="40000"/>
                </a:schemeClr>
              </a:buClr>
              <a:buFont typeface="Wingdings" panose="05000000000000000000" pitchFamily="2" charset="2"/>
              <a:buChar char="Ø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92D050"/>
              </a:buClr>
            </a:pPr>
            <a:r>
              <a:rPr lang="en-US" altLang="en-US" dirty="0">
                <a:solidFill>
                  <a:srgbClr val="003399"/>
                </a:solidFill>
              </a:rPr>
              <a:t>D</a:t>
            </a:r>
            <a:r>
              <a:rPr lang="en-US" altLang="en-US" dirty="0" smtClean="0">
                <a:solidFill>
                  <a:srgbClr val="003399"/>
                </a:solidFill>
              </a:rPr>
              <a:t>evices can learn user behavior </a:t>
            </a:r>
            <a:r>
              <a:rPr lang="en-US" altLang="en-US" dirty="0">
                <a:solidFill>
                  <a:srgbClr val="003399"/>
                </a:solidFill>
              </a:rPr>
              <a:t>and </a:t>
            </a:r>
            <a:r>
              <a:rPr lang="en-US" altLang="en-US" dirty="0" smtClean="0">
                <a:solidFill>
                  <a:srgbClr val="003399"/>
                </a:solidFill>
              </a:rPr>
              <a:t>automatically adjust</a:t>
            </a:r>
          </a:p>
          <a:p>
            <a:pPr>
              <a:buClr>
                <a:srgbClr val="92D050"/>
              </a:buClr>
            </a:pPr>
            <a:r>
              <a:rPr lang="en-US" altLang="en-US" dirty="0" smtClean="0">
                <a:solidFill>
                  <a:srgbClr val="003399"/>
                </a:solidFill>
              </a:rPr>
              <a:t>Estimates of savings should involve field tests in realistic situations</a:t>
            </a:r>
          </a:p>
          <a:p>
            <a:pPr lvl="1">
              <a:buClr>
                <a:srgbClr val="92D050"/>
              </a:buClr>
            </a:pPr>
            <a:r>
              <a:rPr lang="en-US" altLang="en-US" dirty="0" smtClean="0">
                <a:solidFill>
                  <a:srgbClr val="003399"/>
                </a:solidFill>
              </a:rPr>
              <a:t>How many users exhibit </a:t>
            </a:r>
            <a:r>
              <a:rPr lang="en-US" altLang="en-US" dirty="0">
                <a:solidFill>
                  <a:srgbClr val="003399"/>
                </a:solidFill>
              </a:rPr>
              <a:t>behavior </a:t>
            </a:r>
            <a:r>
              <a:rPr lang="en-US" altLang="en-US" dirty="0" smtClean="0">
                <a:solidFill>
                  <a:srgbClr val="003399"/>
                </a:solidFill>
              </a:rPr>
              <a:t>so variable that it can’t be predicted?</a:t>
            </a:r>
          </a:p>
          <a:p>
            <a:pPr lvl="1">
              <a:buClr>
                <a:srgbClr val="92D050"/>
              </a:buClr>
            </a:pPr>
            <a:r>
              <a:rPr lang="en-US" altLang="en-US" dirty="0" smtClean="0">
                <a:solidFill>
                  <a:srgbClr val="003399"/>
                </a:solidFill>
              </a:rPr>
              <a:t>How do users experience the device?</a:t>
            </a:r>
          </a:p>
          <a:p>
            <a:pPr>
              <a:buClr>
                <a:srgbClr val="92D050"/>
              </a:buClr>
            </a:pPr>
            <a:r>
              <a:rPr lang="en-US" altLang="en-US" dirty="0" smtClean="0">
                <a:solidFill>
                  <a:srgbClr val="003399"/>
                </a:solidFill>
              </a:rPr>
              <a:t>Can networking devices save energy?</a:t>
            </a:r>
          </a:p>
        </p:txBody>
      </p:sp>
      <p:sp>
        <p:nvSpPr>
          <p:cNvPr id="3" name="AutoShape 2" descr="Image result for nest thermosta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" name="AutoShape 4" descr="Image result for nest thermostat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375" y="5211082"/>
            <a:ext cx="1906326" cy="13955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6782790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Recommendations</a:t>
            </a:r>
            <a:endParaRPr lang="en-US" dirty="0"/>
          </a:p>
        </p:txBody>
      </p:sp>
      <p:sp>
        <p:nvSpPr>
          <p:cNvPr id="3" name="Content Placeholder 2"/>
          <p:cNvSpPr txBox="1">
            <a:spLocks/>
          </p:cNvSpPr>
          <p:nvPr/>
        </p:nvSpPr>
        <p:spPr>
          <a:xfrm>
            <a:off x="301577" y="1116417"/>
            <a:ext cx="8805847" cy="5568162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Clr>
                <a:schemeClr val="tx2">
                  <a:lumMod val="60000"/>
                  <a:lumOff val="40000"/>
                </a:schemeClr>
              </a:buClr>
              <a:buFont typeface="Wingdings" panose="05000000000000000000" pitchFamily="2" charset="2"/>
              <a:buChar char="Ø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Clr>
                <a:schemeClr val="tx2">
                  <a:lumMod val="60000"/>
                  <a:lumOff val="40000"/>
                </a:schemeClr>
              </a:buClr>
              <a:buFont typeface="Wingdings" panose="05000000000000000000" pitchFamily="2" charset="2"/>
              <a:buChar char="Ø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Clr>
                <a:schemeClr val="tx2">
                  <a:lumMod val="60000"/>
                  <a:lumOff val="40000"/>
                </a:schemeClr>
              </a:buClr>
              <a:buFont typeface="Wingdings" panose="05000000000000000000" pitchFamily="2" charset="2"/>
              <a:buChar char="Ø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Clr>
                <a:schemeClr val="tx2">
                  <a:lumMod val="60000"/>
                  <a:lumOff val="40000"/>
                </a:schemeClr>
              </a:buClr>
              <a:buFont typeface="Wingdings" panose="05000000000000000000" pitchFamily="2" charset="2"/>
              <a:buChar char="Ø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Clr>
                <a:schemeClr val="tx2">
                  <a:lumMod val="60000"/>
                  <a:lumOff val="40000"/>
                </a:schemeClr>
              </a:buClr>
              <a:buFont typeface="Wingdings" panose="05000000000000000000" pitchFamily="2" charset="2"/>
              <a:buChar char="Ø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92D050"/>
              </a:buClr>
            </a:pPr>
            <a:endParaRPr lang="en-US" altLang="en-US" dirty="0" smtClean="0">
              <a:solidFill>
                <a:srgbClr val="003399"/>
              </a:solidFill>
            </a:endParaRPr>
          </a:p>
          <a:p>
            <a:pPr>
              <a:buClr>
                <a:srgbClr val="92D050"/>
              </a:buClr>
            </a:pPr>
            <a:r>
              <a:rPr lang="en-US" altLang="en-US" u="sng" dirty="0" smtClean="0">
                <a:solidFill>
                  <a:srgbClr val="003399"/>
                </a:solidFill>
              </a:rPr>
              <a:t>Improve device energy efficiency</a:t>
            </a:r>
            <a:r>
              <a:rPr lang="en-US" altLang="en-US" dirty="0" smtClean="0">
                <a:solidFill>
                  <a:srgbClr val="003399"/>
                </a:solidFill>
              </a:rPr>
              <a:t> by informing design –especially of user interface – with research on users’ real-life behavior toward plug load devices.</a:t>
            </a:r>
          </a:p>
          <a:p>
            <a:pPr>
              <a:buClr>
                <a:srgbClr val="92D050"/>
              </a:buClr>
            </a:pPr>
            <a:endParaRPr lang="en-US" altLang="en-US" dirty="0" smtClean="0">
              <a:solidFill>
                <a:srgbClr val="003399"/>
              </a:solidFill>
            </a:endParaRPr>
          </a:p>
          <a:p>
            <a:pPr>
              <a:buClr>
                <a:srgbClr val="92D050"/>
              </a:buClr>
            </a:pPr>
            <a:r>
              <a:rPr lang="en-US" altLang="en-US" u="sng" dirty="0" smtClean="0">
                <a:solidFill>
                  <a:srgbClr val="003399"/>
                </a:solidFill>
              </a:rPr>
              <a:t>Improve evaluative tests</a:t>
            </a:r>
            <a:r>
              <a:rPr lang="en-US" altLang="en-US" dirty="0" smtClean="0">
                <a:solidFill>
                  <a:srgbClr val="003399"/>
                </a:solidFill>
              </a:rPr>
              <a:t> for plug load device energy </a:t>
            </a:r>
            <a:r>
              <a:rPr lang="en-US" altLang="en-US" dirty="0">
                <a:solidFill>
                  <a:srgbClr val="003399"/>
                </a:solidFill>
              </a:rPr>
              <a:t>efficiency by </a:t>
            </a:r>
            <a:r>
              <a:rPr lang="en-US" altLang="en-US" dirty="0" smtClean="0">
                <a:solidFill>
                  <a:srgbClr val="003399"/>
                </a:solidFill>
              </a:rPr>
              <a:t>incorporating how devices are used and experienced in real-life environments, rather than relying solely on standard laboratory tests. </a:t>
            </a:r>
          </a:p>
          <a:p>
            <a:pPr>
              <a:buClr>
                <a:srgbClr val="92D050"/>
              </a:buClr>
            </a:pPr>
            <a:endParaRPr lang="en-US" altLang="en-US" dirty="0" smtClean="0">
              <a:solidFill>
                <a:srgbClr val="003399"/>
              </a:solidFill>
            </a:endParaRPr>
          </a:p>
          <a:p>
            <a:pPr>
              <a:buClr>
                <a:srgbClr val="92D050"/>
              </a:buClr>
            </a:pPr>
            <a:r>
              <a:rPr lang="en-US" sz="2400" b="1" u="sng" dirty="0" smtClean="0">
                <a:solidFill>
                  <a:srgbClr val="003399"/>
                </a:solidFill>
              </a:rPr>
              <a:t>Improve user behavior</a:t>
            </a:r>
            <a:r>
              <a:rPr lang="en-US" sz="2400" b="1" dirty="0" smtClean="0">
                <a:solidFill>
                  <a:srgbClr val="003399"/>
                </a:solidFill>
              </a:rPr>
              <a:t> by designing useful </a:t>
            </a:r>
            <a:r>
              <a:rPr lang="en-US" dirty="0" smtClean="0">
                <a:solidFill>
                  <a:srgbClr val="003399"/>
                </a:solidFill>
              </a:rPr>
              <a:t>feedback mechanisms to communicate </a:t>
            </a:r>
            <a:r>
              <a:rPr lang="en-US" sz="2400" b="1" dirty="0" smtClean="0">
                <a:solidFill>
                  <a:srgbClr val="003399"/>
                </a:solidFill>
              </a:rPr>
              <a:t>devices’ energy consumption, empowering users to make informed decisions. </a:t>
            </a:r>
            <a:endParaRPr lang="en-US" sz="2400" b="1" dirty="0">
              <a:solidFill>
                <a:srgbClr val="0033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942166"/>
      </p:ext>
    </p:extLst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3" name="Content Placeholder 2"/>
          <p:cNvSpPr txBox="1">
            <a:spLocks/>
          </p:cNvSpPr>
          <p:nvPr/>
        </p:nvSpPr>
        <p:spPr>
          <a:xfrm>
            <a:off x="200992" y="2002535"/>
            <a:ext cx="9322149" cy="4682043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Clr>
                <a:schemeClr val="tx2">
                  <a:lumMod val="60000"/>
                  <a:lumOff val="40000"/>
                </a:schemeClr>
              </a:buClr>
              <a:buFont typeface="Wingdings" panose="05000000000000000000" pitchFamily="2" charset="2"/>
              <a:buChar char="Ø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Clr>
                <a:schemeClr val="tx2">
                  <a:lumMod val="60000"/>
                  <a:lumOff val="40000"/>
                </a:schemeClr>
              </a:buClr>
              <a:buFont typeface="Wingdings" panose="05000000000000000000" pitchFamily="2" charset="2"/>
              <a:buChar char="Ø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Clr>
                <a:schemeClr val="tx2">
                  <a:lumMod val="60000"/>
                  <a:lumOff val="40000"/>
                </a:schemeClr>
              </a:buClr>
              <a:buFont typeface="Wingdings" panose="05000000000000000000" pitchFamily="2" charset="2"/>
              <a:buChar char="Ø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Clr>
                <a:schemeClr val="tx2">
                  <a:lumMod val="60000"/>
                  <a:lumOff val="40000"/>
                </a:schemeClr>
              </a:buClr>
              <a:buFont typeface="Wingdings" panose="05000000000000000000" pitchFamily="2" charset="2"/>
              <a:buChar char="Ø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Clr>
                <a:schemeClr val="tx2">
                  <a:lumMod val="60000"/>
                  <a:lumOff val="40000"/>
                </a:schemeClr>
              </a:buClr>
              <a:buFont typeface="Wingdings" panose="05000000000000000000" pitchFamily="2" charset="2"/>
              <a:buChar char="Ø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92D050"/>
              </a:buClr>
            </a:pPr>
            <a:endParaRPr lang="en-US" altLang="en-US" dirty="0" smtClean="0">
              <a:solidFill>
                <a:srgbClr val="003399"/>
              </a:solidFill>
            </a:endParaRPr>
          </a:p>
          <a:p>
            <a:pPr marL="0" indent="0" algn="ctr">
              <a:buClr>
                <a:srgbClr val="92D050"/>
              </a:buClr>
              <a:buNone/>
            </a:pPr>
            <a:r>
              <a:rPr lang="en-US" altLang="en-US" i="1" dirty="0" smtClean="0">
                <a:solidFill>
                  <a:srgbClr val="003399"/>
                </a:solidFill>
              </a:rPr>
              <a:t>Thank</a:t>
            </a:r>
            <a:r>
              <a:rPr lang="en-US" altLang="en-US" dirty="0" smtClean="0">
                <a:solidFill>
                  <a:srgbClr val="003399"/>
                </a:solidFill>
              </a:rPr>
              <a:t> </a:t>
            </a:r>
            <a:r>
              <a:rPr lang="en-US" altLang="en-US" i="1" dirty="0" smtClean="0">
                <a:solidFill>
                  <a:srgbClr val="003399"/>
                </a:solidFill>
              </a:rPr>
              <a:t>you!</a:t>
            </a:r>
          </a:p>
          <a:p>
            <a:pPr marL="0" indent="0" algn="ctr" defTabSz="987425">
              <a:spcBef>
                <a:spcPts val="0"/>
              </a:spcBef>
              <a:spcAft>
                <a:spcPts val="600"/>
              </a:spcAft>
              <a:buClr>
                <a:srgbClr val="790015"/>
              </a:buClr>
              <a:buSzPct val="100000"/>
              <a:buNone/>
            </a:pPr>
            <a:endParaRPr lang="en-US" sz="1600" dirty="0" smtClean="0">
              <a:solidFill>
                <a:srgbClr val="003399"/>
              </a:solidFill>
            </a:endParaRPr>
          </a:p>
          <a:p>
            <a:pPr marL="0" indent="0" algn="ctr" defTabSz="987425">
              <a:spcBef>
                <a:spcPts val="0"/>
              </a:spcBef>
              <a:spcAft>
                <a:spcPts val="600"/>
              </a:spcAft>
              <a:buClr>
                <a:srgbClr val="790015"/>
              </a:buClr>
              <a:buSzPct val="100000"/>
              <a:buNone/>
            </a:pPr>
            <a:endParaRPr lang="en-US" sz="1600" dirty="0">
              <a:solidFill>
                <a:srgbClr val="003399"/>
              </a:solidFill>
            </a:endParaRPr>
          </a:p>
          <a:p>
            <a:pPr marL="0" indent="0" algn="ctr" defTabSz="987425">
              <a:spcBef>
                <a:spcPts val="0"/>
              </a:spcBef>
              <a:spcAft>
                <a:spcPts val="600"/>
              </a:spcAft>
              <a:buClr>
                <a:srgbClr val="790015"/>
              </a:buClr>
              <a:buSzPct val="100000"/>
              <a:buNone/>
            </a:pPr>
            <a:endParaRPr lang="en-US" sz="1600" dirty="0" smtClean="0">
              <a:solidFill>
                <a:srgbClr val="003399"/>
              </a:solidFill>
            </a:endParaRPr>
          </a:p>
          <a:p>
            <a:pPr marL="0" indent="0" algn="ctr" defTabSz="987425">
              <a:spcBef>
                <a:spcPts val="0"/>
              </a:spcBef>
              <a:spcAft>
                <a:spcPts val="600"/>
              </a:spcAft>
              <a:buClr>
                <a:srgbClr val="790015"/>
              </a:buClr>
              <a:buSzPct val="100000"/>
              <a:buNone/>
            </a:pPr>
            <a:endParaRPr lang="en-US" sz="1600" dirty="0" smtClean="0">
              <a:solidFill>
                <a:srgbClr val="003399"/>
              </a:solidFill>
            </a:endParaRPr>
          </a:p>
          <a:p>
            <a:pPr marL="0" indent="0" algn="ctr" defTabSz="987425">
              <a:spcBef>
                <a:spcPts val="0"/>
              </a:spcBef>
              <a:spcAft>
                <a:spcPts val="600"/>
              </a:spcAft>
              <a:buClr>
                <a:srgbClr val="790015"/>
              </a:buClr>
              <a:buSzPct val="100000"/>
              <a:buNone/>
            </a:pPr>
            <a:endParaRPr lang="en-US" sz="1600" dirty="0">
              <a:solidFill>
                <a:srgbClr val="003399"/>
              </a:solidFill>
            </a:endParaRPr>
          </a:p>
          <a:p>
            <a:pPr marL="0" indent="0" algn="ctr" defTabSz="987425">
              <a:spcBef>
                <a:spcPts val="0"/>
              </a:spcBef>
              <a:spcAft>
                <a:spcPts val="600"/>
              </a:spcAft>
              <a:buClr>
                <a:srgbClr val="790015"/>
              </a:buClr>
              <a:buSzPct val="100000"/>
              <a:buNone/>
            </a:pPr>
            <a:r>
              <a:rPr lang="en-US" sz="1600" dirty="0" smtClean="0">
                <a:solidFill>
                  <a:srgbClr val="003399"/>
                </a:solidFill>
              </a:rPr>
              <a:t>Dr</a:t>
            </a:r>
            <a:r>
              <a:rPr lang="en-US" sz="1600" dirty="0">
                <a:solidFill>
                  <a:srgbClr val="003399"/>
                </a:solidFill>
              </a:rPr>
              <a:t>. Joy Pixley</a:t>
            </a:r>
          </a:p>
          <a:p>
            <a:pPr marL="0" indent="0" algn="ctr" defTabSz="987425">
              <a:spcBef>
                <a:spcPts val="0"/>
              </a:spcBef>
              <a:spcAft>
                <a:spcPts val="600"/>
              </a:spcAft>
              <a:buClr>
                <a:srgbClr val="790015"/>
              </a:buClr>
              <a:buSzPct val="100000"/>
              <a:buNone/>
            </a:pPr>
            <a:r>
              <a:rPr lang="en-US" sz="1600" dirty="0">
                <a:solidFill>
                  <a:srgbClr val="003399"/>
                </a:solidFill>
              </a:rPr>
              <a:t>jpixley@uci.edu</a:t>
            </a:r>
          </a:p>
          <a:p>
            <a:pPr marL="0" indent="0" algn="ctr" defTabSz="987425">
              <a:spcBef>
                <a:spcPts val="0"/>
              </a:spcBef>
              <a:spcAft>
                <a:spcPts val="600"/>
              </a:spcAft>
              <a:buClr>
                <a:srgbClr val="790015"/>
              </a:buClr>
              <a:buSzPct val="100000"/>
              <a:buNone/>
            </a:pPr>
            <a:r>
              <a:rPr lang="en-US" sz="1600" dirty="0" smtClean="0">
                <a:solidFill>
                  <a:srgbClr val="003399"/>
                </a:solidFill>
              </a:rPr>
              <a:t>Project </a:t>
            </a:r>
            <a:r>
              <a:rPr lang="en-US" sz="1600" dirty="0">
                <a:solidFill>
                  <a:srgbClr val="003399"/>
                </a:solidFill>
              </a:rPr>
              <a:t>Manager, Social Sciences</a:t>
            </a:r>
          </a:p>
          <a:p>
            <a:pPr marL="0" indent="0" algn="ctr" defTabSz="987425">
              <a:spcBef>
                <a:spcPts val="0"/>
              </a:spcBef>
              <a:spcAft>
                <a:spcPts val="600"/>
              </a:spcAft>
              <a:buClr>
                <a:srgbClr val="790015"/>
              </a:buClr>
              <a:buSzPct val="100000"/>
              <a:buNone/>
            </a:pPr>
            <a:r>
              <a:rPr lang="en-US" sz="1600" dirty="0">
                <a:solidFill>
                  <a:srgbClr val="003399"/>
                </a:solidFill>
              </a:rPr>
              <a:t>California Plug Load Research Center</a:t>
            </a:r>
          </a:p>
          <a:p>
            <a:pPr marL="0" indent="0" algn="ctr" defTabSz="987425">
              <a:spcBef>
                <a:spcPts val="0"/>
              </a:spcBef>
              <a:spcAft>
                <a:spcPts val="600"/>
              </a:spcAft>
              <a:buClr>
                <a:srgbClr val="790015"/>
              </a:buClr>
              <a:buSzPct val="100000"/>
              <a:buNone/>
            </a:pPr>
            <a:r>
              <a:rPr lang="en-US" sz="1600" dirty="0">
                <a:solidFill>
                  <a:srgbClr val="003399"/>
                </a:solidFill>
              </a:rPr>
              <a:t>California Institute for Telecommunications and Information Technology</a:t>
            </a:r>
          </a:p>
          <a:p>
            <a:pPr marL="0" indent="0" algn="ctr" defTabSz="987425">
              <a:spcBef>
                <a:spcPts val="0"/>
              </a:spcBef>
              <a:spcAft>
                <a:spcPts val="600"/>
              </a:spcAft>
              <a:buClr>
                <a:srgbClr val="790015"/>
              </a:buClr>
              <a:buSzPct val="100000"/>
              <a:buNone/>
            </a:pPr>
            <a:r>
              <a:rPr lang="en-US" sz="1600" dirty="0">
                <a:solidFill>
                  <a:srgbClr val="003399"/>
                </a:solidFill>
              </a:rPr>
              <a:t>University of California, </a:t>
            </a:r>
            <a:r>
              <a:rPr lang="en-US" sz="1600" dirty="0" smtClean="0">
                <a:solidFill>
                  <a:srgbClr val="003399"/>
                </a:solidFill>
              </a:rPr>
              <a:t>Irvine</a:t>
            </a:r>
          </a:p>
          <a:p>
            <a:pPr marL="0" indent="0" algn="ctr" defTabSz="987425">
              <a:spcBef>
                <a:spcPts val="0"/>
              </a:spcBef>
              <a:spcAft>
                <a:spcPts val="600"/>
              </a:spcAft>
              <a:buClr>
                <a:srgbClr val="790015"/>
              </a:buClr>
              <a:buSzPct val="100000"/>
              <a:buNone/>
            </a:pPr>
            <a:endParaRPr lang="en-US" sz="1600" dirty="0" smtClean="0">
              <a:solidFill>
                <a:srgbClr val="003399"/>
              </a:solidFill>
            </a:endParaRPr>
          </a:p>
          <a:p>
            <a:pPr marL="0" indent="0" algn="ctr">
              <a:buClr>
                <a:srgbClr val="92D050"/>
              </a:buClr>
              <a:buNone/>
            </a:pPr>
            <a:endParaRPr lang="en-US" altLang="en-US" i="1" dirty="0" smtClean="0">
              <a:solidFill>
                <a:srgbClr val="003399"/>
              </a:solidFill>
            </a:endParaRPr>
          </a:p>
          <a:p>
            <a:pPr marL="0" indent="0" algn="ctr">
              <a:buClr>
                <a:srgbClr val="92D050"/>
              </a:buClr>
              <a:buNone/>
            </a:pPr>
            <a:endParaRPr lang="en-US" sz="2400" b="1" i="1" dirty="0">
              <a:solidFill>
                <a:srgbClr val="003399"/>
              </a:solidFill>
            </a:endParaRPr>
          </a:p>
          <a:p>
            <a:pPr marL="0" indent="0" algn="ctr">
              <a:buClr>
                <a:srgbClr val="92D050"/>
              </a:buClr>
              <a:buNone/>
            </a:pPr>
            <a:endParaRPr lang="en-US" sz="2400" b="1" i="1" dirty="0">
              <a:solidFill>
                <a:srgbClr val="0033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7393339"/>
      </p:ext>
    </p:extLst>
  </p:cSld>
  <p:clrMapOvr>
    <a:masterClrMapping/>
  </p:clrMapOvr>
  <p:transition/>
</p:sld>
</file>

<file path=ppt/theme/theme1.xml><?xml version="1.0" encoding="utf-8"?>
<a:theme xmlns:a="http://schemas.openxmlformats.org/drawingml/2006/main" name="NCSA.Allianc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NCSA.Allianc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100012" tIns="49212" rIns="100012" bIns="49212" numCol="1" anchor="ctr" anchorCtr="0" compatLnSpc="1">
        <a:prstTxWarp prst="textNoShape">
          <a:avLst/>
        </a:prstTxWarp>
      </a:bodyPr>
      <a:lstStyle>
        <a:defPPr marL="0" marR="0" indent="0" algn="l" defTabSz="91281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100012" tIns="49212" rIns="100012" bIns="49212" numCol="1" anchor="ctr" anchorCtr="0" compatLnSpc="1">
        <a:prstTxWarp prst="textNoShape">
          <a:avLst/>
        </a:prstTxWarp>
      </a:bodyPr>
      <a:lstStyle>
        <a:defPPr marL="0" marR="0" indent="0" algn="l" defTabSz="91281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NCSA.Alliance 1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CSA.Allian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33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CSA.Alliance 3">
        <a:dk1>
          <a:srgbClr val="000000"/>
        </a:dk1>
        <a:lt1>
          <a:srgbClr val="FFFFCC"/>
        </a:lt1>
        <a:dk2>
          <a:srgbClr val="999933"/>
        </a:dk2>
        <a:lt2>
          <a:srgbClr val="808000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CSA.Alliance 4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CSA.Alliance 5">
        <a:dk1>
          <a:srgbClr val="000000"/>
        </a:dk1>
        <a:lt1>
          <a:srgbClr val="FFFFFF"/>
        </a:lt1>
        <a:dk2>
          <a:srgbClr val="000000"/>
        </a:dk2>
        <a:lt2>
          <a:srgbClr val="9F9F9F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CSA.Alliance 6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CBCBCB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005CE7"/>
        </a:accent6>
        <a:hlink>
          <a:srgbClr val="FF0033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CSA.Alliance 7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919191"/>
    </a:lt2>
    <a:accent1>
      <a:srgbClr val="618FFD"/>
    </a:accent1>
    <a:accent2>
      <a:srgbClr val="00AE00"/>
    </a:accent2>
    <a:accent3>
      <a:srgbClr val="FFFFFF"/>
    </a:accent3>
    <a:accent4>
      <a:srgbClr val="000000"/>
    </a:accent4>
    <a:accent5>
      <a:srgbClr val="B7C6FE"/>
    </a:accent5>
    <a:accent6>
      <a:srgbClr val="009D00"/>
    </a:accent6>
    <a:hlink>
      <a:srgbClr val="FC0128"/>
    </a:hlink>
    <a:folHlink>
      <a:srgbClr val="CECECE"/>
    </a:folHlink>
  </a:clrScheme>
</a:themeOverride>
</file>

<file path=ppt/theme/themeOverride2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919191"/>
    </a:lt2>
    <a:accent1>
      <a:srgbClr val="618FFD"/>
    </a:accent1>
    <a:accent2>
      <a:srgbClr val="00AE00"/>
    </a:accent2>
    <a:accent3>
      <a:srgbClr val="FFFFFF"/>
    </a:accent3>
    <a:accent4>
      <a:srgbClr val="000000"/>
    </a:accent4>
    <a:accent5>
      <a:srgbClr val="B7C6FE"/>
    </a:accent5>
    <a:accent6>
      <a:srgbClr val="009D00"/>
    </a:accent6>
    <a:hlink>
      <a:srgbClr val="FC0128"/>
    </a:hlink>
    <a:folHlink>
      <a:srgbClr val="CECECE"/>
    </a:folHlink>
  </a:clrScheme>
</a:themeOverride>
</file>

<file path=ppt/theme/themeOverride3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919191"/>
    </a:lt2>
    <a:accent1>
      <a:srgbClr val="618FFD"/>
    </a:accent1>
    <a:accent2>
      <a:srgbClr val="00AE00"/>
    </a:accent2>
    <a:accent3>
      <a:srgbClr val="FFFFFF"/>
    </a:accent3>
    <a:accent4>
      <a:srgbClr val="000000"/>
    </a:accent4>
    <a:accent5>
      <a:srgbClr val="B7C6FE"/>
    </a:accent5>
    <a:accent6>
      <a:srgbClr val="009D00"/>
    </a:accent6>
    <a:hlink>
      <a:srgbClr val="FC0128"/>
    </a:hlink>
    <a:folHlink>
      <a:srgbClr val="CECECE"/>
    </a:folHlink>
  </a:clrScheme>
</a:themeOverride>
</file>

<file path=ppt/theme/themeOverride4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919191"/>
    </a:lt2>
    <a:accent1>
      <a:srgbClr val="618FFD"/>
    </a:accent1>
    <a:accent2>
      <a:srgbClr val="00AE00"/>
    </a:accent2>
    <a:accent3>
      <a:srgbClr val="FFFFFF"/>
    </a:accent3>
    <a:accent4>
      <a:srgbClr val="000000"/>
    </a:accent4>
    <a:accent5>
      <a:srgbClr val="B7C6FE"/>
    </a:accent5>
    <a:accent6>
      <a:srgbClr val="009D00"/>
    </a:accent6>
    <a:hlink>
      <a:srgbClr val="FC0128"/>
    </a:hlink>
    <a:folHlink>
      <a:srgbClr val="CECECE"/>
    </a:folHlink>
  </a:clrScheme>
</a:themeOverride>
</file>

<file path=ppt/theme/themeOverride5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919191"/>
    </a:lt2>
    <a:accent1>
      <a:srgbClr val="618FFD"/>
    </a:accent1>
    <a:accent2>
      <a:srgbClr val="00AE00"/>
    </a:accent2>
    <a:accent3>
      <a:srgbClr val="FFFFFF"/>
    </a:accent3>
    <a:accent4>
      <a:srgbClr val="000000"/>
    </a:accent4>
    <a:accent5>
      <a:srgbClr val="B7C6FE"/>
    </a:accent5>
    <a:accent6>
      <a:srgbClr val="009D00"/>
    </a:accent6>
    <a:hlink>
      <a:srgbClr val="FC0128"/>
    </a:hlink>
    <a:folHlink>
      <a:srgbClr val="CECECE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ceived_x0020_From xmlns="8eef3743-c7b3-4cbe-8837-b6e805be353c">California Energy Commission</Received_x0020_From>
    <Docket_x0020_Number xmlns="8eef3743-c7b3-4cbe-8837-b6e805be353c">15-IEPR-05</Docket_x0020_Number>
    <TaxCatchAll xmlns="8eef3743-c7b3-4cbe-8837-b6e805be353c">
      <Value>8</Value>
      <Value>6</Value>
      <Value>69</Value>
      <Value>61</Value>
      <Value>3</Value>
    </TaxCatchAll>
    <jbf85ac70d5848c6836ba15e22d94e70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6786e4f6-aafd-416d-a977-1b2d5f456edf</TermId>
        </TermInfo>
      </Terms>
    </jbf85ac70d5848c6836ba15e22d94e70>
    <ia56c5f4991045989a786b6ecb732719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Commission Staff</TermName>
          <TermId xmlns="http://schemas.microsoft.com/office/infopath/2007/PartnerControls">33d9c16f-f938-4210-84d3-7f3ed959b9d5</TermId>
        </TermInfo>
      </Terms>
    </ia56c5f4991045989a786b6ecb732719>
    <bfc617c42d804116a0a5feb0906d720d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IEPR 2015-06-18 Workshop</TermName>
          <TermId xmlns="http://schemas.microsoft.com/office/infopath/2007/PartnerControls">15242eed-925f-4b78-a652-8d972e992cbe</TermId>
        </TermInfo>
        <TermInfo xmlns="http://schemas.microsoft.com/office/infopath/2007/PartnerControls">
          <TermName xmlns="http://schemas.microsoft.com/office/infopath/2007/PartnerControls">IEPR Presentation</TermName>
          <TermId xmlns="http://schemas.microsoft.com/office/infopath/2007/PartnerControls">51277923-a549-4352-9cc5-bcce892adf24</TermId>
        </TermInfo>
      </Terms>
    </bfc617c42d804116a0a5feb0906d720d>
    <k2a3b5fc29f742a38f72e68b777baa26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f3c81208-9d0f-49cc-afc5-e227f36ec0e7</TermId>
        </TermInfo>
      </Terms>
    </k2a3b5fc29f742a38f72e68b777baa26>
    <_dlc_DocId xmlns="8eef3743-c7b3-4cbe-8837-b6e805be353c">Z5JXHV6S7NA6-3-72865</_dlc_DocId>
    <_dlc_DocIdUrl xmlns="8eef3743-c7b3-4cbe-8837-b6e805be353c">
      <Url>http://efilingspinternal/_layouts/DocIdRedir.aspx?ID=Z5JXHV6S7NA6-3-72865</Url>
      <Description>Z5JXHV6S7NA6-3-72865</Description>
    </_dlc_DocIdUrl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CCC58EB6DDD042AF64737FFB4292D8" ma:contentTypeVersion="11" ma:contentTypeDescription="Create a new document." ma:contentTypeScope="" ma:versionID="13f97a97acb76151d70d6bfa6f20dde2">
  <xsd:schema xmlns:xsd="http://www.w3.org/2001/XMLSchema" xmlns:xs="http://www.w3.org/2001/XMLSchema" xmlns:p="http://schemas.microsoft.com/office/2006/metadata/properties" xmlns:ns2="8eef3743-c7b3-4cbe-8837-b6e805be353c" targetNamespace="http://schemas.microsoft.com/office/2006/metadata/properties" ma:root="true" ma:fieldsID="9d326f15e9f28263b4a2e5035394f321" ns2:_="">
    <xsd:import namespace="8eef3743-c7b3-4cbe-8837-b6e805be353c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2:Docket_x0020_Number" minOccurs="0"/>
                <xsd:element ref="ns2:k2a3b5fc29f742a38f72e68b777baa26" minOccurs="0"/>
                <xsd:element ref="ns2:TaxCatchAll" minOccurs="0"/>
                <xsd:element ref="ns2:Received_x0020_From" minOccurs="0"/>
                <xsd:element ref="ns2:bfc617c42d804116a0a5feb0906d720d" minOccurs="0"/>
                <xsd:element ref="ns2:jbf85ac70d5848c6836ba15e22d94e70" minOccurs="0"/>
                <xsd:element ref="ns2:ia56c5f4991045989a786b6ecb732719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ef3743-c7b3-4cbe-8837-b6e805be353c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Docket_x0020_Number" ma:index="11" nillable="true" ma:displayName="Docket Number" ma:internalName="Docket_x0020_Number">
      <xsd:simpleType>
        <xsd:restriction base="dms:Text">
          <xsd:maxLength value="32"/>
        </xsd:restriction>
      </xsd:simpleType>
    </xsd:element>
    <xsd:element name="k2a3b5fc29f742a38f72e68b777baa26" ma:index="13" nillable="true" ma:taxonomy="true" ma:internalName="k2a3b5fc29f742a38f72e68b777baa26" ma:taxonomyFieldName="Document_x0020_Type" ma:displayName="Document Type" ma:default="" ma:fieldId="{42a3b5fc-29f7-42a3-8f72-e68b777baa26}" ma:sspId="a3ae1311-9ec1-44ed-9b85-20ca267aa743" ma:termSetId="4920f4ef-3ff7-430b-a2e3-4066540b3b4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hidden="true" ma:list="{234b91fd-55c5-49f0-95fc-2af2c5baedaf}" ma:internalName="TaxCatchAll" ma:showField="CatchAllData" ma:web="8eef3743-c7b3-4cbe-8837-b6e805be353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Received_x0020_From" ma:index="15" nillable="true" ma:displayName="Received From" ma:internalName="Received_x0020_From">
      <xsd:simpleType>
        <xsd:restriction base="dms:Text">
          <xsd:maxLength value="255"/>
        </xsd:restriction>
      </xsd:simpleType>
    </xsd:element>
    <xsd:element name="bfc617c42d804116a0a5feb0906d720d" ma:index="17" nillable="true" ma:taxonomy="true" ma:internalName="bfc617c42d804116a0a5feb0906d720d" ma:taxonomyFieldName="Subject_x0020_Areas" ma:displayName="Subject Areas" ma:default="" ma:fieldId="{bfc617c4-2d80-4116-a0a5-feb0906d720d}" ma:taxonomyMulti="true" ma:sspId="a3ae1311-9ec1-44ed-9b85-20ca267aa743" ma:termSetId="cd7814c8-04c0-4947-a362-3e9c7caefa4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jbf85ac70d5848c6836ba15e22d94e70" ma:index="19" nillable="true" ma:taxonomy="true" ma:internalName="jbf85ac70d5848c6836ba15e22d94e70" ma:taxonomyFieldName="Submission_x0020_Type" ma:displayName="Submission Type" ma:default="" ma:fieldId="{3bf85ac7-0d58-48c6-836b-a15e22d94e70}" ma:sspId="a3ae1311-9ec1-44ed-9b85-20ca267aa743" ma:termSetId="81d50c0d-c30e-4c77-a756-69747127f684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a56c5f4991045989a786b6ecb732719" ma:index="21" nillable="true" ma:taxonomy="true" ma:internalName="ia56c5f4991045989a786b6ecb732719" ma:taxonomyFieldName="Submitter_x0020_Role" ma:displayName="Submitter Role" ma:default="" ma:fieldId="{2a56c5f4-9910-4598-9a78-6b6ecb732719}" ma:sspId="a3ae1311-9ec1-44ed-9b85-20ca267aa743" ma:termSetId="d4ace8ae-a4c4-4770-a8b9-bc6c67c601d9" ma:anchorId="00000000-0000-0000-0000-000000000000" ma:open="fals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542DE90-4172-4F60-98BC-5CC527BA7193}"/>
</file>

<file path=customXml/itemProps2.xml><?xml version="1.0" encoding="utf-8"?>
<ds:datastoreItem xmlns:ds="http://schemas.openxmlformats.org/officeDocument/2006/customXml" ds:itemID="{B0BAEBB3-4020-4D97-8181-120515F3A2CD}"/>
</file>

<file path=customXml/itemProps3.xml><?xml version="1.0" encoding="utf-8"?>
<ds:datastoreItem xmlns:ds="http://schemas.openxmlformats.org/officeDocument/2006/customXml" ds:itemID="{8E568A5F-DD18-4283-AC8D-09A172DF83DB}"/>
</file>

<file path=customXml/itemProps4.xml><?xml version="1.0" encoding="utf-8"?>
<ds:datastoreItem xmlns:ds="http://schemas.openxmlformats.org/officeDocument/2006/customXml" ds:itemID="{1B071459-FC43-4EF6-AAE4-B4C97F906301}"/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Files\Microsoft Office\Templates\Presentation Designs\NCSA.Alliance.pot</Template>
  <TotalTime>178219</TotalTime>
  <Words>555</Words>
  <Application>Microsoft Office PowerPoint</Application>
  <PresentationFormat>Custom</PresentationFormat>
  <Paragraphs>87</Paragraphs>
  <Slides>12</Slides>
  <Notes>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NCSA.Alliance</vt:lpstr>
      <vt:lpstr>Incorporating User Behavior into  Standards for Plug Load Efficiency</vt:lpstr>
      <vt:lpstr>Focus on User Behavior</vt:lpstr>
      <vt:lpstr>The Mythical Average User</vt:lpstr>
      <vt:lpstr>Learn from Users</vt:lpstr>
      <vt:lpstr>User Interface, I</vt:lpstr>
      <vt:lpstr>User Interface: Windows PM</vt:lpstr>
      <vt:lpstr>User Interface: Windows PM</vt:lpstr>
      <vt:lpstr>User Interface: Windows PM</vt:lpstr>
      <vt:lpstr>User Interface, II</vt:lpstr>
      <vt:lpstr>Responding to User Behavior</vt:lpstr>
      <vt:lpstr>Recommendations</vt:lpstr>
      <vt:lpstr>  </vt:lpstr>
    </vt:vector>
  </TitlesOfParts>
  <Company>NCSA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Incorporating User Behavior into Standards for Plug Load Efficiency</dc:title>
  <dc:creator>Arthur Zhang</dc:creator>
  <cp:lastModifiedBy>Laura Laurent</cp:lastModifiedBy>
  <cp:revision>3631</cp:revision>
  <cp:lastPrinted>2000-10-12T23:53:38Z</cp:lastPrinted>
  <dcterms:created xsi:type="dcterms:W3CDTF">1999-03-10T14:54:10Z</dcterms:created>
  <dcterms:modified xsi:type="dcterms:W3CDTF">2015-06-16T18:51:08Z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0x01010060CCC58EB6DDD042AF64737FFB4292D8</vt:lpwstr>
  </property>
  <property fmtid="{D5CDD505-2E9C-101B-9397-08002B2CF9AE}" pid="3" name="_dlc_DocIdItemGuid">
    <vt:lpwstr>b677a677-7692-4122-b39c-60c9d32c4953</vt:lpwstr>
  </property>
  <property fmtid="{D5CDD505-2E9C-101B-9397-08002B2CF9AE}" pid="4" name="Subject_x0020_Areas">
    <vt:lpwstr>69;#IEPR 2015-06-18 Workshop|15242eed-925f-4b78-a652-8d972e992cbe;#61;#IEPR Presentation|51277923-a549-4352-9cc5-bcce892adf24</vt:lpwstr>
  </property>
  <property fmtid="{D5CDD505-2E9C-101B-9397-08002B2CF9AE}" pid="5" name="_CopySource">
    <vt:lpwstr>http://efilingspinternal/PendingDocuments/15-IEPR-05/20150618T101650_Incorporating_User_Behavior_into_Standards_for_Plug_Load_Effici.pptx</vt:lpwstr>
  </property>
  <property fmtid="{D5CDD505-2E9C-101B-9397-08002B2CF9AE}" pid="6" name="Subject Areas">
    <vt:lpwstr>69;#IEPR 2015-06-18 Workshop|15242eed-925f-4b78-a652-8d972e992cbe;#61;#IEPR Presentation|51277923-a549-4352-9cc5-bcce892adf24</vt:lpwstr>
  </property>
  <property fmtid="{D5CDD505-2E9C-101B-9397-08002B2CF9AE}" pid="7" name="Submission Type">
    <vt:lpwstr>6;#Document|6786e4f6-aafd-416d-a977-1b2d5f456edf</vt:lpwstr>
  </property>
  <property fmtid="{D5CDD505-2E9C-101B-9397-08002B2CF9AE}" pid="8" name="Submitter Role">
    <vt:lpwstr>8;#Commission Staff|33d9c16f-f938-4210-84d3-7f3ed959b9d5</vt:lpwstr>
  </property>
  <property fmtid="{D5CDD505-2E9C-101B-9397-08002B2CF9AE}" pid="9" name="Order">
    <vt:r8>586900</vt:r8>
  </property>
  <property fmtid="{D5CDD505-2E9C-101B-9397-08002B2CF9AE}" pid="10" name="Document Type">
    <vt:lpwstr>3;#Document|f3c81208-9d0f-49cc-afc5-e227f36ec0e7</vt:lpwstr>
  </property>
  <property fmtid="{D5CDD505-2E9C-101B-9397-08002B2CF9AE}" pid="11" name="xd_ProgID">
    <vt:lpwstr/>
  </property>
  <property fmtid="{D5CDD505-2E9C-101B-9397-08002B2CF9AE}" pid="12" name="_SourceUrl">
    <vt:lpwstr/>
  </property>
  <property fmtid="{D5CDD505-2E9C-101B-9397-08002B2CF9AE}" pid="13" name="_SharedFileIndex">
    <vt:lpwstr/>
  </property>
  <property fmtid="{D5CDD505-2E9C-101B-9397-08002B2CF9AE}" pid="14" name="TemplateUrl">
    <vt:lpwstr/>
  </property>
</Properties>
</file>