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8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9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71" r:id="rId3"/>
    <p:sldId id="264" r:id="rId4"/>
    <p:sldId id="269" r:id="rId5"/>
    <p:sldId id="263" r:id="rId6"/>
    <p:sldId id="270" r:id="rId7"/>
    <p:sldId id="266" r:id="rId8"/>
    <p:sldId id="265" r:id="rId9"/>
    <p:sldId id="272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5884"/>
    <a:srgbClr val="294669"/>
    <a:srgbClr val="1E344E"/>
    <a:srgbClr val="363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48" autoAdjust="0"/>
    <p:restoredTop sz="94172" autoAdjust="0"/>
  </p:normalViewPr>
  <p:slideViewPr>
    <p:cSldViewPr snapToGrid="0" snapToObjects="1">
      <p:cViewPr>
        <p:scale>
          <a:sx n="100" d="100"/>
          <a:sy n="100" d="100"/>
        </p:scale>
        <p:origin x="-270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BBC34-1609-2F4B-B1B4-CA762E9FB424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7BDF7-E776-6644-B0FD-0131F7606D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924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959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4437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4437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4437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4437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4437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4437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4437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4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2A443-4875-2F41-83A6-5C6ACD6B85E1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740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2A443-4875-2F41-83A6-5C6ACD6B85E1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231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2A443-4875-2F41-83A6-5C6ACD6B85E1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57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2A443-4875-2F41-83A6-5C6ACD6B85E1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56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2A443-4875-2F41-83A6-5C6ACD6B85E1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657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2A443-4875-2F41-83A6-5C6ACD6B85E1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165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2A443-4875-2F41-83A6-5C6ACD6B85E1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015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2A443-4875-2F41-83A6-5C6ACD6B85E1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323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2A443-4875-2F41-83A6-5C6ACD6B85E1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0405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2A443-4875-2F41-83A6-5C6ACD6B85E1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34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2A443-4875-2F41-83A6-5C6ACD6B85E1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907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2A443-4875-2F41-83A6-5C6ACD6B85E1}" type="datetimeFigureOut">
              <a:rPr lang="en-US" smtClean="0"/>
              <a:t>8/8/2017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924B7-EDFF-824B-BCE9-3FAD438598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06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hyperlink" Target="http://eestats.cpuc.ca.gov/Views/EEDataShelf.aspx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rb.ca.gov/cc/capandtrade/auctionproceeds/auctionproceedsmap.htm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eestats.cpuc.ca.gov/Views/EEDataShelf.aspx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nergy.ca.gov/maps/renewable/building_climate_zones.html" TargetMode="External"/><Relationship Id="rId5" Type="http://schemas.openxmlformats.org/officeDocument/2006/relationships/hyperlink" Target="https://oehha.ca.gov/calenviroscreen/report/calenviroscreen-30" TargetMode="External"/><Relationship Id="rId10" Type="http://schemas.openxmlformats.org/officeDocument/2006/relationships/hyperlink" Target="http://docketpublic.energy.ca.gov/PublicDocuments/17-IEPR-08/TN217611_20170515T154916_California_Clean_Energy_Equity_Framework_and_Indicators.pdf" TargetMode="External"/><Relationship Id="rId4" Type="http://schemas.openxmlformats.org/officeDocument/2006/relationships/hyperlink" Target="https://www.census.gov/programs-surveys/acs/#https://www.census.gov/data.html" TargetMode="External"/><Relationship Id="rId9" Type="http://schemas.openxmlformats.org/officeDocument/2006/relationships/hyperlink" Target="https://www.californiasolarstatistics.ca.gov/data_downloads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_CEC Power Point Template_BW-6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816902"/>
            <a:ext cx="8210551" cy="1745323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CLEAN ENERGY EQUITY </a:t>
            </a: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INDICATORS</a:t>
            </a:r>
            <a:b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</a:b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SB 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350 </a:t>
            </a: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LOW-INCOME BARRIERS STUDY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, </a:t>
            </a: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/>
            </a:r>
            <a:b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</a:b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PART A</a:t>
            </a:r>
            <a:endParaRPr lang="en-US" sz="3200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286927"/>
            <a:ext cx="6400800" cy="2085048"/>
          </a:xfrm>
        </p:spPr>
        <p:txBody>
          <a:bodyPr>
            <a:normAutofit fontScale="70000" lnSpcReduction="20000"/>
          </a:bodyPr>
          <a:lstStyle/>
          <a:p>
            <a:pPr algn="l"/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n-US" sz="3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Akua McLeod</a:t>
            </a:r>
          </a:p>
          <a:p>
            <a:pPr algn="l"/>
            <a:r>
              <a:rPr lang="en-US" sz="3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Stanford Fellow</a:t>
            </a:r>
          </a:p>
          <a:p>
            <a:pPr algn="l"/>
            <a:r>
              <a:rPr lang="en-US" sz="3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California Energy Commission</a:t>
            </a:r>
          </a:p>
          <a:p>
            <a:pPr algn="l"/>
            <a:r>
              <a:rPr lang="en-US" sz="3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August 9, 2017</a:t>
            </a:r>
          </a:p>
        </p:txBody>
      </p:sp>
    </p:spTree>
    <p:extLst>
      <p:ext uri="{BB962C8B-B14F-4D97-AF65-F5344CB8AC3E}">
        <p14:creationId xmlns:p14="http://schemas.microsoft.com/office/powerpoint/2010/main" val="3010246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17_CEC Power Point Template_BW-6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2"/>
          <a:stretch/>
        </p:blipFill>
        <p:spPr bwMode="auto">
          <a:xfrm>
            <a:off x="371957" y="324689"/>
            <a:ext cx="8314844" cy="620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7194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17_CEC Power Point Template_BW-6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41998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7586" y="6347123"/>
            <a:ext cx="89058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>
                <a:solidFill>
                  <a:prstClr val="black"/>
                </a:solidFill>
              </a:rPr>
              <a:t>For more </a:t>
            </a:r>
            <a:r>
              <a:rPr lang="en-US" sz="1000" dirty="0" smtClean="0">
                <a:solidFill>
                  <a:prstClr val="black"/>
                </a:solidFill>
              </a:rPr>
              <a:t>information, please </a:t>
            </a:r>
            <a:r>
              <a:rPr lang="en-US" sz="1000" dirty="0">
                <a:solidFill>
                  <a:prstClr val="black"/>
                </a:solidFill>
              </a:rPr>
              <a:t>see California Clean Energy Equity Framework and Indicators </a:t>
            </a:r>
            <a:r>
              <a:rPr lang="en-US" sz="1000" dirty="0" smtClean="0">
                <a:solidFill>
                  <a:prstClr val="black"/>
                </a:solidFill>
              </a:rPr>
              <a:t>, draft staff report </a:t>
            </a:r>
          </a:p>
          <a:p>
            <a:pPr lvl="0"/>
            <a:r>
              <a:rPr lang="en-US" sz="1000" dirty="0" smtClean="0">
                <a:solidFill>
                  <a:prstClr val="black"/>
                </a:solidFill>
              </a:rPr>
              <a:t>http</a:t>
            </a:r>
            <a:r>
              <a:rPr lang="en-US" sz="1000" dirty="0">
                <a:solidFill>
                  <a:prstClr val="black"/>
                </a:solidFill>
              </a:rPr>
              <a:t>://docketpublic.energy.ca.gov/PublicDocuments/17-IEPR-08/TN217611_20170515T154916_California_Clean_Energy_Equity_Framework_and_Indicators.pdf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3532" y="286541"/>
            <a:ext cx="2370345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Energy Equity Framework and Draft Indicators</a:t>
            </a:r>
            <a:endParaRPr lang="en-US" sz="24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3458" y="301126"/>
            <a:ext cx="6454130" cy="6045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amcleod\AppData\Local\Microsoft\Windows\Temporary Internet Files\Content.Outlook\7W0MK57M\CEClogo_20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391" y="5346998"/>
            <a:ext cx="1237293" cy="107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5444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17_CEC Power Point Template_BW-6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8397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 smtClean="0">
                <a:solidFill>
                  <a:srgbClr val="254061"/>
                </a:solidFill>
                <a:latin typeface="Arial"/>
                <a:cs typeface="Arial"/>
              </a:rPr>
              <a:t>Areas with Greatest Energy </a:t>
            </a:r>
            <a:r>
              <a:rPr lang="en-US" sz="3200" b="1" dirty="0" smtClean="0">
                <a:solidFill>
                  <a:srgbClr val="254061"/>
                </a:solidFill>
                <a:latin typeface="Arial"/>
                <a:cs typeface="Arial"/>
              </a:rPr>
              <a:t>Burden</a:t>
            </a:r>
            <a:br>
              <a:rPr lang="en-US" sz="3200" b="1" dirty="0" smtClean="0">
                <a:solidFill>
                  <a:srgbClr val="254061"/>
                </a:solidFill>
                <a:latin typeface="Arial"/>
                <a:cs typeface="Arial"/>
              </a:rPr>
            </a:br>
            <a:r>
              <a:rPr lang="en-US" sz="3200" b="1" dirty="0" smtClean="0">
                <a:solidFill>
                  <a:srgbClr val="254061"/>
                </a:solidFill>
                <a:latin typeface="Arial"/>
                <a:cs typeface="Arial"/>
              </a:rPr>
              <a:t>(IOUs 2014)</a:t>
            </a:r>
            <a:endParaRPr lang="en-US" sz="3200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pic>
        <p:nvPicPr>
          <p:cNvPr id="2050" name="Picture 2" descr="C:\Users\amcleod\AppData\Local\Microsoft\Windows\Temporary Internet Files\Content.Outlook\7W0MK57M\Energy Equity Indicators_Energy Burden_Residential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225153"/>
            <a:ext cx="6735762" cy="5051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7113149" y="4162513"/>
            <a:ext cx="17795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This data will be used for the following indicator: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P10 Energy Burden</a:t>
            </a:r>
            <a:endParaRPr 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180974" y="6433661"/>
            <a:ext cx="39338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Data source: </a:t>
            </a:r>
            <a:r>
              <a:rPr lang="en-US" sz="1200" dirty="0" smtClean="0"/>
              <a:t>California Public Utilities Commission</a:t>
            </a:r>
            <a:endParaRPr lang="en-US" sz="1200" dirty="0"/>
          </a:p>
        </p:txBody>
      </p:sp>
      <p:sp>
        <p:nvSpPr>
          <p:cNvPr id="4" name="AutoShape 2" descr="data:image/jpeg;base64,/9j/4AAQSkZJRgABAQAAAQABAAD/2wBDABALDA4MChAODQ4SERATGCgaGBYWGDEjJR0oOjM9PDkzODdASFxOQERXRTc4UG1RV19iZ2hnPk1xeXBkeFxlZ2P/2wBDARESEhgVGC8aGi9jQjhCY2NjY2NjY2NjY2NjY2NjY2NjY2NjY2NjY2NjY2NjY2NjY2NjY2NjY2NjY2NjY2NjY2P/wAARCAK4A+YDASIAAhEBAxEB/8QAGwABAQEBAQEBAQAAAAAAAAAAAAYFBAMCAQf/xABVEAABAwMCAgMKCgQMBQMFAAMBAAIDBAURBiESMRNBUQcUFSI2VWFxgZEWMnSUoaOxstHScoOzwSMzNDU3QlJTYnOT8CSCksLhJkPxFyVUotNEJ1b/xAAZAQEBAQEBAQAAAAAAAAAAAAAAAQMCBAX/xAAkEQEBAAEDBAIDAQEAAAAAAAAAAUECMVEDERIhBBMUMmEzBf/aAAwDAQACEQMRAD8A6NJ6Xs1x05SVdXR9LPJx8TuleM4e4DYHHIBa/wACdPeb/rpPzJoTyQof1n7RyoEE/wDAnT3m/wCuk/MnwJ095v8ArpPzKgRBP/AnT3m/66T8yfAnT3m/66T8yoEQT/wJ095v+uk/MnwJ095v+uk/MqBEE/8AAnT3m/66T8yfAnT3m/66T8yoEQT/AMCdPeb/AK6T8yfAnT3m/wCuk/MqBEE/8CdPeb/rpPzJ8CdPeb/rpPzKgRBP/AnT3m/66T8yfAnT3m/66T8yoEQT/wACdPeb/rpPzJ8CdPeb/rpPzKgRBP8AwJ095v8ArpPzJ8CdPeb/AK6T8yoEQT/wJ095v+uk/MnwJ095v+uk/MqBEE/8CdPeb/rpPzJ8CdPeb/rpPzKgRBP/AAJ095v+uk/MnwJ095v+uk/MqBEE/wDAnT3m/wCuk/MnwJ095v8ArpPzKgRBP/AnT3m/66T8yfAnT3m/66T8yoEQT/wJ095v+uk/MnwJ095v+uk/MqBEE/8AAnT3m/66T8yfAnT3m/66T8yoEQT/AMCdPeb/AK6T8yfAnT3m/wCuk/MqBEE/8CdPeb/rpPzJ8CdPeb/rpPzKgRBP/AnT3m/66T8yfAnT3m/66T8yoEQT/wACdPeb/rpPzJ8CdPeb/rpPzKgRBP8AwJ095v8ArpPzJ8CdPeb/AK6T8yoEQT/wJ095v+uk/MnwJ095v+uk/MqBEE/8CdPeb/rpPzJ8CdPeb/rpPzKgRBP/AAJ095v+uk/MnwJ095v+uk/MqBEE/wDAnT3m/wCuk/MnwJ095v8ArpPzKgRBP/AnT3m/66T8yfAnT3m/66T8yoEQT/wJ095v+uk/MnwJ095v+uk/MqBEE/8AAnT3m/66T8yfAnT3m/66T8yoEQT/AMCdPeb/AK6T8yfAnT3m/wCuk/MqBEE/8CdPeb/rpPzJ8CdPeb/rpPzKgRBP/AnT3m/66T8yfAnT3m/66T8yoEQT/wACdPeb/rpPzJ8CdPeb/rpPzKgRBP8AwJ095v8ArpPzJ8CdPeb/AK6T8yoEQT/wJ095v+uk/MnwJ095v+uk/MqBEE/8CdPeb/rpPzJ8CdPeb/rpPzKgRBP/AAJ095v+uk/MnwJ095v+uk/MqBEE/wDAnT3m/wCuk/MnwJ095v8ArpPzKgRBP/AnT3m/66T8yfAnT3m/66T8yoEQT/wJ095v+uk/MnwJ095v+uk/MqBEE/8AAnT3m/66T8yfAnT3m/66T8yoEQT/AMCdPeb/AK6T8yfAnT3m/wCuk/MqBEE/8CdPeb/rpPzJ8CdPeb/rpPzKgRBP/AnT3m/66T8yfAnT3m/66T8yoEQT/wACdPeb/rpPzJ8CdPeb/rpPzKgRBP8AwJ095v8ArpPzJ8CdPeb/AK6T8yoEQT/wJ095v+uk/MnwJ095v+uk/MqBEE/8CdPeb/rpPzJ8CdPeb/rpPzKgRBP/AAJ095v+uk/MnwJ095v+uk/MqBEE/wDAnT3m/wCuk/MnwJ095v8ArpPzKgRBP/AnT3m/66T8yfAnT3m/66T8yoEQT/wJ095v+uk/MnwJ095v+uk/MqBEE/8AAnT3m/66T8yfAnT3m/66T8yoEQT/AMCdPeb/AK6T8yfAnT3m/wCuk/MqBEE/8CdPeb/rpPzJ8CdPeb/rpPzKgRBP/AnT3m/66T8yfAnT3m/66T8yoEQT/wACdPeb/rpPzJ8CdPeb/rpPzKgRBP8AwJ095v8ArpPzJ8CdPeb/AK6T8yoEQT/wJ095v+uk/MnwJ095v+uk/MqBEE/8CdPeb/rpPzJ8CdPeb/rpPzKgRBP/AAJ095v+uk/MnwJ095v+uk/MqBEE/wDAnT3m/wCuk/MnwJ095v8ArpPzKgRB/PNc6dtVps0NRQUvQyuqGsLukc7bhccbk9gRafdN8nqf5W37j0QaGhPJCh/WftHKgU/oTyQof1n7RyoEBFy3Os8H22prODpOhjL+DOM4HLKloda3OoibLBpirljdu17HOcD6iGILNFHjXMtNNGLrY6uhhecCR2Tv6i0Z9irYpGTRMljcHMeA5rhyIPIoPtERAREQEWbbbjU1tbWwT2+WmZTv4Y5X5xMMncZA7B281pICLIkvnBqeKzd756SLpem4+XPbGPR2rXQEREBERARZtqvMF2mq2U7HhtLJ0Rc7biO+cDsS23Gpra2tgnt8tMynfwxyvziYZO4yB2Dt5oNJERARY9Vfe99S0ln734u+Iy/pePHDgO2xjf4vb1rYQEREBERAREQEREBERAREQEREBFmz3KpivlPQMt8skErC51UM8MZ32O2OodfWj7zA2+x2hrHundGZHO5NaN/eUGkiIgIiICIiAiIgIiICIiAiIgIix7zfPBVdbqbvfpe/Zej4uPh4N2jOMHPxvRyQbCIsnUV68B0UVR3v0/SSiPh4+HGQTnOD2INZEByF41cz6ekmmjidM+Nhc2NvN5AzgetB7IsuC6zP0++5VFDJTSsje808hIcOHO2SBzx2da426lzpM3zvT9T0n+Ph+Nj28kFAi5rdVd/W+mquDg6eJsnDnPDkZxldKAiIgIiICIiAizbheYKG40VC5j3zVbsNxyaBzJK0kBEXzI/gjc7GeEZQfSLJ05evDttNZ3v0HjlnBx8XLHXgdq9LJcam50sktVb5aF7ZCwRyZy4YHjbgdv0INJETqQEWbY7jU3KlklqrfLQvbIWCOTOXDA33A7foWkgIseivnfeoa21d78HerQ7pePPFnHVjbn2rYQEREBFy3Os8H22pq+j6ToIy/gzjiwOWV52a4eFbVBW9F0XTAng4uLG5HPA7EHciHksnTl68O0D6rvfoOGQx8PHxZwBvnA7UGsiIgIiICIiAiIgIiICIiAiIgIiICIiAizbncamiq6KGC3y1TKiTgkkZnEIyNzgHtPZyX5cLzBQ3GioXMe+ardhuOTQOZJQaaIiAiIgIiICIiAiIgIiICIiAiIgj+6b5PU/ytv3HondN8nqf5W37j0QaGhPJCh/WftHKgU/oTyQof1n7RyoEGZqbybuPyd/2Kf01qqy0FgpKaqrejmjaQ5vRPONz1gYVBqbybuPyd/2LL0paLZUaaopZ7dSSyOYeJ74Wknxj14QZ2qdVWq42eSgoC6snqCGtAjcOE5GDuBk9mFsR1Xwa0fBJWN4pYImt6MHm48m5/wB8lg1FO3ROoI6uGJrrXVngdluXRdoDufp9I9Iyu/uifwunoJoncUYna7ibvsQcH6QmFy82DW9TEK5k1JC1w4xRloBI7NwcZ9LuvqW3YL4262p1TJH0U0JLJ4/7LhzwsSHSt0nhZLFq6tdG9oc1w48EHkfjru0xbae0R3F/hZlx4zxTFoyWkZznDnEk7+5EZtHXap1G19ba6mkoaUOLGRvAcTjrPiu339HqWzp2vu8stRRXmkLJoMcNQ1hDJh255Z69u3kMLAi0vFWMkuOlb1LTskyAzxmDOdxxDBA9BBXfYbneaXUBsl5kjqXGLjZKzGwx24G2x5jOUHTp671VVdr5FWT8UFJLiMFoHA3LusDfYDms6G56l1HLLPZZIKGhjcWsdK0Eye8O+gAb9a87LG+ar1fFEMyPLmtA7T0mFraCmik0xTxxkccTnNkAO4PETv7CEKxbbU1tR3QacXKBsNVFA6N/AfFds4hw9BBC2r/eq9txis9kiY+tkbxvkf8AFib2+vr39xyuWolik7pdK1jml0dKWvx1HDjg+whZdfQVFZr+sp4rnLbpJYmujkjzmQBrfF2I7D7k4OXe+46k07JFPe5IK2hkeGSPhABi9OzR9h5dWVo6zulVbLG2qoJujkMrRxcIdkEHtBWTcNJVQpXeEdWzCmJAd3xng57ZzJheut4mwaNpYWyiVrHRNEg5PAad/alMvmWbWdZSG5U8lNSwlvGyl4QXlvVzadyPSPUFrWi61d/0y+opTHT1xDmZ/qNeOvfO3LtWwwAUbQP7H7lNdzjyfl+UO+xqcxOGRomC9G41L4quFtMypIq2EDMh3yR4v7wt/Td0rK69XqnqZukipp+GJvCBwjLh1DfkOa5tCDEl5BG/fbv3r40f5Raj+UD7z1Vr0q6vVF0uE8NqjZbqaB2GzVMZBl9WQduvYe1flqul7oNQRWi+vhqO+Gl8U0YA5DONgNtjzGVx0vhnVs9VPDdX22kglMcbIQeInbngjqxzPsXJDbWWvXdthNbLWVTmudPJIcnPC7HaRtjmSpCtS6f0lWr5O77JFYKQuf8ASVavk7vskVemC7pfWF7q7NV2w0znGOSR3SxtaCZAOHYZG3M8lxVc+s6KF1zkfSugaON9I0Aljcb5OM7ehxXrraWKG8WCWYgRsqCXE8gMs3VNcZ4qa3VE8zgI2RkuJ7MKY7rlmyalpmaYF64DwubtFnfjzjhz6+tZEY1xUxCuZNSQtcOMUZaASOzcHGfS7r6lPzQSt7nNLIeIM78L8gchuM+9UEOlbpPCyWLV1a6N7Q5rhx4IPI/HVRu6cvIvVu6Z8fRVEbjHNH/ZcP3KcF31DX3u42u2zRtdHKS2aRreGFg6uRyScc8/vGtpO1Q2x1d0d2juMkrwZHNxlrhnPF4x3OevsXHpUf8AqrUJ6+lH2uTJhR2qOtit8TLlOyerGekkYMA7nGNh1Y6lz6ivLLHa31bm8b88EbP7Tj/vPsWopLX/AIlPbZnjMEdW0yDGR/vmhHLJJraCldc3y0ro2gyOo+AZDezlnYf4s+1bbL+6p0yLrR0ks8zm4bBG0uPHnBG3UD9C15KiKKmdUOe0RNbxl2dsYzlTlz1WPgs662+GRpkk6KPpmgYP9rAJ9KUcgh1xUw99NrKSn4xxCm4BxN9G7Tv6ytjS94mvNrdNUxtjqIpHRSBvLI/+Vj/Be51MJnu2pKnopG8VRFGSGcPWAeLGP+XHoX33OAwWmtEZJYKk8JPMjhGExRw2a86mvlK+noZY2zRyEyVczGhoG3C0AA78+padkvV0p714FvzY3TvaXQzswA8b9m3Ueocl5dzeWJ1pqomkdKyoJcOvBAwfoPuX7f3tqNcWSnhOZYuJ8mN8N5/YD70Ll1110rIdcW+3RzYpJoS98fCNzh/XjPUOtTdTTX92t3xw11O2uMRdHIWjhEe+B8Xnj0e1bNz/AKSrV8nd9ki+ng//AFMZkf8A+J+KTBXffLhdqOnpaa20jqmsm8V8vATHHtuSdgN+1Y1dJrKzUzq+prqOrgi3fG1o5dvxWn3Fd+p7lcDdKKzWuVtPNVAudM7qbvsPcfoWLqLTctDZZ6m536qreADoY3kgcZOOtxztnlhQ/i6oKptbQwVTBhs0bXgdmRlfVXOaaklnEUkpY0uEcYy53oAXHpvyct3ydn2L7vdebXaKmsawPdEzLWnkTyGferSJuL4a3NnfUU9Lbo3fFgkZhwHactcff7lpaVvFbX990VzYxtZRPDHlu3FnO/ZnY8tllUVkvl6pIrhVaing74aH9FACGhpG3JwGcej3r50HBT015vMFJI6SCNzWsc4gkgF2+QkK9bpfL1Fq2a2W4MmD42iNj2gNjJAJeTjOwz19fsXlNdNS6drqV95qIKujneI3GNoHD7mtOcexdVMAe6bVfJB9jV+90b+aKT5U37HJMDs1rcqu1WVtTQy9FL0rW8XCHbHPaCsuWbWdZSG5U8lNSwlvGyl4QXlvVzadyPSPUF090XybZ/ns+wqlYMUbQP7H7lMU4Y1qvst00tNcAGxVEbHh3CNg4DORn2Hde2ka+puWn4Kmsk6WZ5dl3CBnDiBsBhYOjxnRNxA3PFL9wLU0A5rtLU4BBLXPB9B4if3q8j9t90rJta3C3yTcVLDEHMj4RscN68Z6yvi7Vmoau6vt9mgFLFGAXVk8Z4XHsaSCCOrkVyWWVkvdEu7o3BwEIbkdo4AfpC+aia7ajvtbb6O4G3UlEQ1zo/judvvsQeo9fYnBmkVy1FZLtRwXuanq6aseIw+MAcB5dQb2jmCvTWn8+ad+Vf8AcxYt4s4tV5s5qbnPX1stQ3LpTyYHDGxJPMnrW1rP+fNO/Kv+5icCvUl3R3cNjp3HkKpp/wD1cq1SXdHIFjpy7cCqbn/pchHi+XWVXF4SpXU0EBHHHRuAL3N6s5HMj0j2LSodQOumlKq4RAQ1MMUnEBuGva3ORnq5Fbcc8T6Vs7JGmFzOMPztw4zlRNgPS2DU1VH/ABMzpSzbH9Un94S5I1KGuqLjoGeqq5OkmfTzcTuEDOOIDYbcgsln9E5/3/7y7rF/RrJ8nn+164Wf0Tn/AH/7yXJMK3T3k9bvk0f3QuyonZTU8k8ruGONpc49gAyVyae8nrd8mj+6F56nY+TTlwbFniMLuXZ1/Qmoidp67VeoGvrbXLT0NHktibIAS/BO+7Tv1dQWtpm+z3CKqp7lE2CtoncMwHIjff6D6PevbR8sUumKExEYbHwuA6nA7r5kvEFzN1ttIyV01PE5rn4HAXEYwCDnOfR1FL6N2LFdNSajnmlsckFFQxOLGPlaCZPe0+vYDn1rQ05fK6W4zWe9RtZXQt4myN2Eje3sz17e4YTufTRyaZijYRxxPe147DxE/YQuaZzZ+6ZTiEgmClIlweWzuf8A1D3p/B+3G7Xq5X2e02N8FN3qA6SaXBJ9GCDtv2dXNettqtS0F1ho7xE2tp58/wDEwRnEZ7DgAY9Y6+ey57nZLZfr5M+33KSjulOR03Cw7Y2BHLfluD9q4zU6k0tPSeEKxlfSTS8GC4vdv6SA7OOW5CQrx1RBeDq+iEdXCHyOPeZI/ixtni8X8VdW5lXHQQsr5WS1Qb/CPYNifRsPsU1qQf8ArOwHqy79yrkmxd2Pqa9+A7cJY4+lqJXdHDH2u9PoWIX6xpKZ1dWPpqmn4S6SkaAHtaeeCG8wPSfavXW5ENfY6qX+TxVX8ITyG7SPsKqJpoo6Z80jmiJrC5zjyxjmphU13OfJt3+c77As6kvV7q9H1twjrT31TVB8bombxgDIxjHWTn0LR7nePg4/HLp3/uXh3PomT6erYZW8UclQ9rgesFrQVUimttcyutUFbkBskYefRtuPZusnSlyrrsytramUmmdMW0zOADhaPSBk8xz7FNRXKS06bullOTUxVHe8I6y1+dx7nH2hXFmoBbLPTUYxmKMB2Ot3Mn35S8n8Yml79UT6erbhdJ+k73lcOLgDTwhoOMADtXHR1er70zwjRSUtHSuOY4ZADxgHt4Sd+Wcj0YWZaY3y9zu8NjGXCcu27BwE/QCrXTM0M+naB0LgWiFrTg5wQMEe9BNaSqJqrWN0mqYOgnMQEkf9lw4QfZsu+63e7V14ktOnxEx0ABnqZBkMPPA2Pq5H2YyvOzyxS90C8OhILRE1pI7Rwg/SCsW32qruGpbzTwXie3StnLyyPOZGlx32cOWR704OW1S3W+WW501JqF0NRT1buCOpiAHC7qBwBt7Ovnsu7VF9ntne9Jb4RPX1TuGJp5Adp/39ixa7SczRF4T1W8x8YLBU5wXejifzXXenNptfWeoqCGwuidG1zjgB3jD/ALh70HFdjqqgs1U66SU9bSzRFjxGAHRZGA7Zo6yM81RaN8lqD9A/eK99SSxxaduDpi0NMD279pGAPfheGjfJWg/QP3ig2TyK/m2lZ75UW+WgsnRQcErpJamXcDOMNGx7D1e5f0k8ipHubyxutFVC1w6RlQXOb14IGD9B9yTcw9bJebpT3rwLfhG6dzC+GdgwJOfZgdR6hyXS25VlPrM2+ol46Spg46dpaBwuHMZxk8j9C4L+9tRreyU8JzLFxPfjfDef2A+9dOto3U8NFeIgTJQThzsdbCQCPs96f0/jpv8AcqmG5Wu3UMvRzVU2ZCGhxEY58/8Aey3lK2ci7awr7kCHwUkbaeEjlk7uP2+9VSCd1rdKu0WmGoopeieZ2tceEOy3BJG49Cz5ZtY1cfhKjNPBTnD46NwBe5vVnI5kekexevdHIFipy7kKpuf+lyp4pon0rZ2Pb0JYHBwPi8OM59SDItGpYa7T0l0nb0RpwRMwdTgOr17e9Y8E+sb1D39RzUtBTP3iieAS5vUd2n93qWTCx1TpPUdTACYZaoOZtjYOBP0Ee5d9o05ca61U1TT6prGRSRghjOLDP8Px+rl7EFBpq9z3JtRTV8Igr6R3DMxvI9hH+/tWRdLzehqqe021zXGSNoi42jhiOAS8nGTtnn28updWnLIy23qqmfe23CqdHwSxn47dxgu8Ynq615Uw/wD9m1fyQfY1MnLcscF0go3NvNVHU1BeSHRtAAbgYHIenqXvdbhFa7dPWTZLIm5wOZPUPaV1qb1/HI/S8/BnDXsLsdmf/hSkZsM2tLlTeEqaalgheOOOlLRlzcbYy08/SR7Fs2TUDrlYpa19M81NPxNlgiaSS4Dk0c91pWuaKa10ssJHROiaW45AYWU/VNPLZ7jXUcUjhRngBeAGvdyBBB3HJWkZkXw1ubO+op6W3Ru+LBIzDgO05a4+/wBy0tK3itr++6O5sY2sonhjy3biznfszseWyyqKyXy9UkVwqtRTwd8ND+igBDQ0jbk4DOPR7186Dhp6a83mCkkdJBG5rWOcQSQC7fIQfkN8v9dd7na6BzHStncI5pGtDYIwSOobk7c8rpo7xe7PeKe36gMM8VW7hiqIwBh222wG2T1jO6/NISxDUuoIiQJXVBcB1loc7P2j3r7149sslpo43f8AESVTXNA3IHLPvI9yTBcuvU90rKC62WGlm6OOpn4JRwg8Q4mjG425nkp/VEF4Or6IR1cLXyOPeZI/ixtni8X8Vqaz/nvTvyr/ALmL91ID8M7AerLv3JMF2aNfW3a1WGHFObhcnYYTFGXMz/aOANvcsiePW9LTurH19I9sY6R0Aa3OOZb8Ufb7Vp6tu1Zb4aSmt5ayqrJRGyR4BDOXb6wse46WqorbUT3fUVXPAyMvfFkhpcBkc3Ec8dXuQVFguXhez09aWhrpGniaOQcDg/YtFTmgfJWm/Sf94qjVqQREUUREQEREBERAREQEREEf3TfJ6n+Vt+49E7pvk9T/ACtv3Hog0NCeSFD+s/aOVAp/QnkhQ/rP2jlQIOW50fhC21NH0nR9NGWceM8ORzwvOzW/wVaoKLpel6EEcfDw53J5ZPau5EHFd7bDd7dNRz/FkGzsZLHdRHqXJbbF3vYzaq+dtdBgtGY+DDeoczyPIrYRBHfAeoiDoaPUFZBRn/2MEjB5g4cBvv1KitFopLNQikpGngzlznnLnntK70QSdRop0dVJLaLvU21kpy+KPOM+jDht6DlaFh01BZ5ZKp88tXWyjEk8p3PqHu5k8luIgx7PY/BdxuVX3x0vfsnHw8HDwbuOM5Ofjejks2u0ZxV0lVarnUWx0xJkbFkgn0YIx17b+xVSIJy26Shtt2pq6Gpc4xRubIHty6Vxzlxdn09nUuq/6cpb4GSPe+Cqi/i54+Y7M9ozv+9bKIJODRTpKmOS73equUcR4mRSZAz6cuO3qwtbUVkF8tooxP3uA8P4uDi5Z2xkdq1kQfAjxCI88m4yszTdk8A291L3x0/FIZOLg4eYG2MnsWsiCah0pJSX11worpNBDJL0slNwkh++SCeIbbnmNl22ex+C7jcqvvjpe/ZOPh4OHg3ccZyc/G9HJbCIJOr0W/v+aptV3qLcJzxSRxg4JyeWHDbfkvqj0VDQ3KjroK6UzQuL5nSN4jMTz69uvt5qqRBj1Vi741LS3jvjh73jLOi4M8WQ7fOdvjdnUthEQR+toI6q72GCZvFFLM5jh2glmV+/AYyPZDU3msmt7DltK4nYDkM5x7h7lvXGz09yrKKpmfK19G/jjDCACdueR6FopNhyyW6kltxt74GGlLODo8bAdSmPgPURB0NHqCsgoz/7GCRg8wcOA336lYog4LRaaWzUQpaNpDM5c5xy5x7SVzWqx+Dbrca7vjpO/Xh3BwY4Nz1535rYRAXNcKGnuVFJSVTOOKQYI6x2EeldKII34Cykd7PvtY63g/ybBxw5yBzxn08PsVBV2OhqrP4KdEWUwaA0MO7cciCetaSII6LQ05YynrL9Vz0TcDvcAtGByG7iB7lsaesIsMdVFHUdLFNJxsbwY6MdmcnPV7lsod0uw/nGl9O+FLS+rpa6egrGTvj6aInxmYBwQCPtVXYdNU9nkkqXzSVdbL8eol5n1c8e8rrstnp7JSOpqV8r2OeZCZCCcnHYB2LRQY9VY++NS0t4744e94zH0XBnizxb5zt8bs6lzX7TButwir6W4S0NTGzgL4wTkejBGOZVCiDBvWmWXelpRJVSRVtM0BlU0bk7ZJGfRnnsVmu0KaqN/hO8VVbKGlsLpM4jJ68Fxz1dY5KwRBx2qidbrZT0bpemMLAzj4eHIHLbJXtWUsVbSS007eKKVpa4eheyII1mhp4wadl/rG0BJzTtBGWk7j42Pbw+xalh0zHYq+pmpqgugma1oic3duOvizv19XWt5EGRFY+j1NLee+M9JF0fRcHLlvnPo7E1HZPDtJDT98dB0cok4uDizgEY5jtWuiDJ1HZfDttFH3x0GHh/HwcXLO2MjtWmI8QiPPJuMr7RBj6dsYsltko3TioD5C8ks4eYAxjJ7FkfAYwVMht95q6Olkdl8DM5I6xkEezIPtVeiDBtGmILReJayllAifCImw8HLGNy7O5OM8utc920j35c3XC33Ge3VEgxKYgTxcuwgjluqZEEf8BGcUNS65zSVzJWyPqJW8XHjkMZ26tyTyWxerH4VrrdU98dF3lL0nDwcXHu04zkY+L6ea2EQFkajsgv1DHTGfoQyUSZ4OLOARjGR2rXRBI1Ghy97oae8VcFuc7JoxktxnJA3x7wfat1tnp4bHJa6QdDE+J0YOMkcQOSe3mtFEGPQ2PvPTTrP3xx5jkZ0vBj4xO+M9We1c401jSZsfff67o/8fF8XPs5qgRBzW6l7xt9NS8fH0MTY+LGM4GM4XQQCCCMgr9RBJT6JdHUSPtN4qbdFLu6KPJGfRhw29BytqxWSlsVH3vS8Ti48UkjvjPP++paaIJWt0ZxV0lVarnUWx0xJkbFkgn0YIx17b8+paNg05TWNsj2PfPUzfxs8nN3q7Bnf95WyiCevelY7lWivpKyagrQMGWL+sMY3wQc42zleNv0eIq6KsulyqblLCQYulJAb7ySd9+ap0QYmo9Otvfe8kdXJSVNO4mOVgzjOOrI32G+Vo2ymmo6CKnqKl1VJGMGZ4wX79e5+1dSIOS526mutDJSVbC6J46jgtPUQe1TlNohzJGR1V4qqmgjdltI7IbscgHcj3AexVyIMrT1l8B251J0/TZkL+Lg4eeNsZPYvjTdj8A0UtN3x0/SSmTi4OHGQBjGT2LYRBP12lYKzUkF3dNw9Hwl0XBnjc3kc59XV1KgI2REGNp2wtslvmpHzipbLIXkmPhGCAMYyexZT9DuinkNsvFXQ00hy+BmSD6Mhw2xtuD7VXIgwbNpiCzXSaqppT0UkTYxEWbjGMkuzuTjPLrX5fNLQXWqbW09RLQ1zNhPF1+sZG+Nsghb6IJi3aPbDXx1t0uNRc5osdF0ucN95Od/StW92WkvlH3tVhw4TxMe04c0+haSIJGLREj2OZcbzUVrGsLYWSA8MbiCA7Bcc49nJUNmt/gq1QUXS9L0II4+HhzuTyye1dqIBGyj4dC97U3/AAt1mp6wPP8AxELSzLTjxSA7fl29asEQYVg0zBZ5JKmSeSrrZc8dRJzO/UMn0dZXTqWSnj0/XGqIEZhcOeMkjbHpzhaixLppa33a6RV9X0rnxtDejDgGOAJO4xnr7Uvsj40Xb/B+nKZrhiSYdM/1u5fRhby/AAAABgBfqCT7owBslMDyNUz7HL4l0OXOMMF5q4bc45NICSMZyQDnHvB9q3r1Z6e9UsdPUvlYxkgkBjIByAe0HtWiNtkHJSW2korc2hhhaKcNLSwjPEDzz25U2/REsEz/AATe6uggeeIxNyRn1hw+nf0qvRBlWGwUtip3sgLpJZCDLK/4zj+4c18xWPo9TS3nvjPSRdH0XBy5b5z6Oxa6IC854Y6mB8MzA+ORpa5p5EFeiII52hZGGSGjvlXT0LzvTgEgg8xs4A+73rfprHQ01mNqjiPezmlrsnxnZ5kntWkiCNZoaeMGnZf6xtASc07QRlpO4+Nj28PsWpYdMxWKvqZqaoLoJmtaInN3bjr4s79fV1reRB/PbbY2Xi83xzKmWkqoKsmGeInLcl2RzG3tVBZtKRW+tNfW1ktwreTZZf6o9AJJz6crRttnp7ZVVtRA+Vz6yTpJA8ggHJO2B6VooMe9WPwrXW6p746LvKXpOHg4uPdpxnIx8X0818aj06L33vJHVyUlRTuJjlYM4zjqyN9hvlbaIMGt00y42KG319XJPPDktqseNxb4JBJz6d98LPZoiSYht1vdXXQs3bE4kAHt3cfox61XIgy9PWl1ktbaI1HfAa4kP4OHYnOMZK1ERAREQEREBERAREQEREBERBH903yep/lbfuPRO6b5PU/ytv3Hog0NCeSFD+s/aOVAp/QnkhQ/rP2jlQICLB1x5KVvqZ99qw6XSTr3ZKeruFdOagwDoGMIEcTeEcIwQc8gTuFFXSL+f2CgrNW2wMu1dOKSlJjY2I4dI7nxOJznAwOX789ulGT2nUVxshqHS0sLBLHx/wBXOD/3b+pVFmi/nbX0mq62pqLxemUlFHIWU9N07WHbk7DvXzx1+hdNpqYdP6hprfQ3VldbKvLWs6VrzC/q5dpPozn0IVdrgvlRLSWStqIH8EsULnMdgHBA9Kw9W1lZUXGhsVvnNPJV5dLK07hg/wDg+5Z910f4Gs9VU2qtqeLoiJ45CC2RmN9gBy3PWg27fPdLno+GamqWMuMrMiZ7QG54t8gAjkOxbNG2dlHA2re2SoDAJXt5OdjcjYdfoUbN/RUP8tv7ULbpY66bRtHFbZI4ql9LGGvkJAb4oydgd8JckbyL+e1OmbBFDI+6agLq9rSZndO1x4/0cFx9XMrc0HXz11llFRO6cwTOjbI4klzcAjnv1oKZF/NdMWGS+xVkdTWTxW+Od38DEQON5xucjGwA/wDC0rLTS6c1kLPDUyS0VTEZGsefinB39fi4z1oVcLNukN1lq6J1uqYoYGSZqWvGS9uRsPFPVns5rSUhrT+fNO/Kv+5iZFeijO6D03TWfvZ3DP056M9jvFwfeua76MbSW2a5suVXJcYGdK6VztnFoycdY9G6C8RSw1BPDoRl1fh1SY+EEjm/PDn96z6XRHhGhbXXC41XhKZok48ghhxsDnc49YQXKKboay62jS9TNeY+KopA4Me54d0o/qkkHt233WPbNInUFC26XmvqX1NQONgYRhjTnA3B9eBjCC8RSmkqytgr66x3CczyUmHRyuOSWH/5Hvwse12ya8X++0ZqpKei75c6cRbPk3cGtz2cydkH9DRfzsW+vseo/AdorpGQV8XFxybujG+XDGPG8U7+n2r9vdjGk5KS6WysqC90wZIJXA8ed9yANttwg/oaKa1ndpqKkpqSlnbTz1r+DpnO4RG3bJz1cxv61gSWCywQuqaPU7Rc2guEpqowHP6+RyM+s8+tB/REWNpS7PvFkiqZcdM0lkuOtw6/aMH2rZQYuobnPTGmoKAgV9a/gjcQD0bR8Z5HoC5dTXKtttVZ4qaoIE84jlJY0l4y30bczywue1nwhry5VL/GbRRthj/w55/Y73rw7oPS9NZ+9yBN056MnkHZbj6UmBZrxq2zPo5m0rxHOWOEbncg7GxPPrUVeNGimt090Fyq5LlC3pnSucACRucdY2G262KetluGgpKmc5lfRyBx7SARn6Eo1rTHXRW6Jl0mjnqxnjfGMNO5x1Dqx1LtULQ3V9n7m0FRCQJ3l0cRIzhxe7f2DJX3BoQyUraua5VTbq4cfSh2zXfafXlKLcqd0Zc6y6UdXJWzdK6OoLGnhDcNwNtgFm9zzpuK798nin6cdIe13jZ+lZWmLHLfIK2GorJYbe2oJMUWAZH9pJHIYCGH9JRQ9lppdOayFohqJJaKpiMjWPPxTg79mfFK+9SVvhPUAsr7ky30MUfFUvMgYZCf6uSd9iNvXzwgtUX84q6eg0yGXDT97ZO5rx01M6oY/pW+puOWezrzthVGp7lPDpWWut7iHPY0teBu1riN/cUG+uK81j7faaqsja1z4Yy5odyJ9KhrbYLDc4I54L9N4Tk3BdI1rul554SOI79h9q1L3Z6qXRpF5qOlqqIOeySJ+Q/bbiJbk7f/AClIobBWS19lpaucgyys4nYGBz6loqV0LZaaitsVwifKZqqIcbXEcI36tlVJSI+rvF8vN3qKDT5hp4aV3DJUyAHLt9twds9gPLmvmlvN8s13p6DUHRVEVW7hjqIgBg7DqA2yRzGd1WQUlNSl/e8EUPSHif0bA3iPaccypSvkGp9S0lNR+PRW6TpJ5x8UuyMNB9n29iQd+r7lXUUNFBbJRFVVU4ja4tDtvaD1kLi8Ha5880P/AED/APmvXUlvu1VqC3VFvpY5I6UEh8zwGBx6yM8RxgHYLkqanV1ij7+r56WvpGECSOMAFozz+K39/PkkFJd7gbRZJqyXD5Ioxt1Ocdh9JWA+4Xy0QUVyuFbFVU1S9rZoBCG9CHbgtcNzj0/+Vr3enbqHTErKV2e+Yg+InbJ2cAfdhYdUbjfqShtDrZVUro3tNVNMzEYDdjwn+tn/AH2pkwo79cX262ukgbx1MrhFAz+092w/H2Lro45o6SJlTL004YBJJgDid1nAU86sp6q71F3qpOC3WrMURI2dKdnOHbjYBd1t1NR19UymMFXSSyt44m1UXB0o7WnJyg9NRVFbRUIrqJ2RTO45oiAekj/rb9RHNaFHUxVlLFUwO4opWhzT6CvSRjZI3MeAWuGCD1hTGgpntoq23SEk0VQ5jc9TSeXvBSCpREQEREBERAREQEREBERAREQEREBERAREQEREBERAREQEREBERAREQEREBERAREQEREBERAREQEREBERAREQEREBERAREQEREBERAREQEREBERBH903yep/lbfuPRO6b5PU/ytv3Hog0NCeSFD+s/aOVAp/QnkhQ/rP2jlQIMHXHknW+pn32rvsv8x0Pydn3Qveuoqe4Uj6Wrj6SGTHE3iIzg55jfmF6Qwx08EcMTeGONoa0ZzgAYCnbcTHc5/mGb5S77Gr5oBnui3UdtM0fQxUVutlJa4HQUMXRRucXlvEXbn1k9iR2ykiuUtwZDiqlaGPk4juBjqzjqCuR/PrBbrBHU1lv1DEyKshlPC+WV0bXN9eQPT6chbFJT6Siv1NTW2kfU1QcHtkglc9keN8kl2PdlUdzsVsuxaa+kZK5vJ+S13qyCDjfkvq2Wa32lrm0FKyHi5u3Lj7Tk49CFT2qH+CdT2u9ShxpQ0wSEDPDnP5j7l16i1Ha/AVSynq4qmWeJzGRwuDnbjmQOQA337FQVFPDVQuhqImSxP+Mx4yD7FmUulrLR9L0FC1plYY3Evc48JGCASdtj1KCem/oqH+W39qF63uoqabudUbqZzm8UMLHubzDS0Z/cPaqY2egdafBZg/4PGOj43cs555zz9K92UdOyibRiFrqdrBGI3jiHCBjBzz9qtyRGw0miaC3xVbpIKl7Gh2HTFz3n0x5+gj1rp7nDxJaq1zWhodUkho6sgLVp9JWKmnbNFbmcbeXG9zx7iSF30Nro7c6d1JD0ZnfxyeMTl3budufUgne53/N9f8rd9gSt/pLt/wAlP2PVFbrZR2uOSOih6Jsj+Nw4i7Lu3clH2ujkucdxfDmrjZwNk4jsN9sZx1nqTJy7FIaz/nzTvyr/ALmKvXHW2ujr56aaqh6SSmfxxHiI4TkHOx35DmmRO63/AJxsPysfa1buofJ+4fJ5Puletda6O4SU8lXD0jqd/HEeIjhdtvsd+Q5r3qII6qnkp528UUjS17ckZB58kx2WbojvKSt7mETYW8T4wZABzIDzn6MrcteqLTJZop5a6CJ7IwJI3uAcCBuA3mfRhbFFRU9vpGUtJH0cMfxW5Jxvnmd1mz6TsVRUmokt8fSE5PC5zWk/og4+hEZcdXX6n0rc3ugYxjy4UrWNIc8NOd8k5O2NuvK9dL6ktjrDTx1FZDTzU8YjeyV4adhjIzz2HUqaONkUbY42NYxow1rRgAdgCyq3S1kr6l1RU0DHSu+M5rnMye0hpGT6UGNpaXwrqi63iFrhSuAhjcRjixj9zQfaF66P/nzUXyr97lT09PDSwthp4mRRN+KxjQAPYvGjtlJQz1E1NDwSVL+OV3ETxHffc7czyQT1w/pJtvyV3/endF/mWm+Vs+xyoZLZSSXKO4vhzVRM4GScR2G+2M46ylxtlJdIGw10XSxteHgcRbgjr2I7U4Ev3QKUFltrZoXTUtPLidrc/FOOzlyx7QvN1DoRtH31xU5bw8XCKl/GfRw8Wc+xWkkbJY3RyMa+Nww5rhkEdhCxm6QsLajpxbmcfFxYLnFuf0c4x6MYQemlhQeCGyWukmpaaVxc1kpyT1Z5nbbtWwvxrQxoa0BrQMADqX6gktNDoNXX+B3xnvbIPVuf+4L81v8AzjYflY+1q975GbTqCjvrRiB473qyOpp+K4+3GfUFt1tso7jJTyVUPSOp38cR4iOE7b7HfkOacDy1F5PXD5O/7pWHZ/6NnfJZv+5VFRBHVU8lPM3iikaWvbkjIPPkvGG2UkFt8HRQ8NIWOZ0fETsc5Gc56yhwhnUctX3MaV8IJdTyOmwOwPcD7gc+xU9NqyzyWttW+tijPBl0RcOkB6xw8yv26Nl0/p1wslIxwgOeifxPHCTlx55PPPNTMVw0Q+NtdNRtbV44nU4Y/HEOoN+J+7tTkd/c+qO+33ipxjppw/HZniK9u53/ADfX/K3fYF66FpZW0VXXTQmHv6YysYf7HV9pW5brZR2uOSOih6Jsj+Nw4i7Lu3clUTtd/SZb/kp+x6zL3SW6DXD332EuoayMdHIS5rWuAA3II7PpCtX2ujkucdxfDmrjZwNk4jsN9sZx1nqX3XUFLcacwVsDJoz1OHL0g9R9IUVHXCl0NQxsc2FlW954Wx0tQ6Rx9z8D2qiu9WLRp3pYreZ4I42sdTvdjDMYwdjnHWv2g0zZrbUCekoWMlHJznOeW+riJwfSFqva17C1wDmkYIIyCERCzWvRdypW1bKyOhLgXuaycNdnsLHZxjsAC8rK+ol0Reo3TOmpYg5tO94Iy0DfHYOW3pVJJo6wSTGV1uYHE5w172t9wOPYthlNBHT97xwxsgwW9G1oDcHmMckGLo2spp9P0cMVRE+WOLx42vBc3c8xzC31mW2wWy1VD56Gm6GR44XEPccjOeROFppRE3e9tvV0ltEVwhoKCLapqHyBjpeosZn/AH7NjvWyssFBTx0dBXULWA4a1s7SXH37krwdovT7nFzqDJO5PTSfmX1Fo6wwysljoOF7HBzT00hwR/zIPO76gms9/pYKtkTLbUN/jyDlr+wnOMcurrXhqq/202Kpp6ergqp6hvRRxwvDySdurkqCtoqa4UzqesgZNE7m1w+kdh9IXBQaZs1tqBPSULGSjk5znPI9XETg+kIPewUslDY6OmmGJI4gHDsPWF4ajr5aShbBR711W7oYB2E83eoDda65n0NNJXRVr4+KoiaWseXHxQeeBy9qUiX1Vb47bpSjpo2k09PPGZjj4w3yT6yfpXvqZ7Jrvp5lM9rpTUdI3hP/ALe2T6sKnmhjnidFNG2SN4w5rhkEekLPtmn7XaZXy0NG2KRwwXFxccegknHsQaZ5KS0OOlqr3Vt/i5ashp9RJ/7gtjUlwNus8r48mok/goGjm57thj7fYv3Tlr8EWaCkOOkA4pCOtx3P4exINRERAREQEREBERAREQEREBERAREQEREBERAREQEREBERAREQEREBERAREQEREBERAREQEREBERAREQEREBERAREQEREBERAREQEREBERAREQEREEf3TfJ6n+Vt+49E7pvk9T/K2/ceiDQ0J5IUP6z9o5UCn9CeSFD+s/aOVAgIiICIiAiLG1JfmWKmieY+lklkADBz4R8Y+76SEWTvs2UXnTzR1EEc0TuKORoc13aCMgr0RBERAREQEREBERAREQEREBERAREQEREBERAREQfEsUc8Topo2yRvGHMeMgj0hfrGNjY1jGhrWjAAGAB2L6RAREQFxeCLb0/Tm3UnTcXH0nQt4uLOc5xzXaiAiIgIiICIiAiIgIiICIiAiIgIiICIiDzkghlkjkkiY98Zyxzmglh7R2L0REBERAREQEREBERAREQEREBERAREQEREBERAREQEREBERAREQEREBERAREQEREBERAREQEREBERAREQEREBERAREQEREBERAREQEREBERAREQEREEf3TfJ6n+Vt+49E7pvk9T/ACtv3Hog0NCeSFD+s/aOVAp/QnkhQ/rP2jlQICIiAiIg+ZHtjY573BrWjJJOAAv5fc7g68XWWtOeiHiQA9TB1+1V2u5aqKwuFOP4J7w2ZwO7Wf8Ak4CiWABgDeWNl5+tqsnZ9f8A5fQ069d1XCo0Rc+je+0zOwBmSnz2f1m+w7+09isl/JRJNDPBLS576bK3oQOZdnl7eS/rDC4saXgNfjcA5APrWnS1eWnu8vzujOj1rJtX0iItHiEREBSV1vN3r73JaNPiON0ABmqZACGns3BHo5E+5Vqiaurm0nqStrailkmt1eWuMsYyWOAO3ZzJ2PV6kyOqjut7s9yp6LUBhqIap3DHVRDHC7qadh9nXzK6tSXmtgq6a1WeNr6+pBdxP5Rt/tfb7uRU7qS9S3umoamkpJoaKOpbwyzAB0j9/igZ2GDvnmVtweP3SKji34KEcPo3b+JQc7LnqCw19My/ywVVHUvEfTRgDo3dXID6QtPUdzq6eegt9ve2OqrZC0SubxCNo5nHWd/tXP3QQDpl7utsrCD2HK9r7bauqNuuVA1slXRO4hE4hokaQMjPUUH5aK+vgvk9muc7Kp7YhNFUNYGFzc4ILRsP/C6GV1TW6kdTUsnDR0bP+IIaDxyHkzJHUN9ljyur6Kqq9Q3KnZT1L4hS0lG14kJcTtkjnv2dWV90VdNZv/tNBQPuVwDe+Kx/StjAe7c7nmfR2YQVyLhs90gvFAyqgDmgktex3NjhzBXTVTimpZZ3DIjYXkeoZS+h6ooO16ddqum8LXqtqCZieijiIAjaCRjcHs5D6crR0tNWUF3rLBW1BqRTsEkMjufDtt9I26kFWi/ntusvh+83qlqaiWKjhq3PLIiAXvJIBOQeQHZ1q8o6aOjpIaaLPRwsDG554Awg9kUTqGCpqdd0VPSTup3yUpaZW82Ny7JHpxt7VyXGzzaWulBJZqyXjrXmB3fBDhxHYE4Azzz6wg/oKL+fah078H6Zl5pLjVvrY5G9I+VwPHnY8hn2EnZbmrLjWR0lFR0EnQ1FwlEYkB3YNs4PVzG6ClRQ1bovwVQvuFtuVS24QNMjnuIAfgZdyGRn0k9hXVeLg66dzl9Y8APkjZx45cQkAP0hBXoo+1WWGmp49S10889Y2AzluRwNHAcADGdhtzWNQ0Nu1BEbjqK/MZPKTwQtqGN6JuTth2cer8UH9JRSWj66SOurLO+uZXRU7Q+Cdrw7LD1ZBPLI9SrUBFE1NLPq3UFbST1UkNtoXBhiiOC93bvtzB5g/TlfkNJNpC/0NPT1Uk1trn9H0Up3Y7YZ7OZG4Ho9KDT1Tc7lBV0FutL44qisc7+FeAQ0DHaD9hWtZ4rhDb2Mus8c9Vk8T4xgYzt1Dq9CjNSadpJNW0LHSTgXF73S4cPFwB8Xb7cq5oKOOgoYaSJznRwsDWlx3IHak2MuhFG69qHxzUEVW6pZaZC4Tmn5uPUD9uPX2L5s9HYpLpDUacu/ezg4CSlJcRMAMkcLiDyzvuAg2q28y0+paC1MiYWVDHPfIScjAOAB6wtpfz2+6fpKnXFNTPkmDK5rpZCHDIIDuW3LYc8rv1jFNFXWCno5THKXPhZIebchrc+sZTBlZoo26adpLDpW6mmkmlfOxnG6VwJ2d1YA7VSWT+Y6H5Oz7oQdyKJ01Wm3aPulW3BfFPIW55cWBj6V5UWjXXW3R3OuuNUbjOwSseHDDMjLc7Z29BCC1rJ+9aOao4eLoo3P4c4zgZwuHTlzlu9mgrZmMY+Uu8VmcABxA5+gLPuFqqarSD6W8TB9RAwvMkLvjFoJbkke9ZGlLVBT6Sqrkx0hmqaaVr2kjhABcBjbPV2pyLtFg6J8lKH9F33iuTS38/ai+UD/ALkvoVKL+c6X08zUFtL6+pnbT08rmQxREAZ5uJyDzyB7F7V74NQ36spbldWUNtondGyHpWsMjhkZ37DnfBQf0BFB22Sn09f6Sktl1ZW26scWOi6VrzG/qPi9p9AXVryofHNQRVbqllqkLhOafm49QP249fYgskUXZ6OwyXSGo05d+9nBwElKS4iYAEkcLiDyzvuArRBPVlzrI9bUVuZNillpy98fCNz42+cZ6gqFQ+pKeqq9c0MFHUGnlfSkGYDdjcvyR6cLzuunHaWpvC9mranjhI6aORwIkaSB1AfTn2YTBleIpHW1Q2q0vSVDRhsssTwD1ZBKobt/M1Z/kP8AulMD6ubKyS3zMt0rIaoj+De8ZDTnr2PV6Fh3q4XO2yWCA1LelnlbHVFrQRJ8UHGRtzPLCzo/6Kj/AJZ/aLzuX8k0b+nF9jEyKKtvMtPqWgtTImFlQxz3vJORgHAA9YW0v57fdP0lRrimpnyTBlc10shDhkEB3LblsOeVfQxCGFkTSS1jQ0Z57Jgy9EUhrGulluVHZo65lBDO0vqJ3PDRw7jGcjsO3Xssesorbp2IXHT99ZJPERxwOqGP6VueWG4/f9CD+josS9CuuVkifbquOibKGySzveWlkeMnBA/BRd4tNgtVH31bL7I6uacx8EzX5PX8QZb6yUH9PRYclTJV6JkqJTmSWgc5x7SWbrC0rp2O50VBda+ome+EjoImkBjWsOACMHmRnq5oNfT9zrKy+XqmqJuOKmla2JvCBwjLusDfkOa0bNFc4aeUXaoinlMhMboxgBmBgchvzWHpXyl1H/nN+16xLbdJrVo64S0zuGeWvdExx/qktG/uBQf0hF/Oxp6zdB3ydUR+FccfTCrZw8f3vbn0+hbVvukt20NWTVBDp2QSxyOb/WIad/dhBVIobSunY7nRUF1r6iZ0kJHQRNIDGtYcAEYPMjPVzVygxobzLLqya0CJgiip+kL8kuJy33DdeNZcauLWVBQMlxSzQue9nCNyOLG+M9QUzT6ao5NdVFEZZ+jijFQ0hw4uLLTg7ct1oamgqqrWdugo5zTyyU7m9KObG+Nkj04ykwVaov59erANKup7ra62p6TpgyQSuB4wd+oDbbcFUWqKOqroYWC4R0FuB/4uQycDnNO2AcYxvjc9fWg30X8tu9LaNPugqrDeZJKxrgeFsgeC31tAHsPNU3dAc5+m4nN2cZ2EevBQViKGr9F4t0txmuVU+6Rx9KZS4cPEBnA2z1YBz+Co9LVc1dp2jqKhxfK5hDnHmcEjJ9yDWUfqnWMdJBJT2iQTVQAL5mAOZCMjfPIncD2+xWCktY2+kt+kKqOjp2Qtc9hdwjdx4huTzPtUVTRSgUbJpXY8QOc4+rJKj6e5an1HJJU2eSCgoWOLYzK0Ev8Ae12/qwPXhVkcQntbYSSBJDwkj0jCjLRqJ2k6c2i80U4dC4mKSEAiRpJOdyOs8x9GFcpNm9YLxWTVs9qu8TY6+naHB7Piyt5cQ+j38hyXHUUGtHVEhgu9E2IuJY0sGQ3Ow/i1x0NTV1ev6epqKZ1KJqZ3BE744YOLHF2EkZx6lS6iuYtFmqKsYMjW8MY7XHYfj7Eom7TV6mfqYUFRcYamKnw6pMUbeFo/s54Ac+r8V1XW83euvclo0+I43QAGepkAIaezcEejkT7lp6VtZtloYJcmqnPSzudzLj2+pYdXVzaT1JWVtRSyTW6vLSZYxkscBy7OZOx6vUmR1Ud1vdnuVPRagMNRDVO4Y6qIY4Xf2TsPs6+ZVYv53qS9y3umoamkpJoaKOpbwyzAB0j9/igZ2GDvnmV/REBERAREQEREBERAREQEREBERAREQEREBERAREQEREBERBH903yep/lbfuPRO6b5PU/ytv3Hog0NCeSFD+s/aOVAp/QnkhQ/rP2jlQICIiAiIg8qmCOpp5IJmh0cjS1w7QV/LqqiktdfNQTZPRnMbj/XYeRX9WU9quwPvEUElK5sdVE4N4z/AGCcH3c/f2rPqaPKPV8T5F6GvyY+i7X31Wuucrf4KAlkGf6zv6zvZy9/Yrlc9DSRUFHDS07eGKJoa38T6TzXQu9Mmmdox6vVvV13XciIirMREQFK3a+V+n70+WujlqLRM0dGYmNzE7HLO2cntPq5KqRBEMqqjWN6opIKWWG00b+lMkox0jh1dnPbY9vqXVqQVVnv1Nf6endUQCIw1LWDcN55/wDPo9KrUQQlbdXa0nprfbqWdlGyRslTNK0DAHVsSPx9iuwMBEQT0QN61K6YjNFayWx9j5jzP/KNvWuB1bDp3VdyqLnxx09cxjopQwuaS0YLdhzVgiCd0XSzwWyonqI3RGrqHztjfsWtOMZHsW7VQippZYHHAkYWE+sYXqiCCtWo3aVpjab1RTh0BPQyRNBEjSSc7kbekfRhaWloa2vu1Zfq2nNM2oYI4Ync+Hbf6Bv1qrRBJ6P/AJ81F8q/e5ViIglqz+keg+Ru/wC9NZfzhYPlrftCqUQTPdB8l5f8xn2r81VQ1c9BQV1BH0tRQyNlEYGS4bZwOvkFToghqzWvhWhdb7Zbql1fO3oyxwBDMjDiMHJx6QO0rqvNA619zl9HIQXxRs4scsl4J+kqvRBlUVMKzS0FM44E1G1hPZlmFGUNfbtPw+DtQ2Fj6iIngnbTsf0rcnfLsZ9e6/pCIJrSrnVc1RWx2elt1G4AU5bCGSyN55JHVy6uvmcKlREERU1c+ktRVtVUU0k1triH9JGN2O3232552z6erCQ1k+rr/Q1NNSyQ22hf0nSyjBe7bbbbmBsD6fQrdEErqDyw0/65PsCqkRBgalulZa3RS94MrLW8FtUA0l7R29mMdo9GRlSNZLbNQVdPHpy0zU9aJGl0zWhjY2g88NJHPr9C/pqJPQi9VVQtGqbVdKiOV9PHG5jixoJzgjG59K9NTTNqbvpiePPBLNxtz2EsKsEQZWpqSWu09W08DeKV8fitHMkEHH0KdtGryaCG1w2yqfc4mCER8I4ARtlx5gdZ22+lW6IIbS9DJcdGXKj4h0ss0gB6uLAx7Mr8oNYm1UEdsrbbVC4wNETIw0YfgYb1539AKukQYdviuk+mJW3R/HWzRP8AF4Q0tyNm4AG6xNHV8dbYJ7E1kjKyGGQO4wAN3H052yOpW6IIDT+qRZ6Blmq7bWOroS5rI42Al2ckZ3yOfUD2rv0UZ3XO+uqmtbOZml7WnIafG29isEQSnc6/mGb5S/7GrLr44NOX+tqLpaWVturH9IyXomvMbjkkb+k8sjtV+iCKs9bS3e7wOs2n6WGjiOZaqamaHBw3w0t2B5dZ58lralulZanRS94MrLW8FtUA0l7R29mMdo9GRlb6IP5lWS2zUFXTx6ctM1PWiRpdMGhjY2g88NJHPr9C/pgGAv1EETqKeqpdc0VRR05qZI6QuMIOC9uXZA9OPsXjdNQv1XTi02WiqMzOHTSStAEbQc9RPZ1+rfKvEQTOrrZNJpeOnoo3SupnMIY0ZJDdtgs6XWHhi1T0tvoKjvp0Lulc8Do4hwniOfsyBlW6IIdn9FZ/yz+0Xncv5Jo39OL7GK8RM9xF6rqhadVWu6zxSvpmRvYSwZOcHbc+lV9NM2pp4p488EjA9uewjK9UQSGsKCWG50l6ZQMr4YWGOeBzQ7xd98YPLJ36sLNN6tVyLaawaZgmrHEfx9IwMY3O5PCfw5r+gogkNbQzxW23u736aip5A6qhhHC0gAY9TefvCyLjfKK4Wisp9PWN8fGz/iZRA1gYwb78Oew81/RkQTlK9snc9y05HeDh7mEFeuifJSh/Rd94reRBJ6V8pNR/5zftesO3Wqa7aPr46ZodPFXulY0/1sNGR7iv6QiD+es1FYmxiCXS7RcfidAKWPBfyA7foW/FFPHousNTR01HLJTyvMNPHwNb4pxkZ54VGiUYWifJSh/Rd94rdREoiLhcI7Fr2SrrI5TDU07Y2OY0c8t7T1YXdcf6QrX8nf8AY5VKIJfug/zFF8pZ+9ces3Gmu9tra6lfV2qIHjjAyA89ZHI9WAeeFaIg/mN/u8Fzsj47LZ301AyQPnm6JrBxcgPF2zuOvKoNbPbJpeke05a6aIg+jBVciDiu38zVn+Q/7pWfonyUof0XfeK3UQFN6/8AJWp/SZ94KkRQeFKCaKIA4PRjfs2UjDq+osb5aLUcFRJUMeTHNFG0CRvb1D3fuVqiolNMwVtxvFTf7hTupxIwRU8TuYZ2/wC+eSv3Vp76u9jtxOWSVBle3tDcfiVVIgKVu18r9P3p8tdHLUWiZo6MxMbmJ2OWds5PafVyVUiCIZVVGsb1RSQUssNpo39KZJRjpHDq7Oe2x7fUrdEQEREBERAREQEREBERAREQEREBERAREQEREBERAREQEREEf3TfJ6n+Vt+49E7pvk9T/K2/ceiDQ0J5IUP6z9o5UCn9CeSFD+s/aOVAgIiICIiAiLkuVypbXTtnrJOjjc9rAfST/s+oFB1onNEBERAREQEREBERAREQEREBERAREQEREBERAREQEREBERAREQEREBERAREQEREBERAREQEREBERAREQEREBERAREQEREBERAREQEREBERAREQEREBERAREQEREBERAREQEREBERAREQEREBERAREQEREBERAREQEREBERAREQEREBERAREQEREBERAREQEREEf3TfJ6n+Vt+49E7pvk9T/K2/ceiDQ0J5IUP6z9o5UCn9CeSFD+s/aOVAgIiICIiAv51qavF5uzoweKkpcsZ2Of/Wd+72elVGrrpJbLOegyJ53dExwzhpPM56jjOFDQxiKJrG8gvf8AC6E6mq6tW0ez4nR89Xe7LLRl1dVULqCd2aikAaCeb2f1T7OXu7VSL+WwVr7VXQ3GLP8ABHhkbn47DzH++tf1BjxIxrm5w4ZGQQfcVh8jpfXrsY9fp/Xrul9IiLzsRERAWW28Z1K60dB8WDpul4/TjGMfvWopZn9JEnyH/uCCpRFM3683J11ZZbGxnfbmcckz9xE3/foPPkgpkUfDc7/Yq+njv8kFXSVTxGJ4gB0bjyGwH2e3qXZqm9VdHVUluoZYKaaqyTUT/FjA+jJ9P70FIinYItTUNyhEtTFdKKQhsjujbC+L0gDn1dvqC8b1d6+TUMNlt1VBQuLA988oDi7J+K0HYn0dfoQVCLBtrdRUl06Cvkir6F4JFS1rY3MONgWjq9WefPqW8g4Ki7UtPdaa3PLzUVILmgN2AAJyT7CvGovPQahpbV0HF3xG5/S8eOHGdsY35dqkr7T3p2uKZsFZAyd7XGlcQMRsw7IPi8+fbzXVqCoraTVtqfTwtqa3vUsa3OGl5yMnlt19XsSYKuEURVXHVGn6iCpus9NV0UsnA9sTQODPp4Qe3HNUV/uFbQ0LXW2jfV1MjwxjQwlrfS7HIe5Bqooevk1naKV1wqK6kqIYsF8TWDl6fFH0Fbd1u03wQfdKR3QyuhZI04DuHJHaMHmg3UURBNrO6W6OupZ6amj6PxYy1vHLgfG3aRk+sD7VvaWu8t6tAqKiMRzMeY5A3YZHZ7wg1pZGQxPlkcGMYC5zjyAHMqSdriSeWQ2uyVdbTRnBmbkfQGnHtK3NSwyz6erooATI6I4A5n0LM0vfbNHp6li78p6Z0LAx8cjww8XWcHnk75Hag17PeKS9UYqaNxLc8LmuGHMPYVj3DWBir5aS12uouT4TiV0WQGns2Bz19nJZun7ix+oL/NSMLYJIenYC0t4sDZ2PTkn2rW0DC1mmYZQPHme97z1k8RH2AIO+w32mvtK6WBr45IzwyxP5sP7x6VxVmppWVlVDb7XJXRUX8plbKGhnaAP6xG/uXPSNFN3RKyOMYbUUgkeB/aBAz/vtXFTXCLTdXeaW4NkElTM6amwwu6YO5AEDnyCCtoLhT3C3xVsD8wyN4gTtjtB9S8bNcjdqR1UIDFCZHNiJdkyNBxxYxtnsUvS09VBp23ae3iqq3ifN1GGHiy4n0kHHvW/QX+xuqI7ZR1sRewdGxjQQ3bYAOxg+woNlEWPqW9Os1Ex0EPTVU7xHBGeRce30INheNXUx0dJNUzEiOJhe7HPAGVHzz6ztVP4Sq5aWqgZ40tM0DLG9e4aOXoJ9oXZqSorLrpQVtrnZFTPhc+dsg3czG7Rsd+fYg6LDqSpvNXweCJ6elc0uZUvJLXYOB/Vx9KolMaIhusdsifW1MUtG+Jve8bR4zB6fFH2lbd2rfB1sqKzg4+hYXBval9DsXnNKyCF8sp4WMaXOOM4A5qSoHamultFypbzRlzzxNpWRNLANjwl2Mg+j6Vo3Y3eq0o93DHR1vRkzsJDhwgHiA58xy9fNKNS13GC60EdZTB4ikJDeMYOxI/cuxQukzdaTSdTVmpj71bTyOpmBo4o3guyTtvv6Suix1epr2yjrGVUMFE0tbLxMHHNg+MR4pxvkdSoskWBS3Grk1nWW98uaWOna9sfCNnHh3zjPWU1FcauiudnhppeBlTUcEo4QeJu224259Sg30U1qC73LwpDZrIxnfcjOkkmkGRE3PP8A2D6l82mp1HRXZlFeWCshmaS2qgj8WM9jiGjHtHXzQbDbtTPvL7UwvNSyLpXbeK0ZG2e3cLvX86p6a/HXVQxlbAKsRh0jyBwmLLfFHi88Y6vaqatuVXFrKgoGS4pZoXOezhG5AdjfGepCt9FgaxuNXbLTHPRS9FIZ2sLuEO2Oc8wvDVd5rrVWWxtF4/Tue0xYH8I7ADRk8tz1YQUyKWNdeNP2qrrr7VQ1bjwiniiAADjnYnhHo7eS5Adbmn8IdNShuOk7yLBxY/s8s/8A7Z9qC0RYcGoo6jTD7wyI5ZGS6LPJw2xnsz1rKoH6multFypbzRlzjxNpWRNLANjwl2Mg+j6UFiuevqe8qCoquDj6GN0nDnGcDOMr5tstXNQQvr4BBUkfwkYcCAfQQTt1815X7+Ybh8mk+6UpCyXLwvaYK7ouh6UE8HFxYwSOeB2LvX8+098Jq2x00dolp6KmgBb0kwBMxLiSR4p2HL/e1Dpm91Ve+poLnE2G4UmBIG8nDt/+Nt0ooEWBo+41dzts8tZL0r21D2A8IGGjGBsEpbjVyazrLe+XNLHTte2PhGzjw75xnrKDut9wqKuurYJqCWnjp3Bscr84mG+42HZ6ea57Hf2XW31VZLD3synkcx3j8ezQCTyHbyXNp+5Vdbe71TVE3HFTStbE3hA4QS7rA35Dmp+yx1smjrsKCZkUgqpC8vGQWcI4hyO+EVbWu4wXWgjrKYPEUhIbxjB2JH7l2KQ7nsVxbamST1EbqBzT0EQHjNPEc527c9ZVZLI2GJ8khwxgLnHsAS+kj7RRNPXap1Fx1dqlp6CiBLYhK0EyDPP4rv3BbGm7zVVz6mgucIiuFIQJOHk8Hk4IN5FJ1U+qbrXVDLWI7dTQPLGvqIyHTekZadtuoDn1r707dbqL1U2a9GOWeKPpGTRgDiGR2Ado6hyQVKybzevBVXb4O9+l78mEWePh4NwM8jnmsSvut8m1NXWi1yMDuFjo3yNHDC3hBceWTkkDfPNeN9iroZdNMuc7J6sVnjvYAGnxm4xsOrHUm/YU1RcKiK801EyglkgmYXPqRnhjIB2O2Ort61oqduFzq4dZ22gjmxSzROdIzhG5AdjfGeoLluV2vNyvM1r0/wBFCKbHTVMgBAPZyPq5E7dSCsRStsut4t14iteoDFMakEwVMQwCRzacAfYPblfN/vF1ptSwW62lrjUU3iMc0cLXlx8cnGdgD7uSCsXPX1sNvopaupcWxRDLiBkrlscF1gpHNvNVHU1BeSHRtAAbgbch6epZevY619gkdTTMZA3edrhu9uRgDY9fqSkaVbeWU+njd44XSM6JsrY3HhJBxsTvjmu2hqO+6KCp4eDpY2v4c5xkZxlRnRXGPud1Jr545Y3wRmnDBuxni4B2G/vX7SO1bW2inntj6ekpo4Q2OJwBklAA8bdpG/VuP3oLlFg2O/S3HT0lfLTOdUQ8TXxRAkvcOoDnvkLKa3W9fD35FU0tE14y2mcwBzfRu07n0nr6kFmiw9J3ie8Wt8lWxrKiGQxScOwJGN/pU9arnqu9xzxUM9PGIZTxVMrAM9jAA0j08vagvUUxpm7XSS51dovIY6pp28YlYAOMZ9G3WMbD0qnQec00dPC+aZ7Y42DLnOOAAs2wX2K+sqpIIyyKGXo2OJ+OMc8Y29S+bvp+G8VkUlZUTmljb/JWuLWPdnmff6/Ss3QzGxm8MjaGsbWvDWgYAHYg79QakprGI4zG+oq5f4uCPmfST1Dq61x2/WAlrI6W62yotj5jiF0oPC89mSBjq/8AC5LhUU9s7oMVVcsMhmp+CGVw8Vjs459XX/1L411d7bVWQ09NURVU/G17ehcH9GAd3Ejlzx7UG3fr1W2uWFtJZ6i4CQEudFxeL6DhpWLPra400TpajTNVDG3m+R7mge0sVZb5XT2+mld8Z8TXH2gKbqv/AFJqkUXxrdbCHzDqkl6gfV+49qZ7GO7Vdf4KawRXWvjdTtkaCIvjOJPIDlkrGi1zKA2eqsdXBQO//wAkZcMHkfigfT716a+aG09uqZYzJSQVTXTtAz4vpHvHtWhW6hsslrkIrIKgSx4bAxwc9+RgN4OeTnG49aDXp546qCOeB4fFI0Oa4dYK9VMdz2V8mmWMf/7Ur2DPZnP71TqgiIoCIiAiIgIiICIiAiIgIiICIiAiIgIiICIiCP7pvk9T/K2/ceid03yep/lbfuPRBoaE8kKH9Z+0cqBT+hPJCh/WftHKgQEREBERBxXa3xXS2zUkvKRux/su6j7Cv5sxssT5KeobwzwuLHj09q/qyjda2mbpYrlQRdJK4iGVjf62Thp9+3uXq+L1/p1e9q9Hx+t9er3szdOW3wreWukbmloyHvzyc/8Aqj9//wAr+iLOsVrZaLXFStwZPjSv/tPPM/76gForLrdS9TXdVZ9XqXqarqoiIsmYiIgKRmqqej7ocklVPFBH3kBxSvDRnI2yVXLKuOm7TdarvmupOll4Q3i6R7dh6AQg9fDto860Pzhn4qRu8UNPriZ1fX1dBBVxNMc9PL0eSABgnB22+xb/AMCdPeb/AK6T8y1K+20dyp+gradk0fUHcx6jzHsQRtwp7IZaamdfrtc3zSgMhiqmTAHqJyMBbOqZbLJNS0F7ikaJgTFU8mxnl8bO3VzBHLK0Lbp602qUy0VGyOQ7cZJcR6i4nHPqXXX0FJcqcwVsDJoj1OHI9oPMH0hB/PquGn07LTy6cvzql0krW95tkEgeTsSeE47BuPat7UfwfuF0bb7y2SlqREHR1RIY3HPAdnHUfjDHPG61rfpqz22o6ekoWMlHJznOeR6uInHsXRcrRQXaIR19MyZrfik5BHqI3CCKpMWO/wBvpbJejX01RJwvpg4Paxhxkkg4zzOwB2X9DWbbLBa7S9z6GjZFI7YvJLnY7ASSQtJBH32aKl15aJ6iVkUQheC97g1o2dzJ9YXtXuD+6BaXNIc00zyCDzGHLaullt93bGLhTCboyS08RaR7QQvttooW1VNUiH+Gpo+iidxu8VuMY57+1IVid0H+YovlLP3r61jdJ6CCihinNLHVS8EtSBkxt68enfn6FuXC3UlzgEFZF0sYcHhvEW7jlyK/a6hpbjSupqyFs0Tv6rvtB6j6Qgg9SR2OC0y//eam61LhiBslX03RuzufF2G3ateuOe5m35LH9oWtTaWslKyVsNvjAlaWOLnOccEEHBJJHPqwus2miNq8GGHNHw8PR8buWc885+lLsPyyfzHQ/J4/uhYvc/8A5nqflb/sCpIIY6eCOGJvDHG0NaM5wAMBeFvt1LbIXRUcXRse8vcOInLjzO5TJh6Vk0lPRzTRQmaSNhc2MHBeQOSkaWTR90hF1rIaSnqc8csL5SCHDc+JkB2fVurVY1TpWyVVU6pmt8ZlceIkOc0E9pAOPo3QY+l4vC1XeLp0fR09T/w8IxjxAMfgmjbxSUFsfa7hURUtTSSOaRM8MBBcTsT6SVXRRRwxNihjbHGwYa1gwAPQFm3HTtpuk4mraJkkvLjDnMJ9ZaRnl1oMawztvGsK+6U+XUsUQp2PxjiOx/cfeFVTzR08Ek0rg2ONpc4nqAXxSUlPQ07KelhZDCzYNaMD/fpStpIK6lfTVTC+F/xm8RGd89SCYihqKqx3e9va4VNbA/oG/wBaOEA8IHr57LOuXe//ANPbZ3rwdNxx9FwfG6XPjY9PNXrWtY0MaAGgYAA2AWZT6bs9LXd+QUEbJ85DskgHtDc4HsCDTZngHFzxupfW5dTPtVxLHPhpKkOl4RuAcfgqpfEsUc8Topo2yRuGHMeMgj0hBPXvU1obYp3xVsMzpoi2OONwLyXDbI5j2rwgppKTubyRTNLX96PcWnmM5P71pU2lLHSVLaiG3sEjTkFznOAPqJIWpU00VXTSU87eOKRpa9uSMg+pBn6W8mrd/kNXVdKiKlttRPUQvmhYwmSNjQ4ub17H0L1paaKjpo6enZwRRt4WNyTgesr2IyMFL7I/nhtGl6iEXC13s2yUjiY0zDMeOY4SeLPPr9Wy19P1tZcNG1b6t7pXNbLHHK4YMjQ3Yn6Rn0LQl0hYZZzM63MDyckNe5rf+kHH0LYjhiihEMUbGRNGAxrQGgdmEwI7T9TBJ3PZ4GTRumjppy+MOHE3JdjI6lsaJ8lKH9F33ivem03aaM1Bp6QR98sMcoEjsOaeYxnb2LuoaOnt9IylpI+jhj+K3JON88zuqJY11Nbu6HVOrZWwMnpmtY95w3O3X1civLUN1pK/Udkho5WziKpBfJGeJgJIwMjYlU1zstuu4aK+lZMWfFdktcPRkEHHoXxHp61RMpmx0bGClf0kXC4jDttzvudhzzyUhWFVVUNo1+aiud0UFXTBjJXfFBBGxPVy+kLTk1NTPvNJbreGVzpsmSSKXLYmjryAQevbP2rSuFuo7nT9BXU7Jo+YDuY9II3HsXlbLJbrRxd4UrIS/wCM7Jc4+jJJOPQgn2VEFJ3SKt1TNHC19K1rS9waCfF2369l+36qht+uLVVVT+jgMLmdIeQJyN/eFu3GwWy6VDJ62lEkrBhrw9zTj2EZXtcbZRXSDoK6nbMwHIzkEeojcexBJ66vNDV0EFLSVEdS8zNe4wuDmsAzzI29i69W/wA/ac+UH7WLWZpizMozSMoWthLw8gOdkkZxl2cnGT1rrq7ZSVtRTT1MPHJSu4oncRHCduw78hzQYfdAp5ZtPiSNriIJmyP4efDuM/SuCMWV9EKr4X3RreHiLHV4Dx6OHGc+xWzmhzS1wBB2IPWsU6QsJqOnNuj4+LiwHO4c/o5xj0Ywg4rE+3UOk56qCCumonF8jmVDWukeOTjgbY2PP0rENp0vUQi4Wu9m2SkcTGmYZjxzHCTxZ59fq2X9BYxrGBjWhrGjAaBgAdixZdIWGWYzPtzA4nJDXua3/pBx9CDy0TXVdfYxJWSGUskcyOVw3kaMYJ+kexaV+/mG4fJpPuldkUUcMTYoY2xxsGGtYMAD0BflRBHUwSQTN4o5Glrm5xkEYKX2RK6Ov1ti0/BTVFXDTTQAhzZnhmckkEZ5+xfmm5m3bVd1u1M0968DYWPIxxnbf6PpC1p9K2WogghloWuZA0tj8dwIGc4yDk+1adLSwUcDYKaJkUTeTGDACCQ0VdaCipK2krKqKmnZUvcWzPDNjgbZ58ivuxV0Vx13cKmnyYXUwDHEEcQBaMj0LcrNM2avq++qmhY+brcHObxesAgH2rpgtVDTVrqyCnbHM6MREtJA4RjADeQ5DkEGBpTyl1H/AJzfteuXSYLtKXkDmZpvuBVVLbKSjqamop4eCWqcHSu4ieI79RO3M8kt9so7bDJFRw9HHI8ve3iLsk8+ZPYgxdA1MEmm6aBk0bpo+MvjDhxNy84yOpbd1gfVWqrgj+PLC9jfWQQvC3WG2WupkqKGlEMkgw4h7iCM55E4C0kvsnp/OtOMt01sbFVaiuFuqISWPg78ETW7n4oIWzpeO2PvNdNQVdxrZI2COSoqXtex2+wB5nl6lrXDTNnuVQairoWPlPNzXOYT6+EjPtXdRUVNQU7aejhZDE3k1o+k9p9JQRdBXR3uarmuuoai2yRyljKaKoEAa305+MfT6PUvPS7rcdcVHgri72FOQHOcSXuy3J335qordLWWvqXVFTQtdK/4zmvczPpIBG/pXTFZrdBWx1cFIyKaJnRsMeWgN324Rt1nqSDCt39I90+TM+xi/dZ/zrp/5YPvNVBHbKSK5S3BkOKqZoY9/EdwMdWcdQSttlJXy08tVF0j6Z/HEeIjhdtvsd+Q5pMCeuv9Iln/AMl/2PWPDBT0+qLrS3G61tsdLKZYnQz9EyQHJ3OMf7KuZbZSTXGGvkizVQtLY38R2BznbOOsr4udnt92Y1lfSsm4T4rjkOHqIwUErHBZ3agoIIrvdLpUtf0keKhssceN8uOPR1b/AELsr/6Sbb8ld/3rctlkt1oDu8KVkJf8Z2S5x9GSScbcl6yWykluUdxfDmqiZwMk4jsN9sZx1lB1rE1kCdLV+P7A+8FtrzmhjqIXwzMD43gtc0jYgpSJKrqYKjubObBNHIYqWJrwxwJafF2PYVR2T+Y6H5Oz7oXPBpq001HUUkNJwwVGOlZ0jzxY5bk5HsWlDDHTwRwxN4Y42hrRnOABgJRFafrZrdoy6VdO3iljqJC30HxRn2c/YvmB1nqLW2tu2pKqpMjOOel764WuJ5t6Mb8+odnYq+itdFQU0lPTQBkMji57CS4OJ58yVww6SsUNSKhluj4wSQHOc5u/+EnH0IMnubuY61VpjHCzvklrSdwOEYXv3P8A+Z6r5W/7At6itlHb3zvpIeiNQ/jkw4kF3bgnb2Jb7dS2yF0VHF0THvL3DiJy48zuUyMGi/pFuHyRv/aqlcjLdSR3GS4MixVSMDHScR3aMbYzjqC60MnUpfRP8Zevl71ULkobdSW8zGli6MzyGSTxieJx5ncoMbUNxtwuUFqvVGw0dQ3iZUvdgNd2ctvXnrWFexZYqNtl04yCSor5Gh7oX9JhoOd3ZPWOWdtyre4W6kudOYK6Bk0ec4dzB7QRuPYue2WG12l7n0NGyJ7ub8lzvVkkkBB7zvbbLS94GWU0JIHoa3/wsfQ1MY7A2qk3mrJHTSO6zk4H2fSt2qpoqymkp6hvHFI0te3JGR6wlLTRUdNHT07OCKJvCxuScD1lBnalubbVbRNNRd907niOZpOzWnrIwc9mPSsGaXSNlpH3K3Clkqiz+Ba2UyODiMjxSTw+vAxyVlLEyaN0crGyMeMOa4ZBHYQsml0pY6SpFRDb4xIDkFznOAPaASQg89G0MlBp2mZM0tlkzK4EYIycjPswt1EQEREBERAREQEREBERAREQEREBERAREQEREBERBH903yep/lbfuPRO6b5PU/ytv3Hog0NCeSFD+s/aOVAp/QnkhQ/rP2jlQICIiAiIgIvOeaOnhfNM8MjYMucepYtRq+0wycIkkl2zxRs29W+EG8ixafVVpqG574MRzgNew5PuythrmvaHNIc1wyCDkEIPpERAREQEREBERAREQEREBERAREQEREBERAREQEREBERAREQEREBERAREQEREBERAREQEREBERAREQEREBERAREQEREBERAREQEREBERAREQEREBERAREQEREBERAREQEREBERAREQEREBERAREQEREBERAREQEREBERAREQEREBERAREQEREBERAREQEREEf3TfJ6n+Vt+49E7pvk9T/ACtv3Hog0NCeSFD+s/aOVAp/QnkhQ/rP2jlQICIiAvKqqI6SmkqJjiONpcV6qY11MRQU1M0bzS54s8sD/wAoOCmp6zVdaZ6l746KNxAbtsM/FG259P8A4zTU9ktlLxdFRRDixniHF9q6KGnFJRQU4a0dGwNPANs43+ldCDLqtPWqqL3SUjA5wxxNJGPUOSnoJavSdwbBO501BKdj+8en0f8Agq1WVqan75sNUwMDnNbxjPVg5J92UGm1zXtDmkOa4ZBByCF9LF0jUNnsEGOLMZcxxd1nOf3raQEREBZ8F3p57zUWtjJRPTsD3OIHCQcct89fYtBStt/pDu3+RH9jUyYVSKTump7jSaimtVHQsqnmNvQtGQeIgHLjnGB7PWF80OpLvT3inoL/AG6Kn76OInxHbPvIO+OvZBXLPvF2gs1I2pqWSPY54YBGATk+shZ+oNQT0FXDbrZSd93CccTWH4rB2n3HrHapnU11usttjor3b20s7pmSRPiOWPAyCOZwR6+v3ha3O809sqKKGdkrnVknRRlgBAOQN8nlutFYd+vFRbKy1QwMic2rnEUheCSBkDbBG+689QagnoKuG3Wyk77uM44msPxWDtPuPWO1BQIpi06guQuzLZfqFlLPO0uhfGctdjq5nfY9fsX7ddQ3E3SW2WGgZVVEADpnyOwxuermN+XX27IKZc0tfSwVkNJJM1tRPno4+ZOAST6OR5qftGorn4aZar7QR008rS6J0R8U4GccznkdwVjX2ovbdcUzoKOB87GuFK0kYkZh2SfG58+zkg/oSLBvuoH2ilpoxTGe41IwyBvLi6+XVk8utZrdSX22TRv1Da4oaOR3B0sBzwHtPjO29yCwRY+oL34KpIXQQioqKl4jgZxYBcesnsXAbnqehdBLX2ymqad+BI2i4jJHnHMEnPXy29KCnRByWHqu8zWO3w1MDY3F07Y3dICQGkEk7Eb7INxFHT6j1FwOuFNZWG1jxgXn+FczPPGcjPP4pwO0LZOo6Iad8M+N0Jb8T+txZxw+vKDYRRY1FqkweEBY4u8Pj8PF/CcH/Vn28Ppwt9t5jqtOy3Wiw4CF8jWvHJwB2PtCDVRSNq1Bfrw+kko7dB3mS1tRO/bf+twguBwOXXuFXICKZvGoq5t1NqsVC2rq2AOlc8+IwYzjmPRvn0L1sF+q6uumtl3pG0tfE3jww+K9vo3PaOsoKFFJ1WorxW11RBp62x1EdK8xyTTOwHO7Bu309Z6uS6dO6grK24T2y7Ubaauhbx+IfFcPee0dZygo0UnX6praXUFXa6ejbUyBrBTMaCHOcQCS45xgZJ6vX1pR6lutJc4aPUVvjphUkCKWI+KD2Hcj6duzdBt1F4p6e9U1reyUz1DS5jgBwgAHnvnq7F0CvpTcDQiZpqgzpDGNyG7bns5hZlbeKin1VQWtjIjBURue9xB4gQHHY5x1dilqepvw11UPZRQGrMYbIwkcIiy3xh43PGOv2JB/RUU/fb/VUtdHbLTRirr5GceHHDWN7Ty9PWOpcFNqS9Ud0pqW/wBtigjqnBkckJ5Hlv4zgersQV6z7hd6e31tFSzMkc+seWRlgBAIxz39K0FK6r8otO/KHf8Aagqlmy3qnhvsVoeyUTzM42OwOAjfrznqPUuGW+VVbefB1ljikbCf+KqZQSyP/CMEZP8Avtxx6zZ3pWWi7t273qAyQ/4XdvuPvQUtZVR0VHNVTEiOJhe7HPAXFYr9SX6nkmpGysEbuFzZQAeXPYnb8Fna4me61QW+Ejpa+dkQ9Wck/Z71z22Nlm1vPQsAZT1tO18bQNuJoxj6HFINy63mntc1JFMyWSSqk6ONsYBOdtzkjbcL9t92guFZW00LJGvo3hkheAATvy39CxKpvhLug00XOO3wGRw/xHl9rT7Fl0NzraS/3ymtdCausmqMtBOGMAzkuOR2jrCQq/XHdLjFa6TviZkjxxNYGRgFziTgAZIWJY9RXCW7utN7omU1W5vHGY/iuGOXM569wfQve+Dv2/2i3gZayR1VJ6AweL9JQUCLEtV3qKi93G2VrYmSU5DoTGCOOM9ZyTvuPev2qu1QNTUtqpWRua6My1DnAktb1Ywdt+3tCDaRTF31JXC6OtVioW1dXGOKV0hwxm3LmPfn0br6s+oa51zFrv1E2jq5BxROYfEeOzmd/b7kFKin77f6qlro7ZaaMVdfIzjw44axvaeXp6x1LgptSXqjulNS3+2xQR1TgyOSE8jy38ZwPV2IK9FP6lv8tkqaAMhbLHUF4c3BLiQBwhuOsk45FdFhqL3U9O680cFK0Y6IRnJPPOfGPo7EGnUzNpqaWd4JbGwvIHPAGVz2m5Q3e3xVtO2RsUmcCQAO2JHUT2L1r53U1DUTsAL443PAPLIGVhU+p3R6QZeq2JrpHEgRxZaHHiIA3zjkgpUUq65asgpmVk1sop4icup4HO6UD3kdnLPqVNBL00EcvA9nG0O4Xtw5uRyI6ig47xdoLNSNqalkj2OeGARgE5PrIWgFLd0MhtgjceQqGH7Vy1WpNRMhNwp7KwWwAOzIcyFmeeA7I235HHpCCuqZm01NLO8EtjaXkDngDK57Tcobvb4q2nbI2KTOBIAHbEjqJ7F4xXVtXp83OmbjMLpGtf1EA7H2hZcOqzFpSC71kLXzzOLGQxZAe7iIAGc42CCnXLc6+K12+Wtna90cQy4MAJO+NskdqlZdSamoKd1ZcrLE2lLdnM+MwnkXDiJx25A9i97jcJbr3O5q2drGySx5IYCBs/G2SexLsKelqGVVLFURhwZKwPaHc8EZ3XsoelvmoXWmnks9oZJSQQtaZJt3SFrRktbxA49Wc/QqOw3qK82ptcGGLBLZGk54SOe6DVRR3wmvt1mlfp61Ry0kbuHpZzjjPaPGb7t1sadvovEcsc8DqatpzwzQu6j2j0INlFLx3u9XasqW2SloxS07zGZapzvHcOwNO3+9+pdNHdLzU2urElrMFzp8BrH/AMVKe1pyB29fZug1qOvpa9srqSZszYnmNxbyDgAcZ6+Y5LpUH3PZrnxTx97xd4GZ7pJc+MJMDYb8uXV7VeIMC8avtVnqO95nSTTD4zIWglnrJIC97Hqa3X0uZSPe2ZoyYpW4djt6wfYV62ux0lrqaqph45J6l5e+STBduc4BAG2ViVkEU/dAonULAJYY3Pq3sG2CCGh3p/cQg1b9qWisD4W1bJ3umBLRE0HGMc8kdq4bdrm2XGvho4YKtskzuFpexoA9eHLOvF06DXPSR0k1bJSUvDHDA3iPGdyTzwMHn6lqWrVgq69lDcbdUW2ol3iE2cP9pA39iQrSu17prU6GOSOeeeYno4KdnG92OZAXpabtTXendLTF7Sx3BJHI3hfG7sIWFcpY6DXdJV1r2xU0lK6NkryA1rgSSMnlsfpXNbLlDS12or0zxqLiY2NzeUrwMYHbkkb+lIKdlzhku0luja90sUYkkeAOFmeQJznJ58l2rAsne9ppWm6VdPFca13TSiSRrXEnk0AnkOS30BERAREQEREBERAREQEREBERAREQEREBERAREQEREBERAREQEREBERBH903yep/lbfuPRO6b5PU/ytv3Hog0NCeSFD+s/aOVAp/QnkhQ/rP2jlQICIiApjXMJNDTVIOehl+Ljnkf+FTryqqeOqppIJhxMkaWkYQfFDUCqoYJw5p6RgceA7Zxv9K6FE01RWaTrXQ1Mb5KCRxLSOzPMb8//HoxTU97tlVxdFWxHhxniPD9qDQWVqar7zsNU/LQ57ejaHdZdtt7Mn2JV6itVJxiSra5zRnhYC7PqI2U/BBWaquIqKkOhooiQGg7Y7B2k9Z/8BBtaQp+97DEck9K4vII5dWPoW2vlrWsaGtAa1owABgAL6QEREBStt/pDu3+RH9jVVLPgtFPBeam6MfKZ6hgY5pI4QBjltnq7VMmGLRgHujXAkbikbj/APVfurv55098r/e1bMVpp4r1NdWvlM80Yjc0kcIAxyGM9XalxtMFyqaOeZ8jXUknSMDCACdueR6FeDlgtmiou6LP329rO+qZrYHO2Gdhj2kFfPdEqKcW+lpnPaagzte1mfGDdwT6lvXmxUN7gEdbGS5vxJGHDmeo/uOyy4tC2iKjdTtNRlzw8ylzePbkOWMexB46x/nTT3ysfa1Omjpe6PJ3y4M74pA2EuOATkbD14K27lZ6e5z0U075Wuo5OkjDCACcjnkctl83qxUN8gbHWxu4mfEkYcOb24P4oP2svVLSXSltzg+SpqSeFsYB4R2u32HP3FY4uFzvd8raK33CO3RUR4d4RJJIeROD1Ajq7Qu+x6WttjkdLTNkkmdt0krgXAdgwAF43jRtru9YaqYzQyu+OYXAcfpOQfoQYPAItfW2J1zlr6hod0znkcLHcLtmtGzfUtO67d0Kzk8uhf8AY5dlLo+1UdRRz0zZYpaV3FxB+TIcD42R9mOZXvfdNUN+MTqsysfFkNfE4A4PUcgpwMHVAmi1lbZW1raAPgLGVLow8Md42dnbb5A9q9b/AG6tjtj23nVLBSSENIdQMy45yMcJz7lQVtkoq+2R0FXGZo42hrHOPjggYzkday7foSz0VU2f+HqC34rZnAtB7cADPt2Qft7p7PLZaChvFU6Nrg1sU/CWHiAG+4Ibkf2v3LIr6G+6Wo+/ae/Cop48B0VQDuMjDWgk/QQrG5W2lutIaWtiEkROcZwQe0HqKwKTQFmpqhsrjU1Abv0crxwn14AQUVBUGroKepczgMsbXlp6sjOFN90YtbZKYvGWiqYSPRhyqwAAABgBSndFGbJTA8jVM+xyEb7rjQttZrjPF3pwZ48jhI7P3YX88kgmHc8jmALYTXdKBjPCzcfaqiTQdklrTUlkzWk8Rga/Ef2ZA9RVCaSndSd6GFne/DwdHjxeHswhE9HS3eWhFW3VsZpS3i6TvKLhx175XjaqenptEXEUlaayF0czmydCYh8XcAH0r7Pc+spqOl4qoM4uLoukHDjs5Zx7c+lUDrdT+DH2+NnRU7ojFws24QRjb0pRmaIAGlKHG2zvvFby5LXb4rVb4qKnc90cQIBeQTuSd8Adq60pElp6ZkGsL5TTuDaiV7Xxhx3c3BO3sIW34apTfPBLA+SoEfSOc0AtYOwnOQeXV1heF80zbr4Wvq2PZM0YEsTsOx2bgg+5elj0/QWKNzaNji9/x5ZDlzvR2e5BjW2tu+pH1M9FdY7dBDIY2wtp2yvI/tO4uRP7lxafEI17Uthrpa4NpiDNI/iJdluQCOoLUuGhbRXVklSTUQukOXNieA0nrOCCu2h0xbbdco62iZJA5kZj4Guy1wPWc7k+3qCQZFLU08HdJr2zvax8sLGRlxxk8LNh6SvTXcsUsdBQRuaaySqY6NoPjNG4z/v9y5JLXSXfXV2pa2PjYadhBGzmnDNwe1bVl0ja7NUd8QNklm/qyTOBLPVgAe3mk2hd3DdP6Q7P/kP+x6Um3dKrc7Zoxj/9Ft1Fnp6i9U10e+UT07S1jQRwkEHntnr7VyXfStBd6+OtmfPFOwAZicBnHLOQUHLcLnX1mpDZbfVx0HRxiR8z4w9zzjPC0HYjBHuKwtQQvpr1aIqu8S19b3ywvYQGMY3IwQwcifpVRfNLW6+SsmqhLHM0Y6SJwBI7DkELlj0NZ4YImRidsscgk6fjHGSM4B2xjfqA5BIVS9Sjtc076u6WOnjmdC+SV7RI3m3PDuFYrPuFop7hW0VVM+Vr6N5fGGEAEnHPb0KZIntPuOmr1JYak5pqg9LSTEY4j1tJ7dvo9IW1qqi7/wBO1kIGXhnGzHPLdx9mF63my0t6hijqXSxuifxxyRODXNPoOCu9rMRhjnF+Bgl2Mn1q33CImz1Rv+obU8u4mUFEJH/5hGD+4+xaOsmmlqLVdmZBpagNeR/Ydz+zHtWlY9PUViM5ozK7pyC7pCDjGcAYA23XXdLdDdbfLRVJeI5QMlhwRg529yUjD0e3vuou12O/fVSWxntY3Yfb9C+NKAfCDULsb98NGf8AqW/a7dBaqCKipuLoowcFxyTk5JK8rfaILfWVtTC+Rz6x4fIHkEA78tvSmRjXH+kO1/J3/Y5dNo/43U11r+bYOGkjOOWN3fSVoTWiCa8090c+QTwMLGtBHCQc89s9favS2W6G2QPihc93HI6V7nkFznOOSTgBBh6jAtl+tl6zwx8Xe1QeoNdyJ9WT9C/dJNNdVXG9vyTVTFkOeqNuw/36F4axvFHU0k1jp8z3CWRkYi4HeKcg5zjHuPWqS2UTbdbaejZyhjDc9p6z7SkKirXDXO1ReaWnu7bdUPnLwx1O2Qyt3IxxHqB5eldtTQSDUFsZc9Rioqo5OOGFtEGuI68lp2BxzPYtm+aZtt8c19Ux7Jm7dLEcOx2HIIPuXzZNLWyxyGWmZJJMcgSzOBcB2DAAHuzukK5Lhc6+s1IbLbquOh6OMSPmfGHuecZ4Wg7Ebj3FYWoIX016tEVXeJa+t75YXsIDGMbkYIYORP0qovulrdfZWTVIljmaMdJE4AkdhyCFyx6Gs8METIxO2WOQSdPxjjJGcA7Yxv1AcgkHhq8A37Tuf/yT9rFWLOuNnp7lWUVTM+Vr6N/HGGEAE7c8j0LRSDjvH8z1n+Q/7pUtafBp7nlPHd3mOlkc5vGASWu43YIwDhWFTC2pppYHkhsjCwkc8EYXDSWOiprKLS5rp6XBBEpyTkk8xjrKCYmsd0stC6us+oi6kjYXMZMcsEfMY5tJ5dQ5qo09cZLrZaatmjEckrTxNHLIJGR6Nlis7ntlbOJC+rc3iz0ZkHCR2bDOPaqmGGOnhZDCwMjYA1rQNgAgme6FvYogeXfLP3rcuoxZawDl0D/ulfF4tMF5pG01S+RjGvDwYyAcj1grrqIG1FNJA8kNkYWEjngjCmDKbsP9Ho+Ty/a5TsThBp7TFXN/Joat/SZGQMvJB+gq7pLRBR2bwXG+UwcDmcTiOLBznqx19ixrxFR6c0zFRSUMtfb+Pgl4ngOYCSeLYdvLl1bq57nb009RVtLDp2qmllYYpYXNYeLaQuacAduVOs/oqP8Aln9osWoi0hS08stDPVV1S5hbFDI08LXHkfijl6yrO2WQS6PgtVbxx8cf8IGEBzcnixvlMHDQsYAsVCAMDvdm3/KFM6XjfLpC7RxDMj5J2tA7eEKvpadlLSxU8ZcWRMDGl3PAGN1y2e0wWamkgpnyPa+QyEyEE5PqA7EvvuRKaSp7lWWSIUGoW07Y8h1OKSN5jOTzJOd+eVo6epo2air5nXoXCr6MMnDKbow0jGMkeKTtjHr7F63LQ9ouNU6oInp3v3cIHABx7cEH6FrWiz0VmpegoouEHBc4nLnntJ/2EEwLDQ3asqazTt7no5i8idkfEME9WMtIGQe0dnJdemrndPDNXZ7rPDVyQRh/TRf1eQ4TsO3szzXRddFWm6VbqqQTQSvOXmFwAee0gg7+paFlsVDY4HR0UZy/48jzlz+zJ/BCsbue7WyuHWKx+3saqxYdFpWgoL0650z52SuLiY+IcG/PbGfpW4gn7jdaqtuDrTZOHpmfymqcMspweodrvR/5xo2m009ppjHBxOe88Usrzl8ju0lYMvc9tU0r5JKqvc95LnEyM3J/5V723Q9ttlwhrIJ6t0kRy0Pe0jljfDQg1IL1Sz3ie14kjqYQDiQAB4xnLd91ia2fHLU2ikiIdWuqmvY0fGDes+gZx7vQtW+aat18LXVbHslaMCWI4djs5EH2hfFk0rbLJKZqZskk5yBLM7LgD1DAA+jO6DVqKanq4uiqYI5o854JGBwz6isB8Ud0v0VBBG1tuteJJGsbhpl/qtx6OapDyXJbLbBbKd0MJe8ve6R8jyC57idycIJS10NHc2aiqbhEyacTyR8cgBMbWjbHZ6/QtvRk81RpijfOS5waWgnrAcQPoCV+lqGtrJanpqunM4Anjgl4GTfpDG616eCKmgjggYI4o2hrWjqAQr1REQEREBERAREQEREBERAREQEREBERAREQEREBERAREQEREBERAREQR/dN8nqf5W37j0Tum+T1P8rb9x6INDQnkhQ/rP2jlQKf0J5IUP6z9o5UCAiIgIiIPOeGOoidFMwPY8YIKxqjSNpncCInxADGI3YHr3yt1EGLTaVtNO3He5lOchz3nI92FsNa1jQ1oDWtGAAMABfSICIiAiIgIiICIiAiIgIiICIiAiIgIiICIiAvGppaerYGVMEUzAeINkYHAHt3XsiAiIgIiICIiAiIgIiIPFtLTsqX1LIImzvGHShgDnDsJ5nkF7IiAiIgIiICIiAiIgIiICIiAiIg520VK2qNU2mhFQRgzCMcZ9vNdCIgIiICIiAiIgIiICIiAiIgL8c0OaWuAIOxB61+og44LVbqWUTU1BSwyN5Pjha1w9oC7ERAREQEREBERAREQEREBERAREQEREBERAREQEREBERAREQEREBERAREQEREBERAREQEREBERAREQEREBERBH903yep/lbfuPRO6b5PU/wArb9x6INDQnkhQ/rP2jlQKf0J5IUP6z9o5UCAiIgIiICIiAiIgIiICIiAiIgIiICIiAiIgIiICIiAiIgIiICIiAiIgIiICIiAiIgIiICIiAiIgIiICIiAiIgIiICIiAiIgIiICIiAiIgIiICIiAiIgIiICIiAiIgIiICIiAiIgIiICIiAiIgIiICIiAiIgIiICIiAiIgIiICIiAiIgIiICIiAiIgIiICIiAiIgIiICIiAiIgj+6b5PU/ytv3HondN8nqf5W37j0QaGhPJCh/WftHKgU/oTyQof1n7RyoEHLc6zwfbamr4Ok6GMv4M4zgcsqWh1rc6iJssGmKuWN27Xsc5wPqIYqDU3k3cfk7/sU/prVVloLBSU1VW9HNG0hzeiecbnrAwg0LNqyOvr/B9bRTW+sO7Y5eThjPWAc8+r2qjUTNWU2qNV242w8UdDmWWYjhyMjAAO53GOXWtPVNzrLfW2iOkm6NtRUBko4QeJuW7bjbmeSCjXHdauaht0tTT0r6uRmMQx54nZIG2Ae3PLqX5eZ5aWz1k8LuCWOF72uwDggHHNT5vNf/8AT7wp3x/xnCD0nA3+8xyxjl6EVr3C8PoNO+FZaRweI2PdTudwlpcQME46s9nUu231Xf1vpqvg4OnibJw5zjIzjKnb/PJU9zszzO4pZYIXvdgDJJaSdl9S3vwHo62yxx9LUSwRshj7XcI5+hOUU8juCNzsZ4RlZenL14dtprO9+g8cs4OPi5Y68DtWEX6xo6Z1dWOpqmDhLpKRoAe1vXghvMD0n2r37nPk0f8AOd9gTkraslxqbnSyS1VvloXtkLBHJnLhgeNuB2/QtJSem7xX1+mbjV1U/STwukEbuBoxhgI2AxzWfaLjq2/W9jqOenpxGSH1MrRmU5OwHCQAAR1dXNBeIpjSt6uFVWVdqu7W9+Uu/G0AcQz1426xy7V53i8XasvbrPYBHHJCA6eokAIb6Nwe3sJ9yCrRfz66XnVNlfBSV00LjLIC2qjY0hw628sdY6gfWv6Cg+Xuaxhc4hrQMkk4AClqrW8bql1PZ7bU3N0fx3RAhuO0YBJ39AX33Qa2Sm0+YoiQ6pkERI543J9+Me1bNltsNqtkNLCwN4WjjIG7ndZKDHtusYZ61tFc6Ge2VMnxGzZw7PLcgEZ36sbc1oakvngG3squ9+n4pRHw8fDjIJznB7F6X2yUt8oxT1OW8Lg5sjQOJu++PWFg90KPotM0sZe+TgnY3jfzdhrtz6UG9erlUW2iZPS2+Wue54aY4s5Awd9gez6VpA5A2wpzWlzrLVZYZ6GbopXTNYXcIdtg7bg9gXnqy9VlpqrUaZziyWR3Sxta0mQDhwBkbczy7UFQih7lX6ttEbbrVyUrqXiHHSxgHgB6icZ9oJ39C9p6zVN3gdcLQ6Gjo8ExRSBpllHbuCBnfG4/egskWLpi9PvNlFXNHwyscWSBg2JHYPUQsgT6wvEkk1F0Vqp2uLWMqI8PeO0gtP7ggsVm3C8wUNxoqFzHvmq3YZjk0DmSVladu108L1FmvXRvqYWdI2VgA4xn0YHWOoLD1RBeDq+iEdXC18jj3mSP4sbZ4vF/FMj+hopi6Xi5WqioKBjY6281O23xdubur93X2LhnqNX2OLv+umpq+lZjpYmABzW9Z2aP3+pBaoV40dTHW0kNTCcxysD2n0FeyCQOrruCQNKVx9OX/kXhVa6rqNgfV6cqIGk4DpZHNBPZuxWFXUw0VLJUVEgjijbxOceoKPtFNNqy7+GbhGW2+AltLA7k7fme309p25BIK+jnNTRwzuYYzLG15YTnhyM4XusHVF9mtLKenoYRPX1TuGJh5DtJ9/8AvCxqmq1hY4W19fNTV1M3HSxNaAWg9eQ0erIyEFuiz5Lg2ewyV9I7AdTukjJG48XIUnaLjq2/W9jqOenpxGSH1MrRmU5OwHCQAAR1dXNBeIpjSt6uFVWVdru7W9+Uu/G0AcQz1426xy7VzT3W+3y4VEGnzDTUtM/gdUygHjcOYGQdvUOrnvhBYIpe0Xe60d3ZZ7+I3yytLoKmPYSY3IOAPsHL05VQgIiICIiAiIgIiICIiAiIgIiICIiAiIgIiICIiAiIgIiICIiAiIgIiICIiAiIgIiICIiAiIgIiICIiAiIgIiICIiAiIgIiICIiAiIgIiICIiAiIgIiICIiAiIgIiICIiAiIgIiII/um+T1P8AK2/ceid03yep/lbfuPRBoaE8kKH9Z+0cqBT+hPJCh/WftHKgQZmpvJu4/J3/AGLL0naLbUabopZ7dSSyOYeJ74WucfGPMkLdudH4QttTScfR9NGWceM4yOeFLQ6KudPE2KDU9XFG3ZrGNc0D1APQc2tKGktE9tr7XDHTVnTcLWQjhDwP8I93t3XbrhwZW2J7zwtbVAknkN2r3tujo4K9ldc6+e5VEZHRmXIAxyzkknB9K1b7Zaa+0Pe1SXNweJj2c2lB+amlZDpy4OkcGgwOaMnrIwB7yph39FH/ACj9qu6DRLjC+O4XaorWiMtgZIDwREgji4S45x1cl3nTedKeA+++rHTdH/j4vi59nNF4Z13/AKM4/ksH2sXBdyIbbpKqlwKeIx9ISdhswj7CqassffOmW2fvjhxEyPpeDPxcb4z147V6vslNPYYrTV/wsbImx8YHCctGA4dhRHdNLFHTPmke0RNYXOcTtjHNTPc7wdOPxy6d/wC5fFNohzJGRVV4qqmgjdltI7IbscgHcj3AexbOnbN4DtzqTp+mzIX8XBw88bYyexTkTWjvI27fpy/swtfQIA0rTfpP+8V7WfTnguzVdv766Xvlzz0nR8PDxNA5ZOeS67BavAtqioem6boy48fDw5ySeWT2qlYVq/pGu3+Q37GJpYiDVd/p5sCd8okaCdy3JP8A3D3rXpbH3tqOru/fHF3xGGdFwY4cY3znfl2LEudNbb/qGSnp6mot13pBgTAAdIPRg5JA9Wx60nrscvruiTRCC3QkjpTUh4HXgDB+0KxX80vthjoauhhkuUtwulRUNBMhJLY+XLJPPtPVt1r+lpgS/dBoZKvTxliGTTSCUj/Dgg/bn2LZstxhutrhqoHhwc0B4B3a7rBXa9rXsLXAFpGCCNipSp0NGyrdUWe5VFsL88bY8kY22GCCB6yUGxqK8xWS2PqX8LpOUcZOC8qe11USVWkqKolh6B8szHmPOeHLXbZwF3W/RkMNY2sulbPc6hh8R0uQBjlkEknHrx6Fo6ksfh63spe+Og4JRJxcHFnAIxjI7UGN3RvJ2n+UN+65fWrQHXvTYP8A+QftYtbUdj8O26Ok746DgkD+Pg4s4BGMZHav27WTwlXW2p746PvGTj4eDPHuNs525elB4a48k631M++1d9kAFioQBgd7x/dC/L5bfC9pnoel6HpcePw8WMEHlkdi6KKm70oYKbi4+ijazixjOBjOFORLaEnFNpesnILhFNI8gdeGgrmt1HfdUU3hKS+SUMb3ERRU4OAASN8OH05KotP2NtmtslG+YVLZJHPJLOHYgDGMnsWMdDzQSyC232ro6Z7uLoWg+3cOGfcqOPTdFBb9eVNNBUPqOCnPSSPOSXktLvpXfqQf+s7CerLl1WjSMFmu7KyjqX9GIjG6N7cl5PXxZ9W2OpdGo9Oi9mnkjq5KSop3ExysGcZx1ZG+w3ynByn9V00s+tbfGytfQ9NDwMqGZyHZdtsRzyBz610VOkrgKaQ1WraoQcJ6TpeLhx15zJjC16rTUNwssFBc6iSpmh+LVcn5z6c9W26zG6InmLI7lfqyspWnPQnIBxy5uOPcg3tPUkdDZaanhqmVcbAeGZmMO3J2wT9q0icDJXnBDHTwMhhaGRxtDWtHIALxuVIa63VFIJOiM0bmceM4yMZwlIk62SXWV57xpnEWekeDNKP/AHXdgP2e09isoYY6eFkMLAyNgDWtAwAAo6m0PcKSPoqXUtTBHnPDHG5oz24D17fBC8f/APWV3uf+dA1A9tPrmyzz7Qua5gJ5cW4+0hbWppooNOV7piA0wOaM9ZIwB7yvit09Bc7NBQXCWSZ8LRio5P4gN3b55+nKx4tDPlfGLpeaqup492wnLRn2uO2NtsetO2D+umysfH3P2h4IJpZDv2HiI+hemgRjStN+k/7xW3U0rZqCWkZiNr4zGMDZoIxyXLYLV4GtUVD03TdGXHj4eHOSTyye1M0xGDbAT3RLuBz73b9jFh6VstbcaapbT32poHwylskEfFsf7WzhzwR7FaUtj721HV3fvji74jDOi4McOMb5zvy7FxXXSEdXXur7dXTW2qf/ABj4eTu3YEEE7dfsSDgZph9NeKGW4amdPNHIHxRT/GfuMhuXnn6FaKesulYrdW9/1lZNcK3GGyy/1RjGwJJz7VQoCIiAiIgIiICIiAiIgIiICIiAiIgIiICIiAiIgIiICIiAiIgIiICIiAiIgIiICIiAiIgIiICIiAiIgIiICIiAiIgIiICIiAiIgIiICIiAiIgIiICIiAiIgIiICIiAiIgIiICIiCP7pvk9T/K2/ceid03yep/lbfuPRBoaE8kKH9Z+0cqBT+hPJCh/WftHKgQEREBERAREQEREBERAREQFiXvS1svcgmqWPjmGxlhcA5w7DkEH3ZW2iDDsuk7XZZ+np2SSz78MkzgS0HswAB68Z3K3ERAREQEREBERAREQEREBERAREQEREBERAREQEREBERAREQEREBERAREQEREBERAREQEREBERAREQEREBERAREQEREBERAREQEREBERAREQEREBERAREQEREBERAREQEREBERAREQEREBERAREQEREBERAREQEREBERAREQEREBERAREQEREEf3TfJ6n+Vt+49E7pvk9T/K2/ceiDQ0J5IUP6z9o5UCn9CeSFD+s/aOVAgLjjqp5I2vEMeHAEZkP5V2dS4KX+SQ/oN+xWOtM7vXvio/uY/wDVP5U74qP7mP8A1D+VEV7O/GHfFR/cx/6h/KnfFR/cx/6h/KiJ2PGHfFR/cx/6h/KnfFR/cx/6h/KiJ2PGHfFR/cx/6h/KnfFR/cx/6h/KiJ2PGHfFR/cx/wCqfyo2ol6WNj4mAPOMh5ONiez0Ivk/yin/AEz91ynZLpnZ2IiKMxERAREQEREBERAREQEREBERAREQEREBERAREQEREBERAREQEREBERAREQEREBERAREQEREBERAREQEREBERAREQEREBERAREQEREBERAREQEREBERAREQEREBERAREQEREBERAREQEREBERAREQEREBERAREQEREBERAREQEREBERAREQEREEf3TfJ6n+Vt+49E7pvk9T/K2/ceiDQ0J5IUP6z9o5UCn9CeSFD+s/aOVAgdS4KX+SQ/oN+xd/UuCl/kkP6DfsVjvQ9V+r8X6umgiIgIiICIiD8Xyf5RT/pn7rl9L5P8op/0z91ylc6tnYuO7V8drtlRWSjLYm5x2nkB7ThdindeRvk0rVcH9UscR6OILis4yaHTtZqinbcL9Xztjm8eGmhIDWDqO+QNvRnlkr6nslw0pLFVWOarq6TjAnoyOMkHm4AD0DfGR6QqmzSxz2ejliILHQsI9wXrXVtPb6R9VVyCOGPHE4gnG+OQV2TdNavdx3LTrsEZq2nBGCN2rRrYrY7VVBLPUytuLY3CGIDxXNw7JO3r6ws3VsjJrhpyWN3Ex9U1zT2glq+rp/SJZ/8AJf8AY9IVsSaitMTKl8lY1gpZOil4muGHb7DbfkeWeS+qa/WuqoZa2GtjNPF/GPdlvD6wd/xU1py00lfqK+T1kLJxFUuaxkg4mgkuycHbOwXzBZaF2vqmk6FopBC2fvcbRlwwBlvIjcnCCntl/td2kfHQVbZXsGS0tLTjtwQMr2uN0orXB01dUshYeXFuT6gNzz6lM11DS27XNoNFBHTiVkge2Joa04aeobLo1C2zsvtPNXQ1VwrBHiOiijEoDd/GLcevmfZsg1bdqS0XSfoKOtZJLjIYWuYT6uIDPsWLq7UDaG6W6lirHwhk7X1TWgjxMg7nG4xnYLIu3Rm72eppbG+1x98ta172tic/xhkGMcvWea1daUtO+72NzoIi6WqDZCWDL25bse0JwKiGvpZqBtcydopnN4hI/wAUY7TnGFn0uq7HWVTaaC4MMrjhoc1zQT2ZIAWLrno4o7TbY4ZBSSykvhpmeM4Nx4rQNusrluTbXVWuSlp9KXSCUMxFK2hw4OA2y4HJ9OcoL1cV2tsN3t0lFUOkbHJjJjIB2IPWD2Lx06+pksNGa1kjKgM4XiRpDsg43B9S0Xuaxhc4gNAySTsAlIiq/Q1ht9FLVVNZWsiibxOPSM9w8Xmv3QFlfTvnupa+KCdvBBHIQXFmc8ROB2di++F+s7uHHiFko37Dl3w8fu/d69rFrQxga0ANAwANsIM+53612l7WV9YyJ7tw0AudjtwASAui33GjudOJ6GoZNHyJbzB7COY9qldI2yjurq+6XGBlVUSVD2fwzeINAxyB2/8AhfcNJFZtfQQ0DeigrYHOkib8UEZOw6uXsyUFBU322UlTNT1FWyKWBnSPDgRgdWDjBPoG6+LbqK03WYw0VYySQDPAWuaT6g4DPsU9JbKW590WpFZGJY4YGyBjhs44aBntG/JfWoLbR2/UNinoqeOmfJUcDhE0NBGR1DbrKQqouFyo7ZB09dUMhj5Au5n0ADc+xeFsv1ruz3MoKtkr2jJYQWnHbggZUneJoajXEra6gq6+Cjib0cFPF0m5AOXDPLf27LzuhjkqqOrs2nbnRVUEoJIouja5nWDw/gkK/oSnNZ19ZTUdLSW+ToqitmEIkBwWg9h6juN/WqMclj6msrrzQsZBL0NVC8SQyHkHDqPo/wDCEYTtCtoqZ1VQ3OqZco2lwlJAa53XtjOD6z7Vv6Yub7vY6eqlx0pBbJj+0DjPt5+1YsZ1dVwupbiyloqYMxLVNIMhaOeMOIBIz1DHoXv3PGFmmw7+q+Z5b6th+5CqlERAREQEREBERAREQEREBERAREQEREBERAREQEREBERAREQEREBERAREQEREBERAREQEREBERAREQEREBERAREQEREBERAREQEREBERAREQEREBERAREQEREBERAREQEREBERAREQR/dN8nqf5W37j0Tum+T1P8AK2/ceiDQ0J5IUP6z9o5UCn9CeSFD+s/aOVAgdS4KX+SQ/oN+xd64KX+SQ/oN+xWO9D1X6vxfq6aCIiAiIgIiIPxfJ/lFP+mfuuX0vk/yin/TP3XKVzq2di8qiCOqp5IJmh0cjS1zT1gr1RcskVDa9T6cc6GzuhuFCSejimIBjzv1kfQcczgZX0LPf9Q1MTtQmKloonZ71hOekI9RO3rPqG+VZogndSWuqrK6zPpIQ+OlqA+TDgOBuW9p9HUv2vtlZNrO218cPFSwxObI/iGxIdjbOesKhRBgacttXQ3G8y1MXAypqS+I8QPE3J32O3Mc0ht1W3W1RcHRYpX0ojbJxDd2W7YznqK30QYF0t1XUaqtNbFFxU9OHiV/EBw5G22cn2LivFtvdHqF14sccVQZoxHJFKQMYHpI22HI81WIghK606oudTRXGujgLoJmkUcTgOAA7uyTjqHWea2NX2yvrmUNTbY2S1FHOJBG4gZ5dpA6gqNEE5crTX32y0kk/BRXWB3SMwcta4HlsTtsD1rPc7W9ZF3lJBS0jXDhdVtcOIDt2cdz6B19Ss0QeFDTupKOKB00kzo2gGSQkueesnKxtZUt0rrQKa1ML3SPxKA9rcswdskjrwqBEETRS6xoKSOlpbFQRwxjDWh4/wD6LWstXqaeu4LvbqanpuAnjjcCeLqHxz9ioEQRstqv9huNRNYGQ1VJVOLzBK4Do3du5H0H18guyw2a4uusl6vkjO+3NLIoWHIib/v18+eVTIgwKW3Vces6y4OixSyU7WMk4hu4cO2M56imordV1tzs81NFxspqjjlPEBwt233O/LqW+iCZvtmuTLq29WJ7O+wzglhk5St9v4jlzXhT0+qrtWQ+FDHbaWF4c5tNJh03oyHHb2jn1qtRAWRqWzuvVtEMMvQ1ETxLC88g4dq10QRU8GsrtT+DquKlpIHjhlqGuHE9vXycefoA9iq7bQxW23wUcGeCFvCCeZ7T7SupEBERAREQEREBERAREQEREBERAREQEREBERAREQEREBERAREQEREBERAREQEREBERAREQEREBERAREQEREBERAREQEREBERAREQEREBERAREQEREBERAREQEREBERAREQEREBERAREQR/dN8nqf5W37j0Tum+T1P8rb9x6INDQnkhQ/rP2jlQKf0J5IUP6z9o5UCAsSBn8BH48nxRykd2etbZWNB/J4/0R9i70NulO9fXB/jl/wBR34pwf45f9R34r6Rado38Y+eD/HL/AKjvxTg/xy/6jvxX0idoeMfPB/jl/wBR34pwf45f9R34r6RO0PGPng/xy/6jvxTg/wAcv+o78V9InaHjHzwf45f9R34r6gbirg8Z58Y83k/1T2ov2L+Vwfpn7pXOqenOuTxrURF8yPbHG573BrGjLieQCyeR9IpB+qrrdJpGabtQqIo3EGec4a70DcYO46846l90mqLhRV0VHqO3CkM5xHPEcx9WAdyPbnbbbrQViLD1BeKi2VtrhgZE5tXUCJ5eCSBkDbBG+666ia6NvNNFBTxOt7mEzSk+M12DgDf1dRQaKIiAiIgIiy7veWWuehhdC6R9ZMIm4OA3cAk+/kg1EREBEXFdpK6K3yPtcMc1WMcDJDgHcZ6x1Z60Haij/COufM1D/wBY/wD6L20rqC63e4VUFdT0zI4G4L4ASOPPLPEQevkgqkREBERAREQEREBFMzashk1JSWqgMczXuIml5gbbBpB5+lb1dWRUFFNV1BxFE0udjn6h6UHQiihqXUssJuMFkjNt+MAT/CFnbzz7eFVNpuMN2t0NbB8SQcjzaesFB2IiICIiAiIgIiICIiAiIgIiICIiAiIgIiICIiAiIgIiICIiAiIgIiICIiAiIgIiICIiAiIgIiICIiAiIgIiICIiAiIgIiICIiAiIgIiICIiAiIgIiICIiAiIgIiICIiAiIgIiII/um+T1P8rb9x6J3TfJ6n+Vt+49EGhoTyQof1n7RyoFP6E8kKH9Z+0cqBA6ljQfxEf6A+xbPUsaD+Ij/RH2LvRu26O70REWr0iIiAiIgIiIC/Yv5XB+mfulfi/Yv5XB+mfulc6tnGv9a1FP66nfBpaqMZIL+FhI7C4ZVAuC+24XWz1NFkAys8UnqcNx9ICwryQsdNHR2ajgiADWxN5DmSMk+0r0uVtpLpTd710Imi4g7hJIwR15G6lrFqyC20zbXfWy0lVSt4OJzC4OA5csnOPYcZzul21Ob05tq026Z88xHHUtDmCNudyORHpP25VqR76vYGXLTrG54W1bQMnPW1e1yqqhmu7VTsnlbA+F5fGHkNccO5jkVz6sYY67Tcbnl7m1TQXu5u3buV93T+kSz/AOS/7HpBn0Phq8Xa80NPcpaanjqXcUxJe5gyeFjBkYG3URyC/aJ+oIbrVacbcDK4gSCtly50bOsgHmTkDnt9K0tIfzvqH5YftclN/STV/Ih9rUHJQC62HVFLb6q5y3CmrGOOZSctIBPWTj375Wpfaa+XGvjo6Cc0NCWZlqmkFxd2AZz2dnMrmvflxYv0ZfsWdqOqpHar721C6ZtrbCHQsaXcDnf2ncO+eY29CcDze+5aav1DC++OuLKiRscsMriXNBPPBJI55ztyX1ri31El8tkja+VjamZscbBnELsgcQ357+jksyvqrG65WuGx0oZTw1LDJUcBHESQcZduevn7FQ65kbTVVkqpSWww1Yc92CcDIP2ApwPe9VtfZLTQW+knNTcal/QsmkGSe12+e0c1n1Fm1FaKU3KK+y1csLeOSnk4iwjGXAZJz7h7F96zbDc7dbbvDG6soYXl0rW5aXRkjJ6iOSzJ5tCspDJT0ck85A4acPma4k9RJOPt9qC8tVc25WynrGN4RMwO4ew9Y9661wWSBtPaKaNlJ3o3gz0HGXmPO+CTvndceq72bHaXTsbxTSHo4uwOIO59WEpHFqa51NVVNsFpOaucfw8g5Qx9eew4/wB5IW1aLZT2i3x0lM3DWDLndb3dZKlNN3rT1opXunuYmrqg8dRN0MhLj2Z4eSo7dqO03Wp73oavpZeEu4eje3YekgIJ9nhnVlbUyUtyfbbfTyGOMxZ4nuHWcEZ9+223MrqsdZc7ZfTYrrP3217DJT1B+MQOo+48849IXDYrzTaZqq61Xfip8TOljl4C4PBxjkM9X2r3t1UNRazZcKSJ3eVDE6MSuGONxzy9/uQrzuL7zV60qrdbq6SnidC3jcSS2NuBktHUfVv6QvxjLxpu/W+Ke6y3CkrX9G4Sk5B9RJxzB2O676L+kW4fJG/9qau/nnT3yv8Ae1JguXzfKy53O+ixWqo71ayMSVNQPjNBxsPeOXPPYuZwvGlKymlqbnJcqCokEUvS54oyeRGSft/cVyajpKCj1a6rvdK+a31bGhsjS7xHgAb4I6hy9K8y3SU9bTU1mtb6+eV+DiWaNsY7ST+CQr+hrluVBFcqGWjnLhFKAHcJweef3LqCIIy42+ktuqNPU9FAyGIOlOG9ZwNyeZPpK7e6C9zdMyNB2fIxp9Wc/uXnqDyxsHrk+wLQ1db5Llp6pggaXTAB7GjmSDnA9mVMGWtDG2OnZG0AMa0NA9GFNaDHBRXCFuzIq17WjsGy8afXlsbZ2yTOeK1rMGDgOS714xj2ru0VRT0llMlU0snqpXTuaRgjPLPu+lXKYUKIiKIiICIiAiIgIiICIiAiIgIiICIiAiIgIiICIiAiIgIiICIiAiIgIiICIiAiIgIiICIiAiIgIiICIiAiIgIiICIiAiIgIiICIiAiIgIiICIiAiIgIiICIiAiIgIiICIiAiIgj+6b5PU/ytv3HondN8nqf5W37j0QaGhPJCh/WftHKgU/oTyQof1n7RyoEA8ljQfxEf6I+xbPUp+Iv6JmJXAcI2wPwXehv0d3Wi5syf3rvcPwTMn9673D8Fp3entXSi5syf3rvcPwTMn9673D8E7naulFzZk/vXe4fgmZP713uH4J3O1dKLmzJ/eu9w/BMyf3rvcPwTudq6V+xfyun/TP3SuXMn9673D8F60hd37BxPLhxHYgf2T6Fzb6Z9SXxrZREWTxueqoaStDRV0sNQG/FEsYdj1ZX7S0dNRsLKSmhgYTktiYGgnt2XuiDxmpaeofG+eCKV0R4oy9gcWHtGeRR1LTvqGVD4InTxjDJSwFzR6DzC9kQeMNNT075HwQRxOlPFIWMALz2nHMoKWnFSakQRidzeEyhg4iOzPPC9kQeT6anknjnkgjfNHngkcwFzc88HqXzVUdLWMDKumhqGtOQJWBwB9q90Qcpt1EadlOaOnMDHcTY+ibwtPaBjAO5969aimgqojFUwxzRncskYHD3FeqIPOGCKmibDBEyKNvxWMaGtHqAXPDardTzieGgpYpgTiRkLQ4Z57gLsRAXhVUdLWsDKuminY05DZWBwB7d17ogz/AVn81UPzdn4L1prZb6SXpaWhpoJMY4o4mtOPWAutEHPVUNJWhoq6WGoDfiiWMOx6sr0hhip4mxQRsijbs1jGhoHqAXoiDxbTQNqXVLYIxO8cLpQ0cRHYTzX7NTU8743zQRSPiPFG57ASw9ozyXqiDzmhiqInRTxsljds5j2hwPrBXnS0FHRF3elJBT8eOLoowzOOWcBdCICIiDxkpaeWaOaSCN8sWeB7mAuZnng9S9kRByOtlA+q75dQ0zqjId0piaX5HI5xldaIgIiICIiAiIgIiICIiAiIgIiICIiAiIgIiICIiAiIgIiICIiAiIgIiICIiAiIgIiICIiAiIgIiICIiAiIgIiICIiAiIgIiICIiAiIgIiICIiAiIgIiICIiAiIgIiICIiAiIgIiII/um+T1P8rb9x6J3TfJ6n+Vt+49EGhoTyQof1n7RyoFP6E8kKH9Z+0cqBAPJT8X8Uz9EKgPJT8X8Uz9ELvS9Px96+0RF29YiIgIiICIiD8XrS/y2D9I/dK816Uv8tg/SP3SpdmfV/StlEWVqW4utViqquP+Ma3hZ6HE4B9mcrJ899XK/wBqtTwytrY43/2Blzh6wASF92y+W27cQoKtkrm82btdjbfhODjcbrG01pahjoI6u4QMrKypb0kjpxx44t8YO3t58193nSkcksFZZGQUNdA8FpA4GOHYQB+7fkUG3W3OkoJaeKqm6N9S/giHCTxO222G3Mc0ludJDcYaCSXFVO0ujZwncDOd8Y6ip3V/F4S07xgB3fbc45Zy1aNbcKeLVVBRPoIpJ5o3OZUnHFGAHbDbPV29aDcRS0msw2oraWK3TT1UExjjhhJcZAM5ccDxR7+aUutqeWnnFRRTwV8TgwUY8Z8hPIDYH17bIKlFN2XVZr7n4OrbdNb6lzeKNshJ4hzPMAj/AOV037UcVoljpoqaWsrZRxRwRcyO08/TyB5INtecs0UIaZZGRhzg1vE4DJPID0qat+sXS3KGiudqqLc+c4iMhJDj6ctHq61ma4uFRHfLYxtBK9tNM2SNwziZ2QeEbc9vTzQXiLImv0NFY47lcoZKUvA/gCMv4v7Izjf3LGi1xIx0ctfZKulopCMVJyRvyPxRn2H3oLBc1fXU9tpH1VXJ0cLMcTuEnGTgbDde0UjJY2yRuDmPAc1w5EHrXzUU8NTE6KoijmidzZI0OB9hQYnw2095w+pk/Kuy2ahtd2ndDQVXTSNbxEdG5uBy6wO1Z+oWWKyW8zvtVC+Z/iwxCnZl7vdy7U0jYDbIX1tUxja6qGXtY0NbE3nwgDYelIVSIpm6avbTXB9BbbfPcqiL+NEWcM9wJOOvZddg1JT3p0kBhkpayH+Mp5OY3xt2+4INtFM3TV8dtu81udRSzSNY0xdEcmV5Aw3GNufPf1L5tesDU3RlvuNsnt00v8V0hJ4ufPIBHLbmgqEWJf8AUkFmdHA2GSqrJv4unj5nfr7PcVy2vVwqbgyhuVunts8v8SJc4f6NwMIKVEXLcn1jKCV1vjZJVADo2yfFJz17jqygVFwpaaqp6aaUNmqCREzBJdgZP+yupQD7bWUWr7PPcqzvqrqHPLy0YYwAbNb6Nz2epXxIAyTgDrTBlz19dTW6lfU1koihZzcQT9A3XtDKyeFksZyx7Q5pxjIPJfz7Vc81+oKuvjcW22hcGQY5TyFwDneoA4H/AMq4tH80Uf8AkM+6EHYiIgIiICIiAiIgIiICIiAiIgIiICIiAiIgIiICIiAiIgIiICIiAiIgIiICIiAiIgIiICIiAiIgIiICIiAiIgIiICIiAiIgIiICIiAiIgIiICIiAiIgIiICIiAiIgIiICIiAiIgj+6b5PU/ytv3HondN8nqf5W37j0QaGhPJCh/WftHKgU/oTyQof1n7RyoEA8lPxfxTP0QqA8lPxfxTP0Qu9L0/H3r7REXb1iIiAiIgIiIC9KX+WwfpH7pXmvSl/lsH6R+6VLsz6v6VsrC1pSPrNM1bIxl7AJAPUQT9GVuoRkYKxr57L03cIblZKWaJzSQwMeB/VcBgj/fVhNQXqGx0BqJGiSRxDY4eLBefRzWRV6JjFW+ptFxqLY+TPGIsluOwYIIGd+Z9i9bZo6Knr211yrp7lUsPiOmzhuOWxJJI9ePQqbObVj3SV+m3vYY3OqmktPNpy3Zfd1/pEs/+S/7HrWvNl8K1dvn746LvOYS44OLj3BxzGOSVVk751FR3bvjh72Y5nRcGeLIIznO3PsQZOkImeHNQy48fvotz6OJyU8TD3Sqp3COIUYcDjr8UZ9y17RZvBdXcJ+n6Xv2bpeHg4eDc7cznmkdm6PUkt36fPSQdD0XBy3G+c+jsQ5ZV7H/AK4sZ6+GT7CvW4V80mozRWaionXCOIOlqqkbMb/Z28Y8x71oV1m77vlDcun4O9A4dHwZ48jHPO3uXFfNLC53BlfSV81BVhvC6SME8Q9hBB9qDC1Ey5tullddaulfI6qbw09PGQ1gyPG4j4xz6Vp6y/nXT/ywfa1fB0MHOhqJLrUTV8crXuqJRxZA5ADOR1dZ5LX1FYhfKaFjal9NNBJ0kcrRnB9WR9qDG130prbKGdDwmc7T56Pi8XHFjq5rouMGp6i31ENY6xNp3xkSOJlAaMc8nlhaMlgjrLFHbLnPJVln/vnZ+cnB3J33x1rGZoed4bDWX+sqKIbd77gYHIbuI226kG7pqB1NYKSF08M5Yzh6SF3ExwycYPWuyvrYLfRy1VS/giiblx/cPSvSngjpoGQQsDI42hrWjqAWVqaxG/0MdMKrvcMk6TPBx52IxjI7UpGZYaKa+XEahubMNG1FAeTG9Tj6f/nsVYeSjxo+7gYGq64D1P8AzrQstguFtrunqr7U10fAW9FLxYz27uKDk0AY+9LgCR3z327pf7Xoz9P0r5quD/6kUXQcPSd7O6bh58jjP0fQve6aQbU3F9fbbjPbaiXPSmLOHe4gjPXuuuwabp7K6SczSVVZN/GVEnM7527PeUGfSRsd3SK57mguZStLSer4oX7q0Dw1p44Ge+sZ9rVqw2botR1F26fPTRCPouDljG+c+jsS72fwnWW+o6fou85el4eDi4+W3PbknBym5/CJ7oNZ3h3l3wIG9H33xY4cNzw8PXz+let9or7WRU3hOpsdM2KZr45BJIw8XYC77PQtm/6bp7y6Ods0lLWQ/wAXUR8xv19vvC47fpAxV0VXdLpU3N8B4oWy5AYe3cnPV2cutIVTjkiIgldQ+WOn/XJ9gXvraW4NtDYLfTzzdO/glELC5wZjcbA4zyyu64Wbv28W+4dPwd5lx6Pgzx5HbnZaqmDL+a3q81btNPtvwbqqClaGtEjy7DAHA75aOfr61W6TuNTX21rKi3y0ggYxjHSZ/hRjmMgdnp5rsv1r8M2qah6boek4fH4eLGCDyyOxddJB3tRwwcXF0TGs4sYzgYyqPZERAREQEREBERAREQEREBERAREQEREBERAREQEREBERAREQEREBERAREQEREBERAREQEREBERAREQEREBERAREQEREBERAREQEREBERAREQEREBERAREQEREBERAREQEREBERBH903yep/lbfuPRO6b5PU/ytv3Hog0NCeSFD+s/aOVAp/QnkhQ/rP2jlQIB5KajqImxtBduAByKpVjQfyeP9EfYu9E7rOren7jl75i/t/QU75i/t/QV3ItfF1+Xq4cPfMX9v6CnfMX9v6Cu5E8T8vVw4e+Yv7f0FO+Yv7f0FdyJ4n5erhw98xf2/oKd8xf2/oK7kTxPy9XDh74i/t/QV70MrJK6AMdk5J5f4SvdfUP8rp/0j90rnVp7QvydWr1WmiIsXAiIgIiICIiAiIgIiICIiAiIgIiICIiAiIgIiICIiAiIgIiICIiAiIgIiICIiAiIgIiICIiAiIgIiICIiAiIgIiICIiAiIgIiICIiAiIgIiICIiAiIgIiICIiAiIgIiICIiAiIgIiICIiAiIgIiICIiAiIgIiICIiAiIgIiICIiAiIgIiICIiCP7pvk9T/K2/ceid03yep/lbfuPRBoaE8kKH9Z+0cqBT+hPJCh/WftHKgQFjQfyeP9EfYtlY0H8nj/AER9i16W7PW9ERFsyEREBERAREQF9Q/yun/SP3SvlfUP8rp/0j90rnXs607tNfMj2xxue9waxoy4k7AL6U9rqd8Glqoxkgv4WEjsLhleWt3C/VV1uk0jNN2oVEUbiDPOcNd6BuMHcdecdS+6TVFwoq6Kj1HbhSGc4jniOY+rAO5Htzttt1rdsdNHR2ajgiaA1sTermSMk+0r0uVtpLpTd710Imi4g7hJIwR15G6puztQXiotlba4YGRObV1AikLwSQMgbYI33XXUTXRt5pooKeJ1uc0maUnxmuwcAb+rqKw9XtDLlp1jc4bVtAyc9bV7XKqqGa7tVOyeVsD4Xl8YeQ1xw7mORSCnRQdD4avF2vNDT3KWmp46l3FMSXuaMnhawZGBt1Ecgv2ik1BDdarTjbgZXYEgrZcudGzrIB5k5A57fSgu0UXbxdbDqikt9Vc5bhTVrHHMpOWkAnrJx798rUvtNfLjXR0dBOaGhLMy1TSC4u7AM57OzmUFAsu8XllrnoYXQukfWTCJuDgN3AJPv5KVe+5aav1DC++OuLKiRscsMriXNBOM4LiRzznbkvrXFvqJL5bJG18rG1MzY42DOIXZA4hvz39HJBeIpi9VtfZLRQW6knNTcal/QsmkGSe12+e0c1n1Fm1FaKU3KK/S1csLeOSnk4iwjGXAZJz7h7EFuuK7SV8Vukfa4WT1YxwMkOAdxnrHVnrX7aq5tytlPWMbwiZgdw9h6x712II/wjrnzNQ/9Y//AKL20rqC6Xe4VUFbT0zI4G4L4ASOPPLPEQevkvrU1zqaqqbYLSc1c4/h5Byhj689hx/vJC2rRbKe0W+Okpm4aweM7re7rJSDuRRLDedWVtTJS3J9tt9PIY4zFnie4dZwRn37bbcyuqx1lztl9Nius/fTXxmSnqD8YgdR9x55x6QgrEURcX3mr1pVW63V0lPE6FvG4kkRtwMlo6j6t/SF+MZeNNX63xT3WW4Ula/o3CUnIPqJOOYOx3SC4RSl8rLnc774CtVR3q1kYkqagfGaDjYe8cueexczheNKVlNLU3OS5UFRIIpelzxRk8iMk/b7ORQWiIuW5UEVyoZaOcuEUoAdwnB55/cgw5tWQyakpLVQGOZr3ETS8wNjgNIPP0rfrKqKipJamd3DFE0ucfQpO42+ktup9P09FAyGIOlPC3rOBuTzJ9JXZ3QZTHppzM4bLKxrj6M5/cpgy4vhHqasidXW6yxGg3LekOXuA6wOIZ9gPtVFYrvFe7YysiYWEktewnJY4cxlT7LzqN9OyWz2OPwcxmI+mPjvaORA4gdxjAwfatrTNfRXG3unoqVlI4vImha0Atf15wBn1qjYREQEREBERAREQEREBERAREQEREBERAREQEREBERAREQEREBERAREQEREBERAREQEREBERAREQEREBERAREQEREBERAREQEREBERAREQEREBERAREQEREBERAREQEREBERAREQR/dN8nqf5W37j0Tum+T1P8AK2/ceiDQ0J5IUP6z9o5UCn9CeSFD+s/aOVAgLGg/k8f6I+xbKxoP5PH+iPsWvS3Z63oiItmQiIgIiICIiAvqH+V0/wCkfulfK+of5XT/AKR+6Vzr2dad2muC+24XWz1NFkB0rPFJ6nDcfSAu9F5m6LsWrILbTNtd9bLSVVK3g4nMLg4Dlyyc49hxnO6XbU5vTm2rTbpnzzEcdS0OYI253I5Eek/blVlVQ0laGirpYagN+KJYw7Hqyv2lo6ajYWUlPFAwnJbEwNBPbsgl9WMMdfpuNzzI5tU0F7ubt27lfd0/pEs/+S/7HqmmpaeofG+eCKV0R4oy9gcWHtGeRR1LTvqGVD4InTxjDJSwFzR6DzCCc0h/O+oflh+1yU39JFV8hH2tVHDTU9O+R8EEcbpTxSFjAC89pxzKCmpxUmpEEYnc3hMoYOIjszzwgnL35b2L9GX7FnajqqR2q+9tQumba2wh0LGl3A539p3DvnmNvQrSSmp5J455II3zR54JHMBc3PPB6l+VVHS1jGsq6aGoa05AlYHAH2oP5vX1VjdcrXDY6UMp4alhkqOAjiJIIGXbnr5+xUOuZG01VZKqUlsMNWHPdgnAyD9gKpDbqI07Kc0dOYGO4mx9E3hae0DGAdz7161FNBVRGKphjmjO5ZI0OHuKCQ1m2G5W+23eGN1ZQwvLpWty0ujOMnqI5LMnm0KykMlPRyTzkDhpw6ZriT1Ek4+32r+hwQRU0LYoImRRt+KxjQ0D1ALnhtVugnE8NBSxTAkiRkLQ4Z57gIPiyQNp7RTRspO8xwZ6DjLzHnfBJ3zuuTVd7NjtLp2N4ppHdHF2BxB3PqwtpeFVR0tawMq6aKdrTkNlYHAHt3SkRum71p20Ur3T3MTV1QeOom6GQlx7M8PIKkt2pLTdanvahq+ll4S7h6N7dh6SAvXwFZ/NVD83Z+C9aa12+kl6WloaaCTGOOOJrTj1gIJCxXmm0zVV1qu/FT4mdLHLwFweDjHIZ6vtXvbaoai1my4UkTu8qGJ0YlcMcbjnl7/cquqoaStDRV0sNQG/FEsYdj1ZXpDDFTxNigjZFG34rGNAA9QCCaov6Rbj8kb/ANqau/nnT3yv97VRimgbUuqWwRidw4XSho4iOwnmv2amp53xvmgjkfEeKNz2Alh7RnkghdR0lBR6tdV3ulfNb6tjQ2Rpd/BvAA34SOocvSvPh0lPW01LZrW+vnlfg4lmjbGO0k/gr+aGKoidFPGyWN2zmPaHA+sFedLQUdEXd6UkFPx44uijDM45ZwEg6EREEtqDyx0/65fsC7dYW2W6aenhgbxzMxIxvWSDuB6cZWtJS08s0c0kEb5Ys9G9zAXMzzwepeymDKUoNb2dltjFVK+CpjZwvg6J2eIDkMDH0r10RBKaOsr5YjE2uqHTRsPPh6ituW12+eoM81DTSTZB6R8LS7blvjK61QREQEREBERAREQEREBERAREQEREBERAREQEREBERAREQEREBERAREQEREBERAREQEREBERAREQEREBERAREQEREBERAREQEREBERAREQEREBERAREQEREBERAREQEREBERAREQR/dN8nqf5W37j0Tum+T1P8rb9x6INDQnkhQ/rP2jlQKf0J5IUP6z9o5UCAs9lvlYxrROzAGP4s/mWgistmyWd3D3jN/fs/wBM/mTvGb+/Z/pn8y7kV87ynjHD3jN/fs/0z+ZO8Zv79n+mfzLuRPO8njHD3jN/fs/0z+ZO8Zv79n+mfzLuRPO8njHD3jN/fs/0z+ZO8Zv79n+mfzLuRPO8njHD3jN/fs/0z+ZfUVG9kzJHzNcGEnAZjOxHb6V2InlavjBERcqIiICIiAiIgIiICIiAiIgIiICIiAiIgIiICIiAiIgIiICIiAiIgIiICIiAiIgIiICIiAiIgIiICIiAiIgIiICIiAiIgIiICIiAiIgIiICIiAiIgIiICIiAiIgIiICIiAiIgIiICIiAiIgIiICIiAiIgIiICIiAiIgIiICIiAiIgIiICIiAiIgj+6b5PU/ytv3HondN8nqf5W37j0QaGhPJCh/WftHKgU/oTyQof1n7RyoEBERAREQEREBERAREQEREBERAREQEREBERAREQEREBERAREQEREBERAREQEREBERAREQEREBERAREQEREBERAREQEREBERAREQEREBERAREQEREBERAREQEREBERAREQEREBERAREQEREBERAREQEREBERAREQEREBERAREQEREBERAREQEREBERAREQEREBERAREQEREBERBH903yep/lbfuPRO6b5PU/wArb9x6INDQnkhQ/rP2jlQKf0J5IUP6z9o5UCAiLxq6uCip31FVKyGJgy5zjgIPZFJzd0OzRyuYyOrlaOT2RjB9WXA/Qtu03u33mMvoagPLfjMIw5vrB+3kg0UXFV3Slo6qmpZpMT1LuGJgGSe0+gLzvV4p7JRCrqmSvYXhmIwCcn1kdiDRRfjHB7A4ciMr9QEREBERARc9dVsoaKarla50cLC9wbzIHYpj/wCo9n//ABq7/oZ+ZBXopi3a5tlxr4aOGCrbJM7haXsaAPXhyp0BERAREQEXHQ3SluEtRHSyGTvd/BI7GBxdg7V2ICIiAiIgIiICIiAiIgIiICIiAiIgIiICIiAiIgIiICIiAiIgIiICIiAiIgIiICIiAiIgIiICIiAiIgIiICIiAiIgIiICIiAiIgIiICIiAiIgIiICIiAiIgIiICIiAiIgIiICIiAiIgIiICIiAiIgIiICIiAiIgIiICIiAiIgj+6b5PU/ytv3HondN8nqf5W37j0QaGhPJCh/WftHKgU/oTyQof1n7RyoEBRN2jOotastMznCio2dJIwHHGcA/vA96tlFNc2190mV9SeCOviDYnHkT4u3vbj2hMmFhTU0FJCIaaFkMTeTGNDQPYFF6roI9PV1HfbZGIcSBk0UY4WuGOwcsgEH2K5Ub3RKhstLSWuLD6momaWszvjcD3k/QUWM3UtVd3asoJIaWFxaSaLJ/jQQPjeN+C0NbPqpNHU76+NsVSZWGRjOQO/Lc/avq+R9DqzTkX9gFvuwvfuj+Tjf89v2FTCTdzS6h1FJTd+WyzsNuYzIfP8AHcBzcAHA49hW9ab9TXGx+E3DoY2hxlaTngI579a742htC1oHiiMDHsX88t/GO5pcuDI/4jfHZlmVbkmGuzUepLmHVNms0RoskNdOfGdjrHjN+jPrW5p++svVPIXQup6mB3BNA/mw/wC/sKnLXQ6wktdK+iu1EymMTTG0sGQ3Gw/i1pacsd3oLzVV90qqeY1EYDuiyMuBGCRwgcsoPO66or6TUE9qpKOOolcxop24IJeQCS45xgDPZ61tWOa6z0bn3mnhp6jjIayI5HDgb8z1561hU7Qe6bVEjJFKCPc1V6TYrM1N5N3H5O/7Fl6Tu9tp9N0UU9xpIpGsPEx8zWkeMeYJWpqbybuPyd/2Kf01pWy19gpKmqoukmkaS53SvGdz1AoKmluNDWvLKSsp53NGSIpWuIHsKytQahkt1RDQW+lNZcZxlkY5NHaf9jYHcLstlgtlolfLQU3Qve3hcekc7I9pKkqyK7T6+rmWqqhp6joW4dMAQWYbsPFPWg0YtS3m21MTdR2yOnppnBjZ4TkMP+LxnfaOR5ra1Be4rHQCpfGZXvcGRxNOC93rU5X2DV9ypXUtZdKGWFxBLcY5HPMR5WreLrVWC00FPFE2puE3DCwEnhLgACerO/q5oM+W96vp4TVzWWmFM0cbgD44b6uPOcejbsW9BdJrlp4XC2wh08kZdHE87cQ2IJyOsHsU7WW7VktBO643qCGmEbnvELRxDAzw5DR6ufvWpoLyUpv0n/eKYE/oqe9C41LIqSF1M+pJq3kjMZ3yB437iqay3mpuF6utFMyJsdG8NjLAckZPPf0LP0J/GXn5Wf3r50qf/VWoR19KPtcmStK+3qptt3tVJCyJ0dZKWSF4JIGWjbB9K5dQ6mqLPeKelipmzsmiJDADxufkhoBz246lz6ucPhNp5ud+nJx/zNX5emh3dBswIz/BOP3lJgalprrw2mq6jUNNT0ccTQ5pjOcjfiJ8Y+hZDNR6kuYdU2azRGiyQ1058Z2OseM36M+tamty8aUreDPJucdnEMrEtdFrCS10r6K7UTKYxNMbeAZDcbD+LVFHp6+svVPIXQup6mB3BNA/mw/7+wrIqdSXiur6in07bY6iOmeWSSzOwHH0eMPT1n2L205YrvQXmqr7pU08xqI+F3REjLgRgkcIHLKz5LFXsr6m4aUvEJZI9zpIRIHAOxy62k7nnjGyDVsWoaypubrVeKIUlc1nG0sOWPHo3PV2E8jyVGo616hvVJdaW2aho2sdUDEczMZJ9OCQerljCsUBERAREQEREBERAREQEREBERAREQEREBERAREQEREBERAREQEREBERAREQEREBERAREQEREBERAREQEREBERAREQEREBERAREQEREBERAREQEREBERAREQEREBERAREQEREBERAREQEREBERAREQEREBERBH903yep/lbfuPRO6b5PU/ytv3Hog0NCeSFD+s/aOVAp/QnkhQ/rP2jlQICy79YqS+0nQ1ILXt3jlb8Zh/ePQtREEc2zaxpW9BSXynkgZ8R0zcvI9OWuP0ldti0o231fhC4VT6+vI/jH5wzbG2cknqz2dQVIiCe1PYqy5z0dXbalkFXSOJaZPi749B7Oxed5sl0u+moKKeendXNeHSSEkMdjPLDfSOpUqIPNrCIAzr4cfQsLTmnn2+xVFtuJilEz3FwjJILSAOsDfZUKIIyPTmo7VxU9kvEQo8lzWTt3bk8viu+jHqWxp3T/AII6aoqah1VXVGDLM77B6FtogwobNUx6wnu5fF3vJAIw0E8edurGOrtW6iIOK8UklfaauliLRJNE5jS47Akda87BQS2yy01HO5jpImkOLCSOZO2VoogKf1Dpx1yqYrhQVJpLjCMMkHJw3wD2c+e+xOxVAiCOOmr/AHR7Ir/do5KRh4jHTjHH6D4rffutXUWnxd7fDFTS97T0x4oHjk0gbDbkNhuOWFuIgjX6c1Jc4+9rzeozS4yWwN3eew+K3b159S2tLWyps9mZRVb4nPY5xBiJIwTnrA9K2EQSlFYLzbL9NUUVdB4PqJ+lmiePGIJ3HxT29RC/Lppm5MvUl0sNeymmmGJWSjblz5HPqIVYiCOOk7hJcbdcamuZU1cUofUPeSBwgjDWADGB43ZzWncLLU1OqaC6RviEFMwte0k8Rznltjr7VvIg8qqniq6aSnnZxxStLXtPWCpGPTmpLVxU9kvEQo8lzWTt3bk8viu+jHqVmiDD07p/wR01RUVDqquqMGWZ32D0LOq9NXWjuM9Xp24x0wqXcUsUoy0HtGx689WyrUQTFr05cDdI7nfrg2rqIQRFHGMMb6eQ+xU6IgIiICIiAiIgIiICIiAiIgIiICIiAiIgIiICIiAiIgIiICIiAiIgIiICIiAiIgIiICIiAiIgIiICIiAiIgIiICIiAiIgIiICIiAiIgIiICIiAiIgIiICIiAiIgIiICIiAiIgIiICIiAiIgIiICIiAiIgIiII/um+T1P8rb9x6J3TfJ6n+Vt+49EGhoTyQof1n7RyoFP6E8kKH9Z+0cqBATKzrm1r5oQ5oI4Xcx6Wrl6GL+7Z/wBIXm6nyJ09Xaxrp6d1Tu20WJ0MX90z/pCdDF/dM/6Qs/zNPDr6Ly20WJ0MX90z/pCdDF/dM/6Qn5mng+i8ttFidDF/dM/6QnQxf3TP+kJ+Zp4PovLbRYnQxf3TP+kJ0MX90z/pCfmaeD6Ly20WJ0MX92z/AKQtG2gCjaAMAOdt/wAxWvS686l7Rxr6d0upERehmIiICIiAiIgIiICIiAiIgIiICIiAiIgIiICIiAiIgIiICIiAiIgIiICIiAiIgIiICIiAiIgIiICIiAiIgIiICIiAiIgIiICIiAiIgIiICIiAiIgIiICIiAiIgIiICIiAiIgIiICIiAiIgIiICIiAiIgIiICIiAiIgIiICIiAiIgIiICIiAiIgj+6b5PU/wArb9x6J3TfJ6n+Vt+49EGhoTyQof1n7RyoFP6E8kKH9Z+0cqBBwXH+Ph/Rd9rVzLpuP8fD+i77WrmXyvlf6PX0f1ERF5WoiIgIiICIiAu+3fyMfpP+8VwLvt38jH6T/vFe74f7Vh19o6VNXnVNRbrubfS2iWukEYk/g3nOD6A0qlUsz+kmT5D/ANwX0Xmc7tbVlMBJX6craanB8eUk+L72gfSqi311PcqOOqpX8cTxkHs9B9K95GNkY5j2hzXDBBGQQpHRje8rxe7bHnoIpQ+Nufi5z+7HuQb9muFRcaeWSpoJaJzJSwMkzlwAHjbgbb/QtFSdiv8AVu05crjWv74fSzPDRwhuwAwNh2nmvKgfqa6W0XKlvNGXOPE2lZE0sA2PCXYyD6PpQWKLImuNxptPd9zW57rgG4NNEOPxs4z4udutYM7dbx0r681lI1ob0ppgwcTRz4d29X6XtQWqLFtt/ZU6YF4qWcHDG50jW9rSQcZ7SNvWsSlqNY3OIXOlfSQU7vHjpXgZe0ct8Z39Y9iCgtV58JV9xpeg6PvKQR8XHnj574xtyWqojSctRWzahlh4qapleC3IBMb/ABtt9tit3Sl0kutljlqXZqY3GObYDxgewejCDaRTVmvFZWi73E8c9JC8spYI2Al3COYwMnO30rha3W9fD35FU0tE14y2mcwBzfRu07n0nr6kFmiw9J3ie8Wt8lWxrKiGQxScOwJGN/pU9arnqu9xzxUM9PGIZTmplYBnsYAGkenl7UF6uBt2pn3l9qYXmpZF0rvF8VoyNs9u4WPpm7XSS51dovIY6qp28YlYAOMZ9G3WMbD0rBp6a/HXVQxlbAKsRh0jyBgxZb4o8XnjHV7UyP6KimbrVairbpJQ2aNtHDCATVTsOJD2NJBBG/UOrmua13S+W/UMNpvkkNSKlhdHLGAMEAnqA22PMIK9FNX+8XE3SKzWNrO+5GdJJM/cRN/36DzG26xbvc9WWKGOOtnglE0g4amJjTw9rCC0D08vakF+intS3uropKa32uFs1wq88GeTB2/722KzJa7VGniysu81PXUJcGy9EADGCefxW/v9iC0XjWT960c1Rw8XRMc/hzjOBnCy9RXw2u2xTUsYnqKlwZTsPJxPWfR+IWFWO1ZQW2epuUlNV0r4nNlhjAD4gQfG2aOXrP71KKiyXLwtaYK7oui6UE8HFxYwSOeB2LvWFonyVof0XfeK775VPorLWVMZw+OFzmnsONlb6J7ZN11hTUdY6hoKWa41jTgxwjYHrGQCcj0ArwpdatbVMgvFsqbZ0pxG+UEtPbnIBHV2898Lo0NQRUun4Z2tBmqcySP63bnAz6B+9a91tlNd6GSjqmkxv62/Gae0elNh2cwiwLxcTpmy00FM19VUOIgp2yHJceonGMrInn1naqfwlVy0tVAzxpaZoGWN69w0cvQT7QgtkU/eL086PfdrdIYnuYxzCQCW5cARg7doWRLW6sqrY260slPT0zIg/onNBklAGS4+Ljfc4BGyC3RRsVy1JqGijqbP0FDC1oDnS4JlfjxuHII4Qdt//jV0nd6i7Wt7qxgbVQSGGTAwCRjf6UG6ihLPdNUX2ge2hngjdFIeOqmaBnsY0BpG3MnHWvW33vUNxjmtUDIWXKneWzVUgAY1o5bAHxic9WMdXYFsiltPXO7svdRZ72+OaZkfSslYAMjbbYDbfs7V1afuNXWXe8wVEvHHTTBkTeEDhG/YN+XWg30WBW3Gri1lQUDJcUs0LnPZwjcjixvjPUFxakvN2odRUdHbA2Xp4jiBzRhzsncnnt6xyQVizrncKiiqKOOCglqm1EvA97M4hGR4xwDtv6OSmKm4ap09PT1F1qKeso5JBG8RtA4c/wDK05545ha+pbnV0Nws0VLN0bKmpEco4QeJuW7bjbmeSDSbdqZ95famF5qWRdK7bxWjbbPbuF3r+dU9NfjrqoYytgFWIw6R5A4TFlvijxeeMdXtVKblV0msG0NTNxUdXFxU4LAOF45jIG/I8+0IKBFg3241bLta7bb5ejlqJC+VwaDiNvPmOvf3LeQEREBERAREQEREBERAREQEREBERAREQEREBERAREQEREBERAREQEREBERAREQEREBERAREQEREBERAREQEREBERAREQEREBERAREQEREEf3TfJ6n+Vt+49E7pvk9T/ACtv3Hog0NCeSFD+s/aOVAp/QnkhQ/rP2jlQIOC4/wAfD+i77WrmXTcf4+H9F32tXMvlfK/0evo/qIiLytRERAREQEREBd9u/kY/Sf8AeK4F327+Rj9J/wB4r3fD/asOvtHSpGaqp6PuhySVU8UEfeQHFK8NGcjbJVcsq46btN0qe+a6k6WXhDeLpHt2HoBC+i8z8qtS2alp3zOuVNIG/wBWKUPcfUBusnREE05uF5qIzGa6XMbT/ZGfxx7FoQaPsEEzZGW5hc3kHvc8e0EkFbbWhrQ0AADYAIIrSNRFS6Yus9RC+aFlTIZI2NDi5vC3Ox9C4jaNL1EIuFsvZtkpHExpmGY8cxwkh2efX6tlb2+2Udsikio4ejZI8vcOIuy48zuT2LPl0hYZZjM63MDickNe5rf+kHH0IJ6HUN0h0OasyF8oqOgjqXNyeD+2QeZ5jdflwjsMVpfLVagqrmTH4kD6viBfjY8A3G/by61bPo6Z9GaR1PGabh4ei4Rw47MLOo9K2Sin6aC3xiQDAL3Ofj1BxOD6UE/a6aSt7mUsMOTIWvIDeZw/OPoWrYtTWl1hgdNWwwPhiDJI3uAcC0b4HM+jC2rdbqW103e9FF0UXEXcPEXbn1krin0vZais77lt8Tpi7iJyQ0ntLQcH2jdBjaIqGVdzvlRG0tZLO17QRg4PFhcV3q36bul4iizw3CESwAdUhPCcencn2BWVJbqSiqKieni4JKl3HKeIniPtO3PqXzXWqiuE1PLVwCV9O7jiJJHCduw78hzQZbmy6a0WRTsDp6eHJ6xxk7n2Ek+xYsDrPUWttZdtSVVSZGcc9L31wtcTzb0Y359Q7OxXL2NkY5j2hzXDBBGQR2LGi0lYoakVDLdHxgkgOc5zd/8ACTj6EGV3N3Mdaq0xjhZ3yS1pO4HCML37n/8AM9V8rf8AYFvUVso7e+d9JD0RqH8cmHEgu7cE7exLfbqW2Quio4uiY95e4cROXHmdymRg0X9Itw+SN/7V4MqIKXukVbqmaOFr6VrWmRwaCfF2369lSst1JHcZLgyLFVIwMdJxHdoxtjOOoLwuNgtl0qGT1tKJJWDDXh7mnHsIykE1LcBdNQV9Lcr1NaoaR3DDHFMIS/tcXHn6vT61wUxtbdd25lsnfUcPEJqiSQvMr+F2+Tz9mysrlp203WcTVtG2SUDHGHOaT68EZ9q/WaftUTqV0VFHG6lOYiwlpB23OD43Ic8pCsKoqorNr6Seuf0dPW04ayV3xWkYGCerl9IXLru92+qpKaipKmKolMzZCYnBwaBkcxtn0Lt1bXd61TI7ram1lmczJlY08cb/AF5GOrsznn1LBiZb73JBQactMsEHTNkqaiUZLQOrOTt6M8+pINLV0bINTW6sqqiqpaR8RiNRTu4XMO55gHtH0rzu0VihoiJtS3Wua8hvQQ1rZS/2Yx71bVdJT1tO6nqoWSxO5tcMhZ1Dpey2+pFRS0DGyt+K5znPx6RxE4PpQY2qY/B9NYq4MldT0ErQ9rsFwbgbnG2dsesruvWpLS6xTmGshqHzxFkcUbuJ5LmnGW8x7VQSxRzRujlY2SNww5rhkEdhCyqbS9lpJZJIKBjHyNcwniccA7HGTtt2IPLRPkpQ/ou+8Vq3ClFbb6ilccCaNzM9mRhKGip7fSMpaSPo4Y/ityTjfPM7roS+yekZpO/QW6nNlu8gpKqlcWAynDXN3PxuQ9vMYwu+/atoaOjcygqY6qtlHDCyAiTDjsCcZHs61qXKy227Ad/0kcxHJ+7XAdnEMHG/JeVu03aLZN01HQsZJ1PcS8j1FxOOfUgn9RGtpbfYbjcQZZKWZrqksaBjOD1bdWPWtG96mtAsU74q2GZ00RbHHG8F5Lhtkcx7VQTRRzxOimjbJG4Ycx4yCPSFlU2lLHSVLaiG3sEjTkFznOAPqJIQYVXTSUncv6KZpa/o2uLTzGZAf3qhiGNKsx/+GPuLtrqKnuFI+lq4+khfjibkjODnmN+YX0KaIUopgz+BDOj4cn4uMYz6kuThiaE8k6P/AJ/vuXPof+Iu3y6T9yoKChprdSMpaSPo4WZ4W8ROMnJ3O/Mr8obdSW5sraSLoxNIZH+MTlx5ncpfZE/3PB/6fk+UP/cmmPKfUX+bH/3Lft1tpLXTmCii6KIuLuHiLtzz5kpS22kpKqpqaeLgmqSHSu4ieIjONiduZ5IMFn9JEnyH94XLYrlR27U99grqiOmfJMHsMrg0Eb9Z26wqgW6kFyNwEX/FGPozJxH4vZjOFzXLT1qusrZa6jZJI0Y4w4tJ9ZaRn2oJ83KnuPdCoXUjxJFFC9nSD4rjh2cHr9a67j/SFa/k7/sctqKy26Gpp6iGlZHJTMLIiwkBoOc7A46zzXpJbqSW4xV74s1UTSxj+I7A5ztnHWU4GF3Qf5ii+Us/evPWP86ae+Vj7WqhuFupLnAIK2LpYw4PDeIt3HLkV+VtspK6WnlqoekfTP44jxEcLtt9jvyHNBNsqIaTukVbqmaOFr6VrWl7g0E+Ltv17Lu1pTPNtiuMDcz2+UTN/Rz4w+w+xaFxsFsulQyetpRJKwYa8Pc049hGVlar1A2lEtngpZp62phxGA0Fp4sjtz29SK+NNPbeb7cL4ATFtT0/EMeKBk/Tj3lVSzrBbRabNTUf9ZjcvPa47n6StFKgiIgIiICIiAiIgIiICIiAiIgIiICIiAiIgIiICIiAiIgIiICIiAiIgIiICIiAiIgIiICIiAiIgIiICIiAiIgIiICIiAiIgIiICIiAiIgj+6b5PU/ytv3HondN8nqf5W37j0QaGhPJCh/WftHKgU/oTyQof1n7RyoEHDcGSOlicxhcA1wOCPR2+pcvBL/cP97fxWlPzC8l4+t09OrV7Pu1aPUcXDL/AHD/AHt/FOGX+4f72/iu5Fl9Og/J1uHhl/uH+9v4pwy/3D/e38V3In06F/J1uHhl/uH+9v4pwy/3D/e38V3In06D8nW4eGX+4f72/inDL/cP97fxXcifToT8nW4eGX+4f72/itChY5lK0PHCcuOPWSV8LpZ8Qepb9DRNNvY+3Vr3fSIi9QIiICIiAiIgIiICIiAiIgIiICIiAiIgIiICIiAiIgIiICIiAiIgIiICIiAiIgIiICIiAiIgIiICIiAiIgIiICIiAiIgIiICIiAiIgIiICIiAiIgIiICIiAiIgIiICIiAiIgIiICIiAiIgIiICIiAiIgIiICIiAiIgIiICIiAiIgIiICIiAiIgj+6b5PU/ytv3HondN8nqf5W37j0QaGhPJCh/WftHKgU/oTyQof1n7RyoEHjPzC816T8wvNebqfsx1biIizciIiAiIgIiIPxdLPiN9S510M+I31LbpbtND6X8z1UJo9ZVNZT/Hoo458doBaP3r+mKN73ZWa+ulNL8SWg4Heo8AW+Wqtpp2VNNFPEcskYHtPoIyF/O7jM+u1vR1ucwCtFNF/yFuT73LVtF4fbtGV0czsVNtc+AD05w36Tj2Llq6Dwa7SVMRh7Zi6T9IlhP0lMphZ3C5Udsp+nrqhkMfIF3M+gDmfYvC2X62XZ7mUFWyV7RksILTjtwQMqTvE0NTriVtdQVlfBRxN6OCni6TcgHLhnlv7dl53QxyVVHV2bTtzoqqCUEkUXRtczrB4fwSC7q6unoqd1RVTMhiZzc84Cmb/AH613bTNxjoKtsr2RglpaWnHENwCBlfmooW3XVlqtdTnvURumczOA877fR9JX5rSw2+OwTVVLSw000ABDoWBnECQCDjmpgm72uMVsm0fb2Xeolp6bgiIfGMni4dhyP2Kgq62loKUz1U7IYmj4zzjPoHafQFIar8grd6ofuLT1Qy1GSgkuZqZ3sd/A0cI4umO3NuN+rrCqTDso9V2SuqW09PXsMr9mhzHMyezLgBn0LuuFxpLZAJ62Xooy4MDuEu3PLkFAaqNPNbGz0enJbc2OQA1EkTYHA9nCN3D09S3dfAyaZhBO7po8n2FFak2q7HDVd7SXGMSAhpwHFoP6QGPp2Wux7ZGNexwc1wyCDkEKdr9M2iDTs8LKGHijgcRLwDpMgZzxc+f+8Lo0W5z9K0JcSTwkb9gccIO2/fzDcPk0n3SuDScrINIUcsruFjInOccZwATld9+/mG4fJpPulZFl/o+b8lk/wC5TFOHXLqyxxQxSvuDA2UEtAY4nA7QBke1adDXU1wpm1FHOyaJ3JzT9B7D6CpfRVhtr9PQ1NRRw1Es+S50rA7GCQAM8l8aXDbZLqSKnBEVNJmNmc4wHfgFaN24ams9tqDBV1zGSjm1rXPI9fCDj2rRp6iKqhZNBI2SN4y17TkFSujbJb6qxMraymiqqiqc5z5Jmh5+MRtnktaltsWnbNWNopJXMAfM1srg7gOOQ25bdaX0bvu4als9sqOgrK5jJetjWueW+vhBx7V30lXT1tO2elmZNE/k5hyFL6NsdvqLJHXVdLFVVNUXPkfO0PPxiNs8v3pp2nbadYXO2UpcKQxNmawnIadvx+xP4NuTUVpiZUvkrGsFLJ0UvE1ww7fYDG/I8s8l9U1+tdVQy1sNbGaeL+Me7LeH1g7/AIqZ05aaSv1FfJ6yFk4iqXNYyQcTQSXZODtnYL8gstC7X1TSdC0UghbP3uNoy4YAy3kRuThBT2y/2u7SOjoKtsr2DJaWlpx24IGV93O8W+0sa6vqmQ8R8VpyXH1AZKna2hpbdrqzmigjp+lZIHtiaGtOGnqGyzIp6ao1Tdaq42qtuZilMMTIYOlYwDI3BPo+1BbWy8W+7Mc+gqWTBpw4AEOHrBwV836s7wstZUg4dHEeH9I7D6SFJxgDU9vrLTZLjQNLujqQ+l6OMtO2dsgf+AtzU/8AxU9stY375qA6QY5sZ4x/cm4mtS2t0Vm07bWgMke7gOep7uHP0lVGja41unoBJ/G0+YJAeYLdh9GFway/nXT/AMsH2tX1aiLVrG5UDjww1jBVRZ5Z/rfv9yDN7osz6oto4j4lLF3zL7XBjR9JVZZ3tjsNE97g1raZhJJwAOEKOqgazS9/vL+dbM1sZP8AdseA39/uW/UR0cuioGXGpkpqU08XSPjO+MDbkefqTBl7O1jYGTmI3FnEHcOQx5bn9LGMenOFp1FfTU1C6tklHezWh5kYC8cJ6xjOQo2c22otD4LfpOpJ6HaaeBsXigfG6Q7k9fpWvocCfSNMyUcbDxtIduCOI7INoXCkdb/CAmb3qWdJ0nVw9q+qKsgr6VlTSvL4ZN2uLS3PsIBX89dABffgqK1othqOkxk8XLPR59f0+nZf0eKNkUbY42hrGANa0cgB1IOO/fzDcPk0n3SuDScrINIUcsruFjInOccZwATld9+/mG4fJpPulZFl/o+b8lk/7lMU4dcurLHFDFK+4MDZQS0BjicDtAGR7Vp0NdTXCmbUUc7JoncnNP0HsPoKl9FWG2v09DU1FHDUSz5LnSsDsYJAAzyXxpcNtkupIqcERU0mY2ZzjAd+AVo3bhqaz22oMFXXMZKObWtc8j18IOPatGnqIqqFk0EjZI3jLXtOQVK6NslvqrEytrKaKqqKpznPkmaHn4xG2eS1qW2xads1Y2iklcwB8zWyuDuA45Dblt1pfRu+7hqWz2yo6CsrmMl62Na55b6+EHHtXfSVdPW07Z6WZk0T+TmHIUvo2x2+oskddV0sVVU1Rc+R87Q8/GI2zy/emnadtp1hc7ZSlwpDE2ZrCchp2/H7E/g25NRWmJlS+SsawUsnRS8TXDDt9gMb8jyzyX1TX611VDLWw1sZp4v4x7st4fWDv+KmdOWmkr9RXyeshZOIqlzWMkHE0El2Tg7Z2C/ILLQu19U0nQtFIIWz97jaMuGAMt5Ebk4QU9sv9ru0jo6CrbK9gyWlpacduCBlfdzvFvtLGur6pkPEfFaclx9QGSp2toaW3a6s5ooI6fpWSB7YmhrThp6hssyKemqNU3WquNqrbmYpTDEyGDpWMAyNwT6PtQW1svFvu0bn0FSyYNOHAAgj1g4K7lBxgDU9vrLTZLjQNLujqQ+l6OMtO2dsgf8AhXiCT1ftf9O/KT9rFqQ6osk9Z3pHcIjLxcIyCGk+hxGD791ja4pW1t1sVNISGSzPa7BwcHgyu2/aatJsFQ2KiggfDEXskYwNcC0bZPM+nKk2VsVVzo6Opp6aom6OWpJbEC0kOPZnGBzHNe9TURUlNJUVD+CKNpc5xGcAKPqIqi7aApKwE9+UoE0buvxCRn3DPrXtf7ibxZrXRUxxJdXN4sH4rRgv9x+wqoqaWpirKaOop3F0UjeJjiCMj1HdZ+pbuLJaJKoNDpSQyJp5Fx5Z+k+xacMTIIWQxt4WMaGtA6gOSle6EOG30MzhmKKraXjGdsFKR4U+jJrtC2q1DcaqSoeOIRxuAEWeY3BHZyAHrX1Bb7lpa6UzKKSqrrTO7gfFwl7ofTty3JOQBnr6irBjmvYHNILSMgjrXPX3GktsTJKyYRMe8RtJBOXHkNkH5cLlR2yDp66oZDHyBdzPoAG59i8LZfrXdnuZQVbJXtGSwgtOO3BAypO8TQ1GuJW11BV18FHE3o4KeLpNyAcuGeW/t2XndDHJVUdXZtO3OiqoJQSRRdG1zOsHh/BIVbVtzo7fJAyrnETp3cMeQSCfWBt7VxR6rsUlX3sy4xmTiLdw4Nz+ljH0rJ11TMrayyU0hIZNUFjsc8HhX1q2w2uDTFRJBQwwyQNaWPjYA7mBueZ2PWgpqurgoqd9RVTMiiYMuc44CzaLVVkrqhtPT17DK/4oc1zMnsBcBv6FlXm21120zaX0jWVE0IjldDIRwy+KOedv9lZ9Rf7fO2npdS6emo2twIpA0t4cYyRs0ho22BKGFncLjSWyAT1svRRlwYHcJdueXIL3mmZDC+aQ8MbGlzjjOAOamNeSMl07TyRuDmOnjLXA5BG+63rt/M1Z/kP+6UwPumuNJVUArop296kF3Su8UYHMnOMclmxavsEswhbcWBxOMuY5rf8AqIx9KxaW21F17m8FLSkdKQXBpOA/DycZXLNe46egZb9R6ZfDTMJaHxMwzj/wcgOvcOTI/oHMLIv+naS/iAVck7Oh4uHonAZzjOcg9i7bZLSzW6nfQv46bgAjOSdht17+9dSD+bVekLfDqmitbZqkwTxOe5xc3iBGeXi46uxVFq03bdMvnr4p6gtER4zKQ4Bo3JwGg9S57j/SHa/kz/sctq/fzDcPk0n3Snf0Zc/wms/TU8PfoMlSGmJoY4k8XLO22fThfdy1DarVKIq2tZHIf6gBcR6w0HHtWToi1UXgGlrH00UlS8l3SvYHObgkDBPLAA5LjDrDTXSu4LZXXud8mZ5BTCdsbsnxRnGP977IKm2Xegu0TpKCpZMGnDgMgj1g7hfNzvNvtLGur6pkPEfFaclx9QGSpTTrHQ66qmig8HNkpuLvcPDgN24O2w9XUui2UNNedX3iouETZ+9XNiijlHE1owRnB26vpKCjorzb7hSSVVJUtlijBLyAQW47QRnq7FN6d1NDV6huEU9c+Rk8jW0bC12CBxchjbq54W7S6doKK5zVtKx0XTR9HJA3AiI/RwsHSlDSfCW+f8LD/ATN6L+DH8Hu74vZ7Em5dloiIgxNT18tPSw0dI7hq66QQxu/sg/Gd7B9qzdZUcVBovvWnbwxxOja338z6V6V/wDC90O3Ru+LDTPe0HtPEPw9y++6D5MS/wCYz7VBRQfxEf6IX25waC5xAA3JPUviD+Ij/RCnO6BUyQ6fEcZcO+JmxO4eeNyR9CtI7PhdYe+e9/CUXHxcOeF3Dn9LHDj05wtribw8WRw4zlQwbZhbu8/gndscPD0veI6T18Wc5XbYqSvrdEz26ds1PPh8MfTsLDw9WQerfCDRdrCwMn6E3FnEHcOQxxbn9IDGPTnC2WSxyRNlY9ro3DiD2nII7cqAp7nPZbX4MvmmiaNmBLLG0Fp2GCduEu5b8Q+hUNLHRXbSElNY3mKGSJzGNeSSxx3LXZJPX9OyD1drCwMn6E3FnEHcOQxxbn9IDGPTnC2Y5GTRtkie17HDLXNOQR2gqAp7nPZbX4MvmmiaNmBLNG0Fp2GCduEu5b8Q+hV2nJ7dPZ4TactpW5AY4klh5lpyTvug9L7cY7Xap6iSXojwlsbuEu8cg8O2D1qe0/eY7jpKpglqnz10dPK6bjDiQCXY3O3LHJUN9hins1W2aJkgbE5wD2ggEA4O/Wp7TNNAzQck7IY2zSQTB8gaA5wBdjJ5lTFV96cvtstOl7e2vq2RPc1xDcFzscTt8AE4VNRVtNcKZtRSTNmidyc3/ex9Cl9F2G2yafhqqmkhqJp8lzpmB+ACQAM8uS/dHQMpK+/UkLnRwRTgMGfijxu32e5dVy2K/U9mt9Qaeqr2NlHNrWufj0HhBwfQu2guFJcqYVFFO2aInGW9R7COYPoKj7e6wwMkiobJW3jMh/4p9K2Rr3Hq4zjA9npXroVrobxeoTT96gOYe9w/jEZ8bbPWotUE2pLRT98CatYw0z+CQFrsh3YBjxvZletsvduu/F3hVMmLPjNwWuHpwQDj0qXsVoorhqq91FZCyfoZ+FjJG5bvnJI6+S9nUNNbu6FQiihbAyeneXsjGGnAPV1ch7kgslH6udNW3y32eSrdSUVSC6R4OOkO/i5923aRz2VgpC/slv8AqJlh4mRU0UQnmeWBzzuNmk8uY39J58kHBWWlukrnb5LTWzufUzNjkppHAmRvbgAbezrWxq2rq3zUFooJnQTVzyHSt5tYOf8Av0LIuNhZo/orxbJXSticGyx1DWuJadstdgYO+Nu32LRujw7XFim5MfFJgn9E/iE3NmfctMnS9J4Ws9bUdLBgyskIxI3IyNgNvQcrT1TcZZrDQd6yPhbcZY2F7Tu1rhnn/vrWlqtwbpi4Fxx/AkLmpbTDdtHUNHU8TD0Ebmvb8ZjgNiEHAyji07qu3U1t446WtY9ssJeXNJaMh255rtn/APvepGU43o7YRJJ2PmI8Uf8AKN1y1lFJZeK73Cufcrg1vQUjTEGAOdsAGjmee/ZleMLLhRVdLp+3VLKepfEaqsq3RiQucTvgHY77e5BZKctcngnUM9mO1NO01FIOpu/jsHtyQF7acudVUzV1vuDmyVVDIGmVreESNPI46jsuPVf8FfdPzsyH98lm3PB4QUyKlERBH903yep/lbfuPRO6b5PU/wArb9x6INDQnkhQ/rP2jlQKf0J5IUP6z9o5UCDxn5hea9J+YXmvN1P2ZatxERcOBERAREQEREH4ulnxB6lzLpZ8RvqWvSaaH0p6mttWzXFVcXQ4pJKYRtk4hu7xdsZz1HqVCi3aI25abrJ9ViWFn/2yokjmqDxDHEwHbGcnP71o6itlXW3eyz00PHHTTl8ruIDhGW9p35HkqFEEzfbNcmXVt6sT2d9hnBLDJylb7fxHLmvCnp9VXash8KGO20sLw5zaaTDpvRkOO3tHPrVaiDA1PZKm4Opq22TiG4UhJjLuTgeYP+8bntWNcqLVl9ts8NdBBTMYMthhc3M7sjAJLiABueY/C4RBK6gs9fW6RoqGng46mPouNnG0Yw3B3JwvvUdquhuVFd7OGSVNOzozDIQA4H1kDrOdwqdEEFeLXqy/0BNbFTQCIgspYnDMh7Sckcievq5La1Rbq25WCmgpoOKdskbns4mjGBvuThUaIOW4xPmttTDG3ikfE5rRnGSQcLj0tR1Fv0/S0tVH0c0YcHNyDjxieY2WsiDju0MlTaayCFvFJJC9jG5xklpAWda7fVU+jm0EsXDUiB7ODiB3OcDOcda3UQZGl6OooNP0tLVR9HNGHBzcg48YnmNly2O11NPc73JVw8MNXKDGS4Hjb42dgdufWqFEETDQao090lHaIqeuonOLojK4Ax56t3N394W1p2xvt1DUCukE9VWPL6hw5EnqHvPvW4iCJp7fqjTrpKS0RQV1C5xdH0rgDH6N3N3949W61dM2SqoZai4XSYTXCqxx45MHZ/vbbZUKIMDTdtq6G43iWpi4GVNSXxHiB4m5O+x259aQ26rZraouDosUr6URtk4hu7LdsZz1Fb6IMC6W6rqNVWmtii4qenDxI/iA4cjbbOT7FxXG03m2Xie6af6KYVOOnppSACe3cj18x7VWIgmLZS6jr7nFWXmRtHBBnFLTvwJD2uwTkes9XJd4oaiXVTq6VmKaGm6KEkjxnE5ccZ22wN1sIgntTW2rr7hZ5aWHpGU1SJJTxAcLct33O/I8l46ys9dXClqrUziq4uOM4cGngc0g7kj/AGVTognrtZpvgY61UUYkmbGxjWggcRDgScnbtK+brYqm46UpaFjhFVQMjcA47cTRggke1UaIIx0es7rTGhqoqShic3D5wQXOHIjZx3PqHrC7LHS3e0aRNO2i4q+MuEcfSMwcnIcTnGN/oVOiCTGkuLTJpnO/+5uf3yZ+LfpvX2dX0rftMlZLbojcYOgqgMSN4g4EjrGCea7UQcd2hkqbTWQQt4pJIXsY3OMktICzrXb6qn0c2gli4akQPZwcQO5zgZzjrW6iDI0vR1FBp+lpaqPo5ow4ObkHHjE8xsuWx2upp7ne5KuHhhq5QYyXA8bfGzsDtz61QogiYaDVGnuko7RFT11E5xdEZXAGPPVu5u/vC2tO2N9uoagV0gnqqx5fUOHIk9Q95963EQRNPb9UaddJSWiKCuoXOLo+lcAY/Ru5u/vHq3WrpmyVVDLUXC6TCa4VWOPHJg7P97bbKhRBgabttXQ3G8S1MXAypqS+I8QPE3J32O3PrSG3VbNbVFwdFilfSiNsnEN3ZbtjOeorfRBgXS3VdRqq01sUXFT04eJH8QHDkbbZyfYuK42m82y8T3TT/RTCpx09NKQAT27kevmPaqxEExbKXUdfc4qy8yNo4IM4pad+0h7XYJyPWerluqdEQTOrLPW3WutbqPLBDI5z5gRmL4uHYJ35dS4Kul1hdYjbKttJT0x8WSqjIzI0c9s5354wPYrVEHNR0UVHb4qOMZijjDBnrGOtR+jrafD1bJ0hkpbe58FN2DLiTj1fvVNfrZU3SlZDS3Gage1/EXxZy4YIwcEL0stqgs1vZR0+SG5Lnu5uceZKf0/jvXJc7fBdKCajqATHK3GRzB6iPUV1ogiqem1hY2CkomU1ypmjETpCAWDJwN3NPsyQOoroobHd7pc4bjqN8bWwHihpIzkNd2nGR2HmSfoVaiCZvtmuTLq29WJ7O+wzglhk5St9v4jlzXhT0+qrtWQ+FDHbaWF4c5tNJh03oyHHb2jn1qtRBgait1XW3Kzy00XGymqOOU8QHC3bfc78updWpqSevsFXS0sfSTSNAa3IGdx1laqJ2E9W2q6SWGgZb6t9JXUrGeLx+K8hoBa7GQeXpHvWVVQ6wvdObfW0dHR08uOklBBOBvjZzvs9oVsiDBvmnzXacZbKWQMfAGdE5528Xbf2LJ6DV9zoJKGvip6aHoyHSNLTJLsfF2cQMnGdgrREEzR2W4fA2C3tnkoa6PJDmSYweInBLTyIK4ZXa2qqd1BLR0TWSN6J1TxDOORds7r/AEfYrREHBZLa202mnomu4+ibu7tJOT9JXeiIMCtttXLrKgr2RZpYoXNfJxDYkOxtnPWFp3aGSptNZBC3ikkhexjc4yS0gLsRMdhkaXo6ig0/S0tVH0c0YcHNyDjxieY2U9S0OqdPy1FNaqWmrKSSQyMfI4AjP/M055dquEQR9lst6o9VGvuLmVInhIkmY4AMOdmgbHqHV1r1ulpvFvvUt10+Ipu+ABPTSEAE458x9uc9uVVogmbHarpNd3Xq+dHHUCPoooIzkRjr6z9p5rwpbferZquqmpqWKagrZWulkLhlg35DiByMnqKrUQEREEvqJhodRWi78og408zuoB2eEn3ldesbfVXOwyU1FF0sxe0hvEG8j2khalxoYblQzUlQMxyt4T2jsI9I5r9oIJaaihgnn6eSNoaZOHh4sdeMndBLNrtcMaGizUOAMbvH/wDRdr7fctQ6fnpb5BFR1JkzF0RyBgDBPjHryOapEQRrH64jjFEKekeB4grC4Zx/a+N1fo+xbdNaamPT7qCW41Dqp7TxVXSOLg49hJzgf75rXRBGMk1xSRCkbS0lSGDhFS54JPp3cOXpHV1rTtOnpaDTs1AatzKqcue+eEkcLzjly22HZlUCII1kmuKSIUjaWkqQwcIqXPBJ9O7hy9I6utbWmbO6y2zoJZBJPI8ySuby4j2ejYLYRB41kPfNHNBnHSMczPrGFK6foL7SWirtNbRxNgbBI2CRr2kvcSdj43LfsCsEUGRpeiqLfp+lpaqPo5ow4ObkHHjE8xsuG1WepZWX8VUZihrn4jeHA5aQ4Z2O3PrVKitEPb6bWNppxbKWmo5Kdri1lS5w8UHrxxA7Zzu0+1dulbNc7Vd7g+vxM2oa13fAcMPdzIxz6z1dSq0QYGn7dV0d3vM9RFwR1MwdE7iB4hv2Hbn1pWW2rl1lQV7Is0sMLmvfxDYnixtnPWFvogKa1BZbi65xXmySsbWRs4JIn7CVvZ+7f0bjCpUQRclt1LqKaKG9xwUVDG4OkZE4Zl9xd9JHPO+Fr6msctzpqeSglbBWUj+OBx2HVkfQPct1EETNQap1D0dFd4qehog4OldG4F0mOrZx/cFaRRtiibHGOFjAGtA6gF9IgxpaCprdRsqKqPhoqNmYAXA9JIebsegbbrmu9BcKe+wXm2QNq3CIwS07pAwlucggnbmqJEGFpy2VVNNXXCvaxlVXSB5iaeIRtHJues7rlujTc9Z26lbvHQsNRKR1E/FHr2Cp1nWq1i3molkk6eqqZDJLLw8OewAZOABtzQaKIiCP7pvk9T/K2/ceid03yep/lbfuPRBoaE8kKH9Z+0cqBT+hPJCh/WftHKgQEREBERAREQEREBERAREQEREBERAREQEREBERAREQEREBERAREQEREBERAREQEREBERAREQEREBERAREQEREBERAREQEREBERAREQEREBERAREQEREBERAREQEREBERAREQEREBERAREQEREBERAREQEREBERAREQEREBERAREQEREBERAREQEREBERAREQEREBERAREQEREEf3TfJ6n+Vt+49E7pvk9T/K2/ceiD00ZdrbTaWo4ai4UsMrePiZJM1rh47juCVu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Dw7Z/OtD84Z+KeHbP51ofnDPxREEt3Q7lQVligjpK2mneKlri2KVriBwu3wD6URE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848" y="1228724"/>
            <a:ext cx="3455469" cy="240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0646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17_CEC Power Point Template_BW-6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9525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>
                <a:solidFill>
                  <a:srgbClr val="3458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Areas with Least Energy Savings </a:t>
            </a:r>
            <a:r>
              <a:rPr lang="en-US" sz="3200" b="1" dirty="0" smtClean="0">
                <a:solidFill>
                  <a:srgbClr val="3458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(IOUs 2016) </a:t>
            </a:r>
            <a:endParaRPr lang="en-US" sz="3200" b="1" dirty="0">
              <a:solidFill>
                <a:srgbClr val="34588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5375" y="6446510"/>
            <a:ext cx="88552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smtClean="0">
                <a:solidFill>
                  <a:prstClr val="black"/>
                </a:solidFill>
              </a:rPr>
              <a:t>Data Source: California Energy </a:t>
            </a:r>
            <a:r>
              <a:rPr lang="en-US" sz="1000" dirty="0">
                <a:solidFill>
                  <a:prstClr val="black"/>
                </a:solidFill>
              </a:rPr>
              <a:t>Efficiency </a:t>
            </a:r>
            <a:r>
              <a:rPr lang="en-US" sz="1000" dirty="0" smtClean="0">
                <a:solidFill>
                  <a:prstClr val="black"/>
                </a:solidFill>
              </a:rPr>
              <a:t>Statistics -  </a:t>
            </a:r>
            <a:r>
              <a:rPr lang="en-US" sz="1000" dirty="0">
                <a:solidFill>
                  <a:prstClr val="black"/>
                </a:solidFill>
                <a:hlinkClick r:id="rId4"/>
              </a:rPr>
              <a:t>http://</a:t>
            </a:r>
            <a:r>
              <a:rPr lang="en-US" sz="1000" dirty="0" smtClean="0">
                <a:solidFill>
                  <a:prstClr val="black"/>
                </a:solidFill>
                <a:hlinkClick r:id="rId4"/>
              </a:rPr>
              <a:t>eestats.cpuc.ca.gov/Views/EEDataShelf.aspx</a:t>
            </a:r>
            <a:endParaRPr lang="en-US" sz="1000" dirty="0" smtClean="0">
              <a:solidFill>
                <a:prstClr val="black"/>
              </a:solidFill>
            </a:endParaRPr>
          </a:p>
          <a:p>
            <a:pPr lvl="0"/>
            <a:endParaRPr lang="en-US" sz="1000" dirty="0" smtClean="0">
              <a:solidFill>
                <a:prstClr val="black"/>
              </a:solidFill>
            </a:endParaRPr>
          </a:p>
        </p:txBody>
      </p:sp>
      <p:pic>
        <p:nvPicPr>
          <p:cNvPr id="1027" name="Picture 3" descr="C:\Users\amcleod\AppData\Local\Microsoft\Windows\Temporary Internet Files\Content.Outlook\7W0MK57M\Energy Equity Indicators_CEDAR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64095" r="22429" b="17416"/>
          <a:stretch/>
        </p:blipFill>
        <p:spPr bwMode="auto">
          <a:xfrm>
            <a:off x="248327" y="1417636"/>
            <a:ext cx="8649343" cy="435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934" y="1417636"/>
            <a:ext cx="40481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59695" y="5806380"/>
            <a:ext cx="3037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This data will be used for the following indicator: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P1 Energy </a:t>
            </a:r>
            <a:r>
              <a:rPr lang="en-US" dirty="0"/>
              <a:t>Savings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86971" y="2976860"/>
            <a:ext cx="923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Los </a:t>
            </a:r>
          </a:p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Angeles</a:t>
            </a:r>
            <a:endParaRPr lang="en-US" sz="1200" b="1" dirty="0">
              <a:latin typeface="Palatino Linotype" panose="0204050205050503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82457" y="5200560"/>
            <a:ext cx="923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Santa Ana</a:t>
            </a:r>
            <a:endParaRPr lang="en-US" sz="1200" b="1" dirty="0">
              <a:latin typeface="Palatino Linotype" panose="0204050205050503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78682" y="2624434"/>
            <a:ext cx="1031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San Bernardino</a:t>
            </a:r>
            <a:endParaRPr lang="en-US" sz="1200" b="1" dirty="0">
              <a:latin typeface="Palatino Linotype" panose="0204050205050503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93128" y="2491680"/>
            <a:ext cx="1069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Rancho Cucamonga</a:t>
            </a:r>
            <a:endParaRPr lang="en-US" sz="1200" b="1" dirty="0">
              <a:latin typeface="Palatino Linotype" panose="0204050205050503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27649" y="4081849"/>
            <a:ext cx="923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Riverside</a:t>
            </a:r>
          </a:p>
        </p:txBody>
      </p:sp>
    </p:spTree>
    <p:extLst>
      <p:ext uri="{BB962C8B-B14F-4D97-AF65-F5344CB8AC3E}">
        <p14:creationId xmlns:p14="http://schemas.microsoft.com/office/powerpoint/2010/main" val="2728899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17_CEC Power Point Template_BW-6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2" y="187612"/>
            <a:ext cx="7602588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>
                <a:solidFill>
                  <a:srgbClr val="294669"/>
                </a:solidFill>
                <a:latin typeface="Arial"/>
                <a:cs typeface="Arial"/>
              </a:rPr>
              <a:t>Areas with Fewest Rooftop PV Installations </a:t>
            </a:r>
            <a:r>
              <a:rPr lang="en-US" sz="3200" b="1" dirty="0" smtClean="0">
                <a:solidFill>
                  <a:srgbClr val="294669"/>
                </a:solidFill>
                <a:latin typeface="Arial"/>
                <a:cs typeface="Arial"/>
              </a:rPr>
              <a:t>(IOUs 2016)</a:t>
            </a:r>
            <a:endParaRPr lang="en-US" sz="2800" b="1" dirty="0">
              <a:solidFill>
                <a:srgbClr val="294669"/>
              </a:solidFill>
              <a:latin typeface="Arial"/>
              <a:cs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6957" y="6499231"/>
            <a:ext cx="859208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smtClean="0">
                <a:solidFill>
                  <a:prstClr val="black"/>
                </a:solidFill>
              </a:rPr>
              <a:t>Data Source: California Solar Statistics, Currently Interconnected </a:t>
            </a:r>
            <a:r>
              <a:rPr lang="en-US" sz="1000" dirty="0">
                <a:solidFill>
                  <a:prstClr val="black"/>
                </a:solidFill>
              </a:rPr>
              <a:t>Data Set - https://www.californiasolarstatistics.ca.gov/data_downloads</a:t>
            </a:r>
            <a:r>
              <a:rPr lang="en-US" sz="1000" dirty="0" smtClean="0">
                <a:solidFill>
                  <a:prstClr val="black"/>
                </a:solidFill>
              </a:rPr>
              <a:t>/</a:t>
            </a:r>
          </a:p>
        </p:txBody>
      </p:sp>
      <p:pic>
        <p:nvPicPr>
          <p:cNvPr id="2050" name="Picture 2" descr="C:\Users\amcleod\AppData\Local\Microsoft\Windows\Temporary Internet Files\Content.Outlook\7W0MK57M\Energy Equity Indicators_NEM_SCE Are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58" t="64592" r="22487" b="17705"/>
          <a:stretch/>
        </p:blipFill>
        <p:spPr bwMode="auto">
          <a:xfrm>
            <a:off x="268931" y="1338947"/>
            <a:ext cx="8590587" cy="455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9215" y="1330612"/>
            <a:ext cx="39909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193985" y="5899810"/>
            <a:ext cx="4950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This data will be used for the following indicator: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P3 Renewable Energy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405290" y="2967335"/>
            <a:ext cx="923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Los </a:t>
            </a:r>
          </a:p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Angeles</a:t>
            </a:r>
            <a:endParaRPr lang="en-US" sz="1200" b="1" dirty="0">
              <a:latin typeface="Palatino Linotype" panose="0204050205050503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22560" y="5105309"/>
            <a:ext cx="923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Santa Ana</a:t>
            </a:r>
            <a:endParaRPr lang="en-US" sz="1200" b="1" dirty="0">
              <a:latin typeface="Palatino Linotype" panose="0204050205050503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786723" y="2332580"/>
            <a:ext cx="995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San Bernardino</a:t>
            </a:r>
            <a:endParaRPr lang="en-US" sz="1200" b="1" dirty="0">
              <a:latin typeface="Palatino Linotype" panose="0204050205050503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85769" y="2389731"/>
            <a:ext cx="1083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Rancho Cucamonga</a:t>
            </a:r>
            <a:endParaRPr lang="en-US" sz="1200" b="1" dirty="0">
              <a:latin typeface="Palatino Linotype" panose="0204050205050503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07030" y="3686948"/>
            <a:ext cx="923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Riverside</a:t>
            </a:r>
          </a:p>
        </p:txBody>
      </p:sp>
    </p:spTree>
    <p:extLst>
      <p:ext uri="{BB962C8B-B14F-4D97-AF65-F5344CB8AC3E}">
        <p14:creationId xmlns:p14="http://schemas.microsoft.com/office/powerpoint/2010/main" val="39425914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17_CEC Power Point Template_BW-6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447800" y="93663"/>
            <a:ext cx="7600950" cy="11430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 smtClean="0">
                <a:solidFill>
                  <a:srgbClr val="294669"/>
                </a:solidFill>
                <a:latin typeface="Arial"/>
                <a:cs typeface="Arial"/>
              </a:rPr>
              <a:t>Areas with Least </a:t>
            </a:r>
            <a:r>
              <a:rPr lang="en-US" sz="2800" b="1" dirty="0" smtClean="0">
                <a:solidFill>
                  <a:srgbClr val="294669"/>
                </a:solidFill>
                <a:latin typeface="Arial"/>
                <a:cs typeface="Arial"/>
              </a:rPr>
              <a:t>Low </a:t>
            </a:r>
            <a:r>
              <a:rPr lang="en-US" sz="2800" b="1" dirty="0" smtClean="0">
                <a:solidFill>
                  <a:srgbClr val="294669"/>
                </a:solidFill>
                <a:latin typeface="Arial"/>
                <a:cs typeface="Arial"/>
              </a:rPr>
              <a:t>Income Weatherization Program Investment </a:t>
            </a:r>
            <a:r>
              <a:rPr lang="en-US" sz="2800" b="1" dirty="0">
                <a:solidFill>
                  <a:srgbClr val="294669"/>
                </a:solidFill>
                <a:latin typeface="Arial"/>
                <a:cs typeface="Arial"/>
              </a:rPr>
              <a:t>(</a:t>
            </a:r>
            <a:r>
              <a:rPr lang="en-US" sz="2800" b="1" dirty="0" smtClean="0">
                <a:solidFill>
                  <a:srgbClr val="294669"/>
                </a:solidFill>
                <a:latin typeface="Arial"/>
                <a:cs typeface="Arial"/>
              </a:rPr>
              <a:t>2016)</a:t>
            </a:r>
            <a:endParaRPr lang="en-US" sz="2800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9126" y="6346212"/>
            <a:ext cx="86677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</a:rPr>
              <a:t>Data </a:t>
            </a:r>
            <a:r>
              <a:rPr lang="en-US" sz="1000" dirty="0">
                <a:solidFill>
                  <a:prstClr val="black"/>
                </a:solidFill>
              </a:rPr>
              <a:t>Source: </a:t>
            </a:r>
            <a:r>
              <a:rPr lang="en-US" sz="1000" dirty="0">
                <a:solidFill>
                  <a:prstClr val="black"/>
                </a:solidFill>
              </a:rPr>
              <a:t>Low Income Weatherization Program: Single-Family and Small Multi-Family Weatherization Projects By Census </a:t>
            </a:r>
            <a:r>
              <a:rPr lang="en-US" sz="1000" dirty="0" smtClean="0">
                <a:solidFill>
                  <a:prstClr val="black"/>
                </a:solidFill>
              </a:rPr>
              <a:t>Tract, California  </a:t>
            </a:r>
            <a:r>
              <a:rPr lang="en-US" sz="1000" dirty="0" smtClean="0">
                <a:solidFill>
                  <a:prstClr val="black"/>
                </a:solidFill>
              </a:rPr>
              <a:t>Greenhouse Gas Reduction </a:t>
            </a:r>
            <a:r>
              <a:rPr lang="en-US" sz="1000" dirty="0">
                <a:solidFill>
                  <a:prstClr val="black"/>
                </a:solidFill>
              </a:rPr>
              <a:t>Fund Project Map - https://www.arb.ca.gov/cc/capandtrade/auctionproceeds/auctionproceedsmap.htm</a:t>
            </a:r>
            <a:r>
              <a:rPr lang="en-US" sz="1000" dirty="0" smtClean="0">
                <a:solidFill>
                  <a:prstClr val="black"/>
                </a:solidFill>
              </a:rPr>
              <a:t>#</a:t>
            </a:r>
            <a:endParaRPr lang="en-US" sz="1000" dirty="0" smtClean="0">
              <a:solidFill>
                <a:prstClr val="black"/>
              </a:solidFill>
            </a:endParaRPr>
          </a:p>
        </p:txBody>
      </p:sp>
      <p:pic>
        <p:nvPicPr>
          <p:cNvPr id="3074" name="Picture 2" descr="C:\Users\amcleod\AppData\Local\Microsoft\Windows\Temporary Internet Files\Content.Outlook\7W0MK57M\Energy Equity Indicators_LIWP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45" t="66731" r="22606" b="17337"/>
          <a:stretch/>
        </p:blipFill>
        <p:spPr bwMode="auto">
          <a:xfrm>
            <a:off x="439851" y="1192605"/>
            <a:ext cx="8266300" cy="404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mcleod\AppData\Local\Microsoft\Windows\Temporary Internet Files\Content.Outlook\7W0MK57M\Energy Equity Indicators_LIWP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84167" r="44063" b="1250"/>
          <a:stretch/>
        </p:blipFill>
        <p:spPr bwMode="auto">
          <a:xfrm>
            <a:off x="439851" y="5224461"/>
            <a:ext cx="4962525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45076" y="5401270"/>
            <a:ext cx="3037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This data will be used for the following indicator: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P5 Amount Invested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329090" y="2188066"/>
            <a:ext cx="923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Los </a:t>
            </a:r>
          </a:p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Angeles</a:t>
            </a:r>
            <a:endParaRPr lang="en-US" sz="1200" b="1" dirty="0">
              <a:latin typeface="Palatino Linotype" panose="0204050205050503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22560" y="4394354"/>
            <a:ext cx="923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Santa Ana</a:t>
            </a:r>
            <a:endParaRPr lang="en-US" sz="1200" b="1" dirty="0">
              <a:latin typeface="Palatino Linotype" panose="0204050205050503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86723" y="1440650"/>
            <a:ext cx="995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San Bernardino</a:t>
            </a:r>
            <a:endParaRPr lang="en-US" sz="1200" b="1" dirty="0">
              <a:latin typeface="Palatino Linotype" panose="0204050205050503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23844" y="1726401"/>
            <a:ext cx="1083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Rancho Cucamonga</a:t>
            </a:r>
            <a:endParaRPr lang="en-US" sz="1200" b="1" dirty="0">
              <a:latin typeface="Palatino Linotype" panose="0204050205050503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45105" y="3023618"/>
            <a:ext cx="923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Palatino Linotype" panose="02040502050505030304" pitchFamily="18" charset="0"/>
              </a:rPr>
              <a:t>Riverside</a:t>
            </a:r>
          </a:p>
        </p:txBody>
      </p:sp>
    </p:spTree>
    <p:extLst>
      <p:ext uri="{BB962C8B-B14F-4D97-AF65-F5344CB8AC3E}">
        <p14:creationId xmlns:p14="http://schemas.microsoft.com/office/powerpoint/2010/main" val="22985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17_CEC Power Point Template_BW-6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199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294669"/>
                </a:solidFill>
                <a:latin typeface="Arial"/>
                <a:cs typeface="Arial"/>
              </a:rPr>
              <a:t>References</a:t>
            </a:r>
            <a:endParaRPr lang="en-US" sz="5400" dirty="0"/>
          </a:p>
        </p:txBody>
      </p:sp>
      <p:sp>
        <p:nvSpPr>
          <p:cNvPr id="4" name="TextBox 3"/>
          <p:cNvSpPr txBox="1"/>
          <p:nvPr/>
        </p:nvSpPr>
        <p:spPr>
          <a:xfrm>
            <a:off x="456198" y="1276350"/>
            <a:ext cx="855445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American Community Survey </a:t>
            </a:r>
          </a:p>
          <a:p>
            <a:r>
              <a:rPr lang="en-US" sz="1600" dirty="0" smtClean="0">
                <a:hlinkClick r:id="rId4"/>
              </a:rPr>
              <a:t>https://www.census.gov/programs-surveys/acs/#https://www.census.gov/data.html</a:t>
            </a:r>
            <a:endParaRPr lang="en-US" sz="1600" dirty="0" smtClean="0"/>
          </a:p>
          <a:p>
            <a:endParaRPr lang="en-US" sz="1600" dirty="0"/>
          </a:p>
          <a:p>
            <a:r>
              <a:rPr lang="en-US" sz="1600" dirty="0" smtClean="0"/>
              <a:t>CalEnviroScreen 3.0   </a:t>
            </a:r>
            <a:r>
              <a:rPr lang="en-US" sz="1600" dirty="0">
                <a:hlinkClick r:id="rId5"/>
              </a:rPr>
              <a:t>https://</a:t>
            </a:r>
            <a:r>
              <a:rPr lang="en-US" sz="1600" dirty="0" smtClean="0">
                <a:hlinkClick r:id="rId5"/>
              </a:rPr>
              <a:t>oehha.ca.gov/calenviroscreen/report/calenviroscreen-30</a:t>
            </a:r>
            <a:endParaRPr lang="en-US" sz="1600" dirty="0" smtClean="0"/>
          </a:p>
          <a:p>
            <a:endParaRPr lang="en-US" sz="1600" dirty="0" smtClean="0"/>
          </a:p>
          <a:p>
            <a:r>
              <a:rPr lang="en-US" sz="1600" dirty="0" smtClean="0"/>
              <a:t>California </a:t>
            </a:r>
            <a:r>
              <a:rPr lang="en-US" sz="1600" dirty="0"/>
              <a:t>Building Climate Zone Areas</a:t>
            </a:r>
            <a:endParaRPr lang="en-US" sz="1600" dirty="0" smtClean="0"/>
          </a:p>
          <a:p>
            <a:r>
              <a:rPr lang="en-US" sz="1600" dirty="0">
                <a:hlinkClick r:id="rId6"/>
              </a:rPr>
              <a:t>http://</a:t>
            </a:r>
            <a:r>
              <a:rPr lang="en-US" sz="1600" dirty="0" smtClean="0">
                <a:hlinkClick r:id="rId6"/>
              </a:rPr>
              <a:t>www.energy.ca.gov/maps/renewable/building_climate_zones.html</a:t>
            </a:r>
            <a:endParaRPr lang="en-US" sz="1600" dirty="0" smtClean="0"/>
          </a:p>
          <a:p>
            <a:endParaRPr lang="en-US" sz="1600" dirty="0" smtClean="0">
              <a:solidFill>
                <a:prstClr val="black"/>
              </a:solidFill>
            </a:endParaRPr>
          </a:p>
          <a:p>
            <a:r>
              <a:rPr lang="en-US" sz="1600" dirty="0" smtClean="0">
                <a:solidFill>
                  <a:prstClr val="black"/>
                </a:solidFill>
              </a:rPr>
              <a:t>California </a:t>
            </a:r>
            <a:r>
              <a:rPr lang="en-US" sz="1600" dirty="0">
                <a:solidFill>
                  <a:prstClr val="black"/>
                </a:solidFill>
              </a:rPr>
              <a:t>Energy Efficiency Statistics </a:t>
            </a:r>
            <a:r>
              <a:rPr lang="en-US" sz="1600" dirty="0">
                <a:solidFill>
                  <a:prstClr val="black"/>
                </a:solidFill>
                <a:hlinkClick r:id="rId7"/>
              </a:rPr>
              <a:t>http://eestats.cpuc.ca.gov/Views/EEDataShelf.aspx</a:t>
            </a:r>
            <a:endParaRPr lang="en-US" sz="1600" dirty="0">
              <a:solidFill>
                <a:prstClr val="black"/>
              </a:solidFill>
            </a:endParaRPr>
          </a:p>
          <a:p>
            <a:endParaRPr lang="en-US" sz="1600" dirty="0">
              <a:solidFill>
                <a:prstClr val="black"/>
              </a:solidFill>
            </a:endParaRPr>
          </a:p>
          <a:p>
            <a:r>
              <a:rPr lang="en-US" sz="1600" dirty="0">
                <a:solidFill>
                  <a:prstClr val="black"/>
                </a:solidFill>
              </a:rPr>
              <a:t>California  Greenhouse Gas Reduction Fund Project Map  </a:t>
            </a:r>
            <a:r>
              <a:rPr lang="en-US" sz="1600" dirty="0">
                <a:solidFill>
                  <a:prstClr val="black"/>
                </a:solidFill>
                <a:hlinkClick r:id="rId8"/>
              </a:rPr>
              <a:t>https://www.arb.ca.gov/cc/capandtrade/auctionproceeds/auctionproceedsmap.htm</a:t>
            </a:r>
            <a:r>
              <a:rPr lang="en-US" sz="1600" dirty="0" smtClean="0">
                <a:solidFill>
                  <a:prstClr val="black"/>
                </a:solidFill>
                <a:hlinkClick r:id="rId8"/>
              </a:rPr>
              <a:t>#</a:t>
            </a:r>
            <a:endParaRPr lang="en-US" sz="1600" dirty="0" smtClean="0">
              <a:solidFill>
                <a:prstClr val="black"/>
              </a:solidFill>
            </a:endParaRPr>
          </a:p>
          <a:p>
            <a:endParaRPr lang="en-US" sz="1600" dirty="0"/>
          </a:p>
          <a:p>
            <a:pPr lvl="0"/>
            <a:r>
              <a:rPr lang="en-US" sz="1600" dirty="0" smtClean="0">
                <a:solidFill>
                  <a:prstClr val="black"/>
                </a:solidFill>
              </a:rPr>
              <a:t>California </a:t>
            </a:r>
            <a:r>
              <a:rPr lang="en-US" sz="1600" dirty="0">
                <a:solidFill>
                  <a:prstClr val="black"/>
                </a:solidFill>
              </a:rPr>
              <a:t>Solar Statistics, Currently Interconnected Data Set  </a:t>
            </a:r>
            <a:r>
              <a:rPr lang="en-US" sz="1600" dirty="0">
                <a:solidFill>
                  <a:prstClr val="black"/>
                </a:solidFill>
                <a:hlinkClick r:id="rId9"/>
              </a:rPr>
              <a:t>https://www.californiasolarstatistics.ca.gov/data_downloads/</a:t>
            </a:r>
            <a:endParaRPr lang="en-US" sz="1600" dirty="0">
              <a:solidFill>
                <a:prstClr val="black"/>
              </a:solidFill>
            </a:endParaRPr>
          </a:p>
          <a:p>
            <a:endParaRPr lang="en-US" sz="1600" dirty="0" smtClean="0"/>
          </a:p>
          <a:p>
            <a:r>
              <a:rPr lang="en-US" sz="1600" dirty="0" smtClean="0"/>
              <a:t>Clean Energy Equity  Framework and Indicators, Draft Staff Report </a:t>
            </a:r>
            <a:r>
              <a:rPr lang="en-US" sz="1600" dirty="0" smtClean="0">
                <a:hlinkClick r:id="rId10"/>
              </a:rPr>
              <a:t>http</a:t>
            </a:r>
            <a:r>
              <a:rPr lang="en-US" sz="1600" dirty="0">
                <a:hlinkClick r:id="rId10"/>
              </a:rPr>
              <a:t>://</a:t>
            </a:r>
            <a:r>
              <a:rPr lang="en-US" sz="1600" dirty="0" smtClean="0">
                <a:hlinkClick r:id="rId10"/>
              </a:rPr>
              <a:t>docketpublic.energy.ca.gov/PublicDocuments/17-IEPR-08/TN217611_20170515T154916_California_Clean_Energy_Equity_Framework_and_Indicators.pdf</a:t>
            </a:r>
            <a:endParaRPr lang="en-US" sz="1600" dirty="0" smtClean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865670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17_CEC Power Point Template_BW-6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610032" y="2251077"/>
            <a:ext cx="4076518" cy="1679574"/>
          </a:xfrm>
        </p:spPr>
        <p:txBody>
          <a:bodyPr>
            <a:normAutofit/>
          </a:bodyPr>
          <a:lstStyle/>
          <a:p>
            <a:pPr algn="l"/>
            <a:r>
              <a:rPr lang="en-US" b="1" dirty="0">
                <a:solidFill>
                  <a:srgbClr val="254061"/>
                </a:solidFill>
                <a:latin typeface="Arial"/>
                <a:cs typeface="Arial"/>
              </a:rPr>
              <a:t>	</a:t>
            </a:r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Thank You!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315675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17-IEPR-08</Docket_x0020_Number>
    <TaxCatchAll xmlns="8eef3743-c7b3-4cbe-8837-b6e805be353c">
      <Value>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Z5JXHV6S7NA6-3-112374</_dlc_DocId>
    <_dlc_DocIdUrl xmlns="8eef3743-c7b3-4cbe-8837-b6e805be353c">
      <Url>http://efilingspinternal/_layouts/DocIdRedir.aspx?ID=Z5JXHV6S7NA6-3-112374</Url>
      <Description>Z5JXHV6S7NA6-3-112374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18578E-A2D3-4744-9042-241BEB3F1616}"/>
</file>

<file path=customXml/itemProps2.xml><?xml version="1.0" encoding="utf-8"?>
<ds:datastoreItem xmlns:ds="http://schemas.openxmlformats.org/officeDocument/2006/customXml" ds:itemID="{5D32266F-4C65-41B2-839B-95DE37C3400F}"/>
</file>

<file path=customXml/itemProps3.xml><?xml version="1.0" encoding="utf-8"?>
<ds:datastoreItem xmlns:ds="http://schemas.openxmlformats.org/officeDocument/2006/customXml" ds:itemID="{C9570255-717F-4F5C-BB11-F70C2F75687D}"/>
</file>

<file path=customXml/itemProps4.xml><?xml version="1.0" encoding="utf-8"?>
<ds:datastoreItem xmlns:ds="http://schemas.openxmlformats.org/officeDocument/2006/customXml" ds:itemID="{D7C2ABFF-D7D1-42D9-BD1B-89E86FFCD33B}"/>
</file>

<file path=docProps/app.xml><?xml version="1.0" encoding="utf-8"?>
<Properties xmlns="http://schemas.openxmlformats.org/officeDocument/2006/extended-properties" xmlns:vt="http://schemas.openxmlformats.org/officeDocument/2006/docPropsVTypes">
  <TotalTime>1353</TotalTime>
  <Words>295</Words>
  <Application>Microsoft Office PowerPoint</Application>
  <PresentationFormat>On-screen Show (4:3)</PresentationFormat>
  <Paragraphs>69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CLEAN ENERGY EQUITY INDICATORS SB 350 LOW-INCOME BARRIERS STUDY,  PART A</vt:lpstr>
      <vt:lpstr>PowerPoint Presentation</vt:lpstr>
      <vt:lpstr>PowerPoint Presentation</vt:lpstr>
      <vt:lpstr>Areas with Greatest Energy Burden (IOUs 2014)</vt:lpstr>
      <vt:lpstr>Areas with Least Energy Savings  (IOUs 2016) </vt:lpstr>
      <vt:lpstr>Areas with Fewest Rooftop PV Installations (IOUs 2016)</vt:lpstr>
      <vt:lpstr>Areas with Least Low Income Weatherization Program Investment (2016)</vt:lpstr>
      <vt:lpstr>References</vt:lpstr>
      <vt:lpstr> Thank You!</vt:lpstr>
    </vt:vector>
  </TitlesOfParts>
  <Company>CEC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Clean Energy Equity Indicators SB 350 Low-Income Barriers Study, Part A</dc:title>
  <dc:creator>Bailey Wobschall</dc:creator>
  <cp:lastModifiedBy>McLeod, Akua@Energy</cp:lastModifiedBy>
  <cp:revision>191</cp:revision>
  <dcterms:created xsi:type="dcterms:W3CDTF">2017-05-04T20:00:37Z</dcterms:created>
  <dcterms:modified xsi:type="dcterms:W3CDTF">2017-08-09T01:10:09Z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9d8b534d-07f3-4505-b286-7c266fccf7aa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http://efilingspinternal/PendingDocuments/17-IEPR-08/20170809T084443_Clean_Energy_Equity_Indicators_SB_350_LowIncome_Barriers_Study.pptx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2375500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