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1.xml" ContentType="application/inkml+xml"/>
  <Override PartName="/ppt/ink/ink2.xml" ContentType="application/inkml+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 id="2147483733" r:id="rId3"/>
  </p:sldMasterIdLst>
  <p:notesMasterIdLst>
    <p:notesMasterId r:id="rId20"/>
  </p:notesMasterIdLst>
  <p:sldIdLst>
    <p:sldId id="256" r:id="rId4"/>
    <p:sldId id="262" r:id="rId5"/>
    <p:sldId id="274" r:id="rId6"/>
    <p:sldId id="267" r:id="rId7"/>
    <p:sldId id="271" r:id="rId8"/>
    <p:sldId id="270" r:id="rId9"/>
    <p:sldId id="272" r:id="rId10"/>
    <p:sldId id="263" r:id="rId11"/>
    <p:sldId id="264" r:id="rId12"/>
    <p:sldId id="258" r:id="rId13"/>
    <p:sldId id="320" r:id="rId14"/>
    <p:sldId id="268" r:id="rId15"/>
    <p:sldId id="310" r:id="rId16"/>
    <p:sldId id="312" r:id="rId17"/>
    <p:sldId id="313" r:id="rId18"/>
    <p:sldId id="322" r:id="rId19"/>
  </p:sldIdLst>
  <p:sldSz cx="12192000" cy="6858000"/>
  <p:notesSz cx="7102475" cy="9037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OU" id="{35FD22DA-07BA-4EAB-85E1-9FBCC8E196E1}">
          <p14:sldIdLst>
            <p14:sldId id="256"/>
            <p14:sldId id="262"/>
            <p14:sldId id="274"/>
            <p14:sldId id="267"/>
            <p14:sldId id="271"/>
            <p14:sldId id="270"/>
            <p14:sldId id="272"/>
          </p14:sldIdLst>
        </p14:section>
        <p14:section name="CPUC" id="{C296F064-78E6-4B18-948A-885E56AC6A0C}">
          <p14:sldIdLst>
            <p14:sldId id="263"/>
            <p14:sldId id="264"/>
            <p14:sldId id="258"/>
            <p14:sldId id="320"/>
            <p14:sldId id="268"/>
            <p14:sldId id="310"/>
            <p14:sldId id="312"/>
            <p14:sldId id="313"/>
            <p14:sldId id="32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001" autoAdjust="0"/>
    <p:restoredTop sz="94772" autoAdjust="0"/>
  </p:normalViewPr>
  <p:slideViewPr>
    <p:cSldViewPr snapToGrid="0">
      <p:cViewPr varScale="1">
        <p:scale>
          <a:sx n="120" d="100"/>
          <a:sy n="120" d="100"/>
        </p:scale>
        <p:origin x="690" y="102"/>
      </p:cViewPr>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8C54AD-FDED-44A1-B4C2-15F96689C598}"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en-US"/>
        </a:p>
      </dgm:t>
    </dgm:pt>
    <dgm:pt modelId="{1CD46BE4-3F57-4427-97AB-85A10E4A3C05}">
      <dgm:prSet phldrT="[Text]" custT="1"/>
      <dgm:spPr/>
      <dgm:t>
        <a:bodyPr/>
        <a:lstStyle/>
        <a:p>
          <a:r>
            <a:rPr lang="en-US" sz="1800" b="1" dirty="0">
              <a:latin typeface="Arial" panose="020B0604020202020204" pitchFamily="34" charset="0"/>
              <a:cs typeface="Arial" panose="020B0604020202020204" pitchFamily="34" charset="0"/>
            </a:rPr>
            <a:t>PG&amp;E</a:t>
          </a:r>
        </a:p>
        <a:p>
          <a:endParaRPr lang="en-US" sz="1800" dirty="0">
            <a:latin typeface="Arial" panose="020B0604020202020204" pitchFamily="34" charset="0"/>
            <a:cs typeface="Arial" panose="020B0604020202020204" pitchFamily="34" charset="0"/>
          </a:endParaRPr>
        </a:p>
      </dgm:t>
    </dgm:pt>
    <dgm:pt modelId="{5C3EF14C-92CF-4926-94DD-821DC44012EB}" type="parTrans" cxnId="{454C05A9-C8B5-4735-BBCA-2F3DD5C6487B}">
      <dgm:prSet/>
      <dgm:spPr/>
      <dgm:t>
        <a:bodyPr/>
        <a:lstStyle/>
        <a:p>
          <a:endParaRPr lang="en-US" sz="1700">
            <a:latin typeface="Arial" panose="020B0604020202020204" pitchFamily="34" charset="0"/>
            <a:cs typeface="Arial" panose="020B0604020202020204" pitchFamily="34" charset="0"/>
          </a:endParaRPr>
        </a:p>
      </dgm:t>
    </dgm:pt>
    <dgm:pt modelId="{23955903-487C-42D0-9E8C-C7295B2AE369}" type="sibTrans" cxnId="{454C05A9-C8B5-4735-BBCA-2F3DD5C6487B}">
      <dgm:prSet/>
      <dgm:spPr/>
      <dgm:t>
        <a:bodyPr/>
        <a:lstStyle/>
        <a:p>
          <a:endParaRPr lang="en-US" sz="1700">
            <a:latin typeface="Arial" panose="020B0604020202020204" pitchFamily="34" charset="0"/>
            <a:cs typeface="Arial" panose="020B0604020202020204" pitchFamily="34" charset="0"/>
          </a:endParaRPr>
        </a:p>
      </dgm:t>
    </dgm:pt>
    <dgm:pt modelId="{8165FBA6-4504-468C-8C4B-BB62F72479FD}">
      <dgm:prSet phldrT="[Text]" custT="1"/>
      <dgm:spPr/>
      <dgm:t>
        <a:bodyPr/>
        <a:lstStyle/>
        <a:p>
          <a:r>
            <a:rPr lang="en-US" sz="1800" dirty="0">
              <a:latin typeface="Arial" panose="020B0604020202020204" pitchFamily="34" charset="0"/>
              <a:cs typeface="Arial" panose="020B0604020202020204" pitchFamily="34" charset="0"/>
            </a:rPr>
            <a:t>Jamie Henderson, Marketing Manager: jamie.henderson@pge.com </a:t>
          </a:r>
        </a:p>
      </dgm:t>
    </dgm:pt>
    <dgm:pt modelId="{FEB9B564-50F0-4DDD-BC66-F2FBBAF35754}" type="parTrans" cxnId="{524D2550-E8CE-4106-9576-F716C06A0C9A}">
      <dgm:prSet/>
      <dgm:spPr/>
      <dgm:t>
        <a:bodyPr/>
        <a:lstStyle/>
        <a:p>
          <a:endParaRPr lang="en-US" sz="1700">
            <a:latin typeface="Arial" panose="020B0604020202020204" pitchFamily="34" charset="0"/>
            <a:cs typeface="Arial" panose="020B0604020202020204" pitchFamily="34" charset="0"/>
          </a:endParaRPr>
        </a:p>
      </dgm:t>
    </dgm:pt>
    <dgm:pt modelId="{A4F53EB2-BB4C-400B-88F3-78213E29A828}" type="sibTrans" cxnId="{524D2550-E8CE-4106-9576-F716C06A0C9A}">
      <dgm:prSet/>
      <dgm:spPr/>
      <dgm:t>
        <a:bodyPr/>
        <a:lstStyle/>
        <a:p>
          <a:endParaRPr lang="en-US" sz="1700">
            <a:latin typeface="Arial" panose="020B0604020202020204" pitchFamily="34" charset="0"/>
            <a:cs typeface="Arial" panose="020B0604020202020204" pitchFamily="34" charset="0"/>
          </a:endParaRPr>
        </a:p>
      </dgm:t>
    </dgm:pt>
    <dgm:pt modelId="{A57796BC-0883-4C6F-B7D6-8DAC2C4670A6}">
      <dgm:prSet phldrT="[Text]" custT="1"/>
      <dgm:spPr/>
      <dgm:t>
        <a:bodyPr/>
        <a:lstStyle/>
        <a:p>
          <a:r>
            <a:rPr lang="en-US" sz="1800" dirty="0">
              <a:latin typeface="Arial" panose="020B0604020202020204" pitchFamily="34" charset="0"/>
              <a:cs typeface="Arial" panose="020B0604020202020204" pitchFamily="34" charset="0"/>
            </a:rPr>
            <a:t>Wendy Brummer, Program Manager: wendy.brummer@pge.com</a:t>
          </a:r>
        </a:p>
      </dgm:t>
    </dgm:pt>
    <dgm:pt modelId="{703428F2-6AA6-46AE-8931-8FB48669F039}" type="parTrans" cxnId="{E3C673F9-14D5-4EA5-AE90-A0B052F2DC49}">
      <dgm:prSet/>
      <dgm:spPr/>
      <dgm:t>
        <a:bodyPr/>
        <a:lstStyle/>
        <a:p>
          <a:endParaRPr lang="en-US" sz="1700">
            <a:latin typeface="Arial" panose="020B0604020202020204" pitchFamily="34" charset="0"/>
            <a:cs typeface="Arial" panose="020B0604020202020204" pitchFamily="34" charset="0"/>
          </a:endParaRPr>
        </a:p>
      </dgm:t>
    </dgm:pt>
    <dgm:pt modelId="{C0FDD775-A32D-45A5-938A-81EDF560548D}" type="sibTrans" cxnId="{E3C673F9-14D5-4EA5-AE90-A0B052F2DC49}">
      <dgm:prSet/>
      <dgm:spPr/>
      <dgm:t>
        <a:bodyPr/>
        <a:lstStyle/>
        <a:p>
          <a:endParaRPr lang="en-US" sz="1700">
            <a:latin typeface="Arial" panose="020B0604020202020204" pitchFamily="34" charset="0"/>
            <a:cs typeface="Arial" panose="020B0604020202020204" pitchFamily="34" charset="0"/>
          </a:endParaRPr>
        </a:p>
      </dgm:t>
    </dgm:pt>
    <dgm:pt modelId="{D67EDE07-B387-4CB2-9210-786F4881DE14}">
      <dgm:prSet phldrT="[Text]" custT="1"/>
      <dgm:spPr/>
      <dgm:t>
        <a:bodyPr/>
        <a:lstStyle/>
        <a:p>
          <a:r>
            <a:rPr lang="en-US" sz="1800" b="1" dirty="0">
              <a:latin typeface="Arial" panose="020B0604020202020204" pitchFamily="34" charset="0"/>
              <a:cs typeface="Arial" panose="020B0604020202020204" pitchFamily="34" charset="0"/>
            </a:rPr>
            <a:t>SCE</a:t>
          </a:r>
        </a:p>
        <a:p>
          <a:endParaRPr lang="en-US" sz="1800" dirty="0">
            <a:latin typeface="Arial" panose="020B0604020202020204" pitchFamily="34" charset="0"/>
            <a:cs typeface="Arial" panose="020B0604020202020204" pitchFamily="34" charset="0"/>
          </a:endParaRPr>
        </a:p>
      </dgm:t>
    </dgm:pt>
    <dgm:pt modelId="{32C3EA45-F46C-4FEA-97E7-F7E0D5B05276}" type="parTrans" cxnId="{ABD83816-3C63-49A4-8EF0-28760E358EAA}">
      <dgm:prSet/>
      <dgm:spPr/>
      <dgm:t>
        <a:bodyPr/>
        <a:lstStyle/>
        <a:p>
          <a:endParaRPr lang="en-US" sz="1700">
            <a:latin typeface="Arial" panose="020B0604020202020204" pitchFamily="34" charset="0"/>
            <a:cs typeface="Arial" panose="020B0604020202020204" pitchFamily="34" charset="0"/>
          </a:endParaRPr>
        </a:p>
      </dgm:t>
    </dgm:pt>
    <dgm:pt modelId="{CAD3B8C8-843A-4A64-83E2-69411F6589B1}" type="sibTrans" cxnId="{ABD83816-3C63-49A4-8EF0-28760E358EAA}">
      <dgm:prSet/>
      <dgm:spPr/>
      <dgm:t>
        <a:bodyPr/>
        <a:lstStyle/>
        <a:p>
          <a:endParaRPr lang="en-US" sz="1700">
            <a:latin typeface="Arial" panose="020B0604020202020204" pitchFamily="34" charset="0"/>
            <a:cs typeface="Arial" panose="020B0604020202020204" pitchFamily="34" charset="0"/>
          </a:endParaRPr>
        </a:p>
      </dgm:t>
    </dgm:pt>
    <dgm:pt modelId="{D5EF9217-F0EC-4AAC-B083-2F81210C53D0}">
      <dgm:prSet phldrT="[Text]" custT="1"/>
      <dgm:spPr/>
      <dgm:t>
        <a:bodyPr/>
        <a:lstStyle/>
        <a:p>
          <a:r>
            <a:rPr lang="en-US" sz="1800" dirty="0">
              <a:latin typeface="Arial" panose="020B0604020202020204" pitchFamily="34" charset="0"/>
              <a:cs typeface="Arial" panose="020B0604020202020204" pitchFamily="34" charset="0"/>
            </a:rPr>
            <a:t>Randy Robinson Jr., Senior Project Manager: Randy.Robinson@sce.com</a:t>
          </a:r>
        </a:p>
      </dgm:t>
    </dgm:pt>
    <dgm:pt modelId="{82BBBFFE-A0C1-4CB4-9595-33C2B9759438}" type="parTrans" cxnId="{D3151F93-3955-46BA-95E7-AF6CB62E4FAB}">
      <dgm:prSet/>
      <dgm:spPr/>
      <dgm:t>
        <a:bodyPr/>
        <a:lstStyle/>
        <a:p>
          <a:endParaRPr lang="en-US" sz="1700">
            <a:latin typeface="Arial" panose="020B0604020202020204" pitchFamily="34" charset="0"/>
            <a:cs typeface="Arial" panose="020B0604020202020204" pitchFamily="34" charset="0"/>
          </a:endParaRPr>
        </a:p>
      </dgm:t>
    </dgm:pt>
    <dgm:pt modelId="{9B6F1402-DF83-4BA1-ACD7-B2C3D8288706}" type="sibTrans" cxnId="{D3151F93-3955-46BA-95E7-AF6CB62E4FAB}">
      <dgm:prSet/>
      <dgm:spPr/>
      <dgm:t>
        <a:bodyPr/>
        <a:lstStyle/>
        <a:p>
          <a:endParaRPr lang="en-US" sz="1700">
            <a:latin typeface="Arial" panose="020B0604020202020204" pitchFamily="34" charset="0"/>
            <a:cs typeface="Arial" panose="020B0604020202020204" pitchFamily="34" charset="0"/>
          </a:endParaRPr>
        </a:p>
      </dgm:t>
    </dgm:pt>
    <dgm:pt modelId="{FDFCD2F8-9D5A-411E-ACD8-83405FEC6E91}">
      <dgm:prSet phldrT="[Text]" custT="1"/>
      <dgm:spPr/>
      <dgm:t>
        <a:bodyPr/>
        <a:lstStyle/>
        <a:p>
          <a:r>
            <a:rPr lang="en-US" sz="1800" b="1" dirty="0">
              <a:latin typeface="Arial" panose="020B0604020202020204" pitchFamily="34" charset="0"/>
              <a:cs typeface="Arial" panose="020B0604020202020204" pitchFamily="34" charset="0"/>
            </a:rPr>
            <a:t>SDG&amp;E</a:t>
          </a:r>
        </a:p>
        <a:p>
          <a:endParaRPr lang="en-US" sz="1800" dirty="0">
            <a:latin typeface="Arial" panose="020B0604020202020204" pitchFamily="34" charset="0"/>
            <a:cs typeface="Arial" panose="020B0604020202020204" pitchFamily="34" charset="0"/>
          </a:endParaRPr>
        </a:p>
      </dgm:t>
    </dgm:pt>
    <dgm:pt modelId="{167D8E20-78EA-4A5A-8FAA-591055B4AE73}" type="parTrans" cxnId="{72F16CA9-ED66-4ED9-9F83-B662BFBB9B7C}">
      <dgm:prSet/>
      <dgm:spPr/>
      <dgm:t>
        <a:bodyPr/>
        <a:lstStyle/>
        <a:p>
          <a:endParaRPr lang="en-US" sz="1700">
            <a:latin typeface="Arial" panose="020B0604020202020204" pitchFamily="34" charset="0"/>
            <a:cs typeface="Arial" panose="020B0604020202020204" pitchFamily="34" charset="0"/>
          </a:endParaRPr>
        </a:p>
      </dgm:t>
    </dgm:pt>
    <dgm:pt modelId="{41F17E3B-4C13-4B9B-B016-92A76ABFC82E}" type="sibTrans" cxnId="{72F16CA9-ED66-4ED9-9F83-B662BFBB9B7C}">
      <dgm:prSet/>
      <dgm:spPr/>
      <dgm:t>
        <a:bodyPr/>
        <a:lstStyle/>
        <a:p>
          <a:endParaRPr lang="en-US" sz="1700">
            <a:latin typeface="Arial" panose="020B0604020202020204" pitchFamily="34" charset="0"/>
            <a:cs typeface="Arial" panose="020B0604020202020204" pitchFamily="34" charset="0"/>
          </a:endParaRPr>
        </a:p>
      </dgm:t>
    </dgm:pt>
    <dgm:pt modelId="{509F90A7-07ED-4F2F-B15A-F37223DC870A}">
      <dgm:prSet phldrT="[Text]" custT="1"/>
      <dgm:spPr/>
      <dgm:t>
        <a:bodyPr/>
        <a:lstStyle/>
        <a:p>
          <a:endParaRPr lang="en-US" sz="1800" dirty="0">
            <a:latin typeface="Arial" panose="020B0604020202020204" pitchFamily="34" charset="0"/>
            <a:cs typeface="Arial" panose="020B0604020202020204" pitchFamily="34" charset="0"/>
          </a:endParaRPr>
        </a:p>
      </dgm:t>
    </dgm:pt>
    <dgm:pt modelId="{9D86ACEA-CF8C-4023-B912-4E91826B18BB}" type="parTrans" cxnId="{FF9B6A1F-BF13-4B63-A549-94D5FB97950F}">
      <dgm:prSet/>
      <dgm:spPr/>
      <dgm:t>
        <a:bodyPr/>
        <a:lstStyle/>
        <a:p>
          <a:endParaRPr lang="en-US" sz="1700"/>
        </a:p>
      </dgm:t>
    </dgm:pt>
    <dgm:pt modelId="{561D31C8-B574-45C4-AEAA-7A9779BA79F1}" type="sibTrans" cxnId="{FF9B6A1F-BF13-4B63-A549-94D5FB97950F}">
      <dgm:prSet/>
      <dgm:spPr/>
      <dgm:t>
        <a:bodyPr/>
        <a:lstStyle/>
        <a:p>
          <a:endParaRPr lang="en-US" sz="1700"/>
        </a:p>
      </dgm:t>
    </dgm:pt>
    <dgm:pt modelId="{20FAA697-1BDF-4907-A9AF-05AC5D805A28}">
      <dgm:prSet phldrT="[Text]" custT="1"/>
      <dgm:spPr/>
      <dgm:t>
        <a:bodyPr/>
        <a:lstStyle/>
        <a:p>
          <a:r>
            <a:rPr lang="en-US" sz="1800" dirty="0">
              <a:latin typeface="Arial" panose="020B0604020202020204" pitchFamily="34" charset="0"/>
              <a:cs typeface="Arial" panose="020B0604020202020204" pitchFamily="34" charset="0"/>
            </a:rPr>
            <a:t>Brad Mantz, Demand Response Manager: bmantz@sdge.com</a:t>
          </a:r>
        </a:p>
      </dgm:t>
    </dgm:pt>
    <dgm:pt modelId="{09AFA81C-6642-4D43-A629-122FE76F47B7}" type="parTrans" cxnId="{E6A1C8B0-5F8C-4390-99C1-CA3FB80B2A26}">
      <dgm:prSet/>
      <dgm:spPr/>
      <dgm:t>
        <a:bodyPr/>
        <a:lstStyle/>
        <a:p>
          <a:endParaRPr lang="en-US"/>
        </a:p>
      </dgm:t>
    </dgm:pt>
    <dgm:pt modelId="{398ADAF3-977F-472D-9996-2BE43616F20F}" type="sibTrans" cxnId="{E6A1C8B0-5F8C-4390-99C1-CA3FB80B2A26}">
      <dgm:prSet/>
      <dgm:spPr/>
      <dgm:t>
        <a:bodyPr/>
        <a:lstStyle/>
        <a:p>
          <a:endParaRPr lang="en-US"/>
        </a:p>
      </dgm:t>
    </dgm:pt>
    <dgm:pt modelId="{9112E128-7A61-4CBD-91F2-1FD33AA1A417}" type="pres">
      <dgm:prSet presAssocID="{B28C54AD-FDED-44A1-B4C2-15F96689C598}" presName="Name0" presStyleCnt="0">
        <dgm:presLayoutVars>
          <dgm:dir/>
          <dgm:resizeHandles val="exact"/>
        </dgm:presLayoutVars>
      </dgm:prSet>
      <dgm:spPr/>
    </dgm:pt>
    <dgm:pt modelId="{E00FDC7C-91C5-4E4A-AE39-99B9806CE123}" type="pres">
      <dgm:prSet presAssocID="{1CD46BE4-3F57-4427-97AB-85A10E4A3C05}" presName="node" presStyleLbl="node1" presStyleIdx="0" presStyleCnt="3">
        <dgm:presLayoutVars>
          <dgm:bulletEnabled val="1"/>
        </dgm:presLayoutVars>
      </dgm:prSet>
      <dgm:spPr/>
    </dgm:pt>
    <dgm:pt modelId="{2DE3AC97-46C8-4073-8E75-057C629DCF63}" type="pres">
      <dgm:prSet presAssocID="{23955903-487C-42D0-9E8C-C7295B2AE369}" presName="sibTrans" presStyleCnt="0"/>
      <dgm:spPr/>
    </dgm:pt>
    <dgm:pt modelId="{D52627E3-B531-4574-B925-184FE05156BE}" type="pres">
      <dgm:prSet presAssocID="{D67EDE07-B387-4CB2-9210-786F4881DE14}" presName="node" presStyleLbl="node1" presStyleIdx="1" presStyleCnt="3">
        <dgm:presLayoutVars>
          <dgm:bulletEnabled val="1"/>
        </dgm:presLayoutVars>
      </dgm:prSet>
      <dgm:spPr/>
    </dgm:pt>
    <dgm:pt modelId="{DC62A999-4543-4EB1-AD45-80E86E12E633}" type="pres">
      <dgm:prSet presAssocID="{CAD3B8C8-843A-4A64-83E2-69411F6589B1}" presName="sibTrans" presStyleCnt="0"/>
      <dgm:spPr/>
    </dgm:pt>
    <dgm:pt modelId="{AA69515D-ACEA-4BDE-8C8D-8606DE146A14}" type="pres">
      <dgm:prSet presAssocID="{FDFCD2F8-9D5A-411E-ACD8-83405FEC6E91}" presName="node" presStyleLbl="node1" presStyleIdx="2" presStyleCnt="3">
        <dgm:presLayoutVars>
          <dgm:bulletEnabled val="1"/>
        </dgm:presLayoutVars>
      </dgm:prSet>
      <dgm:spPr/>
    </dgm:pt>
  </dgm:ptLst>
  <dgm:cxnLst>
    <dgm:cxn modelId="{E93E8805-C2A9-4C0B-887A-C7C0BE4A888E}" type="presOf" srcId="{509F90A7-07ED-4F2F-B15A-F37223DC870A}" destId="{E00FDC7C-91C5-4E4A-AE39-99B9806CE123}" srcOrd="0" destOrd="2" presId="urn:microsoft.com/office/officeart/2005/8/layout/hList6"/>
    <dgm:cxn modelId="{ABD83816-3C63-49A4-8EF0-28760E358EAA}" srcId="{B28C54AD-FDED-44A1-B4C2-15F96689C598}" destId="{D67EDE07-B387-4CB2-9210-786F4881DE14}" srcOrd="1" destOrd="0" parTransId="{32C3EA45-F46C-4FEA-97E7-F7E0D5B05276}" sibTransId="{CAD3B8C8-843A-4A64-83E2-69411F6589B1}"/>
    <dgm:cxn modelId="{90F5AA16-827B-4287-ACE7-E628B52BCDD1}" type="presOf" srcId="{8165FBA6-4504-468C-8C4B-BB62F72479FD}" destId="{E00FDC7C-91C5-4E4A-AE39-99B9806CE123}" srcOrd="0" destOrd="1" presId="urn:microsoft.com/office/officeart/2005/8/layout/hList6"/>
    <dgm:cxn modelId="{FF9B6A1F-BF13-4B63-A549-94D5FB97950F}" srcId="{1CD46BE4-3F57-4427-97AB-85A10E4A3C05}" destId="{509F90A7-07ED-4F2F-B15A-F37223DC870A}" srcOrd="1" destOrd="0" parTransId="{9D86ACEA-CF8C-4023-B912-4E91826B18BB}" sibTransId="{561D31C8-B574-45C4-AEAA-7A9779BA79F1}"/>
    <dgm:cxn modelId="{FA047B3B-0634-48D2-B3DA-40F55232CE22}" type="presOf" srcId="{1CD46BE4-3F57-4427-97AB-85A10E4A3C05}" destId="{E00FDC7C-91C5-4E4A-AE39-99B9806CE123}" srcOrd="0" destOrd="0" presId="urn:microsoft.com/office/officeart/2005/8/layout/hList6"/>
    <dgm:cxn modelId="{21BEA545-56EE-4081-A0D5-5E29A9D1068D}" type="presOf" srcId="{FDFCD2F8-9D5A-411E-ACD8-83405FEC6E91}" destId="{AA69515D-ACEA-4BDE-8C8D-8606DE146A14}" srcOrd="0" destOrd="0" presId="urn:microsoft.com/office/officeart/2005/8/layout/hList6"/>
    <dgm:cxn modelId="{6419BD6C-8C53-466E-9D7F-6B5E89D3B229}" type="presOf" srcId="{B28C54AD-FDED-44A1-B4C2-15F96689C598}" destId="{9112E128-7A61-4CBD-91F2-1FD33AA1A417}" srcOrd="0" destOrd="0" presId="urn:microsoft.com/office/officeart/2005/8/layout/hList6"/>
    <dgm:cxn modelId="{524D2550-E8CE-4106-9576-F716C06A0C9A}" srcId="{1CD46BE4-3F57-4427-97AB-85A10E4A3C05}" destId="{8165FBA6-4504-468C-8C4B-BB62F72479FD}" srcOrd="0" destOrd="0" parTransId="{FEB9B564-50F0-4DDD-BC66-F2FBBAF35754}" sibTransId="{A4F53EB2-BB4C-400B-88F3-78213E29A828}"/>
    <dgm:cxn modelId="{6C81C682-6E6B-4358-8CE8-47241367C72D}" type="presOf" srcId="{A57796BC-0883-4C6F-B7D6-8DAC2C4670A6}" destId="{E00FDC7C-91C5-4E4A-AE39-99B9806CE123}" srcOrd="0" destOrd="3" presId="urn:microsoft.com/office/officeart/2005/8/layout/hList6"/>
    <dgm:cxn modelId="{66257284-0D07-40FE-9326-BCDFF5F40F63}" type="presOf" srcId="{D5EF9217-F0EC-4AAC-B083-2F81210C53D0}" destId="{D52627E3-B531-4574-B925-184FE05156BE}" srcOrd="0" destOrd="1" presId="urn:microsoft.com/office/officeart/2005/8/layout/hList6"/>
    <dgm:cxn modelId="{D3151F93-3955-46BA-95E7-AF6CB62E4FAB}" srcId="{D67EDE07-B387-4CB2-9210-786F4881DE14}" destId="{D5EF9217-F0EC-4AAC-B083-2F81210C53D0}" srcOrd="0" destOrd="0" parTransId="{82BBBFFE-A0C1-4CB4-9595-33C2B9759438}" sibTransId="{9B6F1402-DF83-4BA1-ACD7-B2C3D8288706}"/>
    <dgm:cxn modelId="{454C05A9-C8B5-4735-BBCA-2F3DD5C6487B}" srcId="{B28C54AD-FDED-44A1-B4C2-15F96689C598}" destId="{1CD46BE4-3F57-4427-97AB-85A10E4A3C05}" srcOrd="0" destOrd="0" parTransId="{5C3EF14C-92CF-4926-94DD-821DC44012EB}" sibTransId="{23955903-487C-42D0-9E8C-C7295B2AE369}"/>
    <dgm:cxn modelId="{72F16CA9-ED66-4ED9-9F83-B662BFBB9B7C}" srcId="{B28C54AD-FDED-44A1-B4C2-15F96689C598}" destId="{FDFCD2F8-9D5A-411E-ACD8-83405FEC6E91}" srcOrd="2" destOrd="0" parTransId="{167D8E20-78EA-4A5A-8FAA-591055B4AE73}" sibTransId="{41F17E3B-4C13-4B9B-B016-92A76ABFC82E}"/>
    <dgm:cxn modelId="{E6A1C8B0-5F8C-4390-99C1-CA3FB80B2A26}" srcId="{FDFCD2F8-9D5A-411E-ACD8-83405FEC6E91}" destId="{20FAA697-1BDF-4907-A9AF-05AC5D805A28}" srcOrd="0" destOrd="0" parTransId="{09AFA81C-6642-4D43-A629-122FE76F47B7}" sibTransId="{398ADAF3-977F-472D-9996-2BE43616F20F}"/>
    <dgm:cxn modelId="{9BDFE8B9-8AEB-449A-90E7-386B29A892A7}" type="presOf" srcId="{D67EDE07-B387-4CB2-9210-786F4881DE14}" destId="{D52627E3-B531-4574-B925-184FE05156BE}" srcOrd="0" destOrd="0" presId="urn:microsoft.com/office/officeart/2005/8/layout/hList6"/>
    <dgm:cxn modelId="{6CF44FC4-DA64-4F0C-BC67-FB50B008AB36}" type="presOf" srcId="{20FAA697-1BDF-4907-A9AF-05AC5D805A28}" destId="{AA69515D-ACEA-4BDE-8C8D-8606DE146A14}" srcOrd="0" destOrd="1" presId="urn:microsoft.com/office/officeart/2005/8/layout/hList6"/>
    <dgm:cxn modelId="{E3C673F9-14D5-4EA5-AE90-A0B052F2DC49}" srcId="{1CD46BE4-3F57-4427-97AB-85A10E4A3C05}" destId="{A57796BC-0883-4C6F-B7D6-8DAC2C4670A6}" srcOrd="2" destOrd="0" parTransId="{703428F2-6AA6-46AE-8931-8FB48669F039}" sibTransId="{C0FDD775-A32D-45A5-938A-81EDF560548D}"/>
    <dgm:cxn modelId="{547061CE-6DD3-4060-AF65-221EC7B78660}" type="presParOf" srcId="{9112E128-7A61-4CBD-91F2-1FD33AA1A417}" destId="{E00FDC7C-91C5-4E4A-AE39-99B9806CE123}" srcOrd="0" destOrd="0" presId="urn:microsoft.com/office/officeart/2005/8/layout/hList6"/>
    <dgm:cxn modelId="{7238CC5E-B0BD-472E-AEC8-E4B16B996FC2}" type="presParOf" srcId="{9112E128-7A61-4CBD-91F2-1FD33AA1A417}" destId="{2DE3AC97-46C8-4073-8E75-057C629DCF63}" srcOrd="1" destOrd="0" presId="urn:microsoft.com/office/officeart/2005/8/layout/hList6"/>
    <dgm:cxn modelId="{68AA22E5-05EC-4374-A33F-1D908F05D7BA}" type="presParOf" srcId="{9112E128-7A61-4CBD-91F2-1FD33AA1A417}" destId="{D52627E3-B531-4574-B925-184FE05156BE}" srcOrd="2" destOrd="0" presId="urn:microsoft.com/office/officeart/2005/8/layout/hList6"/>
    <dgm:cxn modelId="{3829197F-9665-46EF-9319-F6C71AEB61CB}" type="presParOf" srcId="{9112E128-7A61-4CBD-91F2-1FD33AA1A417}" destId="{DC62A999-4543-4EB1-AD45-80E86E12E633}" srcOrd="3" destOrd="0" presId="urn:microsoft.com/office/officeart/2005/8/layout/hList6"/>
    <dgm:cxn modelId="{FF26B0AB-0622-4A19-AE5E-A6BCD4D85CB4}" type="presParOf" srcId="{9112E128-7A61-4CBD-91F2-1FD33AA1A417}" destId="{AA69515D-ACEA-4BDE-8C8D-8606DE146A14}"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FDC7C-91C5-4E4A-AE39-99B9806CE123}">
      <dsp:nvSpPr>
        <dsp:cNvPr id="0" name=""/>
        <dsp:cNvSpPr/>
      </dsp:nvSpPr>
      <dsp:spPr>
        <a:xfrm rot="16200000">
          <a:off x="-1181308" y="1182558"/>
          <a:ext cx="5614116" cy="3248998"/>
        </a:xfrm>
        <a:prstGeom prst="flowChartManualOperation">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t" anchorCtr="0">
          <a:noAutofit/>
        </a:bodyPr>
        <a:lstStyle/>
        <a:p>
          <a:pPr marL="0" lvl="0" indent="0" algn="l" defTabSz="800100">
            <a:lnSpc>
              <a:spcPct val="90000"/>
            </a:lnSpc>
            <a:spcBef>
              <a:spcPct val="0"/>
            </a:spcBef>
            <a:spcAft>
              <a:spcPct val="35000"/>
            </a:spcAft>
            <a:buNone/>
          </a:pPr>
          <a:r>
            <a:rPr lang="en-US" sz="1800" b="1" kern="1200" dirty="0">
              <a:latin typeface="Arial" panose="020B0604020202020204" pitchFamily="34" charset="0"/>
              <a:cs typeface="Arial" panose="020B0604020202020204" pitchFamily="34" charset="0"/>
            </a:rPr>
            <a:t>PG&amp;E</a:t>
          </a:r>
        </a:p>
        <a:p>
          <a:pPr marL="0" lvl="0" indent="0" algn="l" defTabSz="800100">
            <a:lnSpc>
              <a:spcPct val="90000"/>
            </a:lnSpc>
            <a:spcBef>
              <a:spcPct val="0"/>
            </a:spcBef>
            <a:spcAft>
              <a:spcPct val="35000"/>
            </a:spcAft>
            <a:buNone/>
          </a:pPr>
          <a:endParaRPr lang="en-U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Jamie Henderson, Marketing Manager: jamie.henderson@pge.com </a:t>
          </a:r>
        </a:p>
        <a:p>
          <a:pPr marL="171450" lvl="1" indent="-171450" algn="l" defTabSz="800100">
            <a:lnSpc>
              <a:spcPct val="90000"/>
            </a:lnSpc>
            <a:spcBef>
              <a:spcPct val="0"/>
            </a:spcBef>
            <a:spcAft>
              <a:spcPct val="15000"/>
            </a:spcAft>
            <a:buChar char="•"/>
          </a:pPr>
          <a:endParaRPr lang="en-U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Wendy Brummer, Program Manager: wendy.brummer@pge.com</a:t>
          </a:r>
        </a:p>
      </dsp:txBody>
      <dsp:txXfrm rot="5400000">
        <a:off x="1251" y="1122822"/>
        <a:ext cx="3248998" cy="3368470"/>
      </dsp:txXfrm>
    </dsp:sp>
    <dsp:sp modelId="{D52627E3-B531-4574-B925-184FE05156BE}">
      <dsp:nvSpPr>
        <dsp:cNvPr id="0" name=""/>
        <dsp:cNvSpPr/>
      </dsp:nvSpPr>
      <dsp:spPr>
        <a:xfrm rot="16200000">
          <a:off x="2311365" y="1182558"/>
          <a:ext cx="5614116" cy="3248998"/>
        </a:xfrm>
        <a:prstGeom prst="flowChartManualOperation">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t" anchorCtr="0">
          <a:noAutofit/>
        </a:bodyPr>
        <a:lstStyle/>
        <a:p>
          <a:pPr marL="0" lvl="0" indent="0" algn="l" defTabSz="800100">
            <a:lnSpc>
              <a:spcPct val="90000"/>
            </a:lnSpc>
            <a:spcBef>
              <a:spcPct val="0"/>
            </a:spcBef>
            <a:spcAft>
              <a:spcPct val="35000"/>
            </a:spcAft>
            <a:buNone/>
          </a:pPr>
          <a:r>
            <a:rPr lang="en-US" sz="1800" b="1" kern="1200" dirty="0">
              <a:latin typeface="Arial" panose="020B0604020202020204" pitchFamily="34" charset="0"/>
              <a:cs typeface="Arial" panose="020B0604020202020204" pitchFamily="34" charset="0"/>
            </a:rPr>
            <a:t>SCE</a:t>
          </a:r>
        </a:p>
        <a:p>
          <a:pPr marL="0" lvl="0" indent="0" algn="l" defTabSz="800100">
            <a:lnSpc>
              <a:spcPct val="90000"/>
            </a:lnSpc>
            <a:spcBef>
              <a:spcPct val="0"/>
            </a:spcBef>
            <a:spcAft>
              <a:spcPct val="35000"/>
            </a:spcAft>
            <a:buNone/>
          </a:pPr>
          <a:endParaRPr lang="en-U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Randy Robinson Jr., Senior Project Manager: Randy.Robinson@sce.com</a:t>
          </a:r>
        </a:p>
      </dsp:txBody>
      <dsp:txXfrm rot="5400000">
        <a:off x="3493924" y="1122822"/>
        <a:ext cx="3248998" cy="3368470"/>
      </dsp:txXfrm>
    </dsp:sp>
    <dsp:sp modelId="{AA69515D-ACEA-4BDE-8C8D-8606DE146A14}">
      <dsp:nvSpPr>
        <dsp:cNvPr id="0" name=""/>
        <dsp:cNvSpPr/>
      </dsp:nvSpPr>
      <dsp:spPr>
        <a:xfrm rot="16200000">
          <a:off x="5804038" y="1182558"/>
          <a:ext cx="5614116" cy="3248998"/>
        </a:xfrm>
        <a:prstGeom prst="flowChartManualOperation">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4300" bIns="0" numCol="1" spcCol="1270" anchor="t" anchorCtr="0">
          <a:noAutofit/>
        </a:bodyPr>
        <a:lstStyle/>
        <a:p>
          <a:pPr marL="0" lvl="0" indent="0" algn="l" defTabSz="800100">
            <a:lnSpc>
              <a:spcPct val="90000"/>
            </a:lnSpc>
            <a:spcBef>
              <a:spcPct val="0"/>
            </a:spcBef>
            <a:spcAft>
              <a:spcPct val="35000"/>
            </a:spcAft>
            <a:buNone/>
          </a:pPr>
          <a:r>
            <a:rPr lang="en-US" sz="1800" b="1" kern="1200" dirty="0">
              <a:latin typeface="Arial" panose="020B0604020202020204" pitchFamily="34" charset="0"/>
              <a:cs typeface="Arial" panose="020B0604020202020204" pitchFamily="34" charset="0"/>
            </a:rPr>
            <a:t>SDG&amp;E</a:t>
          </a:r>
        </a:p>
        <a:p>
          <a:pPr marL="0" lvl="0" indent="0" algn="l" defTabSz="800100">
            <a:lnSpc>
              <a:spcPct val="90000"/>
            </a:lnSpc>
            <a:spcBef>
              <a:spcPct val="0"/>
            </a:spcBef>
            <a:spcAft>
              <a:spcPct val="35000"/>
            </a:spcAft>
            <a:buNone/>
          </a:pPr>
          <a:endParaRPr lang="en-U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n-US" sz="1800" kern="1200" dirty="0">
              <a:latin typeface="Arial" panose="020B0604020202020204" pitchFamily="34" charset="0"/>
              <a:cs typeface="Arial" panose="020B0604020202020204" pitchFamily="34" charset="0"/>
            </a:rPr>
            <a:t>Brad Mantz, Demand Response Manager: bmantz@sdge.com</a:t>
          </a:r>
        </a:p>
      </dsp:txBody>
      <dsp:txXfrm rot="5400000">
        <a:off x="6986597" y="1122822"/>
        <a:ext cx="3248998" cy="3368470"/>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6-14T18:34:42.990"/>
    </inkml:context>
    <inkml:brush xml:id="br0">
      <inkml:brushProperty name="width" value="0.35" units="cm"/>
      <inkml:brushProperty name="height" value="0.35" units="cm"/>
      <inkml:brushProperty name="color" value="#FFFFFF"/>
    </inkml:brush>
  </inkml:definitions>
  <inkml:trace contextRef="#ctx0" brushRef="#br0">0 1 24575,'87'4'0,"0"-1"0,1 1 0,-1 0 0,-34-2 0,-1-1 0,28 2 0,23 1 0,-12 1 0,-44 1 0,-44-2 0,-6 0 0,-22-1 0,4-3 0,-29 0 0,27 0 0,-13 0 0,25 0 0,-7 0 0,12 0 0,2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6-14T18:34:45.330"/>
    </inkml:context>
    <inkml:brush xml:id="br0">
      <inkml:brushProperty name="width" value="0.35" units="cm"/>
      <inkml:brushProperty name="height" value="0.35" units="cm"/>
      <inkml:brushProperty name="color" value="#FFFFFF"/>
    </inkml:brush>
  </inkml:definitions>
  <inkml:trace contextRef="#ctx0" brushRef="#br0">389 0 24575,'24'0'0,"-3"0"0,-14 0 0,6 0 0,-3 0 0,4 0 0,-4 0 0,-1 0 0,1 0 0,0 0 0,0 0 0,0 0 0,0 0 0,0 0 0,-1 0 0,1 0 0,-1 0 0,0 0 0,1 0 0,-2 0 0,5 0 0,-5 0 0,5 0 0,-4 0 0,-1 3 0,4-2 0,-4 3 0,-37-1 0,0-2 0,-36 3 0,14-4 0,10 0 0,4 0 0,9 0 0,1 0 0,0 0 0,8 0 0,-6 0 0,13 0 0,-6 0 0,8 0 0,0 0 0,0 0 0,1 0 0,0 0 0,-1 0 0,0 0 0,0 0 0,1 0 0,-1 0 0,-5 0 0,4 0 0,-3 0 0,4 0 0,0 0 0,0 0 0,0 0 0,0 0 0,0 0 0,0 0 0,0 0 0,0 0 0,0 0 0,0 0 0,0 0 0,1 0 0,1 0 0,45 0 0,-17 0 0,48 0 0,-27 0 0,24 0 0,4 0 0,14 0 0,-1 0 0,1 0 0,-1 0-283,-32 0 0,1 0 283,36 0 0,-37 0 0,0 0 0,33 0 0,-14 0 0,-4 0 0,-24 0 0,-11 0 0,-12 0 0,-9 0 566,1 0-566,0 0 0,0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4524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4022725" y="0"/>
            <a:ext cx="3078163" cy="452438"/>
          </a:xfrm>
          <a:prstGeom prst="rect">
            <a:avLst/>
          </a:prstGeom>
        </p:spPr>
        <p:txBody>
          <a:bodyPr vert="horz" lIns="91440" tIns="45720" rIns="91440" bIns="45720" rtlCol="0"/>
          <a:lstStyle>
            <a:lvl1pPr algn="r">
              <a:defRPr sz="1200"/>
            </a:lvl1pPr>
          </a:lstStyle>
          <a:p>
            <a:fld id="{3A677E91-B826-484E-9378-B76FB70FF14F}" type="datetimeFigureOut">
              <a:rPr lang="en-US" smtClean="0"/>
              <a:t>6/16/2023</a:t>
            </a:fld>
            <a:endParaRPr lang="en-US" dirty="0"/>
          </a:p>
        </p:txBody>
      </p:sp>
      <p:sp>
        <p:nvSpPr>
          <p:cNvPr id="4" name="Slide Image Placeholder 3"/>
          <p:cNvSpPr>
            <a:spLocks noGrp="1" noRot="1" noChangeAspect="1"/>
          </p:cNvSpPr>
          <p:nvPr>
            <p:ph type="sldImg" idx="2"/>
          </p:nvPr>
        </p:nvSpPr>
        <p:spPr>
          <a:xfrm>
            <a:off x="839788" y="1130300"/>
            <a:ext cx="5422900" cy="304958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9613" y="4349750"/>
            <a:ext cx="5683250" cy="355758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585200"/>
            <a:ext cx="3078163" cy="4524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2725" y="8585200"/>
            <a:ext cx="3078163" cy="452438"/>
          </a:xfrm>
          <a:prstGeom prst="rect">
            <a:avLst/>
          </a:prstGeom>
        </p:spPr>
        <p:txBody>
          <a:bodyPr vert="horz" lIns="91440" tIns="45720" rIns="91440" bIns="45720" rtlCol="0" anchor="b"/>
          <a:lstStyle>
            <a:lvl1pPr algn="r">
              <a:defRPr sz="1200"/>
            </a:lvl1pPr>
          </a:lstStyle>
          <a:p>
            <a:fld id="{CC212698-C3CE-4495-A29F-A3BF45BFC907}" type="slidenum">
              <a:rPr lang="en-US" smtClean="0"/>
              <a:t>‹#›</a:t>
            </a:fld>
            <a:endParaRPr lang="en-US" dirty="0"/>
          </a:p>
        </p:txBody>
      </p:sp>
    </p:spTree>
    <p:extLst>
      <p:ext uri="{BB962C8B-B14F-4D97-AF65-F5344CB8AC3E}">
        <p14:creationId xmlns:p14="http://schemas.microsoft.com/office/powerpoint/2010/main" val="11654696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C212698-C3CE-4495-A29F-A3BF45BFC907}" type="slidenum">
              <a:rPr lang="en-US" smtClean="0"/>
              <a:t>2</a:t>
            </a:fld>
            <a:endParaRPr lang="en-US" dirty="0"/>
          </a:p>
        </p:txBody>
      </p:sp>
    </p:spTree>
    <p:extLst>
      <p:ext uri="{BB962C8B-B14F-4D97-AF65-F5344CB8AC3E}">
        <p14:creationId xmlns:p14="http://schemas.microsoft.com/office/powerpoint/2010/main" val="17970654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CC212698-C3CE-4495-A29F-A3BF45BFC907}" type="slidenum">
              <a:rPr lang="en-US" smtClean="0"/>
              <a:t>3</a:t>
            </a:fld>
            <a:endParaRPr lang="en-US" dirty="0"/>
          </a:p>
        </p:txBody>
      </p:sp>
    </p:spTree>
    <p:extLst>
      <p:ext uri="{BB962C8B-B14F-4D97-AF65-F5344CB8AC3E}">
        <p14:creationId xmlns:p14="http://schemas.microsoft.com/office/powerpoint/2010/main" val="2841925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C212698-C3CE-4495-A29F-A3BF45BFC907}" type="slidenum">
              <a:rPr lang="en-US" smtClean="0"/>
              <a:t>4</a:t>
            </a:fld>
            <a:endParaRPr lang="en-US" dirty="0"/>
          </a:p>
        </p:txBody>
      </p:sp>
    </p:spTree>
    <p:extLst>
      <p:ext uri="{BB962C8B-B14F-4D97-AF65-F5344CB8AC3E}">
        <p14:creationId xmlns:p14="http://schemas.microsoft.com/office/powerpoint/2010/main" val="4146679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C212698-C3CE-4495-A29F-A3BF45BFC907}" type="slidenum">
              <a:rPr lang="en-US" smtClean="0"/>
              <a:t>5</a:t>
            </a:fld>
            <a:endParaRPr lang="en-US" dirty="0"/>
          </a:p>
        </p:txBody>
      </p:sp>
    </p:spTree>
    <p:extLst>
      <p:ext uri="{BB962C8B-B14F-4D97-AF65-F5344CB8AC3E}">
        <p14:creationId xmlns:p14="http://schemas.microsoft.com/office/powerpoint/2010/main" val="29032539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200"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CC212698-C3CE-4495-A29F-A3BF45BFC907}" type="slidenum">
              <a:rPr lang="en-US" smtClean="0"/>
              <a:t>6</a:t>
            </a:fld>
            <a:endParaRPr lang="en-US" dirty="0"/>
          </a:p>
        </p:txBody>
      </p:sp>
    </p:spTree>
    <p:extLst>
      <p:ext uri="{BB962C8B-B14F-4D97-AF65-F5344CB8AC3E}">
        <p14:creationId xmlns:p14="http://schemas.microsoft.com/office/powerpoint/2010/main" val="14123334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C212698-C3CE-4495-A29F-A3BF45BFC907}" type="slidenum">
              <a:rPr lang="en-US" smtClean="0"/>
              <a:t>7</a:t>
            </a:fld>
            <a:endParaRPr lang="en-US" dirty="0"/>
          </a:p>
        </p:txBody>
      </p:sp>
    </p:spTree>
    <p:extLst>
      <p:ext uri="{BB962C8B-B14F-4D97-AF65-F5344CB8AC3E}">
        <p14:creationId xmlns:p14="http://schemas.microsoft.com/office/powerpoint/2010/main" val="1126094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EB7BAD3-AF26-C549-B9FF-03213EEFC56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19508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219cb493fa6_1_9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219cb493fa6_1_9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848C7F-FA9C-43B3-B0E5-818C2EA93CF4}"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65486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A848C7F-FA9C-43B3-B0E5-818C2EA93CF4}"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18073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9E612FD-30B8-4F25-9C4C-11502402B71B}"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42171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9E612FD-30B8-4F25-9C4C-11502402B71B}" type="slidenum">
              <a:rPr lang="en-US" smtClean="0"/>
              <a:t>‹#›</a:t>
            </a:fld>
            <a:endParaRPr lang="en-US" dirty="0"/>
          </a:p>
        </p:txBody>
      </p:sp>
    </p:spTree>
    <p:extLst>
      <p:ext uri="{BB962C8B-B14F-4D97-AF65-F5344CB8AC3E}">
        <p14:creationId xmlns:p14="http://schemas.microsoft.com/office/powerpoint/2010/main" val="730118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9E612FD-30B8-4F25-9C4C-11502402B71B}" type="slidenum">
              <a:rPr lang="en-US" smtClean="0"/>
              <a:t>‹#›</a:t>
            </a:fld>
            <a:endParaRPr lang="en-US" dirty="0"/>
          </a:p>
        </p:txBody>
      </p:sp>
    </p:spTree>
    <p:extLst>
      <p:ext uri="{BB962C8B-B14F-4D97-AF65-F5344CB8AC3E}">
        <p14:creationId xmlns:p14="http://schemas.microsoft.com/office/powerpoint/2010/main" val="3846829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9E612FD-30B8-4F25-9C4C-11502402B71B}" type="slidenum">
              <a:rPr lang="en-US" smtClean="0"/>
              <a:t>‹#›</a:t>
            </a:fld>
            <a:endParaRPr lang="en-US" dirty="0"/>
          </a:p>
        </p:txBody>
      </p:sp>
    </p:spTree>
    <p:extLst>
      <p:ext uri="{BB962C8B-B14F-4D97-AF65-F5344CB8AC3E}">
        <p14:creationId xmlns:p14="http://schemas.microsoft.com/office/powerpoint/2010/main" val="3601865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9E612FD-30B8-4F25-9C4C-11502402B71B}" type="slidenum">
              <a:rPr lang="en-US" smtClean="0"/>
              <a:t>‹#›</a:t>
            </a:fld>
            <a:endParaRPr lang="en-US" dirty="0"/>
          </a:p>
        </p:txBody>
      </p:sp>
    </p:spTree>
    <p:extLst>
      <p:ext uri="{BB962C8B-B14F-4D97-AF65-F5344CB8AC3E}">
        <p14:creationId xmlns:p14="http://schemas.microsoft.com/office/powerpoint/2010/main" val="2060040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9E612FD-30B8-4F25-9C4C-11502402B71B}" type="slidenum">
              <a:rPr lang="en-US" smtClean="0"/>
              <a:t>‹#›</a:t>
            </a:fld>
            <a:endParaRPr lang="en-US" dirty="0"/>
          </a:p>
        </p:txBody>
      </p:sp>
    </p:spTree>
    <p:extLst>
      <p:ext uri="{BB962C8B-B14F-4D97-AF65-F5344CB8AC3E}">
        <p14:creationId xmlns:p14="http://schemas.microsoft.com/office/powerpoint/2010/main" val="2057426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F9E612FD-30B8-4F25-9C4C-11502402B71B}" type="slidenum">
              <a:rPr lang="en-US" smtClean="0"/>
              <a:t>‹#›</a:t>
            </a:fld>
            <a:endParaRPr lang="en-US" dirty="0"/>
          </a:p>
        </p:txBody>
      </p:sp>
      <p:sp>
        <p:nvSpPr>
          <p:cNvPr id="2" name="Title 1">
            <a:extLst>
              <a:ext uri="{FF2B5EF4-FFF2-40B4-BE49-F238E27FC236}">
                <a16:creationId xmlns:a16="http://schemas.microsoft.com/office/drawing/2014/main" id="{209977F4-85EB-14B5-DAF9-C1C9593D4553}"/>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739607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DC8D6373-0497-4860-8F95-0A672C22E2D5}" type="datetimeFigureOut">
              <a:rPr lang="en-US" smtClean="0"/>
              <a:t>6/16/2023</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F9E612FD-30B8-4F25-9C4C-11502402B71B}" type="slidenum">
              <a:rPr lang="en-US" smtClean="0"/>
              <a:t>‹#›</a:t>
            </a:fld>
            <a:endParaRPr lang="en-US" dirty="0"/>
          </a:p>
        </p:txBody>
      </p:sp>
    </p:spTree>
    <p:extLst>
      <p:ext uri="{BB962C8B-B14F-4D97-AF65-F5344CB8AC3E}">
        <p14:creationId xmlns:p14="http://schemas.microsoft.com/office/powerpoint/2010/main" val="2541852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9E612FD-30B8-4F25-9C4C-11502402B71B}" type="slidenum">
              <a:rPr lang="en-US" smtClean="0"/>
              <a:t>‹#›</a:t>
            </a:fld>
            <a:endParaRPr lang="en-US" dirty="0"/>
          </a:p>
        </p:txBody>
      </p:sp>
    </p:spTree>
    <p:extLst>
      <p:ext uri="{BB962C8B-B14F-4D97-AF65-F5344CB8AC3E}">
        <p14:creationId xmlns:p14="http://schemas.microsoft.com/office/powerpoint/2010/main" val="1219040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9E612FD-30B8-4F25-9C4C-11502402B71B}" type="slidenum">
              <a:rPr lang="en-US" smtClean="0"/>
              <a:t>‹#›</a:t>
            </a:fld>
            <a:endParaRPr lang="en-US" dirty="0"/>
          </a:p>
        </p:txBody>
      </p:sp>
    </p:spTree>
    <p:extLst>
      <p:ext uri="{BB962C8B-B14F-4D97-AF65-F5344CB8AC3E}">
        <p14:creationId xmlns:p14="http://schemas.microsoft.com/office/powerpoint/2010/main" val="35236687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8D6373-0497-4860-8F95-0A672C22E2D5}" type="datetimeFigureOut">
              <a:rPr lang="en-US" smtClean="0"/>
              <a:t>6/16/2023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9E612FD-30B8-4F25-9C4C-11502402B71B}" type="slidenum">
              <a:rPr lang="en-US" smtClean="0"/>
              <a:t>‹#›</a:t>
            </a:fld>
            <a:endParaRPr lang="en-US" dirty="0"/>
          </a:p>
        </p:txBody>
      </p:sp>
    </p:spTree>
    <p:extLst>
      <p:ext uri="{BB962C8B-B14F-4D97-AF65-F5344CB8AC3E}">
        <p14:creationId xmlns:p14="http://schemas.microsoft.com/office/powerpoint/2010/main" val="1328622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CF10-454A-4175-82DA-D453962804A8}"/>
              </a:ext>
            </a:extLst>
          </p:cNvPr>
          <p:cNvSpPr>
            <a:spLocks noGrp="1"/>
          </p:cNvSpPr>
          <p:nvPr>
            <p:ph type="ctrTitle"/>
          </p:nvPr>
        </p:nvSpPr>
        <p:spPr>
          <a:xfrm>
            <a:off x="609600" y="710883"/>
            <a:ext cx="9601200" cy="2306637"/>
          </a:xfrm>
        </p:spPr>
        <p:txBody>
          <a:bodyPr tIns="0" rIns="0" bIns="0" anchor="b">
            <a:normAutofit/>
          </a:bodyPr>
          <a:lstStyle>
            <a:lvl1pPr algn="l">
              <a:defRPr sz="4400"/>
            </a:lvl1pPr>
          </a:lstStyle>
          <a:p>
            <a:r>
              <a:rPr lang="en-US"/>
              <a:t>Click to edit Master title style</a:t>
            </a:r>
          </a:p>
        </p:txBody>
      </p:sp>
      <p:sp>
        <p:nvSpPr>
          <p:cNvPr id="3" name="Subtitle 2">
            <a:extLst>
              <a:ext uri="{FF2B5EF4-FFF2-40B4-BE49-F238E27FC236}">
                <a16:creationId xmlns:a16="http://schemas.microsoft.com/office/drawing/2014/main" id="{26AE5AC7-53D4-4C0B-B42A-1A0692FD992D}"/>
              </a:ext>
            </a:extLst>
          </p:cNvPr>
          <p:cNvSpPr>
            <a:spLocks noGrp="1"/>
          </p:cNvSpPr>
          <p:nvPr>
            <p:ph type="subTitle" idx="1"/>
          </p:nvPr>
        </p:nvSpPr>
        <p:spPr>
          <a:xfrm>
            <a:off x="609600" y="3190558"/>
            <a:ext cx="9601200" cy="1655762"/>
          </a:xfrm>
        </p:spPr>
        <p:txBody>
          <a:bodyPr tIns="0" rIns="0" bIns="0">
            <a:normAutofit/>
          </a:bodyPr>
          <a:lstStyle>
            <a:lvl1pPr marL="0" indent="0" algn="l">
              <a:buNone/>
              <a:defRPr sz="2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496E02B-B9F4-499C-8636-D007AAC35E5E}"/>
              </a:ext>
            </a:extLst>
          </p:cNvPr>
          <p:cNvSpPr>
            <a:spLocks noGrp="1"/>
          </p:cNvSpPr>
          <p:nvPr>
            <p:ph type="dt" sz="half" idx="10"/>
          </p:nvPr>
        </p:nvSpPr>
        <p:spPr/>
        <p:txBody>
          <a:bodyPr/>
          <a:lstStyle/>
          <a:p>
            <a:fld id="{7E74D0F9-95D2-8340-B2F0-7378D646C80F}" type="datetime4">
              <a:rPr lang="en-US" smtClean="0"/>
              <a:t>June 16, 2023</a:t>
            </a:fld>
            <a:endParaRPr lang="en-US"/>
          </a:p>
        </p:txBody>
      </p:sp>
      <p:sp>
        <p:nvSpPr>
          <p:cNvPr id="5" name="Footer Placeholder 4">
            <a:extLst>
              <a:ext uri="{FF2B5EF4-FFF2-40B4-BE49-F238E27FC236}">
                <a16:creationId xmlns:a16="http://schemas.microsoft.com/office/drawing/2014/main" id="{EEBB4B01-15EC-433F-9EFE-F46608EF9D5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CCF19-ED3A-444D-9389-15BB7142521A}"/>
              </a:ext>
            </a:extLst>
          </p:cNvPr>
          <p:cNvSpPr>
            <a:spLocks noGrp="1"/>
          </p:cNvSpPr>
          <p:nvPr>
            <p:ph type="sldNum" sz="quarter" idx="12"/>
          </p:nvPr>
        </p:nvSpPr>
        <p:spPr/>
        <p:txBody>
          <a:bodyPr/>
          <a:lstStyle/>
          <a:p>
            <a:fld id="{1C4126A1-9282-4A82-AC02-A59AF4A969C8}" type="slidenum">
              <a:rPr lang="en-US" smtClean="0"/>
              <a:t>‹#›</a:t>
            </a:fld>
            <a:endParaRPr lang="en-US"/>
          </a:p>
        </p:txBody>
      </p:sp>
      <p:pic>
        <p:nvPicPr>
          <p:cNvPr id="9" name="Picture 8">
            <a:extLst>
              <a:ext uri="{FF2B5EF4-FFF2-40B4-BE49-F238E27FC236}">
                <a16:creationId xmlns:a16="http://schemas.microsoft.com/office/drawing/2014/main" id="{5ED43345-CE8E-0841-A74F-B26363861C2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9600" y="5923429"/>
            <a:ext cx="2322857" cy="654797"/>
          </a:xfrm>
          <a:prstGeom prst="rect">
            <a:avLst/>
          </a:prstGeom>
          <a:solidFill>
            <a:schemeClr val="bg1"/>
          </a:solidFill>
        </p:spPr>
      </p:pic>
    </p:spTree>
    <p:extLst>
      <p:ext uri="{BB962C8B-B14F-4D97-AF65-F5344CB8AC3E}">
        <p14:creationId xmlns:p14="http://schemas.microsoft.com/office/powerpoint/2010/main" val="15229327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B8DBE-A65E-489E-9AB9-0CC9F507767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9F09BE-9B55-4FB5-94A8-D345EC0CE6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BB36BF3-B767-404C-9980-D5EC1336C7EB}"/>
              </a:ext>
            </a:extLst>
          </p:cNvPr>
          <p:cNvSpPr>
            <a:spLocks noGrp="1"/>
          </p:cNvSpPr>
          <p:nvPr>
            <p:ph type="dt" sz="half" idx="10"/>
          </p:nvPr>
        </p:nvSpPr>
        <p:spPr/>
        <p:txBody>
          <a:bodyPr/>
          <a:lstStyle/>
          <a:p>
            <a:fld id="{C177EF36-DF07-3244-A281-141F0DAC9196}" type="datetime4">
              <a:rPr lang="en-US" smtClean="0"/>
              <a:t>June 16, 2023</a:t>
            </a:fld>
            <a:endParaRPr lang="en-US"/>
          </a:p>
        </p:txBody>
      </p:sp>
      <p:sp>
        <p:nvSpPr>
          <p:cNvPr id="5" name="Footer Placeholder 4">
            <a:extLst>
              <a:ext uri="{FF2B5EF4-FFF2-40B4-BE49-F238E27FC236}">
                <a16:creationId xmlns:a16="http://schemas.microsoft.com/office/drawing/2014/main" id="{97E69CF4-31FB-4A49-9A6A-5D616C29B6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D128-D963-4687-A11C-8B4468DEDAC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7533402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9D7DE-BD2F-44A7-9A26-631D18203EDC}"/>
              </a:ext>
            </a:extLst>
          </p:cNvPr>
          <p:cNvSpPr>
            <a:spLocks noGrp="1"/>
          </p:cNvSpPr>
          <p:nvPr>
            <p:ph type="title"/>
          </p:nvPr>
        </p:nvSpPr>
        <p:spPr>
          <a:xfrm>
            <a:off x="609600" y="1709739"/>
            <a:ext cx="9601200" cy="2781580"/>
          </a:xfrm>
        </p:spPr>
        <p:txBody>
          <a:bodyPr anchor="b">
            <a:normAutofit/>
          </a:bodyPr>
          <a:lstStyle>
            <a:lvl1pPr>
              <a:defRPr sz="4400"/>
            </a:lvl1pPr>
          </a:lstStyle>
          <a:p>
            <a:r>
              <a:rPr lang="en-US"/>
              <a:t>Click to edit Master title style</a:t>
            </a:r>
          </a:p>
        </p:txBody>
      </p:sp>
      <p:sp>
        <p:nvSpPr>
          <p:cNvPr id="3" name="Text Placeholder 2">
            <a:extLst>
              <a:ext uri="{FF2B5EF4-FFF2-40B4-BE49-F238E27FC236}">
                <a16:creationId xmlns:a16="http://schemas.microsoft.com/office/drawing/2014/main" id="{B4FF02F6-F40C-412A-8F1F-B0EDC42D17E7}"/>
              </a:ext>
            </a:extLst>
          </p:cNvPr>
          <p:cNvSpPr>
            <a:spLocks noGrp="1"/>
          </p:cNvSpPr>
          <p:nvPr>
            <p:ph type="body" idx="1"/>
          </p:nvPr>
        </p:nvSpPr>
        <p:spPr>
          <a:xfrm>
            <a:off x="609600" y="4589463"/>
            <a:ext cx="9601200" cy="1500187"/>
          </a:xfrm>
        </p:spPr>
        <p:txBody>
          <a:bodyPr>
            <a:normAutofit/>
          </a:bodyPr>
          <a:lstStyle>
            <a:lvl1pPr marL="0" indent="0">
              <a:buNone/>
              <a:defRPr sz="22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40A2848-E113-4E1E-BEB8-7252BCAC5D6F}"/>
              </a:ext>
            </a:extLst>
          </p:cNvPr>
          <p:cNvSpPr>
            <a:spLocks noGrp="1"/>
          </p:cNvSpPr>
          <p:nvPr>
            <p:ph type="dt" sz="half" idx="10"/>
          </p:nvPr>
        </p:nvSpPr>
        <p:spPr/>
        <p:txBody>
          <a:bodyPr/>
          <a:lstStyle/>
          <a:p>
            <a:fld id="{1A950C30-41A0-B545-A825-8FCF0230990D}" type="datetime4">
              <a:rPr lang="en-US" smtClean="0"/>
              <a:t>June 16, 2023</a:t>
            </a:fld>
            <a:endParaRPr lang="en-US"/>
          </a:p>
        </p:txBody>
      </p:sp>
      <p:sp>
        <p:nvSpPr>
          <p:cNvPr id="5" name="Footer Placeholder 4">
            <a:extLst>
              <a:ext uri="{FF2B5EF4-FFF2-40B4-BE49-F238E27FC236}">
                <a16:creationId xmlns:a16="http://schemas.microsoft.com/office/drawing/2014/main" id="{D5336698-0571-4544-B8CE-46A287EDAA2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3FF6E0-585E-4E3C-AA69-4F05E9B98283}"/>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088641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64008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9246C6A8-629F-964D-9B10-D2805A37A804}" type="datetime4">
              <a:rPr lang="en-US" smtClean="0"/>
              <a:t>June 16,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3071097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1B7-A28E-4778-B02F-549747BDD92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358E54-8D65-4A81-99B9-303DBC954724}"/>
              </a:ext>
            </a:extLst>
          </p:cNvPr>
          <p:cNvSpPr>
            <a:spLocks noGrp="1"/>
          </p:cNvSpPr>
          <p:nvPr>
            <p:ph sz="half" idx="1"/>
          </p:nvPr>
        </p:nvSpPr>
        <p:spPr>
          <a:xfrm>
            <a:off x="609600" y="1832348"/>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D52C811-A17E-409B-926F-A8B503DCA7AA}"/>
              </a:ext>
            </a:extLst>
          </p:cNvPr>
          <p:cNvSpPr>
            <a:spLocks noGrp="1"/>
          </p:cNvSpPr>
          <p:nvPr>
            <p:ph sz="half" idx="2"/>
          </p:nvPr>
        </p:nvSpPr>
        <p:spPr>
          <a:xfrm>
            <a:off x="4381500" y="1825625"/>
            <a:ext cx="3429000" cy="4351338"/>
          </a:xfrm>
        </p:spPr>
        <p:txBody>
          <a:bodyPr/>
          <a:lstStyle>
            <a:lvl1pPr>
              <a:defRPr sz="2200"/>
            </a:lvl1pPr>
            <a:lvl2pPr marL="574675" indent="-228600">
              <a:tabLst/>
              <a:defRPr sz="2000"/>
            </a:lvl2pPr>
            <a:lvl3pPr marL="801688" indent="-174625">
              <a:tabLst/>
              <a:defRPr sz="1800"/>
            </a:lvl3pPr>
            <a:lvl4pPr marL="1028700" indent="-153988">
              <a:tabLst/>
              <a:defRPr sz="1600"/>
            </a:lvl4pPr>
            <a:lvl5pPr marL="1262063" indent="-146050">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9BADED-7370-42C0-92A7-9E8F573963BE}"/>
              </a:ext>
            </a:extLst>
          </p:cNvPr>
          <p:cNvSpPr>
            <a:spLocks noGrp="1"/>
          </p:cNvSpPr>
          <p:nvPr>
            <p:ph type="dt" sz="half" idx="10"/>
          </p:nvPr>
        </p:nvSpPr>
        <p:spPr/>
        <p:txBody>
          <a:bodyPr/>
          <a:lstStyle/>
          <a:p>
            <a:fld id="{29B12EF0-CE9F-8F4C-8E7C-B1835900E62E}" type="datetime4">
              <a:rPr lang="en-US" smtClean="0"/>
              <a:t>June 16, 2023</a:t>
            </a:fld>
            <a:endParaRPr lang="en-US"/>
          </a:p>
        </p:txBody>
      </p:sp>
      <p:sp>
        <p:nvSpPr>
          <p:cNvPr id="6" name="Footer Placeholder 5">
            <a:extLst>
              <a:ext uri="{FF2B5EF4-FFF2-40B4-BE49-F238E27FC236}">
                <a16:creationId xmlns:a16="http://schemas.microsoft.com/office/drawing/2014/main" id="{84804C91-34CB-4540-A5C3-641C0D9D426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1AAB89B-4B63-497F-A3B0-B98F1ED3F95B}"/>
              </a:ext>
            </a:extLst>
          </p:cNvPr>
          <p:cNvSpPr>
            <a:spLocks noGrp="1"/>
          </p:cNvSpPr>
          <p:nvPr>
            <p:ph type="sldNum" sz="quarter" idx="12"/>
          </p:nvPr>
        </p:nvSpPr>
        <p:spPr/>
        <p:txBody>
          <a:bodyPr/>
          <a:lstStyle/>
          <a:p>
            <a:fld id="{1C4126A1-9282-4A82-AC02-A59AF4A969C8}" type="slidenum">
              <a:rPr lang="en-US" smtClean="0"/>
              <a:t>‹#›</a:t>
            </a:fld>
            <a:endParaRPr lang="en-US"/>
          </a:p>
        </p:txBody>
      </p:sp>
      <p:sp>
        <p:nvSpPr>
          <p:cNvPr id="9" name="Content Placeholder 2">
            <a:extLst>
              <a:ext uri="{FF2B5EF4-FFF2-40B4-BE49-F238E27FC236}">
                <a16:creationId xmlns:a16="http://schemas.microsoft.com/office/drawing/2014/main" id="{F3DD63F5-A3E6-5541-A0D2-0741078CC51F}"/>
              </a:ext>
            </a:extLst>
          </p:cNvPr>
          <p:cNvSpPr>
            <a:spLocks noGrp="1"/>
          </p:cNvSpPr>
          <p:nvPr>
            <p:ph sz="half" idx="14"/>
          </p:nvPr>
        </p:nvSpPr>
        <p:spPr>
          <a:xfrm>
            <a:off x="8153400" y="1823383"/>
            <a:ext cx="3429000" cy="4351338"/>
          </a:xfrm>
        </p:spPr>
        <p:txBody>
          <a:bodyPr/>
          <a:lstStyle>
            <a:lvl1pPr marL="233363" indent="-233363">
              <a:tabLst/>
              <a:defRPr sz="2200"/>
            </a:lvl1pPr>
            <a:lvl2pPr marL="514350" indent="-227013">
              <a:tabLst/>
              <a:defRPr sz="2000"/>
            </a:lvl2pPr>
            <a:lvl3pPr marL="747713" indent="-173038">
              <a:tabLst/>
              <a:defRPr sz="1800"/>
            </a:lvl3pPr>
            <a:lvl4pPr marL="1028700" indent="-153988">
              <a:tabLst/>
              <a:defRPr sz="1600"/>
            </a:lvl4pPr>
            <a:lvl5pPr marL="1201738" indent="-166688">
              <a:tabLst/>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564706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709E6A-FDA0-4ED7-BE97-C8D95AC2BF58}"/>
              </a:ext>
            </a:extLst>
          </p:cNvPr>
          <p:cNvSpPr>
            <a:spLocks noGrp="1"/>
          </p:cNvSpPr>
          <p:nvPr>
            <p:ph type="title"/>
          </p:nvPr>
        </p:nvSpPr>
        <p:spPr>
          <a:xfrm>
            <a:off x="609600"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79AF82F-23EB-452A-A518-6954BA4178B3}"/>
              </a:ext>
            </a:extLst>
          </p:cNvPr>
          <p:cNvSpPr>
            <a:spLocks noGrp="1"/>
          </p:cNvSpPr>
          <p:nvPr>
            <p:ph type="body" idx="1"/>
          </p:nvPr>
        </p:nvSpPr>
        <p:spPr>
          <a:xfrm>
            <a:off x="609600" y="1815353"/>
            <a:ext cx="5157787" cy="6897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FF511F2-1879-422A-AC83-AF4B757EA394}"/>
              </a:ext>
            </a:extLst>
          </p:cNvPr>
          <p:cNvSpPr>
            <a:spLocks noGrp="1"/>
          </p:cNvSpPr>
          <p:nvPr>
            <p:ph sz="half" idx="2"/>
          </p:nvPr>
        </p:nvSpPr>
        <p:spPr>
          <a:xfrm>
            <a:off x="609600" y="2618140"/>
            <a:ext cx="5157787"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D085B0-5E55-4173-AD52-0FAA8D689EE8}"/>
              </a:ext>
            </a:extLst>
          </p:cNvPr>
          <p:cNvSpPr>
            <a:spLocks noGrp="1"/>
          </p:cNvSpPr>
          <p:nvPr>
            <p:ph type="body" sz="quarter" idx="3"/>
          </p:nvPr>
        </p:nvSpPr>
        <p:spPr>
          <a:xfrm>
            <a:off x="6399212" y="1822075"/>
            <a:ext cx="5183188" cy="682999"/>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367218-91F9-4ED6-B3FB-013FE4027395}"/>
              </a:ext>
            </a:extLst>
          </p:cNvPr>
          <p:cNvSpPr>
            <a:spLocks noGrp="1"/>
          </p:cNvSpPr>
          <p:nvPr>
            <p:ph sz="quarter" idx="4"/>
          </p:nvPr>
        </p:nvSpPr>
        <p:spPr>
          <a:xfrm>
            <a:off x="6399212" y="2618140"/>
            <a:ext cx="5183188" cy="3567507"/>
          </a:xfrm>
        </p:spPr>
        <p:txBody>
          <a:bodyPr/>
          <a:lstStyle>
            <a:lvl1pPr>
              <a:defRPr sz="2200"/>
            </a:lvl1pPr>
            <a:lvl2pPr>
              <a:defRPr sz="2000"/>
            </a:lvl2pPr>
            <a:lvl3pPr>
              <a:defRPr sz="1800"/>
            </a:lvl3pPr>
            <a:lvl4pPr>
              <a:defRPr sz="16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6D77532-C7EF-4FB8-B588-848FEACDF9ED}"/>
              </a:ext>
            </a:extLst>
          </p:cNvPr>
          <p:cNvSpPr>
            <a:spLocks noGrp="1"/>
          </p:cNvSpPr>
          <p:nvPr>
            <p:ph type="dt" sz="half" idx="10"/>
          </p:nvPr>
        </p:nvSpPr>
        <p:spPr/>
        <p:txBody>
          <a:bodyPr/>
          <a:lstStyle/>
          <a:p>
            <a:fld id="{6C14D06F-A82B-814B-8EFA-08EF03B0557D}" type="datetime4">
              <a:rPr lang="en-US" smtClean="0"/>
              <a:t>June 16, 2023</a:t>
            </a:fld>
            <a:endParaRPr lang="en-US"/>
          </a:p>
        </p:txBody>
      </p:sp>
      <p:sp>
        <p:nvSpPr>
          <p:cNvPr id="8" name="Footer Placeholder 7">
            <a:extLst>
              <a:ext uri="{FF2B5EF4-FFF2-40B4-BE49-F238E27FC236}">
                <a16:creationId xmlns:a16="http://schemas.microsoft.com/office/drawing/2014/main" id="{2079C5B1-FC29-4686-A5C9-68EB6E2131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F00C4AA-2AAD-4FD5-882C-4D74AEB40118}"/>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4018706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BBEDE-A162-40BD-B5DF-FF0D21BB23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BDE3442-FB53-48FB-8CC8-782FF27439F9}"/>
              </a:ext>
            </a:extLst>
          </p:cNvPr>
          <p:cNvSpPr>
            <a:spLocks noGrp="1"/>
          </p:cNvSpPr>
          <p:nvPr>
            <p:ph type="dt" sz="half" idx="10"/>
          </p:nvPr>
        </p:nvSpPr>
        <p:spPr/>
        <p:txBody>
          <a:bodyPr/>
          <a:lstStyle/>
          <a:p>
            <a:fld id="{D43F8F88-78E2-FB47-8C4A-A629B7A5F422}" type="datetime4">
              <a:rPr lang="en-US" smtClean="0"/>
              <a:t>June 16, 2023</a:t>
            </a:fld>
            <a:endParaRPr lang="en-US"/>
          </a:p>
        </p:txBody>
      </p:sp>
      <p:sp>
        <p:nvSpPr>
          <p:cNvPr id="4" name="Footer Placeholder 3">
            <a:extLst>
              <a:ext uri="{FF2B5EF4-FFF2-40B4-BE49-F238E27FC236}">
                <a16:creationId xmlns:a16="http://schemas.microsoft.com/office/drawing/2014/main" id="{783A1A1C-89E4-4841-B8AB-BB40669C698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EA9CEA0-EE21-44A0-B68B-DC3742CB4306}"/>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25398953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7C52EDD-1EE3-4B95-8473-43C06E5B2C34}"/>
              </a:ext>
            </a:extLst>
          </p:cNvPr>
          <p:cNvSpPr>
            <a:spLocks noGrp="1"/>
          </p:cNvSpPr>
          <p:nvPr>
            <p:ph type="dt" sz="half" idx="10"/>
          </p:nvPr>
        </p:nvSpPr>
        <p:spPr/>
        <p:txBody>
          <a:bodyPr/>
          <a:lstStyle/>
          <a:p>
            <a:fld id="{403FF1F2-752A-424A-BE58-506FD7039591}" type="datetime4">
              <a:rPr lang="en-US" smtClean="0"/>
              <a:t>June 16, 2023</a:t>
            </a:fld>
            <a:endParaRPr lang="en-US"/>
          </a:p>
        </p:txBody>
      </p:sp>
      <p:sp>
        <p:nvSpPr>
          <p:cNvPr id="3" name="Footer Placeholder 2">
            <a:extLst>
              <a:ext uri="{FF2B5EF4-FFF2-40B4-BE49-F238E27FC236}">
                <a16:creationId xmlns:a16="http://schemas.microsoft.com/office/drawing/2014/main" id="{D6CBE13D-AC6B-4824-9171-82D0D4FE634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2BC3C82-BD2C-4170-9977-C96F9E468E34}"/>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3582658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1049A-26B2-4C56-BBAF-F24162BA11B0}"/>
              </a:ext>
            </a:extLst>
          </p:cNvPr>
          <p:cNvSpPr>
            <a:spLocks noGrp="1"/>
          </p:cNvSpPr>
          <p:nvPr>
            <p:ph type="title"/>
          </p:nvPr>
        </p:nvSpPr>
        <p:spPr>
          <a:xfrm>
            <a:off x="609600" y="457200"/>
            <a:ext cx="4162425"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4E30857-C015-474B-91A7-FA6B383FF820}"/>
              </a:ext>
            </a:extLst>
          </p:cNvPr>
          <p:cNvSpPr>
            <a:spLocks noGrp="1"/>
          </p:cNvSpPr>
          <p:nvPr>
            <p:ph idx="1"/>
          </p:nvPr>
        </p:nvSpPr>
        <p:spPr>
          <a:xfrm>
            <a:off x="5183188" y="1122829"/>
            <a:ext cx="6399212" cy="4738221"/>
          </a:xfrm>
        </p:spPr>
        <p:txBody>
          <a:bodyPr/>
          <a:lstStyle>
            <a:lvl1pPr>
              <a:defRPr sz="2400"/>
            </a:lvl1pPr>
            <a:lvl2pPr>
              <a:defRPr sz="22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B9F55E0-CAAD-418B-B798-EF8909A82554}"/>
              </a:ext>
            </a:extLst>
          </p:cNvPr>
          <p:cNvSpPr>
            <a:spLocks noGrp="1"/>
          </p:cNvSpPr>
          <p:nvPr>
            <p:ph type="body" sz="half" idx="2"/>
          </p:nvPr>
        </p:nvSpPr>
        <p:spPr>
          <a:xfrm>
            <a:off x="609600" y="2144806"/>
            <a:ext cx="4162425" cy="37241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484654-1CE8-4958-8751-DED82E1F76CB}"/>
              </a:ext>
            </a:extLst>
          </p:cNvPr>
          <p:cNvSpPr>
            <a:spLocks noGrp="1"/>
          </p:cNvSpPr>
          <p:nvPr>
            <p:ph type="dt" sz="half" idx="10"/>
          </p:nvPr>
        </p:nvSpPr>
        <p:spPr/>
        <p:txBody>
          <a:bodyPr/>
          <a:lstStyle/>
          <a:p>
            <a:fld id="{468A490C-7C8E-9941-9EE4-DE8E3F868485}" type="datetime4">
              <a:rPr lang="en-US" smtClean="0"/>
              <a:t>June 16, 2023</a:t>
            </a:fld>
            <a:endParaRPr lang="en-US"/>
          </a:p>
        </p:txBody>
      </p:sp>
      <p:sp>
        <p:nvSpPr>
          <p:cNvPr id="6" name="Footer Placeholder 5">
            <a:extLst>
              <a:ext uri="{FF2B5EF4-FFF2-40B4-BE49-F238E27FC236}">
                <a16:creationId xmlns:a16="http://schemas.microsoft.com/office/drawing/2014/main" id="{350DE396-885E-4921-803B-7D9BB9BF441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988B9E-F47E-4E3F-AED1-363F8FD6977F}"/>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95787510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12505-DA25-4627-AE8B-45B4E569D7F7}"/>
              </a:ext>
            </a:extLst>
          </p:cNvPr>
          <p:cNvSpPr>
            <a:spLocks noGrp="1"/>
          </p:cNvSpPr>
          <p:nvPr>
            <p:ph type="title" hasCustomPrompt="1"/>
          </p:nvPr>
        </p:nvSpPr>
        <p:spPr>
          <a:xfrm>
            <a:off x="609600" y="457200"/>
            <a:ext cx="3932237" cy="1600200"/>
          </a:xfrm>
        </p:spPr>
        <p:txBody>
          <a:bodyPr anchor="b"/>
          <a:lstStyle>
            <a:lvl1pPr>
              <a:defRPr sz="3200"/>
            </a:lvl1pPr>
          </a:lstStyle>
          <a:p>
            <a:r>
              <a:rPr lang="en-US"/>
              <a:t>Click to edit </a:t>
            </a:r>
            <a:br>
              <a:rPr lang="en-US"/>
            </a:br>
            <a:r>
              <a:rPr lang="en-US"/>
              <a:t>Master title style</a:t>
            </a:r>
          </a:p>
        </p:txBody>
      </p:sp>
      <p:sp>
        <p:nvSpPr>
          <p:cNvPr id="3" name="Picture Placeholder 2">
            <a:extLst>
              <a:ext uri="{FF2B5EF4-FFF2-40B4-BE49-F238E27FC236}">
                <a16:creationId xmlns:a16="http://schemas.microsoft.com/office/drawing/2014/main" id="{1C0070E8-7368-44B9-AF9C-ACF947C1DB59}"/>
              </a:ext>
            </a:extLst>
          </p:cNvPr>
          <p:cNvSpPr>
            <a:spLocks noGrp="1"/>
          </p:cNvSpPr>
          <p:nvPr>
            <p:ph type="pic" idx="1"/>
          </p:nvPr>
        </p:nvSpPr>
        <p:spPr>
          <a:xfrm>
            <a:off x="5183188" y="457200"/>
            <a:ext cx="6399212" cy="57149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58B0CC94-456E-4461-8F07-2069C3A33A39}"/>
              </a:ext>
            </a:extLst>
          </p:cNvPr>
          <p:cNvSpPr>
            <a:spLocks noGrp="1"/>
          </p:cNvSpPr>
          <p:nvPr>
            <p:ph type="body" sz="half" idx="2"/>
          </p:nvPr>
        </p:nvSpPr>
        <p:spPr>
          <a:xfrm>
            <a:off x="609600" y="214884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956321-E8FB-41E1-85F6-DBD6EA5FF53B}"/>
              </a:ext>
            </a:extLst>
          </p:cNvPr>
          <p:cNvSpPr>
            <a:spLocks noGrp="1"/>
          </p:cNvSpPr>
          <p:nvPr>
            <p:ph type="dt" sz="half" idx="10"/>
          </p:nvPr>
        </p:nvSpPr>
        <p:spPr/>
        <p:txBody>
          <a:bodyPr/>
          <a:lstStyle/>
          <a:p>
            <a:fld id="{E34CEEBC-DF6B-3148-BA29-C310AFBE9727}" type="datetime4">
              <a:rPr lang="en-US" smtClean="0"/>
              <a:t>June 16, 2023</a:t>
            </a:fld>
            <a:endParaRPr lang="en-US"/>
          </a:p>
        </p:txBody>
      </p:sp>
      <p:sp>
        <p:nvSpPr>
          <p:cNvPr id="6" name="Footer Placeholder 5">
            <a:extLst>
              <a:ext uri="{FF2B5EF4-FFF2-40B4-BE49-F238E27FC236}">
                <a16:creationId xmlns:a16="http://schemas.microsoft.com/office/drawing/2014/main" id="{36A4151C-9711-4DEA-A930-0BE29AAA55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EC62239-A991-45D3-9A7C-078B372FD117}"/>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32700296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3A054-1E05-49E4-9A16-3F64354E714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BD008EB-C649-4DF5-8B4C-A649F1678AC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D7C561E-6EC2-4599-9575-C067F25D9D0B}"/>
              </a:ext>
            </a:extLst>
          </p:cNvPr>
          <p:cNvSpPr>
            <a:spLocks noGrp="1"/>
          </p:cNvSpPr>
          <p:nvPr>
            <p:ph type="dt" sz="half" idx="10"/>
          </p:nvPr>
        </p:nvSpPr>
        <p:spPr/>
        <p:txBody>
          <a:bodyPr/>
          <a:lstStyle/>
          <a:p>
            <a:fld id="{EC6C4D73-7B32-4F49-BC15-7C0FF231E089}" type="datetime4">
              <a:rPr lang="en-US" smtClean="0"/>
              <a:t>June 16, 2023</a:t>
            </a:fld>
            <a:endParaRPr lang="en-US"/>
          </a:p>
        </p:txBody>
      </p:sp>
      <p:sp>
        <p:nvSpPr>
          <p:cNvPr id="5" name="Footer Placeholder 4">
            <a:extLst>
              <a:ext uri="{FF2B5EF4-FFF2-40B4-BE49-F238E27FC236}">
                <a16:creationId xmlns:a16="http://schemas.microsoft.com/office/drawing/2014/main" id="{9C9F41A2-BA7C-411A-9330-0BD84C0C03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D1534B-E674-4D9E-BC73-E4283BC2EC82}"/>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1861634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979964-4C31-41D4-B9E3-00E68D9F8CC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8B9CA52-E870-4B90-827A-92F579F9D3E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05972A-1E60-4BFE-842E-4D79CB7AC71B}"/>
              </a:ext>
            </a:extLst>
          </p:cNvPr>
          <p:cNvSpPr>
            <a:spLocks noGrp="1"/>
          </p:cNvSpPr>
          <p:nvPr>
            <p:ph type="dt" sz="half" idx="10"/>
          </p:nvPr>
        </p:nvSpPr>
        <p:spPr/>
        <p:txBody>
          <a:bodyPr/>
          <a:lstStyle/>
          <a:p>
            <a:fld id="{9EEC0D00-5AE3-274F-B039-C86FB4D476EC}" type="datetime4">
              <a:rPr lang="en-US" smtClean="0"/>
              <a:t>June 16, 2023</a:t>
            </a:fld>
            <a:endParaRPr lang="en-US"/>
          </a:p>
        </p:txBody>
      </p:sp>
      <p:sp>
        <p:nvSpPr>
          <p:cNvPr id="5" name="Footer Placeholder 4">
            <a:extLst>
              <a:ext uri="{FF2B5EF4-FFF2-40B4-BE49-F238E27FC236}">
                <a16:creationId xmlns:a16="http://schemas.microsoft.com/office/drawing/2014/main" id="{6DEA85AD-1626-4202-9D3C-04AD62118C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25654E-34E4-440A-8E7A-8EBF46E06BD0}"/>
              </a:ext>
            </a:extLst>
          </p:cNvPr>
          <p:cNvSpPr>
            <a:spLocks noGrp="1"/>
          </p:cNvSpPr>
          <p:nvPr>
            <p:ph type="sldNum" sz="quarter" idx="12"/>
          </p:nvPr>
        </p:nvSpPr>
        <p:spPr/>
        <p:txBody>
          <a:bodyPr/>
          <a:lstStyle/>
          <a:p>
            <a:fld id="{1C4126A1-9282-4A82-AC02-A59AF4A969C8}" type="slidenum">
              <a:rPr lang="en-US" smtClean="0"/>
              <a:t>‹#›</a:t>
            </a:fld>
            <a:endParaRPr lang="en-US"/>
          </a:p>
        </p:txBody>
      </p:sp>
    </p:spTree>
    <p:extLst>
      <p:ext uri="{BB962C8B-B14F-4D97-AF65-F5344CB8AC3E}">
        <p14:creationId xmlns:p14="http://schemas.microsoft.com/office/powerpoint/2010/main" val="143815865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415611" y="992767"/>
            <a:ext cx="11360800" cy="27368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1" name="Google Shape;11;p2"/>
          <p:cNvSpPr txBox="1">
            <a:spLocks noGrp="1"/>
          </p:cNvSpPr>
          <p:nvPr>
            <p:ph type="subTitle" idx="1"/>
          </p:nvPr>
        </p:nvSpPr>
        <p:spPr>
          <a:xfrm>
            <a:off x="415600" y="3778833"/>
            <a:ext cx="11360800" cy="105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4517317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5" name="Google Shape;15;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27560104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903355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23" name="Google Shape;23;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rmAutofit/>
          </a:bodyPr>
          <a:lstStyle>
            <a:lvl1pPr marL="609585" lvl="0" indent="-423323">
              <a:spcBef>
                <a:spcPts val="0"/>
              </a:spcBef>
              <a:spcAft>
                <a:spcPts val="0"/>
              </a:spcAft>
              <a:buSzPts val="1400"/>
              <a:buChar char="●"/>
              <a:defRPr sz="1867"/>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24" name="Google Shape;24;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29981066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415600" y="593367"/>
            <a:ext cx="11360800" cy="7636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8176708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30" name="Google Shape;30;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rmAutofit/>
          </a:bodyPr>
          <a:lstStyle>
            <a:lvl1pPr marL="609585" lvl="0" indent="-406390">
              <a:spcBef>
                <a:spcPts val="0"/>
              </a:spcBef>
              <a:spcAft>
                <a:spcPts val="0"/>
              </a:spcAft>
              <a:buSzPts val="1200"/>
              <a:buChar char="●"/>
              <a:defRPr sz="1600"/>
            </a:lvl1pPr>
            <a:lvl2pPr marL="1219170" lvl="1" indent="-406390">
              <a:spcBef>
                <a:spcPts val="0"/>
              </a:spcBef>
              <a:spcAft>
                <a:spcPts val="0"/>
              </a:spcAft>
              <a:buSzPts val="1200"/>
              <a:buChar char="○"/>
              <a:defRPr sz="1600"/>
            </a:lvl2pPr>
            <a:lvl3pPr marL="1828754" lvl="2" indent="-406390">
              <a:spcBef>
                <a:spcPts val="0"/>
              </a:spcBef>
              <a:spcAft>
                <a:spcPts val="0"/>
              </a:spcAft>
              <a:buSzPts val="1200"/>
              <a:buChar char="■"/>
              <a:defRPr sz="1600"/>
            </a:lvl3pPr>
            <a:lvl4pPr marL="2438339" lvl="3" indent="-406390">
              <a:spcBef>
                <a:spcPts val="0"/>
              </a:spcBef>
              <a:spcAft>
                <a:spcPts val="0"/>
              </a:spcAft>
              <a:buSzPts val="1200"/>
              <a:buChar char="●"/>
              <a:defRPr sz="1600"/>
            </a:lvl4pPr>
            <a:lvl5pPr marL="3047924" lvl="4" indent="-406390">
              <a:spcBef>
                <a:spcPts val="0"/>
              </a:spcBef>
              <a:spcAft>
                <a:spcPts val="0"/>
              </a:spcAft>
              <a:buSzPts val="1200"/>
              <a:buChar char="○"/>
              <a:defRPr sz="1600"/>
            </a:lvl5pPr>
            <a:lvl6pPr marL="3657509" lvl="5" indent="-406390">
              <a:spcBef>
                <a:spcPts val="0"/>
              </a:spcBef>
              <a:spcAft>
                <a:spcPts val="0"/>
              </a:spcAft>
              <a:buSzPts val="1200"/>
              <a:buChar char="■"/>
              <a:defRPr sz="1600"/>
            </a:lvl6pPr>
            <a:lvl7pPr marL="4267093" lvl="6" indent="-406390">
              <a:spcBef>
                <a:spcPts val="0"/>
              </a:spcBef>
              <a:spcAft>
                <a:spcPts val="0"/>
              </a:spcAft>
              <a:buSzPts val="1200"/>
              <a:buChar char="●"/>
              <a:defRPr sz="1600"/>
            </a:lvl7pPr>
            <a:lvl8pPr marL="4876678" lvl="7" indent="-406390">
              <a:spcBef>
                <a:spcPts val="0"/>
              </a:spcBef>
              <a:spcAft>
                <a:spcPts val="0"/>
              </a:spcAft>
              <a:buSzPts val="1200"/>
              <a:buChar char="○"/>
              <a:defRPr sz="1600"/>
            </a:lvl8pPr>
            <a:lvl9pPr marL="5486263" lvl="8" indent="-406390">
              <a:spcBef>
                <a:spcPts val="0"/>
              </a:spcBef>
              <a:spcAft>
                <a:spcPts val="0"/>
              </a:spcAft>
              <a:buSzPts val="1200"/>
              <a:buChar char="■"/>
              <a:defRPr sz="1600"/>
            </a:lvl9pPr>
          </a:lstStyle>
          <a:p>
            <a:endParaRPr/>
          </a:p>
        </p:txBody>
      </p:sp>
      <p:sp>
        <p:nvSpPr>
          <p:cNvPr id="31" name="Google Shape;31;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2942084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
        <p:nvSpPr>
          <p:cNvPr id="34" name="Google Shape;34;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2403856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7" name="Google Shape;37;p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38" name="Google Shape;38;p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9" name="Google Shape;39;p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rmAutofit/>
          </a:bodyPr>
          <a:lstStyle>
            <a:lvl1pPr marL="609585" lvl="0" indent="-457189">
              <a:spcBef>
                <a:spcPts val="0"/>
              </a:spcBef>
              <a:spcAft>
                <a:spcPts val="0"/>
              </a:spcAft>
              <a:buSzPts val="1800"/>
              <a:buChar char="●"/>
              <a:defRPr/>
            </a:lvl1pPr>
            <a:lvl2pPr marL="1219170" lvl="1" indent="-423323">
              <a:spcBef>
                <a:spcPts val="0"/>
              </a:spcBef>
              <a:spcAft>
                <a:spcPts val="0"/>
              </a:spcAft>
              <a:buSzPts val="1400"/>
              <a:buChar char="○"/>
              <a:defRPr/>
            </a:lvl2pPr>
            <a:lvl3pPr marL="1828754" lvl="2" indent="-423323">
              <a:spcBef>
                <a:spcPts val="0"/>
              </a:spcBef>
              <a:spcAft>
                <a:spcPts val="0"/>
              </a:spcAft>
              <a:buSzPts val="1400"/>
              <a:buChar char="■"/>
              <a:defRPr/>
            </a:lvl3pPr>
            <a:lvl4pPr marL="2438339" lvl="3" indent="-423323">
              <a:spcBef>
                <a:spcPts val="0"/>
              </a:spcBef>
              <a:spcAft>
                <a:spcPts val="0"/>
              </a:spcAft>
              <a:buSzPts val="1400"/>
              <a:buChar char="●"/>
              <a:defRPr/>
            </a:lvl4pPr>
            <a:lvl5pPr marL="3047924" lvl="4" indent="-423323">
              <a:spcBef>
                <a:spcPts val="0"/>
              </a:spcBef>
              <a:spcAft>
                <a:spcPts val="0"/>
              </a:spcAft>
              <a:buSzPts val="1400"/>
              <a:buChar char="○"/>
              <a:defRPr/>
            </a:lvl5pPr>
            <a:lvl6pPr marL="3657509" lvl="5" indent="-423323">
              <a:spcBef>
                <a:spcPts val="0"/>
              </a:spcBef>
              <a:spcAft>
                <a:spcPts val="0"/>
              </a:spcAft>
              <a:buSzPts val="1400"/>
              <a:buChar char="■"/>
              <a:defRPr/>
            </a:lvl6pPr>
            <a:lvl7pPr marL="4267093" lvl="6" indent="-423323">
              <a:spcBef>
                <a:spcPts val="0"/>
              </a:spcBef>
              <a:spcAft>
                <a:spcPts val="0"/>
              </a:spcAft>
              <a:buSzPts val="1400"/>
              <a:buChar char="●"/>
              <a:defRPr/>
            </a:lvl7pPr>
            <a:lvl8pPr marL="4876678" lvl="7" indent="-423323">
              <a:spcBef>
                <a:spcPts val="0"/>
              </a:spcBef>
              <a:spcAft>
                <a:spcPts val="0"/>
              </a:spcAft>
              <a:buSzPts val="1400"/>
              <a:buChar char="○"/>
              <a:defRPr/>
            </a:lvl8pPr>
            <a:lvl9pPr marL="5486263" lvl="8" indent="-423323">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4447412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rmAutofit/>
          </a:bodyPr>
          <a:lstStyle>
            <a:lvl1pPr marL="609585" lvl="0" indent="-304792">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82606854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6000"/>
            </a:lvl1pPr>
            <a:lvl2pPr lvl="1" algn="ctr">
              <a:spcBef>
                <a:spcPts val="0"/>
              </a:spcBef>
              <a:spcAft>
                <a:spcPts val="0"/>
              </a:spcAft>
              <a:buSzPts val="12000"/>
              <a:buNone/>
              <a:defRPr sz="16000"/>
            </a:lvl2pPr>
            <a:lvl3pPr lvl="2" algn="ctr">
              <a:spcBef>
                <a:spcPts val="0"/>
              </a:spcBef>
              <a:spcAft>
                <a:spcPts val="0"/>
              </a:spcAft>
              <a:buSzPts val="12000"/>
              <a:buNone/>
              <a:defRPr sz="16000"/>
            </a:lvl3pPr>
            <a:lvl4pPr lvl="3" algn="ctr">
              <a:spcBef>
                <a:spcPts val="0"/>
              </a:spcBef>
              <a:spcAft>
                <a:spcPts val="0"/>
              </a:spcAft>
              <a:buSzPts val="12000"/>
              <a:buNone/>
              <a:defRPr sz="16000"/>
            </a:lvl4pPr>
            <a:lvl5pPr lvl="4" algn="ctr">
              <a:spcBef>
                <a:spcPts val="0"/>
              </a:spcBef>
              <a:spcAft>
                <a:spcPts val="0"/>
              </a:spcAft>
              <a:buSzPts val="12000"/>
              <a:buNone/>
              <a:defRPr sz="16000"/>
            </a:lvl5pPr>
            <a:lvl6pPr lvl="5" algn="ctr">
              <a:spcBef>
                <a:spcPts val="0"/>
              </a:spcBef>
              <a:spcAft>
                <a:spcPts val="0"/>
              </a:spcAft>
              <a:buSzPts val="12000"/>
              <a:buNone/>
              <a:defRPr sz="16000"/>
            </a:lvl6pPr>
            <a:lvl7pPr lvl="6" algn="ctr">
              <a:spcBef>
                <a:spcPts val="0"/>
              </a:spcBef>
              <a:spcAft>
                <a:spcPts val="0"/>
              </a:spcAft>
              <a:buSzPts val="12000"/>
              <a:buNone/>
              <a:defRPr sz="16000"/>
            </a:lvl7pPr>
            <a:lvl8pPr lvl="7" algn="ctr">
              <a:spcBef>
                <a:spcPts val="0"/>
              </a:spcBef>
              <a:spcAft>
                <a:spcPts val="0"/>
              </a:spcAft>
              <a:buSzPts val="12000"/>
              <a:buNone/>
              <a:defRPr sz="16000"/>
            </a:lvl8pPr>
            <a:lvl9pPr lvl="8" algn="ctr">
              <a:spcBef>
                <a:spcPts val="0"/>
              </a:spcBef>
              <a:spcAft>
                <a:spcPts val="0"/>
              </a:spcAft>
              <a:buSzPts val="12000"/>
              <a:buNone/>
              <a:defRPr sz="16000"/>
            </a:lvl9pPr>
          </a:lstStyle>
          <a:p>
            <a:r>
              <a:t>xx%</a:t>
            </a:r>
          </a:p>
        </p:txBody>
      </p:sp>
      <p:sp>
        <p:nvSpPr>
          <p:cNvPr id="46" name="Google Shape;46;p1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rmAutofit/>
          </a:bodyPr>
          <a:lstStyle>
            <a:lvl1pPr marL="609585" lvl="0" indent="-457189" algn="ctr">
              <a:spcBef>
                <a:spcPts val="0"/>
              </a:spcBef>
              <a:spcAft>
                <a:spcPts val="0"/>
              </a:spcAft>
              <a:buSzPts val="1800"/>
              <a:buChar char="●"/>
              <a:defRPr/>
            </a:lvl1pPr>
            <a:lvl2pPr marL="1219170" lvl="1" indent="-423323" algn="ctr">
              <a:spcBef>
                <a:spcPts val="0"/>
              </a:spcBef>
              <a:spcAft>
                <a:spcPts val="0"/>
              </a:spcAft>
              <a:buSzPts val="1400"/>
              <a:buChar char="○"/>
              <a:defRPr/>
            </a:lvl2pPr>
            <a:lvl3pPr marL="1828754" lvl="2" indent="-423323" algn="ctr">
              <a:spcBef>
                <a:spcPts val="0"/>
              </a:spcBef>
              <a:spcAft>
                <a:spcPts val="0"/>
              </a:spcAft>
              <a:buSzPts val="1400"/>
              <a:buChar char="■"/>
              <a:defRPr/>
            </a:lvl3pPr>
            <a:lvl4pPr marL="2438339" lvl="3" indent="-423323" algn="ctr">
              <a:spcBef>
                <a:spcPts val="0"/>
              </a:spcBef>
              <a:spcAft>
                <a:spcPts val="0"/>
              </a:spcAft>
              <a:buSzPts val="1400"/>
              <a:buChar char="●"/>
              <a:defRPr/>
            </a:lvl4pPr>
            <a:lvl5pPr marL="3047924" lvl="4" indent="-423323" algn="ctr">
              <a:spcBef>
                <a:spcPts val="0"/>
              </a:spcBef>
              <a:spcAft>
                <a:spcPts val="0"/>
              </a:spcAft>
              <a:buSzPts val="1400"/>
              <a:buChar char="○"/>
              <a:defRPr/>
            </a:lvl5pPr>
            <a:lvl6pPr marL="3657509" lvl="5" indent="-423323" algn="ctr">
              <a:spcBef>
                <a:spcPts val="0"/>
              </a:spcBef>
              <a:spcAft>
                <a:spcPts val="0"/>
              </a:spcAft>
              <a:buSzPts val="1400"/>
              <a:buChar char="■"/>
              <a:defRPr/>
            </a:lvl6pPr>
            <a:lvl7pPr marL="4267093" lvl="6" indent="-423323" algn="ctr">
              <a:spcBef>
                <a:spcPts val="0"/>
              </a:spcBef>
              <a:spcAft>
                <a:spcPts val="0"/>
              </a:spcAft>
              <a:buSzPts val="1400"/>
              <a:buChar char="●"/>
              <a:defRPr/>
            </a:lvl7pPr>
            <a:lvl8pPr marL="4876678" lvl="7" indent="-423323" algn="ctr">
              <a:spcBef>
                <a:spcPts val="0"/>
              </a:spcBef>
              <a:spcAft>
                <a:spcPts val="0"/>
              </a:spcAft>
              <a:buSzPts val="1400"/>
              <a:buChar char="○"/>
              <a:defRPr/>
            </a:lvl8pPr>
            <a:lvl9pPr marL="5486263" lvl="8" indent="-423323"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690303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5126831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Design 01">
  <p:cSld name="Design 01">
    <p:spTree>
      <p:nvGrpSpPr>
        <p:cNvPr id="1" name="Shape 50"/>
        <p:cNvGrpSpPr/>
        <p:nvPr/>
      </p:nvGrpSpPr>
      <p:grpSpPr>
        <a:xfrm>
          <a:off x="0" y="0"/>
          <a:ext cx="0" cy="0"/>
          <a:chOff x="0" y="0"/>
          <a:chExt cx="0" cy="0"/>
        </a:xfrm>
      </p:grpSpPr>
    </p:spTree>
    <p:extLst>
      <p:ext uri="{BB962C8B-B14F-4D97-AF65-F5344CB8AC3E}">
        <p14:creationId xmlns:p14="http://schemas.microsoft.com/office/powerpoint/2010/main" val="2802860950"/>
      </p:ext>
    </p:extLst>
  </p:cSld>
  <p:clrMapOvr>
    <a:masterClrMapping/>
  </p:clrMapOvr>
  <p:extLst>
    <p:ext uri="{DCECCB84-F9BA-43D5-87BE-67443E8EF086}">
      <p15:sldGuideLst xmlns:p15="http://schemas.microsoft.com/office/powerpoint/2012/main">
        <p15:guide id="1" pos="144">
          <p15:clr>
            <a:srgbClr val="FA7B17"/>
          </p15:clr>
        </p15:guide>
        <p15:guide id="2" orient="horz" pos="144">
          <p15:clr>
            <a:srgbClr val="FA7B17"/>
          </p15:clr>
        </p15:guide>
        <p15:guide id="3" orient="horz" pos="3096">
          <p15:clr>
            <a:srgbClr val="FA7B17"/>
          </p15:clr>
        </p15:guide>
        <p15:guide id="4" pos="5616">
          <p15:clr>
            <a:srgbClr val="FA7B17"/>
          </p15:clr>
        </p15:guide>
        <p15:guide id="5" pos="360">
          <p15:clr>
            <a:srgbClr val="00FFFF"/>
          </p15:clr>
        </p15:guide>
        <p15:guide id="6" pos="5472">
          <p15:clr>
            <a:srgbClr val="FA7B17"/>
          </p15:clr>
        </p15:guide>
        <p15:guide id="7" orient="horz" pos="288">
          <p15:clr>
            <a:srgbClr val="FA7B17"/>
          </p15:clr>
        </p15:guide>
        <p15:guide id="8" pos="2046">
          <p15:clr>
            <a:srgbClr val="00FFFF"/>
          </p15:clr>
        </p15:guide>
        <p15:guide id="9" pos="1959">
          <p15:clr>
            <a:srgbClr val="00FFFF"/>
          </p15:clr>
        </p15:guide>
        <p15:guide id="10" orient="horz" pos="743">
          <p15:clr>
            <a:srgbClr val="00FFFF"/>
          </p15:clr>
        </p15:guide>
        <p15:guide id="11" orient="horz" pos="515">
          <p15:clr>
            <a:srgbClr val="00FFFF"/>
          </p15:clr>
        </p15:guide>
        <p15:guide id="12" orient="horz" pos="2986">
          <p15:clr>
            <a:srgbClr val="FA7B17"/>
          </p15:clr>
        </p15:guide>
        <p15:guide id="13" orient="horz" pos="2876">
          <p15:clr>
            <a:srgbClr val="00FFFF"/>
          </p15:clr>
        </p15:guide>
        <p15:guide id="14" orient="horz" pos="936">
          <p15:clr>
            <a:srgbClr val="00FFFF"/>
          </p15:clr>
        </p15:guide>
        <p15:guide id="15" orient="horz" pos="1620">
          <p15:clr>
            <a:srgbClr val="FA7B17"/>
          </p15:clr>
        </p15:guide>
        <p15:guide id="16" pos="3717">
          <p15:clr>
            <a:srgbClr val="00FFFF"/>
          </p15:clr>
        </p15:guide>
        <p15:guide id="17" pos="3804">
          <p15:clr>
            <a:srgbClr val="00FFFF"/>
          </p15:clr>
        </p15:guide>
        <p15:guide id="18" pos="288">
          <p15:clr>
            <a:srgbClr val="00FFFF"/>
          </p15:clr>
        </p15:guide>
        <p15:guide id="19" pos="216">
          <p15:clr>
            <a:srgbClr val="FA7B17"/>
          </p15:clr>
        </p15:guide>
        <p15:guide id="20" pos="2880">
          <p15:clr>
            <a:srgbClr val="FA7B17"/>
          </p15:clr>
        </p15:guide>
        <p15:guide id="21" orient="horz" pos="381">
          <p15:clr>
            <a:srgbClr val="00FFFF"/>
          </p15:clr>
        </p15:guide>
        <p15:guide id="22" pos="1159">
          <p15:clr>
            <a:srgbClr val="72CA33"/>
          </p15:clr>
        </p15:guide>
        <p15:guide id="23" pos="4638">
          <p15:clr>
            <a:srgbClr val="72CA33"/>
          </p15:clr>
        </p15:guide>
        <p15:guide id="24" pos="3143">
          <p15:clr>
            <a:srgbClr val="FE8CC4"/>
          </p15:clr>
        </p15:guide>
        <p15:guide id="25" pos="3210">
          <p15:clr>
            <a:srgbClr val="FE8CC4"/>
          </p15:clr>
        </p15:guide>
        <p15:guide id="26" pos="4308">
          <p15:clr>
            <a:srgbClr val="FE8CC4"/>
          </p15:clr>
        </p15:guide>
        <p15:guide id="27" pos="4375">
          <p15:clr>
            <a:srgbClr val="FE8CC4"/>
          </p15:clr>
        </p15:guide>
        <p15:guide id="28" orient="horz" pos="224">
          <p15:clr>
            <a:srgbClr val="FA7B17"/>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matchingName="One Image copy 1">
  <p:cSld name="One Image copy 1">
    <p:bg>
      <p:bgPr>
        <a:solidFill>
          <a:srgbClr val="FFFFFF"/>
        </a:solidFill>
        <a:effectLst/>
      </p:bgPr>
    </p:bg>
    <p:spTree>
      <p:nvGrpSpPr>
        <p:cNvPr id="1" name="Shape 51"/>
        <p:cNvGrpSpPr/>
        <p:nvPr/>
      </p:nvGrpSpPr>
      <p:grpSpPr>
        <a:xfrm>
          <a:off x="0" y="0"/>
          <a:ext cx="0" cy="0"/>
          <a:chOff x="0" y="0"/>
          <a:chExt cx="0" cy="0"/>
        </a:xfrm>
      </p:grpSpPr>
      <p:sp>
        <p:nvSpPr>
          <p:cNvPr id="52" name="Google Shape;52;p14"/>
          <p:cNvSpPr/>
          <p:nvPr/>
        </p:nvSpPr>
        <p:spPr>
          <a:xfrm rot="-5400000">
            <a:off x="-522547" y="3346451"/>
            <a:ext cx="1716000" cy="165200"/>
          </a:xfrm>
          <a:prstGeom prst="rect">
            <a:avLst/>
          </a:prstGeom>
          <a:noFill/>
          <a:ln>
            <a:noFill/>
          </a:ln>
        </p:spPr>
        <p:txBody>
          <a:bodyPr spcFirstLastPara="1" wrap="square" lIns="0" tIns="0" rIns="0" bIns="0" anchor="ctr" anchorCtr="0">
            <a:noAutofit/>
          </a:bodyPr>
          <a:lstStyle/>
          <a:p>
            <a:pPr marL="0" marR="0" lvl="0" indent="67732" algn="ctr" rtl="0">
              <a:lnSpc>
                <a:spcPct val="90000"/>
              </a:lnSpc>
              <a:spcBef>
                <a:spcPts val="0"/>
              </a:spcBef>
              <a:spcAft>
                <a:spcPts val="0"/>
              </a:spcAft>
              <a:buClr>
                <a:srgbClr val="A6AAA9"/>
              </a:buClr>
              <a:buSzPts val="800"/>
              <a:buFont typeface="Helvetica Neue"/>
              <a:buNone/>
            </a:pPr>
            <a:r>
              <a:rPr lang="en" sz="1067" b="0" i="0" u="none" strike="noStrike" cap="none">
                <a:solidFill>
                  <a:srgbClr val="A6AAA9"/>
                </a:solidFill>
                <a:latin typeface="Lato"/>
                <a:ea typeface="Lato"/>
                <a:cs typeface="Lato"/>
                <a:sym typeface="Lato"/>
              </a:rPr>
              <a:t>Energy Upgrade California</a:t>
            </a:r>
            <a:endParaRPr sz="667" b="0" i="0" u="none" strike="noStrike" cap="none">
              <a:solidFill>
                <a:srgbClr val="000000"/>
              </a:solidFill>
              <a:latin typeface="Arial"/>
              <a:ea typeface="Arial"/>
              <a:cs typeface="Arial"/>
              <a:sym typeface="Arial"/>
            </a:endParaRPr>
          </a:p>
        </p:txBody>
      </p:sp>
      <p:sp>
        <p:nvSpPr>
          <p:cNvPr id="53" name="Google Shape;53;p14"/>
          <p:cNvSpPr/>
          <p:nvPr/>
        </p:nvSpPr>
        <p:spPr>
          <a:xfrm>
            <a:off x="5658284" y="6349"/>
            <a:ext cx="875600" cy="647600"/>
          </a:xfrm>
          <a:prstGeom prst="rect">
            <a:avLst/>
          </a:prstGeom>
          <a:noFill/>
          <a:ln>
            <a:noFill/>
          </a:ln>
        </p:spPr>
        <p:txBody>
          <a:bodyPr spcFirstLastPara="1" wrap="square" lIns="241300" tIns="241300" rIns="241300" bIns="241300" anchor="ctr" anchorCtr="0">
            <a:noAutofit/>
          </a:bodyPr>
          <a:lstStyle/>
          <a:p>
            <a:pPr marL="0" marR="0" lvl="0" indent="0" algn="ctr" rtl="0">
              <a:lnSpc>
                <a:spcPct val="90000"/>
              </a:lnSpc>
              <a:spcBef>
                <a:spcPts val="0"/>
              </a:spcBef>
              <a:spcAft>
                <a:spcPts val="0"/>
              </a:spcAft>
              <a:buClr>
                <a:srgbClr val="A6AAA9"/>
              </a:buClr>
              <a:buSzPts val="800"/>
              <a:buFont typeface="Helvetica Neue"/>
              <a:buNone/>
            </a:pPr>
            <a:r>
              <a:rPr lang="en" sz="1067" b="0" i="0" u="none" strike="noStrike" cap="none">
                <a:solidFill>
                  <a:srgbClr val="A6AAA9"/>
                </a:solidFill>
                <a:latin typeface="Lato"/>
                <a:ea typeface="Lato"/>
                <a:cs typeface="Lato"/>
                <a:sym typeface="Lato"/>
              </a:rPr>
              <a:t>DDB</a:t>
            </a:r>
            <a:endParaRPr sz="667" b="0" i="0" u="none" strike="noStrike" cap="none">
              <a:solidFill>
                <a:srgbClr val="000000"/>
              </a:solidFill>
              <a:latin typeface="Arial"/>
              <a:ea typeface="Arial"/>
              <a:cs typeface="Arial"/>
              <a:sym typeface="Arial"/>
            </a:endParaRPr>
          </a:p>
        </p:txBody>
      </p:sp>
      <p:sp>
        <p:nvSpPr>
          <p:cNvPr id="54" name="Google Shape;54;p14"/>
          <p:cNvSpPr txBox="1">
            <a:spLocks noGrp="1"/>
          </p:cNvSpPr>
          <p:nvPr>
            <p:ph type="sldNum" idx="12"/>
          </p:nvPr>
        </p:nvSpPr>
        <p:spPr>
          <a:xfrm>
            <a:off x="5979571" y="6540500"/>
            <a:ext cx="226400" cy="222400"/>
          </a:xfrm>
          <a:prstGeom prst="rect">
            <a:avLst/>
          </a:prstGeom>
          <a:noFill/>
          <a:ln>
            <a:noFill/>
          </a:ln>
        </p:spPr>
        <p:txBody>
          <a:bodyPr spcFirstLastPara="1" wrap="square" lIns="19050" tIns="19050" rIns="19050" bIns="19050" anchor="t" anchorCtr="0">
            <a:normAutofit/>
          </a:bodyPr>
          <a:lstStyle>
            <a:lvl1pPr marL="0" lvl="0" indent="0" algn="ctr" rtl="0">
              <a:lnSpc>
                <a:spcPct val="100000"/>
              </a:lnSpc>
              <a:spcBef>
                <a:spcPts val="0"/>
              </a:spcBef>
              <a:spcAft>
                <a:spcPts val="0"/>
              </a:spcAft>
              <a:buClr>
                <a:srgbClr val="DCDEE0"/>
              </a:buClr>
              <a:buSzPts val="800"/>
              <a:buFont typeface="Helvetica Neue"/>
              <a:buNone/>
              <a:defRPr sz="1067" b="0" i="0" u="none" strike="noStrike" cap="none" baseline="-25000">
                <a:solidFill>
                  <a:srgbClr val="DCDEE0"/>
                </a:solidFill>
                <a:latin typeface="Lato"/>
                <a:ea typeface="Lato"/>
                <a:cs typeface="Lato"/>
                <a:sym typeface="Lato"/>
              </a:defRPr>
            </a:lvl1pPr>
            <a:lvl2pPr marL="0" lvl="1" indent="0" algn="ctr" rtl="0">
              <a:lnSpc>
                <a:spcPct val="100000"/>
              </a:lnSpc>
              <a:spcBef>
                <a:spcPts val="0"/>
              </a:spcBef>
              <a:spcAft>
                <a:spcPts val="0"/>
              </a:spcAft>
              <a:buClr>
                <a:srgbClr val="DCDEE0"/>
              </a:buClr>
              <a:buSzPts val="800"/>
              <a:buFont typeface="Helvetica Neue"/>
              <a:buNone/>
              <a:defRPr sz="1067" b="0" i="0" u="none" strike="noStrike" cap="none" baseline="-25000">
                <a:solidFill>
                  <a:srgbClr val="DCDEE0"/>
                </a:solidFill>
                <a:latin typeface="Lato"/>
                <a:ea typeface="Lato"/>
                <a:cs typeface="Lato"/>
                <a:sym typeface="Lato"/>
              </a:defRPr>
            </a:lvl2pPr>
            <a:lvl3pPr marL="0" lvl="2" indent="0" algn="ctr" rtl="0">
              <a:lnSpc>
                <a:spcPct val="100000"/>
              </a:lnSpc>
              <a:spcBef>
                <a:spcPts val="0"/>
              </a:spcBef>
              <a:spcAft>
                <a:spcPts val="0"/>
              </a:spcAft>
              <a:buClr>
                <a:srgbClr val="DCDEE0"/>
              </a:buClr>
              <a:buSzPts val="800"/>
              <a:buFont typeface="Helvetica Neue"/>
              <a:buNone/>
              <a:defRPr sz="1067" b="0" i="0" u="none" strike="noStrike" cap="none" baseline="-25000">
                <a:solidFill>
                  <a:srgbClr val="DCDEE0"/>
                </a:solidFill>
                <a:latin typeface="Lato"/>
                <a:ea typeface="Lato"/>
                <a:cs typeface="Lato"/>
                <a:sym typeface="Lato"/>
              </a:defRPr>
            </a:lvl3pPr>
            <a:lvl4pPr marL="0" lvl="3" indent="0" algn="ctr" rtl="0">
              <a:lnSpc>
                <a:spcPct val="100000"/>
              </a:lnSpc>
              <a:spcBef>
                <a:spcPts val="0"/>
              </a:spcBef>
              <a:spcAft>
                <a:spcPts val="0"/>
              </a:spcAft>
              <a:buClr>
                <a:srgbClr val="DCDEE0"/>
              </a:buClr>
              <a:buSzPts val="800"/>
              <a:buFont typeface="Helvetica Neue"/>
              <a:buNone/>
              <a:defRPr sz="1067" b="0" i="0" u="none" strike="noStrike" cap="none" baseline="-25000">
                <a:solidFill>
                  <a:srgbClr val="DCDEE0"/>
                </a:solidFill>
                <a:latin typeface="Lato"/>
                <a:ea typeface="Lato"/>
                <a:cs typeface="Lato"/>
                <a:sym typeface="Lato"/>
              </a:defRPr>
            </a:lvl4pPr>
            <a:lvl5pPr marL="0" lvl="4" indent="0" algn="ctr" rtl="0">
              <a:lnSpc>
                <a:spcPct val="100000"/>
              </a:lnSpc>
              <a:spcBef>
                <a:spcPts val="0"/>
              </a:spcBef>
              <a:spcAft>
                <a:spcPts val="0"/>
              </a:spcAft>
              <a:buClr>
                <a:srgbClr val="DCDEE0"/>
              </a:buClr>
              <a:buSzPts val="800"/>
              <a:buFont typeface="Helvetica Neue"/>
              <a:buNone/>
              <a:defRPr sz="1067" b="0" i="0" u="none" strike="noStrike" cap="none" baseline="-25000">
                <a:solidFill>
                  <a:srgbClr val="DCDEE0"/>
                </a:solidFill>
                <a:latin typeface="Lato"/>
                <a:ea typeface="Lato"/>
                <a:cs typeface="Lato"/>
                <a:sym typeface="Lato"/>
              </a:defRPr>
            </a:lvl5pPr>
            <a:lvl6pPr marL="0" lvl="5" indent="0" algn="ctr" rtl="0">
              <a:lnSpc>
                <a:spcPct val="100000"/>
              </a:lnSpc>
              <a:spcBef>
                <a:spcPts val="0"/>
              </a:spcBef>
              <a:spcAft>
                <a:spcPts val="0"/>
              </a:spcAft>
              <a:buClr>
                <a:srgbClr val="DCDEE0"/>
              </a:buClr>
              <a:buSzPts val="800"/>
              <a:buFont typeface="Helvetica Neue"/>
              <a:buNone/>
              <a:defRPr sz="1067" b="0" i="0" u="none" strike="noStrike" cap="none" baseline="-25000">
                <a:solidFill>
                  <a:srgbClr val="DCDEE0"/>
                </a:solidFill>
                <a:latin typeface="Lato"/>
                <a:ea typeface="Lato"/>
                <a:cs typeface="Lato"/>
                <a:sym typeface="Lato"/>
              </a:defRPr>
            </a:lvl6pPr>
            <a:lvl7pPr marL="0" lvl="6" indent="0" algn="ctr" rtl="0">
              <a:lnSpc>
                <a:spcPct val="100000"/>
              </a:lnSpc>
              <a:spcBef>
                <a:spcPts val="0"/>
              </a:spcBef>
              <a:spcAft>
                <a:spcPts val="0"/>
              </a:spcAft>
              <a:buClr>
                <a:srgbClr val="DCDEE0"/>
              </a:buClr>
              <a:buSzPts val="800"/>
              <a:buFont typeface="Helvetica Neue"/>
              <a:buNone/>
              <a:defRPr sz="1067" b="0" i="0" u="none" strike="noStrike" cap="none" baseline="-25000">
                <a:solidFill>
                  <a:srgbClr val="DCDEE0"/>
                </a:solidFill>
                <a:latin typeface="Lato"/>
                <a:ea typeface="Lato"/>
                <a:cs typeface="Lato"/>
                <a:sym typeface="Lato"/>
              </a:defRPr>
            </a:lvl7pPr>
            <a:lvl8pPr marL="0" lvl="7" indent="0" algn="ctr" rtl="0">
              <a:lnSpc>
                <a:spcPct val="100000"/>
              </a:lnSpc>
              <a:spcBef>
                <a:spcPts val="0"/>
              </a:spcBef>
              <a:spcAft>
                <a:spcPts val="0"/>
              </a:spcAft>
              <a:buClr>
                <a:srgbClr val="DCDEE0"/>
              </a:buClr>
              <a:buSzPts val="800"/>
              <a:buFont typeface="Helvetica Neue"/>
              <a:buNone/>
              <a:defRPr sz="1067" b="0" i="0" u="none" strike="noStrike" cap="none" baseline="-25000">
                <a:solidFill>
                  <a:srgbClr val="DCDEE0"/>
                </a:solidFill>
                <a:latin typeface="Lato"/>
                <a:ea typeface="Lato"/>
                <a:cs typeface="Lato"/>
                <a:sym typeface="Lato"/>
              </a:defRPr>
            </a:lvl8pPr>
            <a:lvl9pPr marL="0" lvl="8" indent="0" algn="ctr" rtl="0">
              <a:lnSpc>
                <a:spcPct val="100000"/>
              </a:lnSpc>
              <a:spcBef>
                <a:spcPts val="0"/>
              </a:spcBef>
              <a:spcAft>
                <a:spcPts val="0"/>
              </a:spcAft>
              <a:buClr>
                <a:srgbClr val="DCDEE0"/>
              </a:buClr>
              <a:buSzPts val="800"/>
              <a:buFont typeface="Helvetica Neue"/>
              <a:buNone/>
              <a:defRPr sz="1067" b="0" i="0" u="none" strike="noStrike" cap="none" baseline="-25000">
                <a:solidFill>
                  <a:srgbClr val="DCDEE0"/>
                </a:solidFill>
                <a:latin typeface="Lato"/>
                <a:ea typeface="Lato"/>
                <a:cs typeface="Lato"/>
                <a:sym typeface="Lato"/>
              </a:defRPr>
            </a:lvl9pPr>
          </a:lstStyle>
          <a:p>
            <a:fld id="{00000000-1234-1234-1234-123412341234}" type="slidenum">
              <a:rPr lang="en" smtClean="0"/>
              <a:pPr/>
              <a:t>‹#›</a:t>
            </a:fld>
            <a:endParaRPr lang="en"/>
          </a:p>
        </p:txBody>
      </p:sp>
      <p:sp>
        <p:nvSpPr>
          <p:cNvPr id="55" name="Google Shape;55;p14"/>
          <p:cNvSpPr txBox="1">
            <a:spLocks noGrp="1"/>
          </p:cNvSpPr>
          <p:nvPr>
            <p:ph type="body" idx="1"/>
          </p:nvPr>
        </p:nvSpPr>
        <p:spPr>
          <a:xfrm rot="-5400000">
            <a:off x="10023447" y="3346417"/>
            <a:ext cx="3717200" cy="165200"/>
          </a:xfrm>
          <a:prstGeom prst="rect">
            <a:avLst/>
          </a:prstGeom>
          <a:noFill/>
          <a:ln>
            <a:noFill/>
          </a:ln>
        </p:spPr>
        <p:txBody>
          <a:bodyPr spcFirstLastPara="1" wrap="square" lIns="0" tIns="0" rIns="0" bIns="0" anchor="ctr" anchorCtr="0">
            <a:normAutofit/>
          </a:bodyPr>
          <a:lstStyle>
            <a:lvl1pPr marL="609585" lvl="0" indent="-304792" algn="ctr" rtl="0">
              <a:lnSpc>
                <a:spcPct val="90000"/>
              </a:lnSpc>
              <a:spcBef>
                <a:spcPts val="0"/>
              </a:spcBef>
              <a:spcAft>
                <a:spcPts val="0"/>
              </a:spcAft>
              <a:buClr>
                <a:srgbClr val="141417"/>
              </a:buClr>
              <a:buSzPts val="800"/>
              <a:buFont typeface="Helvetica Neue"/>
              <a:buNone/>
              <a:defRPr sz="1067" b="0" i="0">
                <a:solidFill>
                  <a:srgbClr val="A6AAA9"/>
                </a:solidFill>
                <a:latin typeface="Lato"/>
                <a:ea typeface="Lato"/>
                <a:cs typeface="Lato"/>
                <a:sym typeface="Lato"/>
              </a:defRPr>
            </a:lvl1pPr>
            <a:lvl2pPr marL="1219170" lvl="1" indent="-347125" algn="l" rtl="0">
              <a:lnSpc>
                <a:spcPct val="140000"/>
              </a:lnSpc>
              <a:spcBef>
                <a:spcPts val="2667"/>
              </a:spcBef>
              <a:spcAft>
                <a:spcPts val="0"/>
              </a:spcAft>
              <a:buClr>
                <a:srgbClr val="53585F"/>
              </a:buClr>
              <a:buSzPts val="500"/>
              <a:buChar char="•"/>
              <a:defRPr/>
            </a:lvl2pPr>
            <a:lvl3pPr marL="1828754" lvl="2" indent="-347125" algn="l" rtl="0">
              <a:lnSpc>
                <a:spcPct val="140000"/>
              </a:lnSpc>
              <a:spcBef>
                <a:spcPts val="2667"/>
              </a:spcBef>
              <a:spcAft>
                <a:spcPts val="0"/>
              </a:spcAft>
              <a:buClr>
                <a:srgbClr val="53585F"/>
              </a:buClr>
              <a:buSzPts val="500"/>
              <a:buChar char="•"/>
              <a:defRPr/>
            </a:lvl3pPr>
            <a:lvl4pPr marL="2438339" lvl="3" indent="-347125" algn="l" rtl="0">
              <a:lnSpc>
                <a:spcPct val="140000"/>
              </a:lnSpc>
              <a:spcBef>
                <a:spcPts val="2667"/>
              </a:spcBef>
              <a:spcAft>
                <a:spcPts val="0"/>
              </a:spcAft>
              <a:buClr>
                <a:srgbClr val="53585F"/>
              </a:buClr>
              <a:buSzPts val="500"/>
              <a:buChar char="•"/>
              <a:defRPr/>
            </a:lvl4pPr>
            <a:lvl5pPr marL="3047924" lvl="4" indent="-347125" algn="l" rtl="0">
              <a:lnSpc>
                <a:spcPct val="140000"/>
              </a:lnSpc>
              <a:spcBef>
                <a:spcPts val="2667"/>
              </a:spcBef>
              <a:spcAft>
                <a:spcPts val="0"/>
              </a:spcAft>
              <a:buClr>
                <a:srgbClr val="53585F"/>
              </a:buClr>
              <a:buSzPts val="500"/>
              <a:buChar char="•"/>
              <a:defRPr/>
            </a:lvl5pPr>
            <a:lvl6pPr marL="3657509" lvl="5" indent="-347125" algn="l" rtl="0">
              <a:lnSpc>
                <a:spcPct val="140000"/>
              </a:lnSpc>
              <a:spcBef>
                <a:spcPts val="2667"/>
              </a:spcBef>
              <a:spcAft>
                <a:spcPts val="0"/>
              </a:spcAft>
              <a:buClr>
                <a:srgbClr val="53585F"/>
              </a:buClr>
              <a:buSzPts val="500"/>
              <a:buChar char="•"/>
              <a:defRPr/>
            </a:lvl6pPr>
            <a:lvl7pPr marL="4267093" lvl="6" indent="-347125" algn="l" rtl="0">
              <a:lnSpc>
                <a:spcPct val="140000"/>
              </a:lnSpc>
              <a:spcBef>
                <a:spcPts val="2667"/>
              </a:spcBef>
              <a:spcAft>
                <a:spcPts val="0"/>
              </a:spcAft>
              <a:buClr>
                <a:srgbClr val="53585F"/>
              </a:buClr>
              <a:buSzPts val="500"/>
              <a:buChar char="•"/>
              <a:defRPr/>
            </a:lvl7pPr>
            <a:lvl8pPr marL="4876678" lvl="7" indent="-347125" algn="l" rtl="0">
              <a:lnSpc>
                <a:spcPct val="140000"/>
              </a:lnSpc>
              <a:spcBef>
                <a:spcPts val="2667"/>
              </a:spcBef>
              <a:spcAft>
                <a:spcPts val="0"/>
              </a:spcAft>
              <a:buClr>
                <a:srgbClr val="53585F"/>
              </a:buClr>
              <a:buSzPts val="500"/>
              <a:buChar char="•"/>
              <a:defRPr/>
            </a:lvl8pPr>
            <a:lvl9pPr marL="5486263" lvl="8" indent="-347125" algn="l" rtl="0">
              <a:lnSpc>
                <a:spcPct val="140000"/>
              </a:lnSpc>
              <a:spcBef>
                <a:spcPts val="2667"/>
              </a:spcBef>
              <a:spcAft>
                <a:spcPts val="0"/>
              </a:spcAft>
              <a:buClr>
                <a:srgbClr val="53585F"/>
              </a:buClr>
              <a:buSzPts val="500"/>
              <a:buChar char="•"/>
              <a:defRPr/>
            </a:lvl9pPr>
          </a:lstStyle>
          <a:p>
            <a:endParaRPr/>
          </a:p>
        </p:txBody>
      </p:sp>
      <p:sp>
        <p:nvSpPr>
          <p:cNvPr id="56" name="Google Shape;56;p14"/>
          <p:cNvSpPr txBox="1">
            <a:spLocks noGrp="1"/>
          </p:cNvSpPr>
          <p:nvPr>
            <p:ph type="title"/>
          </p:nvPr>
        </p:nvSpPr>
        <p:spPr>
          <a:xfrm>
            <a:off x="844551" y="1570383"/>
            <a:ext cx="10502800" cy="457200"/>
          </a:xfrm>
          <a:prstGeom prst="rect">
            <a:avLst/>
          </a:prstGeom>
          <a:noFill/>
          <a:ln>
            <a:noFill/>
          </a:ln>
        </p:spPr>
        <p:txBody>
          <a:bodyPr spcFirstLastPara="1" wrap="square" lIns="34275" tIns="17150" rIns="34275" bIns="17150" anchor="b" anchorCtr="0">
            <a:normAutofit/>
          </a:bodyPr>
          <a:lstStyle>
            <a:lvl1pPr lvl="0" algn="l" rtl="0">
              <a:lnSpc>
                <a:spcPct val="90000"/>
              </a:lnSpc>
              <a:spcBef>
                <a:spcPts val="0"/>
              </a:spcBef>
              <a:spcAft>
                <a:spcPts val="0"/>
              </a:spcAft>
              <a:buClr>
                <a:srgbClr val="EC8B23"/>
              </a:buClr>
              <a:buSzPts val="2300"/>
              <a:buFont typeface="Lato"/>
              <a:buNone/>
              <a:defRPr sz="3067" b="0" i="0">
                <a:solidFill>
                  <a:srgbClr val="EC8B23"/>
                </a:solidFill>
                <a:latin typeface="Lato"/>
                <a:ea typeface="Lato"/>
                <a:cs typeface="Lato"/>
                <a:sym typeface="Lato"/>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57" name="Google Shape;57;p14"/>
          <p:cNvSpPr txBox="1">
            <a:spLocks noGrp="1"/>
          </p:cNvSpPr>
          <p:nvPr>
            <p:ph type="body" idx="2"/>
          </p:nvPr>
        </p:nvSpPr>
        <p:spPr>
          <a:xfrm>
            <a:off x="844549" y="2089151"/>
            <a:ext cx="10502800" cy="3818400"/>
          </a:xfrm>
          <a:prstGeom prst="rect">
            <a:avLst/>
          </a:prstGeom>
          <a:noFill/>
          <a:ln>
            <a:noFill/>
          </a:ln>
        </p:spPr>
        <p:txBody>
          <a:bodyPr spcFirstLastPara="1" wrap="square" lIns="34275" tIns="17150" rIns="34275" bIns="17150" anchor="t" anchorCtr="0">
            <a:normAutofit/>
          </a:bodyPr>
          <a:lstStyle>
            <a:lvl1pPr marL="609585" lvl="0" indent="-389457" algn="l" rtl="0">
              <a:lnSpc>
                <a:spcPct val="130000"/>
              </a:lnSpc>
              <a:spcBef>
                <a:spcPts val="0"/>
              </a:spcBef>
              <a:spcAft>
                <a:spcPts val="0"/>
              </a:spcAft>
              <a:buClr>
                <a:schemeClr val="dk1"/>
              </a:buClr>
              <a:buSzPts val="1000"/>
              <a:buChar char="●"/>
              <a:defRPr sz="1333" b="0" i="0">
                <a:latin typeface="Lato"/>
                <a:ea typeface="Lato"/>
                <a:cs typeface="Lato"/>
                <a:sym typeface="Lato"/>
              </a:defRPr>
            </a:lvl1pPr>
            <a:lvl2pPr marL="1219170" lvl="1" indent="-389457" algn="l" rtl="0">
              <a:lnSpc>
                <a:spcPct val="130000"/>
              </a:lnSpc>
              <a:spcBef>
                <a:spcPts val="667"/>
              </a:spcBef>
              <a:spcAft>
                <a:spcPts val="0"/>
              </a:spcAft>
              <a:buClr>
                <a:schemeClr val="dk1"/>
              </a:buClr>
              <a:buSzPts val="1000"/>
              <a:buChar char="○"/>
              <a:defRPr sz="1333" b="0" i="0">
                <a:latin typeface="Lato"/>
                <a:ea typeface="Lato"/>
                <a:cs typeface="Lato"/>
                <a:sym typeface="Lato"/>
              </a:defRPr>
            </a:lvl2pPr>
            <a:lvl3pPr marL="1828754" lvl="2" indent="-389457" algn="l" rtl="0">
              <a:lnSpc>
                <a:spcPct val="130000"/>
              </a:lnSpc>
              <a:spcBef>
                <a:spcPts val="667"/>
              </a:spcBef>
              <a:spcAft>
                <a:spcPts val="0"/>
              </a:spcAft>
              <a:buClr>
                <a:schemeClr val="dk1"/>
              </a:buClr>
              <a:buSzPts val="1000"/>
              <a:buChar char="■"/>
              <a:defRPr sz="1333" b="0" i="0">
                <a:latin typeface="Lato"/>
                <a:ea typeface="Lato"/>
                <a:cs typeface="Lato"/>
                <a:sym typeface="Lato"/>
              </a:defRPr>
            </a:lvl3pPr>
            <a:lvl4pPr marL="2438339" lvl="3" indent="-389457" algn="l" rtl="0">
              <a:lnSpc>
                <a:spcPct val="130000"/>
              </a:lnSpc>
              <a:spcBef>
                <a:spcPts val="667"/>
              </a:spcBef>
              <a:spcAft>
                <a:spcPts val="0"/>
              </a:spcAft>
              <a:buClr>
                <a:schemeClr val="dk1"/>
              </a:buClr>
              <a:buSzPts val="1000"/>
              <a:buChar char="●"/>
              <a:defRPr sz="1333" b="0" i="0">
                <a:latin typeface="Lato"/>
                <a:ea typeface="Lato"/>
                <a:cs typeface="Lato"/>
                <a:sym typeface="Lato"/>
              </a:defRPr>
            </a:lvl4pPr>
            <a:lvl5pPr marL="3047924" lvl="4" indent="-389457" algn="l" rtl="0">
              <a:lnSpc>
                <a:spcPct val="130000"/>
              </a:lnSpc>
              <a:spcBef>
                <a:spcPts val="667"/>
              </a:spcBef>
              <a:spcAft>
                <a:spcPts val="0"/>
              </a:spcAft>
              <a:buClr>
                <a:schemeClr val="dk1"/>
              </a:buClr>
              <a:buSzPts val="1000"/>
              <a:buChar char="○"/>
              <a:defRPr sz="1333" b="0" i="0">
                <a:latin typeface="Lato"/>
                <a:ea typeface="Lato"/>
                <a:cs typeface="Lato"/>
                <a:sym typeface="Lato"/>
              </a:defRPr>
            </a:lvl5pPr>
            <a:lvl6pPr marL="3657509" lvl="5" indent="-364058" algn="l" rtl="0">
              <a:lnSpc>
                <a:spcPct val="90000"/>
              </a:lnSpc>
              <a:spcBef>
                <a:spcPts val="667"/>
              </a:spcBef>
              <a:spcAft>
                <a:spcPts val="0"/>
              </a:spcAft>
              <a:buClr>
                <a:schemeClr val="dk1"/>
              </a:buClr>
              <a:buSzPts val="700"/>
              <a:buChar char="■"/>
              <a:defRPr/>
            </a:lvl6pPr>
            <a:lvl7pPr marL="4267093" lvl="6" indent="-364058" algn="l" rtl="0">
              <a:lnSpc>
                <a:spcPct val="90000"/>
              </a:lnSpc>
              <a:spcBef>
                <a:spcPts val="1600"/>
              </a:spcBef>
              <a:spcAft>
                <a:spcPts val="0"/>
              </a:spcAft>
              <a:buClr>
                <a:schemeClr val="dk1"/>
              </a:buClr>
              <a:buSzPts val="700"/>
              <a:buChar char="●"/>
              <a:defRPr/>
            </a:lvl7pPr>
            <a:lvl8pPr marL="4876678" lvl="7" indent="-364058" algn="l" rtl="0">
              <a:lnSpc>
                <a:spcPct val="90000"/>
              </a:lnSpc>
              <a:spcBef>
                <a:spcPts val="1600"/>
              </a:spcBef>
              <a:spcAft>
                <a:spcPts val="0"/>
              </a:spcAft>
              <a:buClr>
                <a:schemeClr val="dk1"/>
              </a:buClr>
              <a:buSzPts val="700"/>
              <a:buChar char="○"/>
              <a:defRPr/>
            </a:lvl8pPr>
            <a:lvl9pPr marL="5486263" lvl="8" indent="-364058" algn="l" rtl="0">
              <a:lnSpc>
                <a:spcPct val="90000"/>
              </a:lnSpc>
              <a:spcBef>
                <a:spcPts val="1600"/>
              </a:spcBef>
              <a:spcAft>
                <a:spcPts val="1600"/>
              </a:spcAft>
              <a:buClr>
                <a:schemeClr val="dk1"/>
              </a:buClr>
              <a:buSzPts val="700"/>
              <a:buChar char="■"/>
              <a:defRPr/>
            </a:lvl9pPr>
          </a:lstStyle>
          <a:p>
            <a:endParaRPr/>
          </a:p>
        </p:txBody>
      </p:sp>
    </p:spTree>
    <p:extLst>
      <p:ext uri="{BB962C8B-B14F-4D97-AF65-F5344CB8AC3E}">
        <p14:creationId xmlns:p14="http://schemas.microsoft.com/office/powerpoint/2010/main" val="816597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slideLayout" Target="../slideLayouts/slideLayout36.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DC8D6373-0497-4860-8F95-0A672C22E2D5}" type="datetimeFigureOut">
              <a:rPr lang="en-US" smtClean="0"/>
              <a:t>6/16/2023</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F9E612FD-30B8-4F25-9C4C-11502402B71B}" type="slidenum">
              <a:rPr lang="en-US" smtClean="0"/>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8" name="MSIPCMContentMarking" descr="{&quot;HashCode&quot;:-451985486,&quot;Placement&quot;:&quot;Footer&quot;,&quot;Top&quot;:519.343,&quot;Left&quot;:453.295349,&quot;SlideWidth&quot;:960,&quot;SlideHeight&quot;:540}">
            <a:extLst>
              <a:ext uri="{FF2B5EF4-FFF2-40B4-BE49-F238E27FC236}">
                <a16:creationId xmlns:a16="http://schemas.microsoft.com/office/drawing/2014/main" id="{6027C930-B1F2-596C-6E3E-1758F9DD0727}"/>
              </a:ext>
            </a:extLst>
          </p:cNvPr>
          <p:cNvSpPr txBox="1"/>
          <p:nvPr userDrawn="1"/>
        </p:nvSpPr>
        <p:spPr>
          <a:xfrm>
            <a:off x="5756851" y="6595656"/>
            <a:ext cx="678298" cy="262344"/>
          </a:xfrm>
          <a:prstGeom prst="rect">
            <a:avLst/>
          </a:prstGeom>
          <a:noFill/>
        </p:spPr>
        <p:txBody>
          <a:bodyPr vert="horz" wrap="square" lIns="0" tIns="0" rIns="0" bIns="0" rtlCol="0" anchor="ctr" anchorCtr="1">
            <a:spAutoFit/>
          </a:bodyPr>
          <a:lstStyle/>
          <a:p>
            <a:pPr algn="ctr">
              <a:spcBef>
                <a:spcPts val="0"/>
              </a:spcBef>
              <a:spcAft>
                <a:spcPts val="0"/>
              </a:spcAft>
            </a:pPr>
            <a:r>
              <a:rPr lang="en-US" sz="1000" dirty="0">
                <a:solidFill>
                  <a:srgbClr val="000000"/>
                </a:solidFill>
                <a:latin typeface="Calibri" panose="020F0502020204030204" pitchFamily="34" charset="0"/>
              </a:rPr>
              <a:t>Internal </a:t>
            </a:r>
          </a:p>
        </p:txBody>
      </p:sp>
    </p:spTree>
    <p:extLst>
      <p:ext uri="{BB962C8B-B14F-4D97-AF65-F5344CB8AC3E}">
        <p14:creationId xmlns:p14="http://schemas.microsoft.com/office/powerpoint/2010/main" val="410789374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E98372-D69B-4C8A-9CBB-B1C765408554}"/>
              </a:ext>
            </a:extLst>
          </p:cNvPr>
          <p:cNvSpPr>
            <a:spLocks noGrp="1"/>
          </p:cNvSpPr>
          <p:nvPr>
            <p:ph type="title"/>
          </p:nvPr>
        </p:nvSpPr>
        <p:spPr>
          <a:xfrm>
            <a:off x="609600" y="365125"/>
            <a:ext cx="10972800" cy="1325563"/>
          </a:xfrm>
          <a:prstGeom prst="rect">
            <a:avLst/>
          </a:prstGeom>
        </p:spPr>
        <p:txBody>
          <a:bodyPr vert="horz" lIns="0" tIns="45720" rIns="91440" bIns="45720" rtlCol="0" anchor="b" anchorCtr="0">
            <a:noAutofit/>
          </a:bodyPr>
          <a:lstStyle/>
          <a:p>
            <a:r>
              <a:rPr lang="en-US"/>
              <a:t>Click to edit Master title style</a:t>
            </a:r>
          </a:p>
        </p:txBody>
      </p:sp>
      <p:sp>
        <p:nvSpPr>
          <p:cNvPr id="3" name="Text Placeholder 2">
            <a:extLst>
              <a:ext uri="{FF2B5EF4-FFF2-40B4-BE49-F238E27FC236}">
                <a16:creationId xmlns:a16="http://schemas.microsoft.com/office/drawing/2014/main" id="{BC606B32-88C8-46F8-A892-446061875561}"/>
              </a:ext>
            </a:extLst>
          </p:cNvPr>
          <p:cNvSpPr>
            <a:spLocks noGrp="1"/>
          </p:cNvSpPr>
          <p:nvPr>
            <p:ph type="body" idx="1"/>
          </p:nvPr>
        </p:nvSpPr>
        <p:spPr>
          <a:xfrm>
            <a:off x="609600" y="1825625"/>
            <a:ext cx="10972800" cy="4351338"/>
          </a:xfrm>
          <a:prstGeom prst="rect">
            <a:avLst/>
          </a:prstGeom>
          <a:noFill/>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707B2-76CD-463E-AE3E-654AD69596FA}"/>
              </a:ext>
            </a:extLst>
          </p:cNvPr>
          <p:cNvSpPr>
            <a:spLocks noGrp="1"/>
          </p:cNvSpPr>
          <p:nvPr>
            <p:ph type="dt" sz="half" idx="2"/>
          </p:nvPr>
        </p:nvSpPr>
        <p:spPr>
          <a:xfrm>
            <a:off x="9772650" y="6400801"/>
            <a:ext cx="1333125" cy="197223"/>
          </a:xfrm>
          <a:prstGeom prst="rect">
            <a:avLst/>
          </a:prstGeom>
        </p:spPr>
        <p:txBody>
          <a:bodyPr vert="horz" lIns="0" tIns="0" rIns="0" bIns="0" rtlCol="0" anchor="t" anchorCtr="0"/>
          <a:lstStyle>
            <a:lvl1pPr algn="r">
              <a:defRPr sz="900">
                <a:solidFill>
                  <a:schemeClr val="accent1"/>
                </a:solidFill>
              </a:defRPr>
            </a:lvl1pPr>
          </a:lstStyle>
          <a:p>
            <a:fld id="{AE0A7D8E-9D5E-B44D-AFB5-97106A0965C8}" type="datetime4">
              <a:rPr lang="en-US" smtClean="0"/>
              <a:t>June 16, 2023</a:t>
            </a:fld>
            <a:endParaRPr lang="en-US"/>
          </a:p>
        </p:txBody>
      </p:sp>
      <p:sp>
        <p:nvSpPr>
          <p:cNvPr id="5" name="Footer Placeholder 4">
            <a:extLst>
              <a:ext uri="{FF2B5EF4-FFF2-40B4-BE49-F238E27FC236}">
                <a16:creationId xmlns:a16="http://schemas.microsoft.com/office/drawing/2014/main" id="{87AEE54C-68AD-4486-8014-B28CE560FE13}"/>
              </a:ext>
            </a:extLst>
          </p:cNvPr>
          <p:cNvSpPr>
            <a:spLocks noGrp="1"/>
          </p:cNvSpPr>
          <p:nvPr>
            <p:ph type="ftr" sz="quarter" idx="3"/>
          </p:nvPr>
        </p:nvSpPr>
        <p:spPr>
          <a:xfrm>
            <a:off x="3633263" y="6400801"/>
            <a:ext cx="5842207" cy="209176"/>
          </a:xfrm>
          <a:prstGeom prst="rect">
            <a:avLst/>
          </a:prstGeom>
        </p:spPr>
        <p:txBody>
          <a:bodyPr vert="horz" lIns="0" tIns="0" rIns="0" bIns="0" rtlCol="0" anchor="t" anchorCtr="0"/>
          <a:lstStyle>
            <a:lvl1pPr algn="l">
              <a:defRPr sz="900">
                <a:solidFill>
                  <a:schemeClr val="accent1"/>
                </a:solidFill>
              </a:defRPr>
            </a:lvl1pPr>
          </a:lstStyle>
          <a:p>
            <a:endParaRPr lang="en-US"/>
          </a:p>
        </p:txBody>
      </p:sp>
      <p:sp>
        <p:nvSpPr>
          <p:cNvPr id="6" name="Slide Number Placeholder 5">
            <a:extLst>
              <a:ext uri="{FF2B5EF4-FFF2-40B4-BE49-F238E27FC236}">
                <a16:creationId xmlns:a16="http://schemas.microsoft.com/office/drawing/2014/main" id="{ADC1B2D1-9758-4DCF-A947-E6FA30020604}"/>
              </a:ext>
            </a:extLst>
          </p:cNvPr>
          <p:cNvSpPr>
            <a:spLocks noGrp="1"/>
          </p:cNvSpPr>
          <p:nvPr>
            <p:ph type="sldNum" sz="quarter" idx="4"/>
          </p:nvPr>
        </p:nvSpPr>
        <p:spPr>
          <a:xfrm>
            <a:off x="11199906" y="6400800"/>
            <a:ext cx="382493" cy="181909"/>
          </a:xfrm>
          <a:prstGeom prst="rect">
            <a:avLst/>
          </a:prstGeom>
        </p:spPr>
        <p:txBody>
          <a:bodyPr vert="horz" lIns="0" tIns="0" rIns="0" bIns="0" rtlCol="0" anchor="t" anchorCtr="0"/>
          <a:lstStyle>
            <a:lvl1pPr algn="r" fontAlgn="t">
              <a:defRPr sz="900" baseline="0">
                <a:solidFill>
                  <a:schemeClr val="accent1"/>
                </a:solidFill>
              </a:defRPr>
            </a:lvl1pPr>
          </a:lstStyle>
          <a:p>
            <a:fld id="{1C4126A1-9282-4A82-AC02-A59AF4A969C8}" type="slidenum">
              <a:rPr lang="en-US" smtClean="0"/>
              <a:pPr/>
              <a:t>‹#›</a:t>
            </a:fld>
            <a:endParaRPr lang="en-US"/>
          </a:p>
        </p:txBody>
      </p:sp>
      <p:sp>
        <p:nvSpPr>
          <p:cNvPr id="9" name="TextBox 8">
            <a:extLst>
              <a:ext uri="{FF2B5EF4-FFF2-40B4-BE49-F238E27FC236}">
                <a16:creationId xmlns:a16="http://schemas.microsoft.com/office/drawing/2014/main" id="{7E6774D7-0621-A844-AF51-9BC0AAC55D77}"/>
              </a:ext>
            </a:extLst>
          </p:cNvPr>
          <p:cNvSpPr txBox="1"/>
          <p:nvPr userDrawn="1"/>
        </p:nvSpPr>
        <p:spPr>
          <a:xfrm>
            <a:off x="604838" y="6400800"/>
            <a:ext cx="2932747" cy="138499"/>
          </a:xfrm>
          <a:prstGeom prst="rect">
            <a:avLst/>
          </a:prstGeom>
          <a:noFill/>
        </p:spPr>
        <p:txBody>
          <a:bodyPr wrap="square" lIns="0" tIns="0" rIns="0" bIns="0" rtlCol="0">
            <a:spAutoFit/>
          </a:bodyPr>
          <a:lstStyle/>
          <a:p>
            <a:r>
              <a:rPr lang="en-US" sz="900" spc="50" baseline="0">
                <a:solidFill>
                  <a:schemeClr val="accent1"/>
                </a:solidFill>
              </a:rPr>
              <a:t>California Public Utilities Commission</a:t>
            </a:r>
          </a:p>
        </p:txBody>
      </p:sp>
    </p:spTree>
    <p:extLst>
      <p:ext uri="{BB962C8B-B14F-4D97-AF65-F5344CB8AC3E}">
        <p14:creationId xmlns:p14="http://schemas.microsoft.com/office/powerpoint/2010/main" val="202692542"/>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Lst>
  <p:hf hdr="0" ftr="0" dt="0"/>
  <p:txStyles>
    <p:titleStyle>
      <a:lvl1pPr algn="l" defTabSz="914400" rtl="0" eaLnBrk="1" fontAlgn="b"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2"/>
          </a:solidFill>
          <a:latin typeface="+mn-lt"/>
          <a:ea typeface="+mn-ea"/>
          <a:cs typeface="+mn-cs"/>
        </a:defRPr>
      </a:lvl1pPr>
      <a:lvl2pPr marL="571500" indent="-231775" algn="l" defTabSz="914400" rtl="0" eaLnBrk="1" latinLnBrk="0" hangingPunct="1">
        <a:lnSpc>
          <a:spcPct val="90000"/>
        </a:lnSpc>
        <a:spcBef>
          <a:spcPts val="500"/>
        </a:spcBef>
        <a:buFont typeface="Arial" panose="020B0604020202020204" pitchFamily="34" charset="0"/>
        <a:buChar char="•"/>
        <a:tabLst/>
        <a:defRPr sz="2200" kern="1200">
          <a:solidFill>
            <a:schemeClr val="tx2"/>
          </a:solidFill>
          <a:latin typeface="+mn-lt"/>
          <a:ea typeface="+mn-ea"/>
          <a:cs typeface="+mn-cs"/>
        </a:defRPr>
      </a:lvl2pPr>
      <a:lvl3pPr marL="971550" indent="-173038" algn="l" defTabSz="914400" rtl="0" eaLnBrk="1" latinLnBrk="0" hangingPunct="1">
        <a:lnSpc>
          <a:spcPct val="90000"/>
        </a:lnSpc>
        <a:spcBef>
          <a:spcPts val="500"/>
        </a:spcBef>
        <a:buFont typeface="Arial" panose="020B0604020202020204" pitchFamily="34" charset="0"/>
        <a:buChar char="•"/>
        <a:tabLst/>
        <a:defRPr sz="2000" kern="1200">
          <a:solidFill>
            <a:schemeClr val="tx2"/>
          </a:solidFill>
          <a:latin typeface="+mn-lt"/>
          <a:ea typeface="+mn-ea"/>
          <a:cs typeface="+mn-cs"/>
        </a:defRPr>
      </a:lvl3pPr>
      <a:lvl4pPr marL="1430338" indent="-166688" algn="l" defTabSz="914400" rtl="0" eaLnBrk="1" latinLnBrk="0" hangingPunct="1">
        <a:lnSpc>
          <a:spcPct val="90000"/>
        </a:lnSpc>
        <a:spcBef>
          <a:spcPts val="500"/>
        </a:spcBef>
        <a:buFont typeface="Arial" panose="020B0604020202020204" pitchFamily="34" charset="0"/>
        <a:buChar char="•"/>
        <a:tabLst/>
        <a:defRPr sz="1800" kern="1200">
          <a:solidFill>
            <a:schemeClr val="tx2"/>
          </a:solidFill>
          <a:latin typeface="+mn-lt"/>
          <a:ea typeface="+mn-ea"/>
          <a:cs typeface="+mn-cs"/>
        </a:defRPr>
      </a:lvl4pPr>
      <a:lvl5pPr marL="1889125" indent="-173038" algn="l" defTabSz="914400" rtl="0" eaLnBrk="1" latinLnBrk="0" hangingPunct="1">
        <a:lnSpc>
          <a:spcPct val="90000"/>
        </a:lnSpc>
        <a:spcBef>
          <a:spcPts val="500"/>
        </a:spcBef>
        <a:buFont typeface="Arial" panose="020B0604020202020204" pitchFamily="34" charset="0"/>
        <a:buChar char="•"/>
        <a:tabLst/>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840">
          <p15:clr>
            <a:srgbClr val="F26B43"/>
          </p15:clr>
        </p15:guide>
        <p15:guide id="2" orient="horz" pos="2160">
          <p15:clr>
            <a:srgbClr val="F26B43"/>
          </p15:clr>
        </p15:guide>
        <p15:guide id="3" pos="384">
          <p15:clr>
            <a:srgbClr val="F26B43"/>
          </p15:clr>
        </p15:guide>
        <p15:guide id="4" pos="7296">
          <p15:clr>
            <a:srgbClr val="F26B43"/>
          </p15:clr>
        </p15:guide>
        <p15:guide id="5" orient="horz" pos="4032">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rmAutofit/>
          </a:bodyPr>
          <a:lstStyle>
            <a:lvl1pPr lvl="0" algn="r">
              <a:buNone/>
              <a:defRPr sz="1333">
                <a:solidFill>
                  <a:schemeClr val="dk2"/>
                </a:solidFill>
              </a:defRPr>
            </a:lvl1pPr>
            <a:lvl2pPr lvl="1" algn="r">
              <a:buNone/>
              <a:defRPr sz="1333">
                <a:solidFill>
                  <a:schemeClr val="dk2"/>
                </a:solidFill>
              </a:defRPr>
            </a:lvl2pPr>
            <a:lvl3pPr lvl="2" algn="r">
              <a:buNone/>
              <a:defRPr sz="1333">
                <a:solidFill>
                  <a:schemeClr val="dk2"/>
                </a:solidFill>
              </a:defRPr>
            </a:lvl3pPr>
            <a:lvl4pPr lvl="3" algn="r">
              <a:buNone/>
              <a:defRPr sz="1333">
                <a:solidFill>
                  <a:schemeClr val="dk2"/>
                </a:solidFill>
              </a:defRPr>
            </a:lvl4pPr>
            <a:lvl5pPr lvl="4" algn="r">
              <a:buNone/>
              <a:defRPr sz="1333">
                <a:solidFill>
                  <a:schemeClr val="dk2"/>
                </a:solidFill>
              </a:defRPr>
            </a:lvl5pPr>
            <a:lvl6pPr lvl="5" algn="r">
              <a:buNone/>
              <a:defRPr sz="1333">
                <a:solidFill>
                  <a:schemeClr val="dk2"/>
                </a:solidFill>
              </a:defRPr>
            </a:lvl6pPr>
            <a:lvl7pPr lvl="6" algn="r">
              <a:buNone/>
              <a:defRPr sz="1333">
                <a:solidFill>
                  <a:schemeClr val="dk2"/>
                </a:solidFill>
              </a:defRPr>
            </a:lvl7pPr>
            <a:lvl8pPr lvl="7" algn="r">
              <a:buNone/>
              <a:defRPr sz="1333">
                <a:solidFill>
                  <a:schemeClr val="dk2"/>
                </a:solidFill>
              </a:defRPr>
            </a:lvl8pPr>
            <a:lvl9pPr lvl="8" algn="r">
              <a:buNone/>
              <a:defRPr sz="1333">
                <a:solidFill>
                  <a:schemeClr val="dk2"/>
                </a:solidFil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71890315"/>
      </p:ext>
    </p:extLst>
  </p:cSld>
  <p:clrMap bg1="lt1" tx1="dk1" bg2="dk2" tx2="lt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 id="2147483745" r:id="rId12"/>
    <p:sldLayoutId id="2147483746"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jpg"/><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8.xml"/><Relationship Id="rId1" Type="http://schemas.openxmlformats.org/officeDocument/2006/relationships/slideLayout" Target="../slideLayouts/slideLayout25.xml"/><Relationship Id="rId6" Type="http://schemas.openxmlformats.org/officeDocument/2006/relationships/image" Target="../media/image10.png"/><Relationship Id="rId5" Type="http://schemas.openxmlformats.org/officeDocument/2006/relationships/customXml" Target="../ink/ink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3A86DD-1270-DD04-03C4-DDE5FCE5335D}"/>
              </a:ext>
            </a:extLst>
          </p:cNvPr>
          <p:cNvSpPr>
            <a:spLocks noGrp="1"/>
          </p:cNvSpPr>
          <p:nvPr>
            <p:ph type="ctrTitle"/>
          </p:nvPr>
        </p:nvSpPr>
        <p:spPr>
          <a:xfrm>
            <a:off x="1097280" y="1768353"/>
            <a:ext cx="10058400" cy="2139261"/>
          </a:xfrm>
        </p:spPr>
        <p:txBody>
          <a:bodyPr>
            <a:normAutofit/>
          </a:bodyPr>
          <a:lstStyle/>
          <a:p>
            <a:r>
              <a:rPr lang="en-US" sz="7200" b="1" dirty="0">
                <a:latin typeface="Arial" panose="020B0604020202020204" pitchFamily="34" charset="0"/>
                <a:cs typeface="Arial" panose="020B0604020202020204" pitchFamily="34" charset="0"/>
              </a:rPr>
              <a:t>Power Saver Rewards Program</a:t>
            </a:r>
          </a:p>
        </p:txBody>
      </p:sp>
      <p:sp>
        <p:nvSpPr>
          <p:cNvPr id="3" name="Subtitle 2">
            <a:extLst>
              <a:ext uri="{FF2B5EF4-FFF2-40B4-BE49-F238E27FC236}">
                <a16:creationId xmlns:a16="http://schemas.microsoft.com/office/drawing/2014/main" id="{4147615D-C58A-E74C-CDC3-D57870F838F0}"/>
              </a:ext>
            </a:extLst>
          </p:cNvPr>
          <p:cNvSpPr>
            <a:spLocks noGrp="1"/>
          </p:cNvSpPr>
          <p:nvPr>
            <p:ph type="subTitle" idx="1"/>
          </p:nvPr>
        </p:nvSpPr>
        <p:spPr>
          <a:xfrm>
            <a:off x="1100051" y="4561949"/>
            <a:ext cx="10058400" cy="1506341"/>
          </a:xfrm>
        </p:spPr>
        <p:txBody>
          <a:bodyPr>
            <a:noAutofit/>
          </a:bodyPr>
          <a:lstStyle/>
          <a:p>
            <a:r>
              <a:rPr lang="en-US" cap="none" dirty="0">
                <a:latin typeface="Arial" panose="020B0604020202020204" pitchFamily="34" charset="0"/>
                <a:cs typeface="Arial" panose="020B0604020202020204" pitchFamily="34" charset="0"/>
              </a:rPr>
              <a:t>Overview for Disadvantaged Communities Advisory Group (DACAG) meeting on June 16, 2023</a:t>
            </a:r>
            <a:endParaRPr lang="en-US" sz="1800" cap="none" dirty="0">
              <a:latin typeface="Arial" panose="020B0604020202020204" pitchFamily="34" charset="0"/>
              <a:cs typeface="Arial" panose="020B0604020202020204" pitchFamily="34" charset="0"/>
            </a:endParaRPr>
          </a:p>
          <a:p>
            <a:r>
              <a:rPr lang="en-US" sz="1800" cap="none" dirty="0">
                <a:latin typeface="Arial" panose="020B0604020202020204" pitchFamily="34" charset="0"/>
                <a:cs typeface="Arial" panose="020B0604020202020204" pitchFamily="34" charset="0"/>
              </a:rPr>
              <a:t>Created by Pacific Gas and Electric Company (PG&amp;E), Southern California Edison (SCE) and San Diego Gas &amp; Electric Company (SDG&amp;E)</a:t>
            </a:r>
          </a:p>
        </p:txBody>
      </p:sp>
    </p:spTree>
    <p:extLst>
      <p:ext uri="{BB962C8B-B14F-4D97-AF65-F5344CB8AC3E}">
        <p14:creationId xmlns:p14="http://schemas.microsoft.com/office/powerpoint/2010/main" val="24461604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5C9AC-A1A5-B337-AE1D-B4EB34486110}"/>
              </a:ext>
              <a:ext uri="{C183D7F6-B498-43B3-948B-1728B52AA6E4}">
                <adec:decorative xmlns:adec="http://schemas.microsoft.com/office/drawing/2017/decorative" val="1"/>
              </a:ext>
            </a:extLst>
          </p:cNvPr>
          <p:cNvSpPr txBox="1">
            <a:spLocks/>
          </p:cNvSpPr>
          <p:nvPr/>
        </p:nvSpPr>
        <p:spPr>
          <a:xfrm>
            <a:off x="411481" y="650240"/>
            <a:ext cx="11516360" cy="5541264"/>
          </a:xfrm>
          <a:prstGeom prst="rect">
            <a:avLst/>
          </a:prstGeom>
        </p:spPr>
        <p:txBody>
          <a:bodyPr anchor="t">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nSpc>
                <a:spcPct val="100000"/>
              </a:lnSpc>
              <a:spcBef>
                <a:spcPts val="600"/>
              </a:spcBef>
            </a:pPr>
            <a:r>
              <a:rPr lang="en-US" sz="1600" dirty="0">
                <a:latin typeface="Arial" panose="020B0604020202020204" pitchFamily="34" charset="0"/>
                <a:cs typeface="Arial" panose="020B0604020202020204" pitchFamily="34" charset="0"/>
              </a:rPr>
              <a:t>Due to increasing energy usage during hot summer months, the California Public Utilities Commission (CPUC) mandated a new statewide program, Emergency Load Reduction Program (ELRP) A.6, to help lessen the load on the grid when it needs it most. </a:t>
            </a:r>
          </a:p>
          <a:p>
            <a:pPr marL="285750" indent="-285750">
              <a:lnSpc>
                <a:spcPct val="100000"/>
              </a:lnSpc>
              <a:spcBef>
                <a:spcPts val="1200"/>
              </a:spcBef>
              <a:buFont typeface="Arial" panose="020B0604020202020204" pitchFamily="34" charset="0"/>
              <a:buChar char="•"/>
            </a:pPr>
            <a:r>
              <a:rPr lang="en-US" sz="1600" b="1" dirty="0">
                <a:solidFill>
                  <a:schemeClr val="accent1">
                    <a:lumMod val="75000"/>
                  </a:schemeClr>
                </a:solidFill>
                <a:latin typeface="Arial" panose="020B0604020202020204" pitchFamily="34" charset="0"/>
                <a:cs typeface="Arial" panose="020B0604020202020204" pitchFamily="34" charset="0"/>
              </a:rPr>
              <a:t>Program eligibility criteria</a:t>
            </a:r>
          </a:p>
          <a:p>
            <a:pPr marL="742950" lvl="1"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Residential customers who: are an electric service customer of the IOU/participating Community Choice Aggregator; have a SmartMeter; and are not enrolled in a conflicting IOU or non-utility energy reducing, peak hour program.</a:t>
            </a:r>
          </a:p>
          <a:p>
            <a:pPr marL="285750" indent="-285750">
              <a:lnSpc>
                <a:spcPct val="100000"/>
              </a:lnSpc>
              <a:spcBef>
                <a:spcPts val="600"/>
              </a:spcBef>
              <a:buFont typeface="Arial" panose="020B0604020202020204" pitchFamily="34" charset="0"/>
              <a:buChar char="•"/>
            </a:pPr>
            <a:r>
              <a:rPr lang="en-US" sz="1600" b="1" dirty="0">
                <a:solidFill>
                  <a:schemeClr val="accent1">
                    <a:lumMod val="75000"/>
                  </a:schemeClr>
                </a:solidFill>
                <a:latin typeface="Arial" panose="020B0604020202020204" pitchFamily="34" charset="0"/>
                <a:cs typeface="Arial" panose="020B0604020202020204" pitchFamily="34" charset="0"/>
              </a:rPr>
              <a:t>Benefits of participation</a:t>
            </a:r>
          </a:p>
          <a:p>
            <a:pPr marL="742950" lvl="1"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Customers earn $2 per kilowatt hour (kWh) of energy that they reduce during events.</a:t>
            </a:r>
          </a:p>
          <a:p>
            <a:pPr marL="285750" indent="-285750">
              <a:lnSpc>
                <a:spcPct val="100000"/>
              </a:lnSpc>
              <a:spcBef>
                <a:spcPts val="600"/>
              </a:spcBef>
              <a:buFont typeface="Arial" panose="020B0604020202020204" pitchFamily="34" charset="0"/>
              <a:buChar char="•"/>
            </a:pPr>
            <a:r>
              <a:rPr lang="en-US" sz="1600" b="1" dirty="0">
                <a:solidFill>
                  <a:schemeClr val="accent1">
                    <a:lumMod val="75000"/>
                  </a:schemeClr>
                </a:solidFill>
                <a:latin typeface="Arial" panose="020B0604020202020204" pitchFamily="34" charset="0"/>
                <a:cs typeface="Arial" panose="020B0604020202020204" pitchFamily="34" charset="0"/>
              </a:rPr>
              <a:t>Event triggers</a:t>
            </a:r>
          </a:p>
          <a:p>
            <a:pPr marL="742950" lvl="1"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Events may occur from 4 p.m. to 9 p.m. between May 1 and October 31 and the annual limit for events is 60 hours (or 12 events).Triggered when CAISO issues a day before Flex Alert or an Energy Emergency Alert Watch.</a:t>
            </a:r>
          </a:p>
          <a:p>
            <a:pPr marL="285750" indent="-285750">
              <a:lnSpc>
                <a:spcPct val="100000"/>
              </a:lnSpc>
              <a:spcBef>
                <a:spcPts val="600"/>
              </a:spcBef>
              <a:buFont typeface="Arial" panose="020B0604020202020204" pitchFamily="34" charset="0"/>
              <a:buChar char="•"/>
            </a:pPr>
            <a:r>
              <a:rPr lang="en-US" sz="1600" b="1" dirty="0">
                <a:solidFill>
                  <a:schemeClr val="accent1">
                    <a:lumMod val="75000"/>
                  </a:schemeClr>
                </a:solidFill>
                <a:latin typeface="Arial" panose="020B0604020202020204" pitchFamily="34" charset="0"/>
                <a:cs typeface="Arial" panose="020B0604020202020204" pitchFamily="34" charset="0"/>
              </a:rPr>
              <a:t>No penalty for not participating</a:t>
            </a:r>
          </a:p>
          <a:p>
            <a:pPr marL="742950" lvl="1"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Participation in event days is entirely voluntary. </a:t>
            </a:r>
            <a:r>
              <a:rPr lang="en-US" sz="1600" dirty="0">
                <a:solidFill>
                  <a:schemeClr val="tx1"/>
                </a:solidFill>
                <a:latin typeface="Arial" panose="020B0604020202020204" pitchFamily="34" charset="0"/>
                <a:cs typeface="Arial" panose="020B0604020202020204" pitchFamily="34" charset="0"/>
              </a:rPr>
              <a:t>There are no penalties if customers do not reduce their energy use during a Power Saver Rewards (PSR) event.</a:t>
            </a:r>
            <a:endParaRPr lang="en-US" sz="1600" dirty="0">
              <a:latin typeface="Arial" panose="020B0604020202020204" pitchFamily="34" charset="0"/>
              <a:cs typeface="Arial" panose="020B0604020202020204" pitchFamily="34" charset="0"/>
            </a:endParaRPr>
          </a:p>
          <a:p>
            <a:pPr marL="285750" indent="-285750">
              <a:lnSpc>
                <a:spcPct val="100000"/>
              </a:lnSpc>
              <a:spcBef>
                <a:spcPts val="600"/>
              </a:spcBef>
              <a:buFont typeface="Arial" panose="020B0604020202020204" pitchFamily="34" charset="0"/>
              <a:buChar char="•"/>
            </a:pPr>
            <a:r>
              <a:rPr lang="en-US" sz="1600" b="1" dirty="0">
                <a:solidFill>
                  <a:schemeClr val="accent1">
                    <a:lumMod val="75000"/>
                  </a:schemeClr>
                </a:solidFill>
                <a:latin typeface="Arial" panose="020B0604020202020204" pitchFamily="34" charset="0"/>
                <a:cs typeface="Arial" panose="020B0604020202020204" pitchFamily="34" charset="0"/>
              </a:rPr>
              <a:t>Customer notifications</a:t>
            </a:r>
          </a:p>
          <a:p>
            <a:pPr marL="742950" lvl="1" indent="-285750">
              <a:buFont typeface="Arial" panose="020B0604020202020204" pitchFamily="34" charset="0"/>
              <a:buChar char="•"/>
            </a:pPr>
            <a:r>
              <a:rPr lang="en-US" sz="1600" dirty="0">
                <a:solidFill>
                  <a:schemeClr val="tx1"/>
                </a:solidFill>
                <a:latin typeface="Arial" panose="020B0604020202020204" pitchFamily="34" charset="0"/>
                <a:cs typeface="Arial" panose="020B0604020202020204" pitchFamily="34" charset="0"/>
              </a:rPr>
              <a:t>Customers are notified of an upcoming event the </a:t>
            </a:r>
            <a:r>
              <a:rPr lang="en-US" sz="1600" dirty="0">
                <a:latin typeface="Arial" panose="020B0604020202020204" pitchFamily="34" charset="0"/>
                <a:cs typeface="Arial" panose="020B0604020202020204" pitchFamily="34" charset="0"/>
              </a:rPr>
              <a:t>day before through email and/or text message. Push notifications on the mobile app are available for PG&amp;E and SCE customers.</a:t>
            </a:r>
            <a:endParaRPr lang="en-US" sz="1600" b="1"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00000"/>
              </a:lnSpc>
              <a:spcBef>
                <a:spcPts val="600"/>
              </a:spcBef>
              <a:buFont typeface="Arial" panose="020B0604020202020204" pitchFamily="34" charset="0"/>
              <a:buChar char="•"/>
            </a:pPr>
            <a:r>
              <a:rPr lang="en-US" sz="1600" b="1" dirty="0">
                <a:solidFill>
                  <a:schemeClr val="accent1">
                    <a:lumMod val="75000"/>
                  </a:schemeClr>
                </a:solidFill>
                <a:latin typeface="Arial" panose="020B0604020202020204" pitchFamily="34" charset="0"/>
                <a:cs typeface="Arial" panose="020B0604020202020204" pitchFamily="34" charset="0"/>
              </a:rPr>
              <a:t>How the amount of energy reduced is determined</a:t>
            </a:r>
          </a:p>
          <a:p>
            <a:pPr marL="742950" lvl="1"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A</a:t>
            </a:r>
            <a:r>
              <a:rPr lang="en-US" sz="1600" dirty="0">
                <a:solidFill>
                  <a:schemeClr val="tx1"/>
                </a:solidFill>
                <a:latin typeface="Arial" panose="020B0604020202020204" pitchFamily="34" charset="0"/>
                <a:cs typeface="Arial" panose="020B0604020202020204" pitchFamily="34" charset="0"/>
              </a:rPr>
              <a:t>mount of energy used during an event is compared against the amount used on recent, similar, non-event days during the same time period.</a:t>
            </a:r>
            <a:endParaRPr lang="en-US" sz="1600" dirty="0">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747FC4E8-7052-350F-7293-A1C543389004}"/>
              </a:ext>
              <a:ext uri="{C183D7F6-B498-43B3-948B-1728B52AA6E4}">
                <adec:decorative xmlns:adec="http://schemas.microsoft.com/office/drawing/2017/decorative" val="1"/>
              </a:ext>
            </a:extLst>
          </p:cNvPr>
          <p:cNvSpPr txBox="1">
            <a:spLocks noGrp="1"/>
          </p:cNvSpPr>
          <p:nvPr>
            <p:ph type="title" idx="4294967295"/>
          </p:nvPr>
        </p:nvSpPr>
        <p:spPr>
          <a:xfrm>
            <a:off x="378407" y="97657"/>
            <a:ext cx="9395927" cy="46166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Background &amp; Overview</a:t>
            </a:r>
            <a:endParaRPr kumimoji="0" lang="en-US" sz="23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7811872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7FC4E8-7052-350F-7293-A1C543389004}"/>
              </a:ext>
              <a:ext uri="{C183D7F6-B498-43B3-948B-1728B52AA6E4}">
                <adec:decorative xmlns:adec="http://schemas.microsoft.com/office/drawing/2017/decorative" val="1"/>
              </a:ext>
            </a:extLst>
          </p:cNvPr>
          <p:cNvSpPr txBox="1">
            <a:spLocks noGrp="1"/>
          </p:cNvSpPr>
          <p:nvPr>
            <p:ph type="title" idx="4294967295"/>
          </p:nvPr>
        </p:nvSpPr>
        <p:spPr>
          <a:xfrm>
            <a:off x="408887" y="97657"/>
            <a:ext cx="9395927" cy="46166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Audience</a:t>
            </a:r>
          </a:p>
        </p:txBody>
      </p:sp>
      <p:grpSp>
        <p:nvGrpSpPr>
          <p:cNvPr id="10" name="Group 9" descr="Graphic showing the number of customers enrolled by each IOU and some of the makeup of these customers">
            <a:extLst>
              <a:ext uri="{FF2B5EF4-FFF2-40B4-BE49-F238E27FC236}">
                <a16:creationId xmlns:a16="http://schemas.microsoft.com/office/drawing/2014/main" id="{30A00619-1A34-51B2-5E2F-9AAB7C536EA3}"/>
              </a:ext>
            </a:extLst>
          </p:cNvPr>
          <p:cNvGrpSpPr/>
          <p:nvPr/>
        </p:nvGrpSpPr>
        <p:grpSpPr>
          <a:xfrm>
            <a:off x="1293873" y="277354"/>
            <a:ext cx="10533632" cy="5859849"/>
            <a:chOff x="2446398" y="277354"/>
            <a:chExt cx="10533632" cy="5859849"/>
          </a:xfrm>
        </p:grpSpPr>
        <p:sp>
          <p:nvSpPr>
            <p:cNvPr id="11" name="Freeform: Shape 10">
              <a:extLst>
                <a:ext uri="{FF2B5EF4-FFF2-40B4-BE49-F238E27FC236}">
                  <a16:creationId xmlns:a16="http://schemas.microsoft.com/office/drawing/2014/main" id="{9745D6D6-E892-40FA-0767-24C0A3FF4B6B}"/>
                </a:ext>
              </a:extLst>
            </p:cNvPr>
            <p:cNvSpPr/>
            <p:nvPr/>
          </p:nvSpPr>
          <p:spPr>
            <a:xfrm rot="2562368">
              <a:off x="4723308" y="4389840"/>
              <a:ext cx="886985" cy="56513"/>
            </a:xfrm>
            <a:custGeom>
              <a:avLst/>
              <a:gdLst/>
              <a:ahLst/>
              <a:cxnLst/>
              <a:rect l="0" t="0" r="0" b="0"/>
              <a:pathLst>
                <a:path>
                  <a:moveTo>
                    <a:pt x="0" y="28256"/>
                  </a:moveTo>
                  <a:lnTo>
                    <a:pt x="886985" y="28256"/>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2" name="Freeform: Shape 11">
              <a:extLst>
                <a:ext uri="{FF2B5EF4-FFF2-40B4-BE49-F238E27FC236}">
                  <a16:creationId xmlns:a16="http://schemas.microsoft.com/office/drawing/2014/main" id="{20B8607E-CEBC-4A15-7595-7C88245AF191}"/>
                </a:ext>
              </a:extLst>
            </p:cNvPr>
            <p:cNvSpPr/>
            <p:nvPr/>
          </p:nvSpPr>
          <p:spPr>
            <a:xfrm>
              <a:off x="4840904" y="3179022"/>
              <a:ext cx="986325" cy="56513"/>
            </a:xfrm>
            <a:custGeom>
              <a:avLst/>
              <a:gdLst/>
              <a:ahLst/>
              <a:cxnLst/>
              <a:rect l="0" t="0" r="0" b="0"/>
              <a:pathLst>
                <a:path>
                  <a:moveTo>
                    <a:pt x="0" y="28256"/>
                  </a:moveTo>
                  <a:lnTo>
                    <a:pt x="986325" y="28256"/>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3" name="Freeform: Shape 12">
              <a:extLst>
                <a:ext uri="{FF2B5EF4-FFF2-40B4-BE49-F238E27FC236}">
                  <a16:creationId xmlns:a16="http://schemas.microsoft.com/office/drawing/2014/main" id="{A69E0260-7A4E-8E93-E84F-4C33CCBE4000}"/>
                </a:ext>
              </a:extLst>
            </p:cNvPr>
            <p:cNvSpPr/>
            <p:nvPr/>
          </p:nvSpPr>
          <p:spPr>
            <a:xfrm rot="19037632">
              <a:off x="4723308" y="1968203"/>
              <a:ext cx="886985" cy="56513"/>
            </a:xfrm>
            <a:custGeom>
              <a:avLst/>
              <a:gdLst/>
              <a:ahLst/>
              <a:cxnLst/>
              <a:rect l="0" t="0" r="0" b="0"/>
              <a:pathLst>
                <a:path>
                  <a:moveTo>
                    <a:pt x="0" y="28256"/>
                  </a:moveTo>
                  <a:lnTo>
                    <a:pt x="886985" y="28256"/>
                  </a:lnTo>
                </a:path>
              </a:pathLst>
            </a:custGeom>
            <a:noFill/>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14" name="Oval 13">
              <a:extLst>
                <a:ext uri="{FF2B5EF4-FFF2-40B4-BE49-F238E27FC236}">
                  <a16:creationId xmlns:a16="http://schemas.microsoft.com/office/drawing/2014/main" id="{7DB743E3-44B3-99A5-FBFA-843A560649FA}"/>
                </a:ext>
              </a:extLst>
            </p:cNvPr>
            <p:cNvSpPr/>
            <p:nvPr/>
          </p:nvSpPr>
          <p:spPr>
            <a:xfrm>
              <a:off x="2446398" y="1798746"/>
              <a:ext cx="2817065" cy="2817065"/>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5" name="Freeform: Shape 14">
              <a:extLst>
                <a:ext uri="{FF2B5EF4-FFF2-40B4-BE49-F238E27FC236}">
                  <a16:creationId xmlns:a16="http://schemas.microsoft.com/office/drawing/2014/main" id="{46CF41DF-EC31-4FFD-4D6D-5B76EFBD2C53}"/>
                </a:ext>
              </a:extLst>
            </p:cNvPr>
            <p:cNvSpPr/>
            <p:nvPr/>
          </p:nvSpPr>
          <p:spPr>
            <a:xfrm>
              <a:off x="5268607" y="277354"/>
              <a:ext cx="1690239" cy="1690239"/>
            </a:xfrm>
            <a:custGeom>
              <a:avLst/>
              <a:gdLst>
                <a:gd name="connsiteX0" fmla="*/ 0 w 1690239"/>
                <a:gd name="connsiteY0" fmla="*/ 845120 h 1690239"/>
                <a:gd name="connsiteX1" fmla="*/ 845120 w 1690239"/>
                <a:gd name="connsiteY1" fmla="*/ 0 h 1690239"/>
                <a:gd name="connsiteX2" fmla="*/ 1690240 w 1690239"/>
                <a:gd name="connsiteY2" fmla="*/ 845120 h 1690239"/>
                <a:gd name="connsiteX3" fmla="*/ 845120 w 1690239"/>
                <a:gd name="connsiteY3" fmla="*/ 1690240 h 1690239"/>
                <a:gd name="connsiteX4" fmla="*/ 0 w 1690239"/>
                <a:gd name="connsiteY4" fmla="*/ 845120 h 1690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0239" h="1690239">
                  <a:moveTo>
                    <a:pt x="0" y="845120"/>
                  </a:moveTo>
                  <a:cubicBezTo>
                    <a:pt x="0" y="378373"/>
                    <a:pt x="378373" y="0"/>
                    <a:pt x="845120" y="0"/>
                  </a:cubicBezTo>
                  <a:cubicBezTo>
                    <a:pt x="1311867" y="0"/>
                    <a:pt x="1690240" y="378373"/>
                    <a:pt x="1690240" y="845120"/>
                  </a:cubicBezTo>
                  <a:cubicBezTo>
                    <a:pt x="1690240" y="1311867"/>
                    <a:pt x="1311867" y="1690240"/>
                    <a:pt x="845120" y="1690240"/>
                  </a:cubicBezTo>
                  <a:cubicBezTo>
                    <a:pt x="378373" y="1690240"/>
                    <a:pt x="0" y="1311867"/>
                    <a:pt x="0" y="845120"/>
                  </a:cubicBezTo>
                  <a:close/>
                </a:path>
              </a:pathLst>
            </a:cu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4675" tIns="264675" rIns="264675" bIns="264675" numCol="1" spcCol="1270" anchor="ctr" anchorCtr="0">
              <a:noAutofit/>
            </a:bodyPr>
            <a:lstStyle/>
            <a:p>
              <a:pPr marL="0" lvl="0" indent="0" algn="ctr" defTabSz="1200150">
                <a:lnSpc>
                  <a:spcPct val="90000"/>
                </a:lnSpc>
                <a:spcBef>
                  <a:spcPct val="0"/>
                </a:spcBef>
                <a:spcAft>
                  <a:spcPct val="35000"/>
                </a:spcAft>
                <a:buNone/>
              </a:pPr>
              <a:r>
                <a:rPr lang="en-US" sz="2700" kern="1200" dirty="0"/>
                <a:t>PG&amp;E 1.7 million</a:t>
              </a:r>
            </a:p>
          </p:txBody>
        </p:sp>
        <p:sp>
          <p:nvSpPr>
            <p:cNvPr id="16" name="Freeform: Shape 15">
              <a:extLst>
                <a:ext uri="{FF2B5EF4-FFF2-40B4-BE49-F238E27FC236}">
                  <a16:creationId xmlns:a16="http://schemas.microsoft.com/office/drawing/2014/main" id="{0A43652C-AE45-F7BA-D2F1-2CCB40F5D1D3}"/>
                </a:ext>
              </a:extLst>
            </p:cNvPr>
            <p:cNvSpPr/>
            <p:nvPr/>
          </p:nvSpPr>
          <p:spPr>
            <a:xfrm>
              <a:off x="7127870" y="277354"/>
              <a:ext cx="5852160" cy="1884821"/>
            </a:xfrm>
            <a:custGeom>
              <a:avLst/>
              <a:gdLst>
                <a:gd name="connsiteX0" fmla="*/ 0 w 2535358"/>
                <a:gd name="connsiteY0" fmla="*/ 0 h 1690239"/>
                <a:gd name="connsiteX1" fmla="*/ 2535358 w 2535358"/>
                <a:gd name="connsiteY1" fmla="*/ 0 h 1690239"/>
                <a:gd name="connsiteX2" fmla="*/ 2535358 w 2535358"/>
                <a:gd name="connsiteY2" fmla="*/ 1690239 h 1690239"/>
                <a:gd name="connsiteX3" fmla="*/ 0 w 2535358"/>
                <a:gd name="connsiteY3" fmla="*/ 1690239 h 1690239"/>
                <a:gd name="connsiteX4" fmla="*/ 0 w 2535358"/>
                <a:gd name="connsiteY4" fmla="*/ 0 h 1690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5358" h="1690239">
                  <a:moveTo>
                    <a:pt x="0" y="0"/>
                  </a:moveTo>
                  <a:lnTo>
                    <a:pt x="2535358" y="0"/>
                  </a:lnTo>
                  <a:lnTo>
                    <a:pt x="2535358" y="1690239"/>
                  </a:lnTo>
                  <a:lnTo>
                    <a:pt x="0" y="16902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114300" lvl="1" indent="-114300" algn="l" defTabSz="622300">
                <a:lnSpc>
                  <a:spcPct val="90000"/>
                </a:lnSpc>
                <a:spcBef>
                  <a:spcPct val="0"/>
                </a:spcBef>
                <a:spcAft>
                  <a:spcPct val="15000"/>
                </a:spcAft>
                <a:buChar char="•"/>
              </a:pPr>
              <a:r>
                <a:rPr lang="en-US" altLang="en-US" sz="1600" kern="1200" dirty="0">
                  <a:latin typeface="Arial" panose="020B0604020202020204" pitchFamily="34" charset="0"/>
                  <a:cs typeface="Arial" panose="020B0604020202020204" pitchFamily="34" charset="0"/>
                </a:rPr>
                <a:t>74% are California Alternate Rates for Energy (CARE) and Family Electric Rate Assistance (FERA) (auto-enrollment continues daily)</a:t>
              </a:r>
              <a:endParaRPr lang="en-US" sz="16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n-US" altLang="en-US" sz="1600" kern="1200" dirty="0">
                  <a:latin typeface="Arial" panose="020B0604020202020204" pitchFamily="34" charset="0"/>
                  <a:cs typeface="Arial" panose="020B0604020202020204" pitchFamily="34" charset="0"/>
                </a:rPr>
                <a:t>24% are Home Energy Report customers and 2% are other customers that self-enrolled as a result of marketing outreach efforts </a:t>
              </a:r>
              <a:endParaRPr lang="en-US" sz="16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Font typeface="Arial" panose="020B0604020202020204" pitchFamily="34" charset="0"/>
                <a:buChar char="•"/>
              </a:pPr>
              <a:r>
                <a:rPr lang="en-US" altLang="en-US" sz="1600" kern="1200" dirty="0">
                  <a:latin typeface="Arial" panose="020B0604020202020204" pitchFamily="34" charset="0"/>
                  <a:cs typeface="Arial" panose="020B0604020202020204" pitchFamily="34" charset="0"/>
                </a:rPr>
                <a:t>Approximately 50% of CARE customers are also part of the Disadvantaged Communities customer base</a:t>
              </a:r>
              <a:endParaRPr lang="en-US" sz="1600" kern="1200" dirty="0">
                <a:latin typeface="Arial" panose="020B0604020202020204" pitchFamily="34" charset="0"/>
                <a:cs typeface="Arial" panose="020B0604020202020204" pitchFamily="34" charset="0"/>
              </a:endParaRPr>
            </a:p>
          </p:txBody>
        </p:sp>
        <p:sp>
          <p:nvSpPr>
            <p:cNvPr id="17" name="Freeform: Shape 16">
              <a:extLst>
                <a:ext uri="{FF2B5EF4-FFF2-40B4-BE49-F238E27FC236}">
                  <a16:creationId xmlns:a16="http://schemas.microsoft.com/office/drawing/2014/main" id="{968F1A3B-4B65-1C17-5514-B9E312606E6E}"/>
                </a:ext>
              </a:extLst>
            </p:cNvPr>
            <p:cNvSpPr/>
            <p:nvPr/>
          </p:nvSpPr>
          <p:spPr>
            <a:xfrm>
              <a:off x="5827229" y="2362159"/>
              <a:ext cx="1690239" cy="1690239"/>
            </a:xfrm>
            <a:custGeom>
              <a:avLst/>
              <a:gdLst>
                <a:gd name="connsiteX0" fmla="*/ 0 w 1690239"/>
                <a:gd name="connsiteY0" fmla="*/ 845120 h 1690239"/>
                <a:gd name="connsiteX1" fmla="*/ 845120 w 1690239"/>
                <a:gd name="connsiteY1" fmla="*/ 0 h 1690239"/>
                <a:gd name="connsiteX2" fmla="*/ 1690240 w 1690239"/>
                <a:gd name="connsiteY2" fmla="*/ 845120 h 1690239"/>
                <a:gd name="connsiteX3" fmla="*/ 845120 w 1690239"/>
                <a:gd name="connsiteY3" fmla="*/ 1690240 h 1690239"/>
                <a:gd name="connsiteX4" fmla="*/ 0 w 1690239"/>
                <a:gd name="connsiteY4" fmla="*/ 845120 h 1690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0239" h="1690239">
                  <a:moveTo>
                    <a:pt x="0" y="845120"/>
                  </a:moveTo>
                  <a:cubicBezTo>
                    <a:pt x="0" y="378373"/>
                    <a:pt x="378373" y="0"/>
                    <a:pt x="845120" y="0"/>
                  </a:cubicBezTo>
                  <a:cubicBezTo>
                    <a:pt x="1311867" y="0"/>
                    <a:pt x="1690240" y="378373"/>
                    <a:pt x="1690240" y="845120"/>
                  </a:cubicBezTo>
                  <a:cubicBezTo>
                    <a:pt x="1690240" y="1311867"/>
                    <a:pt x="1311867" y="1690240"/>
                    <a:pt x="845120" y="1690240"/>
                  </a:cubicBezTo>
                  <a:cubicBezTo>
                    <a:pt x="378373" y="1690240"/>
                    <a:pt x="0" y="1311867"/>
                    <a:pt x="0" y="845120"/>
                  </a:cubicBezTo>
                  <a:close/>
                </a:path>
              </a:pathLst>
            </a:cu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4675" tIns="264675" rIns="264675" bIns="264675" numCol="1" spcCol="1270" anchor="ctr" anchorCtr="0">
              <a:noAutofit/>
            </a:bodyPr>
            <a:lstStyle/>
            <a:p>
              <a:pPr marL="0" lvl="0" indent="0" algn="ctr" defTabSz="1200150">
                <a:lnSpc>
                  <a:spcPct val="90000"/>
                </a:lnSpc>
                <a:spcBef>
                  <a:spcPct val="0"/>
                </a:spcBef>
                <a:spcAft>
                  <a:spcPct val="35000"/>
                </a:spcAft>
                <a:buNone/>
              </a:pPr>
              <a:r>
                <a:rPr lang="en-US" sz="2700" kern="1200" dirty="0"/>
                <a:t>SCE   1.9 million</a:t>
              </a:r>
            </a:p>
          </p:txBody>
        </p:sp>
        <p:sp>
          <p:nvSpPr>
            <p:cNvPr id="18" name="Freeform: Shape 17">
              <a:extLst>
                <a:ext uri="{FF2B5EF4-FFF2-40B4-BE49-F238E27FC236}">
                  <a16:creationId xmlns:a16="http://schemas.microsoft.com/office/drawing/2014/main" id="{7C5A18D1-72C7-0324-948E-394F7B77C032}"/>
                </a:ext>
              </a:extLst>
            </p:cNvPr>
            <p:cNvSpPr/>
            <p:nvPr/>
          </p:nvSpPr>
          <p:spPr>
            <a:xfrm>
              <a:off x="7686492" y="2457409"/>
              <a:ext cx="5212080" cy="1690239"/>
            </a:xfrm>
            <a:custGeom>
              <a:avLst/>
              <a:gdLst>
                <a:gd name="connsiteX0" fmla="*/ 0 w 2535358"/>
                <a:gd name="connsiteY0" fmla="*/ 0 h 1690239"/>
                <a:gd name="connsiteX1" fmla="*/ 2535358 w 2535358"/>
                <a:gd name="connsiteY1" fmla="*/ 0 h 1690239"/>
                <a:gd name="connsiteX2" fmla="*/ 2535358 w 2535358"/>
                <a:gd name="connsiteY2" fmla="*/ 1690239 h 1690239"/>
                <a:gd name="connsiteX3" fmla="*/ 0 w 2535358"/>
                <a:gd name="connsiteY3" fmla="*/ 1690239 h 1690239"/>
                <a:gd name="connsiteX4" fmla="*/ 0 w 2535358"/>
                <a:gd name="connsiteY4" fmla="*/ 0 h 1690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5358" h="1690239">
                  <a:moveTo>
                    <a:pt x="0" y="0"/>
                  </a:moveTo>
                  <a:lnTo>
                    <a:pt x="2535358" y="0"/>
                  </a:lnTo>
                  <a:lnTo>
                    <a:pt x="2535358" y="1690239"/>
                  </a:lnTo>
                  <a:lnTo>
                    <a:pt x="0" y="16902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114300" lvl="1" indent="-114300" algn="l" defTabSz="622300">
                <a:lnSpc>
                  <a:spcPct val="90000"/>
                </a:lnSpc>
                <a:spcBef>
                  <a:spcPct val="0"/>
                </a:spcBef>
                <a:spcAft>
                  <a:spcPct val="15000"/>
                </a:spcAft>
                <a:buChar char="•"/>
              </a:pPr>
              <a:r>
                <a:rPr lang="en-US" altLang="en-US" sz="1600" kern="1200" dirty="0">
                  <a:latin typeface="Arial" panose="020B0604020202020204" pitchFamily="34" charset="0"/>
                  <a:cs typeface="Arial" panose="020B0604020202020204" pitchFamily="34" charset="0"/>
                </a:rPr>
                <a:t>There is significant overlap between CARE/FERA populations and Disadvantaged Communities </a:t>
              </a:r>
            </a:p>
            <a:p>
              <a:pPr marL="114300" lvl="1" indent="-114300" defTabSz="622300">
                <a:lnSpc>
                  <a:spcPct val="90000"/>
                </a:lnSpc>
                <a:spcBef>
                  <a:spcPct val="0"/>
                </a:spcBef>
                <a:spcAft>
                  <a:spcPct val="15000"/>
                </a:spcAft>
                <a:buFontTx/>
                <a:buChar char="•"/>
              </a:pPr>
              <a:r>
                <a:rPr lang="en-US" altLang="en-US" sz="1600" dirty="0">
                  <a:latin typeface="Arial" panose="020B0604020202020204" pitchFamily="34" charset="0"/>
                  <a:cs typeface="Arial" panose="020B0604020202020204" pitchFamily="34" charset="0"/>
                </a:rPr>
                <a:t>Approximately 70% of the enrollees are CARE/FERA </a:t>
              </a:r>
              <a:r>
                <a:rPr lang="en-US" altLang="en-US" sz="1600" kern="1200" dirty="0">
                  <a:latin typeface="Arial" panose="020B0604020202020204" pitchFamily="34" charset="0"/>
                  <a:cs typeface="Arial" panose="020B0604020202020204" pitchFamily="34" charset="0"/>
                </a:rPr>
                <a:t>(auto-enrollment continues daily)</a:t>
              </a:r>
              <a:endParaRPr lang="en-US" sz="16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Font typeface="Arial" panose="020B0604020202020204" pitchFamily="34" charset="0"/>
                <a:buChar char="•"/>
              </a:pPr>
              <a:r>
                <a:rPr lang="en-US" altLang="en-US" sz="1600" kern="1200" dirty="0">
                  <a:latin typeface="Arial" panose="020B0604020202020204" pitchFamily="34" charset="0"/>
                  <a:cs typeface="Arial" panose="020B0604020202020204" pitchFamily="34" charset="0"/>
                </a:rPr>
                <a:t>12% of overall enrollees are both CARE/FERA and high usage; high usage customers performed better</a:t>
              </a:r>
              <a:endParaRPr lang="en-US" sz="1600" kern="1200" dirty="0">
                <a:latin typeface="Arial" panose="020B0604020202020204" pitchFamily="34" charset="0"/>
                <a:cs typeface="Arial" panose="020B0604020202020204" pitchFamily="34" charset="0"/>
              </a:endParaRPr>
            </a:p>
          </p:txBody>
        </p:sp>
        <p:sp>
          <p:nvSpPr>
            <p:cNvPr id="19" name="Freeform: Shape 18">
              <a:extLst>
                <a:ext uri="{FF2B5EF4-FFF2-40B4-BE49-F238E27FC236}">
                  <a16:creationId xmlns:a16="http://schemas.microsoft.com/office/drawing/2014/main" id="{85D62502-9DDF-BDAA-6E31-E9D924A41AAD}"/>
                </a:ext>
              </a:extLst>
            </p:cNvPr>
            <p:cNvSpPr/>
            <p:nvPr/>
          </p:nvSpPr>
          <p:spPr>
            <a:xfrm>
              <a:off x="5268607" y="4446964"/>
              <a:ext cx="1690239" cy="1690239"/>
            </a:xfrm>
            <a:custGeom>
              <a:avLst/>
              <a:gdLst>
                <a:gd name="connsiteX0" fmla="*/ 0 w 1690239"/>
                <a:gd name="connsiteY0" fmla="*/ 845120 h 1690239"/>
                <a:gd name="connsiteX1" fmla="*/ 845120 w 1690239"/>
                <a:gd name="connsiteY1" fmla="*/ 0 h 1690239"/>
                <a:gd name="connsiteX2" fmla="*/ 1690240 w 1690239"/>
                <a:gd name="connsiteY2" fmla="*/ 845120 h 1690239"/>
                <a:gd name="connsiteX3" fmla="*/ 845120 w 1690239"/>
                <a:gd name="connsiteY3" fmla="*/ 1690240 h 1690239"/>
                <a:gd name="connsiteX4" fmla="*/ 0 w 1690239"/>
                <a:gd name="connsiteY4" fmla="*/ 845120 h 1690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0239" h="1690239">
                  <a:moveTo>
                    <a:pt x="0" y="845120"/>
                  </a:moveTo>
                  <a:cubicBezTo>
                    <a:pt x="0" y="378373"/>
                    <a:pt x="378373" y="0"/>
                    <a:pt x="845120" y="0"/>
                  </a:cubicBezTo>
                  <a:cubicBezTo>
                    <a:pt x="1311867" y="0"/>
                    <a:pt x="1690240" y="378373"/>
                    <a:pt x="1690240" y="845120"/>
                  </a:cubicBezTo>
                  <a:cubicBezTo>
                    <a:pt x="1690240" y="1311867"/>
                    <a:pt x="1311867" y="1690240"/>
                    <a:pt x="845120" y="1690240"/>
                  </a:cubicBezTo>
                  <a:cubicBezTo>
                    <a:pt x="378373" y="1690240"/>
                    <a:pt x="0" y="1311867"/>
                    <a:pt x="0" y="845120"/>
                  </a:cubicBezTo>
                  <a:close/>
                </a:path>
              </a:pathLst>
            </a:cu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64675" tIns="264675" rIns="264675" bIns="264675" numCol="1" spcCol="1270" anchor="ctr" anchorCtr="0">
              <a:noAutofit/>
            </a:bodyPr>
            <a:lstStyle/>
            <a:p>
              <a:pPr marL="0" lvl="0" indent="0" algn="ctr" defTabSz="1200150">
                <a:lnSpc>
                  <a:spcPct val="90000"/>
                </a:lnSpc>
                <a:spcBef>
                  <a:spcPct val="0"/>
                </a:spcBef>
                <a:spcAft>
                  <a:spcPct val="35000"/>
                </a:spcAft>
                <a:buNone/>
              </a:pPr>
              <a:r>
                <a:rPr lang="en-US" sz="2700" kern="1200" dirty="0"/>
                <a:t>SDG&amp;E 564,000</a:t>
              </a:r>
            </a:p>
          </p:txBody>
        </p:sp>
        <p:sp>
          <p:nvSpPr>
            <p:cNvPr id="20" name="Freeform: Shape 19">
              <a:extLst>
                <a:ext uri="{FF2B5EF4-FFF2-40B4-BE49-F238E27FC236}">
                  <a16:creationId xmlns:a16="http://schemas.microsoft.com/office/drawing/2014/main" id="{FDC63467-377B-5056-624A-3044E3D88ECF}"/>
                </a:ext>
              </a:extLst>
            </p:cNvPr>
            <p:cNvSpPr/>
            <p:nvPr/>
          </p:nvSpPr>
          <p:spPr>
            <a:xfrm>
              <a:off x="7127870" y="4446964"/>
              <a:ext cx="4663440" cy="1690239"/>
            </a:xfrm>
            <a:custGeom>
              <a:avLst/>
              <a:gdLst>
                <a:gd name="connsiteX0" fmla="*/ 0 w 2535358"/>
                <a:gd name="connsiteY0" fmla="*/ 0 h 1690239"/>
                <a:gd name="connsiteX1" fmla="*/ 2535358 w 2535358"/>
                <a:gd name="connsiteY1" fmla="*/ 0 h 1690239"/>
                <a:gd name="connsiteX2" fmla="*/ 2535358 w 2535358"/>
                <a:gd name="connsiteY2" fmla="*/ 1690239 h 1690239"/>
                <a:gd name="connsiteX3" fmla="*/ 0 w 2535358"/>
                <a:gd name="connsiteY3" fmla="*/ 1690239 h 1690239"/>
                <a:gd name="connsiteX4" fmla="*/ 0 w 2535358"/>
                <a:gd name="connsiteY4" fmla="*/ 0 h 1690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5358" h="1690239">
                  <a:moveTo>
                    <a:pt x="0" y="0"/>
                  </a:moveTo>
                  <a:lnTo>
                    <a:pt x="2535358" y="0"/>
                  </a:lnTo>
                  <a:lnTo>
                    <a:pt x="2535358" y="1690239"/>
                  </a:lnTo>
                  <a:lnTo>
                    <a:pt x="0" y="169023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ctr" anchorCtr="0">
              <a:noAutofit/>
            </a:bodyPr>
            <a:lstStyle/>
            <a:p>
              <a:pPr marL="114300" lvl="1" indent="-114300" algn="l" defTabSz="622300">
                <a:lnSpc>
                  <a:spcPct val="90000"/>
                </a:lnSpc>
                <a:spcBef>
                  <a:spcPct val="0"/>
                </a:spcBef>
                <a:spcAft>
                  <a:spcPct val="15000"/>
                </a:spcAft>
                <a:buFont typeface="Arial" panose="020B0604020202020204" pitchFamily="34" charset="0"/>
                <a:buChar char="•"/>
              </a:pPr>
              <a:r>
                <a:rPr lang="en-US" altLang="en-US" sz="1600" kern="1200" dirty="0">
                  <a:latin typeface="Arial" panose="020B0604020202020204" pitchFamily="34" charset="0"/>
                  <a:cs typeface="Arial" panose="020B0604020202020204" pitchFamily="34" charset="0"/>
                </a:rPr>
                <a:t>Approximately 40% are CARE/FERA</a:t>
              </a:r>
              <a:endParaRPr lang="en-US" sz="16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Font typeface="Arial" panose="020B0604020202020204" pitchFamily="34" charset="0"/>
                <a:buChar char="•"/>
              </a:pPr>
              <a:r>
                <a:rPr lang="en-US" altLang="en-US" sz="1600" kern="1200" dirty="0">
                  <a:latin typeface="Arial" panose="020B0604020202020204" pitchFamily="34" charset="0"/>
                  <a:cs typeface="Arial" panose="020B0604020202020204" pitchFamily="34" charset="0"/>
                </a:rPr>
                <a:t>Approximately 2% self-enrolled due to marketing and outreach efforts</a:t>
              </a:r>
              <a:endParaRPr lang="en-US" sz="1600" kern="1200" dirty="0">
                <a:latin typeface="Arial" panose="020B0604020202020204" pitchFamily="34" charset="0"/>
                <a:cs typeface="Arial" panose="020B0604020202020204" pitchFamily="34" charset="0"/>
              </a:endParaRPr>
            </a:p>
          </p:txBody>
        </p:sp>
      </p:grpSp>
      <p:sp>
        <p:nvSpPr>
          <p:cNvPr id="7" name="TextBox 6">
            <a:extLst>
              <a:ext uri="{FF2B5EF4-FFF2-40B4-BE49-F238E27FC236}">
                <a16:creationId xmlns:a16="http://schemas.microsoft.com/office/drawing/2014/main" id="{075A37BC-027C-7139-B90E-0098CB379653}"/>
              </a:ext>
            </a:extLst>
          </p:cNvPr>
          <p:cNvSpPr txBox="1"/>
          <p:nvPr/>
        </p:nvSpPr>
        <p:spPr>
          <a:xfrm>
            <a:off x="1645938" y="2465720"/>
            <a:ext cx="2181780" cy="1477328"/>
          </a:xfrm>
          <a:prstGeom prst="rect">
            <a:avLst/>
          </a:prstGeom>
          <a:noFill/>
        </p:spPr>
        <p:txBody>
          <a:bodyPr wrap="square" rtlCol="0">
            <a:spAutoFit/>
          </a:bodyPr>
          <a:lstStyle/>
          <a:p>
            <a:r>
              <a:rPr lang="en-US" b="1" dirty="0">
                <a:solidFill>
                  <a:schemeClr val="bg1"/>
                </a:solidFill>
                <a:latin typeface="Arial" panose="020B0604020202020204" pitchFamily="34" charset="0"/>
                <a:cs typeface="Arial" panose="020B0604020202020204" pitchFamily="34" charset="0"/>
              </a:rPr>
              <a:t>Current number of customers enrolled in the Power Saver Rewards Program</a:t>
            </a:r>
          </a:p>
        </p:txBody>
      </p:sp>
    </p:spTree>
    <p:extLst>
      <p:ext uri="{BB962C8B-B14F-4D97-AF65-F5344CB8AC3E}">
        <p14:creationId xmlns:p14="http://schemas.microsoft.com/office/powerpoint/2010/main" val="4294345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7FC4E8-7052-350F-7293-A1C543389004}"/>
              </a:ext>
            </a:extLst>
          </p:cNvPr>
          <p:cNvSpPr txBox="1">
            <a:spLocks noGrp="1"/>
          </p:cNvSpPr>
          <p:nvPr>
            <p:ph type="title" idx="4294967295"/>
          </p:nvPr>
        </p:nvSpPr>
        <p:spPr>
          <a:xfrm>
            <a:off x="297833" y="115248"/>
            <a:ext cx="9395927" cy="46166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Reaching Disadvantaged Communities</a:t>
            </a:r>
          </a:p>
        </p:txBody>
      </p:sp>
      <p:sp>
        <p:nvSpPr>
          <p:cNvPr id="2" name="Title 1">
            <a:extLst>
              <a:ext uri="{FF2B5EF4-FFF2-40B4-BE49-F238E27FC236}">
                <a16:creationId xmlns:a16="http://schemas.microsoft.com/office/drawing/2014/main" id="{4025C9AC-A1A5-B337-AE1D-B4EB34486110}"/>
              </a:ext>
              <a:ext uri="{C183D7F6-B498-43B3-948B-1728B52AA6E4}">
                <adec:decorative xmlns:adec="http://schemas.microsoft.com/office/drawing/2017/decorative" val="1"/>
              </a:ext>
            </a:extLst>
          </p:cNvPr>
          <p:cNvSpPr txBox="1">
            <a:spLocks/>
          </p:cNvSpPr>
          <p:nvPr/>
        </p:nvSpPr>
        <p:spPr>
          <a:xfrm>
            <a:off x="258824" y="597737"/>
            <a:ext cx="11912712" cy="5098213"/>
          </a:xfrm>
          <a:prstGeom prst="rect">
            <a:avLst/>
          </a:prstGeom>
        </p:spPr>
        <p:txBody>
          <a:bodyPr anchor="t">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283464" indent="-283464">
              <a:lnSpc>
                <a:spcPct val="120000"/>
              </a:lnSpc>
              <a:spcBef>
                <a:spcPts val="0"/>
              </a:spcBef>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PG&amp;E</a:t>
            </a:r>
          </a:p>
          <a:p>
            <a:pPr marL="740664" lvl="2" indent="-283464">
              <a:lnSpc>
                <a:spcPct val="120000"/>
              </a:lnSpc>
              <a:buFont typeface="Arial" panose="020B0604020202020204" pitchFamily="34" charset="0"/>
              <a:buChar char="•"/>
            </a:pPr>
            <a:r>
              <a:rPr lang="en-US" sz="1450" dirty="0">
                <a:latin typeface="Arial" panose="020B0604020202020204" pitchFamily="34" charset="0"/>
                <a:cs typeface="Arial" panose="020B0604020202020204" pitchFamily="34" charset="0"/>
              </a:rPr>
              <a:t>Targets customers in </a:t>
            </a:r>
            <a:r>
              <a:rPr lang="en-US" altLang="en-US" sz="1400" kern="1200" dirty="0">
                <a:latin typeface="Arial" panose="020B0604020202020204" pitchFamily="34" charset="0"/>
                <a:cs typeface="Arial" panose="020B0604020202020204" pitchFamily="34" charset="0"/>
              </a:rPr>
              <a:t>Disadvantaged Communities </a:t>
            </a:r>
            <a:r>
              <a:rPr lang="en-US" sz="1450" dirty="0">
                <a:latin typeface="Arial" panose="020B0604020202020204" pitchFamily="34" charset="0"/>
                <a:cs typeface="Arial" panose="020B0604020202020204" pitchFamily="34" charset="0"/>
              </a:rPr>
              <a:t>using email, quarterly newsletter and digital media.</a:t>
            </a:r>
          </a:p>
          <a:p>
            <a:pPr marL="740664" lvl="2" indent="-283464">
              <a:lnSpc>
                <a:spcPct val="120000"/>
              </a:lnSpc>
              <a:buFont typeface="Arial" panose="020B0604020202020204" pitchFamily="34" charset="0"/>
              <a:buChar char="•"/>
            </a:pPr>
            <a:r>
              <a:rPr lang="en-US" altLang="en-US" sz="1450" dirty="0">
                <a:latin typeface="Arial" panose="020B0604020202020204" pitchFamily="34" charset="0"/>
                <a:cs typeface="Arial" panose="020B0604020202020204" pitchFamily="34" charset="0"/>
              </a:rPr>
              <a:t>All program email communications are in English, Spanish, Korean, Tagalog, Chinese and Russian. Some outreach materials (primarily print) are in English and Spanish. Customers with no email address on file receive select communications via direct mail.</a:t>
            </a:r>
          </a:p>
          <a:p>
            <a:pPr marL="740664" lvl="2" indent="-283464">
              <a:lnSpc>
                <a:spcPct val="120000"/>
              </a:lnSpc>
              <a:buFont typeface="Arial" panose="020B0604020202020204" pitchFamily="34" charset="0"/>
              <a:buChar char="•"/>
            </a:pPr>
            <a:r>
              <a:rPr lang="en-US" altLang="en-US" sz="1450" dirty="0">
                <a:latin typeface="Arial" panose="020B0604020202020204" pitchFamily="34" charset="0"/>
                <a:cs typeface="Arial" panose="020B0604020202020204" pitchFamily="34" charset="0"/>
              </a:rPr>
              <a:t>Leverage relationships with 8 Community Based Organizations (CBO) to drive community outreach for Income Qualified Programs &amp; the PSR Program.</a:t>
            </a:r>
          </a:p>
          <a:p>
            <a:pPr marL="740664" lvl="2" indent="-283464">
              <a:lnSpc>
                <a:spcPct val="120000"/>
              </a:lnSpc>
              <a:buFont typeface="Arial" panose="020B0604020202020204" pitchFamily="34" charset="0"/>
              <a:buChar char="•"/>
            </a:pPr>
            <a:r>
              <a:rPr lang="en-US" altLang="en-US" sz="1450" dirty="0">
                <a:latin typeface="Arial" panose="020B0604020202020204" pitchFamily="34" charset="0"/>
                <a:cs typeface="Arial" panose="020B0604020202020204" pitchFamily="34" charset="0"/>
              </a:rPr>
              <a:t>Energy Savings Assistance (ESA) contractors share program details and a leave behind with customers.</a:t>
            </a:r>
          </a:p>
          <a:p>
            <a:pPr marL="283464" lvl="1" indent="-283464">
              <a:lnSpc>
                <a:spcPct val="120000"/>
              </a:lnSpc>
              <a:defRPr/>
            </a:pPr>
            <a:r>
              <a:rPr lang="en-US" altLang="en-US" sz="1450" dirty="0">
                <a:latin typeface="Arial" panose="020B0604020202020204" pitchFamily="34" charset="0"/>
                <a:cs typeface="Arial" panose="020B0604020202020204" pitchFamily="34" charset="0"/>
              </a:rPr>
              <a:t>	</a:t>
            </a:r>
          </a:p>
          <a:p>
            <a:pPr marL="283464" indent="-283464">
              <a:lnSpc>
                <a:spcPct val="120000"/>
              </a:lnSpc>
              <a:spcBef>
                <a:spcPts val="0"/>
              </a:spcBef>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SCE</a:t>
            </a:r>
          </a:p>
          <a:p>
            <a:pPr marL="740664" lvl="2" indent="-283464">
              <a:lnSpc>
                <a:spcPct val="120000"/>
              </a:lnSpc>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Multiple campaigns targeting customers in </a:t>
            </a:r>
            <a:r>
              <a:rPr lang="en-US" altLang="en-US" sz="1400" kern="1200" dirty="0">
                <a:latin typeface="Arial" panose="020B0604020202020204" pitchFamily="34" charset="0"/>
                <a:cs typeface="Arial" panose="020B0604020202020204" pitchFamily="34" charset="0"/>
              </a:rPr>
              <a:t>Disadvantaged Communities </a:t>
            </a:r>
            <a:r>
              <a:rPr lang="en-US" altLang="en-US" sz="1450" dirty="0">
                <a:latin typeface="Arial" panose="020B0604020202020204" pitchFamily="34" charset="0"/>
                <a:cs typeface="Arial" panose="020B0604020202020204" pitchFamily="34" charset="0"/>
              </a:rPr>
              <a:t>not enrolled in demand response programs. Utilize email, social, paid and paid search.*</a:t>
            </a:r>
          </a:p>
          <a:p>
            <a:pPr marL="740664" lvl="2" indent="-283464">
              <a:lnSpc>
                <a:spcPct val="120000"/>
              </a:lnSpc>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Marketing materials are provided in Spanish, Vietnamese, Chinese (Traditional Mandarin), Korean, and Tagalog.</a:t>
            </a:r>
          </a:p>
          <a:p>
            <a:pPr marL="740664" lvl="2" indent="-283464">
              <a:lnSpc>
                <a:spcPct val="120000"/>
              </a:lnSpc>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Contracting with 30 CBOs who are driving community outreach for the PSR program.</a:t>
            </a:r>
          </a:p>
          <a:p>
            <a:pPr marL="457200" lvl="2">
              <a:lnSpc>
                <a:spcPct val="120000"/>
              </a:lnSpc>
              <a:defRPr/>
            </a:pPr>
            <a:endParaRPr lang="en-US" altLang="en-US" sz="1450" dirty="0">
              <a:latin typeface="Arial" panose="020B0604020202020204" pitchFamily="34" charset="0"/>
              <a:cs typeface="Arial" panose="020B0604020202020204" pitchFamily="34" charset="0"/>
            </a:endParaRPr>
          </a:p>
          <a:p>
            <a:pPr marL="283464" indent="-283464">
              <a:lnSpc>
                <a:spcPct val="120000"/>
              </a:lnSpc>
              <a:spcBef>
                <a:spcPts val="0"/>
              </a:spcBef>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SDG&amp;E</a:t>
            </a:r>
          </a:p>
          <a:p>
            <a:pPr marL="740664" lvl="2" indent="-283464">
              <a:lnSpc>
                <a:spcPct val="120000"/>
              </a:lnSpc>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Mass media reaches </a:t>
            </a:r>
            <a:r>
              <a:rPr lang="en-US" altLang="en-US" sz="1450" kern="1200" dirty="0">
                <a:latin typeface="Arial" panose="020B0604020202020204" pitchFamily="34" charset="0"/>
                <a:cs typeface="Arial" panose="020B0604020202020204" pitchFamily="34" charset="0"/>
              </a:rPr>
              <a:t>Disadvantaged Communities </a:t>
            </a:r>
            <a:r>
              <a:rPr lang="en-US" altLang="en-US" sz="1450" dirty="0">
                <a:latin typeface="Arial" panose="020B0604020202020204" pitchFamily="34" charset="0"/>
                <a:cs typeface="Arial" panose="020B0604020202020204" pitchFamily="34" charset="0"/>
              </a:rPr>
              <a:t>in English, Spanish, Vietnamese, Aramaic, Arabic, and Chinese.</a:t>
            </a:r>
          </a:p>
          <a:p>
            <a:pPr marL="740664" lvl="2" indent="-283464">
              <a:lnSpc>
                <a:spcPct val="120000"/>
              </a:lnSpc>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25 contracted CBOs and 200 Energy Solutions Partner networks receiving monthly social messaging.</a:t>
            </a:r>
          </a:p>
          <a:p>
            <a:pPr marL="740664" lvl="2" indent="-283464">
              <a:lnSpc>
                <a:spcPct val="120000"/>
              </a:lnSpc>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Earned media and SDG&amp;E social channels: Facebook, Instagram and NextDoor amplify message in English and Spanish. </a:t>
            </a:r>
          </a:p>
          <a:p>
            <a:pPr marL="740664" lvl="2" indent="-283464">
              <a:lnSpc>
                <a:spcPct val="120000"/>
              </a:lnSpc>
              <a:buFont typeface="Arial" panose="020B0604020202020204" pitchFamily="34" charset="0"/>
              <a:buChar char="•"/>
              <a:defRPr/>
            </a:pPr>
            <a:r>
              <a:rPr lang="en-US" altLang="en-US" sz="1450" dirty="0">
                <a:latin typeface="Arial" panose="020B0604020202020204" pitchFamily="34" charset="0"/>
                <a:cs typeface="Arial" panose="020B0604020202020204" pitchFamily="34" charset="0"/>
              </a:rPr>
              <a:t>ESA contractors provide customer education and a leave behind in English or Spanish.​</a:t>
            </a:r>
          </a:p>
        </p:txBody>
      </p:sp>
      <p:sp>
        <p:nvSpPr>
          <p:cNvPr id="4" name="TextBox 3">
            <a:extLst>
              <a:ext uri="{FF2B5EF4-FFF2-40B4-BE49-F238E27FC236}">
                <a16:creationId xmlns:a16="http://schemas.microsoft.com/office/drawing/2014/main" id="{F5D4FD4F-9197-17A8-7708-A00C5D710C9C}"/>
              </a:ext>
              <a:ext uri="{C183D7F6-B498-43B3-948B-1728B52AA6E4}">
                <adec:decorative xmlns:adec="http://schemas.microsoft.com/office/drawing/2017/decorative" val="1"/>
              </a:ext>
            </a:extLst>
          </p:cNvPr>
          <p:cNvSpPr txBox="1"/>
          <p:nvPr/>
        </p:nvSpPr>
        <p:spPr>
          <a:xfrm>
            <a:off x="304568" y="5862486"/>
            <a:ext cx="11288153" cy="430887"/>
          </a:xfrm>
          <a:prstGeom prst="rect">
            <a:avLst/>
          </a:prstGeom>
          <a:noFill/>
        </p:spPr>
        <p:txBody>
          <a:bodyPr wrap="square" rtlCol="0">
            <a:spAutoFit/>
          </a:bodyPr>
          <a:lstStyle/>
          <a:p>
            <a:r>
              <a:rPr lang="en-US" altLang="en-US" sz="1100" dirty="0">
                <a:latin typeface="Arial" panose="020B0604020202020204" pitchFamily="34" charset="0"/>
                <a:cs typeface="Arial" panose="020B0604020202020204" pitchFamily="34" charset="0"/>
              </a:rPr>
              <a:t>*Paid search advertising is a type of digital marketing strategy that allows companies to pay search engines to place their ads higher on relevant search engine results pages with the goal of driving traffic to their site. Pay-per-click — or PPC advertising — is the most common form of paid search.</a:t>
            </a:r>
          </a:p>
        </p:txBody>
      </p:sp>
    </p:spTree>
    <p:extLst>
      <p:ext uri="{BB962C8B-B14F-4D97-AF65-F5344CB8AC3E}">
        <p14:creationId xmlns:p14="http://schemas.microsoft.com/office/powerpoint/2010/main" val="28195686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7FC4E8-7052-350F-7293-A1C543389004}"/>
              </a:ext>
              <a:ext uri="{C183D7F6-B498-43B3-948B-1728B52AA6E4}">
                <adec:decorative xmlns:adec="http://schemas.microsoft.com/office/drawing/2017/decorative" val="1"/>
              </a:ext>
            </a:extLst>
          </p:cNvPr>
          <p:cNvSpPr txBox="1">
            <a:spLocks noGrp="1"/>
          </p:cNvSpPr>
          <p:nvPr>
            <p:ph type="title" idx="4294967295"/>
          </p:nvPr>
        </p:nvSpPr>
        <p:spPr>
          <a:xfrm>
            <a:off x="510487" y="99108"/>
            <a:ext cx="9395927" cy="46166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2022 Program Performance</a:t>
            </a:r>
          </a:p>
        </p:txBody>
      </p:sp>
      <p:graphicFrame>
        <p:nvGraphicFramePr>
          <p:cNvPr id="4" name="Table 4">
            <a:extLst>
              <a:ext uri="{FF2B5EF4-FFF2-40B4-BE49-F238E27FC236}">
                <a16:creationId xmlns:a16="http://schemas.microsoft.com/office/drawing/2014/main" id="{44805B55-DDAD-168E-DA30-EE9F4F64FD06}"/>
              </a:ext>
            </a:extLst>
          </p:cNvPr>
          <p:cNvGraphicFramePr>
            <a:graphicFrameLocks noGrp="1"/>
          </p:cNvGraphicFramePr>
          <p:nvPr>
            <p:extLst>
              <p:ext uri="{D42A27DB-BD31-4B8C-83A1-F6EECF244321}">
                <p14:modId xmlns:p14="http://schemas.microsoft.com/office/powerpoint/2010/main" val="2818563574"/>
              </p:ext>
            </p:extLst>
          </p:nvPr>
        </p:nvGraphicFramePr>
        <p:xfrm>
          <a:off x="363578" y="1648375"/>
          <a:ext cx="5846725" cy="2301240"/>
        </p:xfrm>
        <a:graphic>
          <a:graphicData uri="http://schemas.openxmlformats.org/drawingml/2006/table">
            <a:tbl>
              <a:tblPr firstRow="1" bandRow="1">
                <a:tableStyleId>{10A1B5D5-9B99-4C35-A422-299274C87663}</a:tableStyleId>
              </a:tblPr>
              <a:tblGrid>
                <a:gridCol w="1016000">
                  <a:extLst>
                    <a:ext uri="{9D8B030D-6E8A-4147-A177-3AD203B41FA5}">
                      <a16:colId xmlns:a16="http://schemas.microsoft.com/office/drawing/2014/main" val="3360884068"/>
                    </a:ext>
                  </a:extLst>
                </a:gridCol>
                <a:gridCol w="1513367">
                  <a:extLst>
                    <a:ext uri="{9D8B030D-6E8A-4147-A177-3AD203B41FA5}">
                      <a16:colId xmlns:a16="http://schemas.microsoft.com/office/drawing/2014/main" val="4054846402"/>
                    </a:ext>
                  </a:extLst>
                </a:gridCol>
                <a:gridCol w="1701209">
                  <a:extLst>
                    <a:ext uri="{9D8B030D-6E8A-4147-A177-3AD203B41FA5}">
                      <a16:colId xmlns:a16="http://schemas.microsoft.com/office/drawing/2014/main" val="1708985606"/>
                    </a:ext>
                  </a:extLst>
                </a:gridCol>
                <a:gridCol w="1616149">
                  <a:extLst>
                    <a:ext uri="{9D8B030D-6E8A-4147-A177-3AD203B41FA5}">
                      <a16:colId xmlns:a16="http://schemas.microsoft.com/office/drawing/2014/main" val="3677882082"/>
                    </a:ext>
                  </a:extLst>
                </a:gridCol>
              </a:tblGrid>
              <a:tr h="370840">
                <a:tc>
                  <a:txBody>
                    <a:bodyPr/>
                    <a:lstStyle/>
                    <a:p>
                      <a:endParaRPr lang="en-US" dirty="0">
                        <a:latin typeface="Arial" panose="020B0604020202020204" pitchFamily="34" charset="0"/>
                        <a:cs typeface="Arial" panose="020B0604020202020204" pitchFamily="34" charset="0"/>
                      </a:endParaRPr>
                    </a:p>
                  </a:txBody>
                  <a:tcPr/>
                </a:tc>
                <a:tc>
                  <a:txBody>
                    <a:bodyPr/>
                    <a:lstStyle/>
                    <a:p>
                      <a:r>
                        <a:rPr lang="en-US" dirty="0">
                          <a:solidFill>
                            <a:schemeClr val="tx1"/>
                          </a:solidFill>
                          <a:latin typeface="Arial" panose="020B0604020202020204" pitchFamily="34" charset="0"/>
                          <a:cs typeface="Arial" panose="020B0604020202020204" pitchFamily="34" charset="0"/>
                        </a:rPr>
                        <a:t>% of participants who earned a bill credit</a:t>
                      </a:r>
                    </a:p>
                  </a:txBody>
                  <a:tcPr/>
                </a:tc>
                <a:tc>
                  <a:txBody>
                    <a:bodyPr/>
                    <a:lstStyle/>
                    <a:p>
                      <a:r>
                        <a:rPr lang="en-US" dirty="0">
                          <a:solidFill>
                            <a:schemeClr val="tx1"/>
                          </a:solidFill>
                          <a:latin typeface="Arial" panose="020B0604020202020204" pitchFamily="34" charset="0"/>
                          <a:cs typeface="Arial" panose="020B0604020202020204" pitchFamily="34" charset="0"/>
                        </a:rPr>
                        <a:t>Average bill credit</a:t>
                      </a:r>
                    </a:p>
                  </a:txBody>
                  <a:tcPr/>
                </a:tc>
                <a:tc>
                  <a:txBody>
                    <a:bodyPr/>
                    <a:lstStyle/>
                    <a:p>
                      <a:r>
                        <a:rPr lang="en-US" dirty="0">
                          <a:solidFill>
                            <a:schemeClr val="tx1"/>
                          </a:solidFill>
                          <a:latin typeface="Arial" panose="020B0604020202020204" pitchFamily="34" charset="0"/>
                          <a:cs typeface="Arial" panose="020B0604020202020204" pitchFamily="34" charset="0"/>
                        </a:rPr>
                        <a:t>Average load reduction per event</a:t>
                      </a:r>
                    </a:p>
                  </a:txBody>
                  <a:tcPr/>
                </a:tc>
                <a:extLst>
                  <a:ext uri="{0D108BD9-81ED-4DB2-BD59-A6C34878D82A}">
                    <a16:rowId xmlns:a16="http://schemas.microsoft.com/office/drawing/2014/main" val="1237092205"/>
                  </a:ext>
                </a:extLst>
              </a:tr>
              <a:tr h="370840">
                <a:tc>
                  <a:txBody>
                    <a:bodyPr/>
                    <a:lstStyle/>
                    <a:p>
                      <a:r>
                        <a:rPr lang="en-US" dirty="0">
                          <a:latin typeface="Arial" panose="020B0604020202020204" pitchFamily="34" charset="0"/>
                          <a:cs typeface="Arial" panose="020B0604020202020204" pitchFamily="34" charset="0"/>
                        </a:rPr>
                        <a:t>PG&amp;E</a:t>
                      </a:r>
                    </a:p>
                  </a:txBody>
                  <a:tcPr/>
                </a:tc>
                <a:tc>
                  <a:txBody>
                    <a:bodyPr/>
                    <a:lstStyle/>
                    <a:p>
                      <a:r>
                        <a:rPr lang="en-US" dirty="0">
                          <a:latin typeface="Arial" panose="020B0604020202020204" pitchFamily="34" charset="0"/>
                          <a:cs typeface="Arial" panose="020B0604020202020204" pitchFamily="34" charset="0"/>
                        </a:rPr>
                        <a:t>98%</a:t>
                      </a:r>
                    </a:p>
                  </a:txBody>
                  <a:tcPr/>
                </a:tc>
                <a:tc>
                  <a:txBody>
                    <a:bodyPr/>
                    <a:lstStyle/>
                    <a:p>
                      <a:r>
                        <a:rPr lang="en-US" dirty="0">
                          <a:latin typeface="Arial" panose="020B0604020202020204" pitchFamily="34" charset="0"/>
                          <a:cs typeface="Arial" panose="020B0604020202020204" pitchFamily="34" charset="0"/>
                        </a:rPr>
                        <a:t>$35</a:t>
                      </a:r>
                    </a:p>
                  </a:txBody>
                  <a:tcPr/>
                </a:tc>
                <a:tc>
                  <a:txBody>
                    <a:bodyPr/>
                    <a:lstStyle/>
                    <a:p>
                      <a:r>
                        <a:rPr lang="en-US" dirty="0">
                          <a:latin typeface="Arial" panose="020B0604020202020204" pitchFamily="34" charset="0"/>
                          <a:cs typeface="Arial" panose="020B0604020202020204" pitchFamily="34" charset="0"/>
                        </a:rPr>
                        <a:t>67 MW</a:t>
                      </a:r>
                    </a:p>
                  </a:txBody>
                  <a:tcPr/>
                </a:tc>
                <a:extLst>
                  <a:ext uri="{0D108BD9-81ED-4DB2-BD59-A6C34878D82A}">
                    <a16:rowId xmlns:a16="http://schemas.microsoft.com/office/drawing/2014/main" val="4037389155"/>
                  </a:ext>
                </a:extLst>
              </a:tr>
              <a:tr h="370840">
                <a:tc>
                  <a:txBody>
                    <a:bodyPr/>
                    <a:lstStyle/>
                    <a:p>
                      <a:r>
                        <a:rPr lang="en-US" dirty="0">
                          <a:latin typeface="Arial" panose="020B0604020202020204" pitchFamily="34" charset="0"/>
                          <a:cs typeface="Arial" panose="020B0604020202020204" pitchFamily="34" charset="0"/>
                        </a:rPr>
                        <a:t>SCE</a:t>
                      </a:r>
                    </a:p>
                  </a:txBody>
                  <a:tcPr/>
                </a:tc>
                <a:tc>
                  <a:txBody>
                    <a:bodyPr/>
                    <a:lstStyle/>
                    <a:p>
                      <a:r>
                        <a:rPr lang="en-US" dirty="0">
                          <a:latin typeface="Arial" panose="020B0604020202020204" pitchFamily="34" charset="0"/>
                          <a:cs typeface="Arial" panose="020B0604020202020204" pitchFamily="34" charset="0"/>
                        </a:rPr>
                        <a:t>99%</a:t>
                      </a:r>
                    </a:p>
                  </a:txBody>
                  <a:tcPr/>
                </a:tc>
                <a:tc>
                  <a:txBody>
                    <a:bodyPr/>
                    <a:lstStyle/>
                    <a:p>
                      <a:r>
                        <a:rPr lang="en-US" dirty="0">
                          <a:latin typeface="Arial" panose="020B0604020202020204" pitchFamily="34" charset="0"/>
                          <a:cs typeface="Arial" panose="020B0604020202020204" pitchFamily="34" charset="0"/>
                        </a:rPr>
                        <a:t>$58</a:t>
                      </a:r>
                    </a:p>
                  </a:txBody>
                  <a:tcPr/>
                </a:tc>
                <a:tc>
                  <a:txBody>
                    <a:bodyPr/>
                    <a:lstStyle/>
                    <a:p>
                      <a:r>
                        <a:rPr lang="en-US" dirty="0">
                          <a:latin typeface="Arial" panose="020B0604020202020204" pitchFamily="34" charset="0"/>
                          <a:cs typeface="Arial" panose="020B0604020202020204" pitchFamily="34" charset="0"/>
                        </a:rPr>
                        <a:t>39 MW</a:t>
                      </a:r>
                    </a:p>
                  </a:txBody>
                  <a:tcPr/>
                </a:tc>
                <a:extLst>
                  <a:ext uri="{0D108BD9-81ED-4DB2-BD59-A6C34878D82A}">
                    <a16:rowId xmlns:a16="http://schemas.microsoft.com/office/drawing/2014/main" val="1551344785"/>
                  </a:ext>
                </a:extLst>
              </a:tr>
              <a:tr h="370840">
                <a:tc>
                  <a:txBody>
                    <a:bodyPr/>
                    <a:lstStyle/>
                    <a:p>
                      <a:r>
                        <a:rPr lang="en-US" dirty="0">
                          <a:latin typeface="Arial" panose="020B0604020202020204" pitchFamily="34" charset="0"/>
                          <a:cs typeface="Arial" panose="020B0604020202020204" pitchFamily="34" charset="0"/>
                        </a:rPr>
                        <a:t>SDG&amp;E</a:t>
                      </a:r>
                    </a:p>
                  </a:txBody>
                  <a:tcPr/>
                </a:tc>
                <a:tc>
                  <a:txBody>
                    <a:bodyPr/>
                    <a:lstStyle/>
                    <a:p>
                      <a:r>
                        <a:rPr lang="en-US" dirty="0">
                          <a:latin typeface="Arial" panose="020B0604020202020204" pitchFamily="34" charset="0"/>
                          <a:cs typeface="Arial" panose="020B0604020202020204" pitchFamily="34" charset="0"/>
                        </a:rPr>
                        <a:t>90%</a:t>
                      </a:r>
                    </a:p>
                  </a:txBody>
                  <a:tcPr/>
                </a:tc>
                <a:tc>
                  <a:txBody>
                    <a:bodyPr/>
                    <a:lstStyle/>
                    <a:p>
                      <a:r>
                        <a:rPr lang="en-US" dirty="0">
                          <a:latin typeface="Arial" panose="020B0604020202020204" pitchFamily="34" charset="0"/>
                          <a:cs typeface="Arial" panose="020B0604020202020204" pitchFamily="34" charset="0"/>
                        </a:rPr>
                        <a:t>$20.82</a:t>
                      </a:r>
                    </a:p>
                  </a:txBody>
                  <a:tcPr/>
                </a:tc>
                <a:tc>
                  <a:txBody>
                    <a:bodyPr/>
                    <a:lstStyle/>
                    <a:p>
                      <a:r>
                        <a:rPr lang="en-US" dirty="0">
                          <a:latin typeface="Arial" panose="020B0604020202020204" pitchFamily="34" charset="0"/>
                          <a:cs typeface="Arial" panose="020B0604020202020204" pitchFamily="34" charset="0"/>
                        </a:rPr>
                        <a:t>12 MW</a:t>
                      </a:r>
                    </a:p>
                  </a:txBody>
                  <a:tcPr/>
                </a:tc>
                <a:extLst>
                  <a:ext uri="{0D108BD9-81ED-4DB2-BD59-A6C34878D82A}">
                    <a16:rowId xmlns:a16="http://schemas.microsoft.com/office/drawing/2014/main" val="1809524649"/>
                  </a:ext>
                </a:extLst>
              </a:tr>
            </a:tbl>
          </a:graphicData>
        </a:graphic>
      </p:graphicFrame>
      <p:sp>
        <p:nvSpPr>
          <p:cNvPr id="6" name="TextBox 5">
            <a:extLst>
              <a:ext uri="{FF2B5EF4-FFF2-40B4-BE49-F238E27FC236}">
                <a16:creationId xmlns:a16="http://schemas.microsoft.com/office/drawing/2014/main" id="{9C022EEC-86DD-1E6A-A65E-18B9B6AD8B97}"/>
              </a:ext>
            </a:extLst>
          </p:cNvPr>
          <p:cNvSpPr txBox="1"/>
          <p:nvPr/>
        </p:nvSpPr>
        <p:spPr>
          <a:xfrm>
            <a:off x="6463661" y="1456947"/>
            <a:ext cx="5638971" cy="3019801"/>
          </a:xfrm>
          <a:prstGeom prst="rect">
            <a:avLst/>
          </a:prstGeom>
          <a:noFill/>
        </p:spPr>
        <p:txBody>
          <a:bodyPr wrap="square">
            <a:spAutoFit/>
          </a:bodyPr>
          <a:lstStyle/>
          <a:p>
            <a:pPr marL="283464" indent="-283464">
              <a:lnSpc>
                <a:spcPct val="120000"/>
              </a:lnSpc>
              <a:spcBef>
                <a:spcPts val="0"/>
              </a:spcBef>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PG&amp;E</a:t>
            </a:r>
            <a:endParaRPr lang="en-US" sz="1600" dirty="0">
              <a:latin typeface="Arial" panose="020B0604020202020204" pitchFamily="34" charset="0"/>
              <a:cs typeface="Arial" panose="020B0604020202020204" pitchFamily="34" charset="0"/>
            </a:endParaRPr>
          </a:p>
          <a:p>
            <a:pPr marL="740664" lvl="2" indent="-283464">
              <a:lnSpc>
                <a:spcPct val="120000"/>
              </a:lnSpc>
              <a:buFont typeface="Arial" panose="020B0604020202020204" pitchFamily="34" charset="0"/>
              <a:buChar char="•"/>
            </a:pPr>
            <a:r>
              <a:rPr lang="en-US" altLang="en-US" sz="1600" dirty="0">
                <a:latin typeface="Arial" panose="020B0604020202020204" pitchFamily="34" charset="0"/>
                <a:cs typeface="Arial" panose="020B0604020202020204" pitchFamily="34" charset="0"/>
              </a:rPr>
              <a:t>53% of the customers who earned a bill credit of $200 or more are CARE/FERA </a:t>
            </a:r>
          </a:p>
          <a:p>
            <a:pPr marL="740664" lvl="2" indent="-283464">
              <a:lnSpc>
                <a:spcPct val="120000"/>
              </a:lnSpc>
              <a:buFont typeface="Arial" panose="020B0604020202020204" pitchFamily="34" charset="0"/>
              <a:buChar char="•"/>
            </a:pPr>
            <a:r>
              <a:rPr lang="en-US" altLang="en-US" sz="1600" dirty="0">
                <a:latin typeface="Arial" panose="020B0604020202020204" pitchFamily="34" charset="0"/>
                <a:cs typeface="Arial" panose="020B0604020202020204" pitchFamily="34" charset="0"/>
              </a:rPr>
              <a:t>31% of the customers who earned $200 or more are in Disadvantaged Communities</a:t>
            </a:r>
          </a:p>
          <a:p>
            <a:pPr marL="283464" lvl="1" indent="-283464">
              <a:lnSpc>
                <a:spcPct val="120000"/>
              </a:lnSpc>
              <a:defRPr/>
            </a:pPr>
            <a:endParaRPr lang="en-US" altLang="en-US" sz="1600" dirty="0">
              <a:latin typeface="Arial" panose="020B0604020202020204" pitchFamily="34" charset="0"/>
              <a:cs typeface="Arial" panose="020B0604020202020204" pitchFamily="34" charset="0"/>
            </a:endParaRPr>
          </a:p>
          <a:p>
            <a:pPr marL="457200" lvl="2">
              <a:lnSpc>
                <a:spcPct val="120000"/>
              </a:lnSpc>
              <a:defRPr/>
            </a:pPr>
            <a:endParaRPr lang="en-US" altLang="en-US" sz="1600" dirty="0">
              <a:latin typeface="Arial" panose="020B0604020202020204" pitchFamily="34" charset="0"/>
              <a:cs typeface="Arial" panose="020B0604020202020204" pitchFamily="34" charset="0"/>
            </a:endParaRPr>
          </a:p>
          <a:p>
            <a:pPr marL="283464" indent="-283464">
              <a:lnSpc>
                <a:spcPct val="120000"/>
              </a:lnSpc>
              <a:spcBef>
                <a:spcPts val="0"/>
              </a:spcBef>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SDG&amp;E</a:t>
            </a:r>
          </a:p>
          <a:p>
            <a:pPr marL="740664" lvl="2" indent="-283464">
              <a:lnSpc>
                <a:spcPct val="120000"/>
              </a:lnSpc>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42% of the customers who earned a bill credit of $200 or more are CARE/FERA</a:t>
            </a:r>
          </a:p>
        </p:txBody>
      </p:sp>
    </p:spTree>
    <p:extLst>
      <p:ext uri="{BB962C8B-B14F-4D97-AF65-F5344CB8AC3E}">
        <p14:creationId xmlns:p14="http://schemas.microsoft.com/office/powerpoint/2010/main" val="283851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5C9AC-A1A5-B337-AE1D-B4EB34486110}"/>
              </a:ext>
              <a:ext uri="{C183D7F6-B498-43B3-948B-1728B52AA6E4}">
                <adec:decorative xmlns:adec="http://schemas.microsoft.com/office/drawing/2017/decorative" val="1"/>
              </a:ext>
            </a:extLst>
          </p:cNvPr>
          <p:cNvSpPr txBox="1">
            <a:spLocks/>
          </p:cNvSpPr>
          <p:nvPr/>
        </p:nvSpPr>
        <p:spPr>
          <a:xfrm>
            <a:off x="523132" y="577518"/>
            <a:ext cx="11450129" cy="5718507"/>
          </a:xfrm>
          <a:prstGeom prst="rect">
            <a:avLst/>
          </a:prstGeom>
        </p:spPr>
        <p:txBody>
          <a:bodyPr anchor="t">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marL="283464" indent="-283464">
              <a:lnSpc>
                <a:spcPct val="120000"/>
              </a:lnSpc>
              <a:spcBef>
                <a:spcPts val="0"/>
              </a:spcBef>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PG&amp;E </a:t>
            </a:r>
          </a:p>
          <a:p>
            <a:pPr marL="740664" lvl="1" indent="-283464">
              <a:lnSpc>
                <a:spcPct val="120000"/>
              </a:lnSpc>
              <a:buFont typeface="Arial" panose="020B0604020202020204" pitchFamily="34" charset="0"/>
              <a:buChar char="•"/>
              <a:defRPr/>
            </a:pPr>
            <a:r>
              <a:rPr lang="en-US" sz="1600" dirty="0">
                <a:latin typeface="Arial" panose="020B0604020202020204" pitchFamily="34" charset="0"/>
                <a:cs typeface="Arial" panose="020B0604020202020204" pitchFamily="34" charset="0"/>
              </a:rPr>
              <a:t>Continue outreach via multiple channels to educate customers about PSR benefits and encourage enrollment</a:t>
            </a:r>
          </a:p>
          <a:p>
            <a:pPr marL="740664" lvl="1" indent="-283464">
              <a:lnSpc>
                <a:spcPct val="120000"/>
              </a:lnSpc>
              <a:buFont typeface="Arial" panose="020B0604020202020204" pitchFamily="34" charset="0"/>
              <a:buChar char="•"/>
              <a:defRPr/>
            </a:pPr>
            <a:r>
              <a:rPr lang="en-US" sz="1600" dirty="0">
                <a:latin typeface="Arial" panose="020B0604020202020204" pitchFamily="34" charset="0"/>
                <a:cs typeface="Arial" panose="020B0604020202020204" pitchFamily="34" charset="0"/>
              </a:rPr>
              <a:t>Provide CBOs with a variety of training and customer content so they can continue focused outreach in Disadvantaged Communities</a:t>
            </a:r>
          </a:p>
          <a:p>
            <a:pPr marL="740664" lvl="1" indent="-283464">
              <a:lnSpc>
                <a:spcPct val="120000"/>
              </a:lnSpc>
              <a:buFont typeface="Arial" panose="020B0604020202020204" pitchFamily="34" charset="0"/>
              <a:buChar char="•"/>
              <a:defRPr/>
            </a:pPr>
            <a:r>
              <a:rPr lang="en-US" sz="1600" dirty="0">
                <a:latin typeface="Arial" panose="020B0604020202020204" pitchFamily="34" charset="0"/>
                <a:cs typeface="Arial" panose="020B0604020202020204" pitchFamily="34" charset="0"/>
              </a:rPr>
              <a:t>Utilize demographic and geographic data to build a model for acquisition efforts</a:t>
            </a:r>
          </a:p>
          <a:p>
            <a:pPr marL="740664" lvl="2" indent="-283464">
              <a:lnSpc>
                <a:spcPct val="120000"/>
              </a:lnSpc>
              <a:buFont typeface="Arial" panose="020B0604020202020204" pitchFamily="34" charset="0"/>
              <a:buChar char="•"/>
            </a:pPr>
            <a:r>
              <a:rPr lang="en-US" sz="1600" dirty="0">
                <a:latin typeface="Arial" panose="020B0604020202020204" pitchFamily="34" charset="0"/>
                <a:cs typeface="Arial" panose="020B0604020202020204" pitchFamily="34" charset="0"/>
              </a:rPr>
              <a:t>Introduce new marketing outreach tactics (Season Start email and Refer-a-Friend test)</a:t>
            </a:r>
          </a:p>
          <a:p>
            <a:pPr marL="283464" lvl="1" indent="-283464">
              <a:lnSpc>
                <a:spcPct val="120000"/>
              </a:lnSpc>
              <a:defRPr/>
            </a:pPr>
            <a:endParaRPr lang="en-US" altLang="en-US" sz="1600" dirty="0">
              <a:latin typeface="Arial" panose="020B0604020202020204" pitchFamily="34" charset="0"/>
              <a:cs typeface="Arial" panose="020B0604020202020204" pitchFamily="34" charset="0"/>
            </a:endParaRPr>
          </a:p>
          <a:p>
            <a:pPr marL="283464" indent="-283464">
              <a:lnSpc>
                <a:spcPct val="120000"/>
              </a:lnSpc>
              <a:spcBef>
                <a:spcPts val="0"/>
              </a:spcBef>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SCE</a:t>
            </a:r>
          </a:p>
          <a:p>
            <a:pPr marL="740664" lvl="2" indent="-283464">
              <a:lnSpc>
                <a:spcPct val="120000"/>
              </a:lnSpc>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Continue to auto-enroll CARE &amp; FERA (a proxy for Income Qualified) customers onto the program</a:t>
            </a:r>
          </a:p>
          <a:p>
            <a:pPr marL="740664" lvl="2" indent="-283464">
              <a:lnSpc>
                <a:spcPct val="120000"/>
              </a:lnSpc>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Promote the Climate Response App to better engage income qualified customers on mobile platforms</a:t>
            </a:r>
          </a:p>
          <a:p>
            <a:pPr marL="740664" lvl="2" indent="-283464">
              <a:lnSpc>
                <a:spcPct val="120000"/>
              </a:lnSpc>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Work with CBOs to engage customers in </a:t>
            </a:r>
            <a:r>
              <a:rPr lang="en-US" sz="1600" dirty="0">
                <a:latin typeface="Arial" panose="020B0604020202020204" pitchFamily="34" charset="0"/>
                <a:cs typeface="Arial" panose="020B0604020202020204" pitchFamily="34" charset="0"/>
              </a:rPr>
              <a:t>Disadvantaged Communities</a:t>
            </a:r>
            <a:r>
              <a:rPr lang="en-US" altLang="en-US" sz="1600" dirty="0">
                <a:latin typeface="Arial" panose="020B0604020202020204" pitchFamily="34" charset="0"/>
                <a:cs typeface="Arial" panose="020B0604020202020204" pitchFamily="34" charset="0"/>
              </a:rPr>
              <a:t> at community events, through social media and other channels</a:t>
            </a:r>
          </a:p>
          <a:p>
            <a:pPr marL="283464" lvl="1" indent="-283464">
              <a:lnSpc>
                <a:spcPct val="120000"/>
              </a:lnSpc>
              <a:buFont typeface="Arial" panose="020B0604020202020204" pitchFamily="34" charset="0"/>
              <a:buChar char="•"/>
              <a:defRPr/>
            </a:pPr>
            <a:endParaRPr lang="en-US" altLang="en-US" sz="1600" dirty="0">
              <a:latin typeface="Arial" panose="020B0604020202020204" pitchFamily="34" charset="0"/>
              <a:cs typeface="Arial" panose="020B0604020202020204" pitchFamily="34" charset="0"/>
            </a:endParaRPr>
          </a:p>
          <a:p>
            <a:pPr marL="283464" indent="-283464">
              <a:lnSpc>
                <a:spcPct val="120000"/>
              </a:lnSpc>
              <a:spcBef>
                <a:spcPts val="0"/>
              </a:spcBef>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SDG&amp;E</a:t>
            </a:r>
          </a:p>
          <a:p>
            <a:pPr marL="740664" lvl="2" indent="-283464">
              <a:lnSpc>
                <a:spcPct val="120000"/>
              </a:lnSpc>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Expand efforts to multi-cultural community through additional language segments</a:t>
            </a:r>
          </a:p>
          <a:p>
            <a:pPr marL="740664" lvl="2" indent="-283464">
              <a:lnSpc>
                <a:spcPct val="120000"/>
              </a:lnSpc>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Added additional print outlets to reach multi-cultural and hard to reach communities</a:t>
            </a:r>
          </a:p>
          <a:p>
            <a:pPr marL="740664" lvl="2" indent="-283464">
              <a:lnSpc>
                <a:spcPct val="120000"/>
              </a:lnSpc>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Contracted with a wider CBO network to further amplify the message</a:t>
            </a:r>
          </a:p>
          <a:p>
            <a:pPr marL="740664" lvl="2" indent="-283464">
              <a:lnSpc>
                <a:spcPct val="120000"/>
              </a:lnSpc>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Created specific assets for active event days to increase enrollments</a:t>
            </a:r>
          </a:p>
          <a:p>
            <a:pPr marL="740664" lvl="2" indent="-283464">
              <a:lnSpc>
                <a:spcPct val="120000"/>
              </a:lnSpc>
              <a:buFont typeface="Arial" panose="020B0604020202020204" pitchFamily="34" charset="0"/>
              <a:buChar char="•"/>
              <a:defRPr/>
            </a:pPr>
            <a:r>
              <a:rPr lang="en-US" altLang="en-US" sz="1600" dirty="0">
                <a:latin typeface="Arial" panose="020B0604020202020204" pitchFamily="34" charset="0"/>
                <a:cs typeface="Arial" panose="020B0604020202020204" pitchFamily="34" charset="0"/>
              </a:rPr>
              <a:t>Integrated messaging into campaigns such as rate education and energy efficiency</a:t>
            </a:r>
          </a:p>
        </p:txBody>
      </p:sp>
      <p:sp>
        <p:nvSpPr>
          <p:cNvPr id="3" name="Title 2">
            <a:extLst>
              <a:ext uri="{FF2B5EF4-FFF2-40B4-BE49-F238E27FC236}">
                <a16:creationId xmlns:a16="http://schemas.microsoft.com/office/drawing/2014/main" id="{747FC4E8-7052-350F-7293-A1C543389004}"/>
              </a:ext>
              <a:ext uri="{C183D7F6-B498-43B3-948B-1728B52AA6E4}">
                <adec:decorative xmlns:adec="http://schemas.microsoft.com/office/drawing/2017/decorative" val="1"/>
              </a:ext>
            </a:extLst>
          </p:cNvPr>
          <p:cNvSpPr txBox="1">
            <a:spLocks noGrp="1"/>
          </p:cNvSpPr>
          <p:nvPr>
            <p:ph type="title" idx="4294967295"/>
          </p:nvPr>
        </p:nvSpPr>
        <p:spPr>
          <a:xfrm>
            <a:off x="510487" y="99108"/>
            <a:ext cx="9395927" cy="46166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Preparing For Summer 2023</a:t>
            </a:r>
          </a:p>
        </p:txBody>
      </p:sp>
    </p:spTree>
    <p:extLst>
      <p:ext uri="{BB962C8B-B14F-4D97-AF65-F5344CB8AC3E}">
        <p14:creationId xmlns:p14="http://schemas.microsoft.com/office/powerpoint/2010/main" val="25564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7FC4E8-7052-350F-7293-A1C543389004}"/>
              </a:ext>
              <a:ext uri="{C183D7F6-B498-43B3-948B-1728B52AA6E4}">
                <adec:decorative xmlns:adec="http://schemas.microsoft.com/office/drawing/2017/decorative" val="1"/>
              </a:ext>
            </a:extLst>
          </p:cNvPr>
          <p:cNvSpPr txBox="1">
            <a:spLocks noGrp="1"/>
          </p:cNvSpPr>
          <p:nvPr>
            <p:ph type="title" idx="4294967295"/>
          </p:nvPr>
        </p:nvSpPr>
        <p:spPr>
          <a:xfrm>
            <a:off x="510487" y="99108"/>
            <a:ext cx="9395927" cy="461665"/>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Contact Us </a:t>
            </a:r>
            <a:r>
              <a:rPr lang="en-US" sz="2300" b="1" spc="0" dirty="0">
                <a:solidFill>
                  <a:schemeClr val="tx1"/>
                </a:solidFill>
                <a:latin typeface="Arial" panose="020B0604020202020204" pitchFamily="34" charset="0"/>
                <a:ea typeface="+mn-ea"/>
                <a:cs typeface="Arial" panose="020B0604020202020204" pitchFamily="34" charset="0"/>
              </a:rPr>
              <a:t>I</a:t>
            </a:r>
            <a:r>
              <a:rPr kumimoji="0" lang="en-US" sz="2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rPr>
              <a:t>f You Have </a:t>
            </a:r>
            <a:r>
              <a:rPr lang="en-US" sz="2300" b="1" spc="0" dirty="0">
                <a:solidFill>
                  <a:schemeClr val="tx1"/>
                </a:solidFill>
                <a:latin typeface="Arial" panose="020B0604020202020204" pitchFamily="34" charset="0"/>
                <a:ea typeface="+mn-ea"/>
                <a:cs typeface="Arial" panose="020B0604020202020204" pitchFamily="34" charset="0"/>
              </a:rPr>
              <a:t>Questions</a:t>
            </a:r>
            <a:endParaRPr kumimoji="0" lang="en-US" sz="2300" b="1" i="0" u="none" strike="noStrike" kern="1200" cap="none" spc="0" normalizeH="0" baseline="0" noProof="0" dirty="0">
              <a:ln>
                <a:noFill/>
              </a:ln>
              <a:solidFill>
                <a:schemeClr val="tx1"/>
              </a:solidFill>
              <a:effectLst/>
              <a:uLnTx/>
              <a:uFillTx/>
              <a:latin typeface="Arial" panose="020B0604020202020204" pitchFamily="34" charset="0"/>
              <a:ea typeface="+mn-ea"/>
              <a:cs typeface="Arial" panose="020B0604020202020204" pitchFamily="34" charset="0"/>
            </a:endParaRPr>
          </a:p>
        </p:txBody>
      </p:sp>
      <p:graphicFrame>
        <p:nvGraphicFramePr>
          <p:cNvPr id="5" name="Diagram 4" descr="Contact information for IOUs">
            <a:extLst>
              <a:ext uri="{FF2B5EF4-FFF2-40B4-BE49-F238E27FC236}">
                <a16:creationId xmlns:a16="http://schemas.microsoft.com/office/drawing/2014/main" id="{F0DD1949-03AF-76FD-2A7E-BBFE25C08769}"/>
              </a:ext>
            </a:extLst>
          </p:cNvPr>
          <p:cNvGraphicFramePr/>
          <p:nvPr>
            <p:extLst>
              <p:ext uri="{D42A27DB-BD31-4B8C-83A1-F6EECF244321}">
                <p14:modId xmlns:p14="http://schemas.microsoft.com/office/powerpoint/2010/main" val="965348627"/>
              </p:ext>
            </p:extLst>
          </p:nvPr>
        </p:nvGraphicFramePr>
        <p:xfrm>
          <a:off x="639135" y="668350"/>
          <a:ext cx="10236846" cy="56141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53270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43D9E9-B0A2-904D-9E33-1C1DE5F4DC4E}"/>
              </a:ext>
            </a:extLst>
          </p:cNvPr>
          <p:cNvSpPr>
            <a:spLocks noGrp="1"/>
          </p:cNvSpPr>
          <p:nvPr>
            <p:ph type="ctrTitle"/>
          </p:nvPr>
        </p:nvSpPr>
        <p:spPr>
          <a:xfrm>
            <a:off x="1293446" y="1297037"/>
            <a:ext cx="9601200" cy="2306637"/>
          </a:xfrm>
        </p:spPr>
        <p:txBody>
          <a:bodyPr>
            <a:noAutofit/>
          </a:bodyPr>
          <a:lstStyle/>
          <a:p>
            <a:pPr algn="ctr"/>
            <a:r>
              <a:rPr lang="en-US" dirty="0"/>
              <a:t>2023 Flex Alert / Power Saver Rewards Outreach: </a:t>
            </a:r>
            <a:br>
              <a:rPr lang="en-US" dirty="0"/>
            </a:br>
            <a:r>
              <a:rPr lang="en-US" dirty="0"/>
              <a:t>Community-Based Organizations</a:t>
            </a:r>
          </a:p>
        </p:txBody>
      </p:sp>
    </p:spTree>
    <p:extLst>
      <p:ext uri="{BB962C8B-B14F-4D97-AF65-F5344CB8AC3E}">
        <p14:creationId xmlns:p14="http://schemas.microsoft.com/office/powerpoint/2010/main" val="821584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92053-FB7A-4179-A817-4BCA2DADA8CB}"/>
              </a:ext>
            </a:extLst>
          </p:cNvPr>
          <p:cNvSpPr>
            <a:spLocks noGrp="1"/>
          </p:cNvSpPr>
          <p:nvPr>
            <p:ph type="title"/>
          </p:nvPr>
        </p:nvSpPr>
        <p:spPr>
          <a:xfrm>
            <a:off x="609600" y="111125"/>
            <a:ext cx="10972800" cy="1325563"/>
          </a:xfrm>
        </p:spPr>
        <p:txBody>
          <a:bodyPr/>
          <a:lstStyle/>
          <a:p>
            <a:r>
              <a:rPr lang="en-US" sz="3200" dirty="0"/>
              <a:t>About Power Saver Rewards and Flex Alerts</a:t>
            </a:r>
          </a:p>
        </p:txBody>
      </p:sp>
      <p:sp>
        <p:nvSpPr>
          <p:cNvPr id="3" name="Content Placeholder 2">
            <a:extLst>
              <a:ext uri="{FF2B5EF4-FFF2-40B4-BE49-F238E27FC236}">
                <a16:creationId xmlns:a16="http://schemas.microsoft.com/office/drawing/2014/main" id="{6DE09488-5C6E-4A2A-AAC5-F098ED18D52F}"/>
              </a:ext>
            </a:extLst>
          </p:cNvPr>
          <p:cNvSpPr>
            <a:spLocks noGrp="1"/>
          </p:cNvSpPr>
          <p:nvPr>
            <p:ph sz="half" idx="1"/>
          </p:nvPr>
        </p:nvSpPr>
        <p:spPr>
          <a:xfrm>
            <a:off x="605291" y="1714447"/>
            <a:ext cx="10972799" cy="4325384"/>
          </a:xfrm>
        </p:spPr>
        <p:txBody>
          <a:bodyPr vert="horz" lIns="0" tIns="45720" rIns="91440" bIns="45720" rtlCol="0" anchor="t">
            <a:noAutofit/>
          </a:bodyPr>
          <a:lstStyle/>
          <a:p>
            <a:pPr marL="0" indent="0">
              <a:lnSpc>
                <a:spcPct val="110000"/>
              </a:lnSpc>
              <a:buNone/>
            </a:pPr>
            <a:r>
              <a:rPr lang="en-US" sz="1600" dirty="0">
                <a:solidFill>
                  <a:srgbClr val="000000"/>
                </a:solidFill>
                <a:latin typeface="Segoe UI"/>
                <a:cs typeface="Segoe UI"/>
              </a:rPr>
              <a:t>Power Saver Rewards (PSR) was launched in 2022 to create financial incentives for residential customers who reduce their electricity use during a Flex Alert. A Flex Alert is an emergency measure calling on Californians to reduce their energy use when the demand for electricity is high and there is not enough available energy. </a:t>
            </a:r>
          </a:p>
          <a:p>
            <a:pPr marL="0" indent="0">
              <a:lnSpc>
                <a:spcPct val="110000"/>
              </a:lnSpc>
              <a:buNone/>
            </a:pPr>
            <a:endParaRPr lang="en-US" sz="1600" b="1" dirty="0">
              <a:solidFill>
                <a:srgbClr val="000000"/>
              </a:solidFill>
              <a:latin typeface="Segoe UI"/>
              <a:cs typeface="Segoe UI"/>
            </a:endParaRPr>
          </a:p>
          <a:p>
            <a:pPr marL="0" indent="0">
              <a:lnSpc>
                <a:spcPct val="110000"/>
              </a:lnSpc>
              <a:buNone/>
            </a:pPr>
            <a:r>
              <a:rPr lang="en-US" sz="1600" b="1" dirty="0">
                <a:solidFill>
                  <a:srgbClr val="000000"/>
                </a:solidFill>
                <a:latin typeface="Segoe UI"/>
                <a:cs typeface="Segoe UI"/>
              </a:rPr>
              <a:t>Community-Based Organizations (CBOs) conduct general PSR community education as well as quick response outreach during called Flex Alerts.</a:t>
            </a:r>
            <a:endParaRPr lang="en-US" dirty="0"/>
          </a:p>
          <a:p>
            <a:pPr marL="0" indent="0">
              <a:buNone/>
            </a:pPr>
            <a:endParaRPr lang="en-US" dirty="0"/>
          </a:p>
          <a:p>
            <a:pPr marL="0" indent="0">
              <a:buNone/>
            </a:pPr>
            <a:endParaRPr lang="en-US" dirty="0"/>
          </a:p>
        </p:txBody>
      </p:sp>
      <p:pic>
        <p:nvPicPr>
          <p:cNvPr id="6" name="Picture 5" descr="A picture containing text, clock&#10;&#10;Description automatically generated">
            <a:extLst>
              <a:ext uri="{FF2B5EF4-FFF2-40B4-BE49-F238E27FC236}">
                <a16:creationId xmlns:a16="http://schemas.microsoft.com/office/drawing/2014/main" id="{35FA8079-687A-0BD0-BD7D-0920417A889F}"/>
              </a:ext>
            </a:extLst>
          </p:cNvPr>
          <p:cNvPicPr>
            <a:picLocks noChangeAspect="1"/>
          </p:cNvPicPr>
          <p:nvPr/>
        </p:nvPicPr>
        <p:blipFill>
          <a:blip r:embed="rId2"/>
          <a:stretch>
            <a:fillRect/>
          </a:stretch>
        </p:blipFill>
        <p:spPr>
          <a:xfrm>
            <a:off x="3150733" y="4173879"/>
            <a:ext cx="1638919" cy="1646431"/>
          </a:xfrm>
          <a:prstGeom prst="rect">
            <a:avLst/>
          </a:prstGeom>
        </p:spPr>
      </p:pic>
      <p:pic>
        <p:nvPicPr>
          <p:cNvPr id="8" name="Picture 7" descr="Logo&#10;&#10;Description automatically generated">
            <a:extLst>
              <a:ext uri="{FF2B5EF4-FFF2-40B4-BE49-F238E27FC236}">
                <a16:creationId xmlns:a16="http://schemas.microsoft.com/office/drawing/2014/main" id="{9BAF7068-F47E-C3B1-9C9C-6A259B07D832}"/>
              </a:ext>
            </a:extLst>
          </p:cNvPr>
          <p:cNvPicPr>
            <a:picLocks noChangeAspect="1"/>
          </p:cNvPicPr>
          <p:nvPr/>
        </p:nvPicPr>
        <p:blipFill rotWithShape="1">
          <a:blip r:embed="rId3"/>
          <a:srcRect l="17794" r="11032" b="-535"/>
          <a:stretch/>
        </p:blipFill>
        <p:spPr>
          <a:xfrm>
            <a:off x="4778280" y="4303010"/>
            <a:ext cx="1466039" cy="1380530"/>
          </a:xfrm>
          <a:prstGeom prst="rect">
            <a:avLst/>
          </a:prstGeom>
        </p:spPr>
      </p:pic>
      <p:pic>
        <p:nvPicPr>
          <p:cNvPr id="10" name="Picture 6" descr="A picture containing text, clipart&#10;&#10;Description automatically generated">
            <a:extLst>
              <a:ext uri="{FF2B5EF4-FFF2-40B4-BE49-F238E27FC236}">
                <a16:creationId xmlns:a16="http://schemas.microsoft.com/office/drawing/2014/main" id="{F3ADC81A-7F51-DC99-CE17-2EBDF1EBC005}"/>
              </a:ext>
            </a:extLst>
          </p:cNvPr>
          <p:cNvPicPr>
            <a:picLocks noChangeAspect="1"/>
          </p:cNvPicPr>
          <p:nvPr/>
        </p:nvPicPr>
        <p:blipFill rotWithShape="1">
          <a:blip r:embed="rId4"/>
          <a:srcRect t="-179" r="11224" b="488"/>
          <a:stretch/>
        </p:blipFill>
        <p:spPr>
          <a:xfrm>
            <a:off x="6396801" y="4271650"/>
            <a:ext cx="1176835" cy="1380530"/>
          </a:xfrm>
          <a:prstGeom prst="rect">
            <a:avLst/>
          </a:prstGeom>
        </p:spPr>
      </p:pic>
      <p:pic>
        <p:nvPicPr>
          <p:cNvPr id="13" name="Picture 13" descr="Logo&#10;&#10;Description automatically generated">
            <a:extLst>
              <a:ext uri="{FF2B5EF4-FFF2-40B4-BE49-F238E27FC236}">
                <a16:creationId xmlns:a16="http://schemas.microsoft.com/office/drawing/2014/main" id="{8C64AD10-E4CB-42AE-9D30-29F358E7332C}"/>
              </a:ext>
            </a:extLst>
          </p:cNvPr>
          <p:cNvPicPr>
            <a:picLocks noChangeAspect="1"/>
          </p:cNvPicPr>
          <p:nvPr/>
        </p:nvPicPr>
        <p:blipFill>
          <a:blip r:embed="rId5"/>
          <a:stretch>
            <a:fillRect/>
          </a:stretch>
        </p:blipFill>
        <p:spPr>
          <a:xfrm>
            <a:off x="607245" y="4413004"/>
            <a:ext cx="2443147" cy="1107928"/>
          </a:xfrm>
          <a:prstGeom prst="rect">
            <a:avLst/>
          </a:prstGeom>
        </p:spPr>
      </p:pic>
      <p:pic>
        <p:nvPicPr>
          <p:cNvPr id="7" name="Picture 8">
            <a:extLst>
              <a:ext uri="{FF2B5EF4-FFF2-40B4-BE49-F238E27FC236}">
                <a16:creationId xmlns:a16="http://schemas.microsoft.com/office/drawing/2014/main" id="{264A3FF5-3123-E794-68B9-2CC4466C99E7}"/>
              </a:ext>
            </a:extLst>
          </p:cNvPr>
          <p:cNvPicPr>
            <a:picLocks noChangeAspect="1"/>
          </p:cNvPicPr>
          <p:nvPr/>
        </p:nvPicPr>
        <p:blipFill>
          <a:blip r:embed="rId6"/>
          <a:stretch>
            <a:fillRect/>
          </a:stretch>
        </p:blipFill>
        <p:spPr>
          <a:xfrm>
            <a:off x="10361611" y="4408853"/>
            <a:ext cx="1042621" cy="1176216"/>
          </a:xfrm>
          <a:prstGeom prst="rect">
            <a:avLst/>
          </a:prstGeom>
        </p:spPr>
      </p:pic>
      <p:pic>
        <p:nvPicPr>
          <p:cNvPr id="9" name="Picture 8" descr="A blue and green logo&#10;&#10;Description automatically generated with low confidence">
            <a:extLst>
              <a:ext uri="{FF2B5EF4-FFF2-40B4-BE49-F238E27FC236}">
                <a16:creationId xmlns:a16="http://schemas.microsoft.com/office/drawing/2014/main" id="{3718D1C6-85BC-0945-B5B1-0CBA0BA30B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641746" y="4613888"/>
            <a:ext cx="2598236" cy="742353"/>
          </a:xfrm>
          <a:prstGeom prst="rect">
            <a:avLst/>
          </a:prstGeom>
        </p:spPr>
      </p:pic>
    </p:spTree>
    <p:extLst>
      <p:ext uri="{BB962C8B-B14F-4D97-AF65-F5344CB8AC3E}">
        <p14:creationId xmlns:p14="http://schemas.microsoft.com/office/powerpoint/2010/main" val="25748662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7"/>
          <p:cNvSpPr/>
          <p:nvPr/>
        </p:nvSpPr>
        <p:spPr>
          <a:xfrm>
            <a:off x="913786" y="1745794"/>
            <a:ext cx="3575304" cy="2164097"/>
          </a:xfrm>
          <a:prstGeom prst="rect">
            <a:avLst/>
          </a:prstGeom>
          <a:solidFill>
            <a:srgbClr val="E5791B"/>
          </a:solidFill>
          <a:ln>
            <a:noFill/>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1850" b="1" i="0" u="none" strike="noStrike" kern="0" cap="none" spc="0" normalizeH="0" baseline="0" noProof="0" dirty="0">
                <a:ln>
                  <a:noFill/>
                </a:ln>
                <a:solidFill>
                  <a:srgbClr val="FFFFFF"/>
                </a:solidFill>
                <a:effectLst/>
                <a:uLnTx/>
                <a:uFillTx/>
                <a:latin typeface="Segoe UI"/>
                <a:ea typeface="Barlow Semi Condensed Black"/>
                <a:cs typeface="Segoe UI"/>
                <a:sym typeface="Barlow Semi Condensed Black"/>
              </a:rPr>
              <a:t>Flex Alert Awareness</a:t>
            </a: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sz="1867" b="1"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1600" b="0" i="0" u="none" strike="noStrike" kern="0" cap="none" spc="0" normalizeH="0" baseline="0" noProof="0" dirty="0">
                <a:ln>
                  <a:noFill/>
                </a:ln>
                <a:solidFill>
                  <a:srgbClr val="FFFFFF"/>
                </a:solidFill>
                <a:effectLst/>
                <a:uLnTx/>
                <a:uFillTx/>
                <a:latin typeface="Segoe UI"/>
                <a:ea typeface="Barlow Semi Condensed"/>
                <a:cs typeface="Segoe UI"/>
                <a:sym typeface="Barlow Semi Condensed"/>
              </a:rPr>
              <a:t>Increase understanding of Flex Alerts and the energy-saving behaviors Californians can take to help prevent a power outage.</a:t>
            </a:r>
            <a:endParaRPr kumimoji="0" lang="en-US" sz="1850" b="0" i="0" u="none" strike="noStrike" kern="0" cap="none" spc="0" normalizeH="0" baseline="0" noProof="0" dirty="0">
              <a:ln>
                <a:noFill/>
              </a:ln>
              <a:solidFill>
                <a:srgbClr val="FFFFFF"/>
              </a:solidFill>
              <a:effectLst/>
              <a:uLnTx/>
              <a:uFillTx/>
              <a:latin typeface="Segoe UI"/>
              <a:ea typeface="Barlow Semi Condensed"/>
              <a:cs typeface="Segoe UI"/>
            </a:endParaRPr>
          </a:p>
        </p:txBody>
      </p:sp>
      <p:sp>
        <p:nvSpPr>
          <p:cNvPr id="94" name="Google Shape;94;p17"/>
          <p:cNvSpPr/>
          <p:nvPr/>
        </p:nvSpPr>
        <p:spPr>
          <a:xfrm>
            <a:off x="913786" y="1358024"/>
            <a:ext cx="11014960" cy="298000"/>
          </a:xfrm>
          <a:prstGeom prst="rect">
            <a:avLst/>
          </a:prstGeom>
          <a:solidFill>
            <a:srgbClr val="2E5E6D"/>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1867" b="0" i="0" u="none" strike="noStrike" kern="0" cap="none" spc="0" normalizeH="0" baseline="0" noProof="0" dirty="0">
                <a:ln>
                  <a:noFill/>
                </a:ln>
                <a:solidFill>
                  <a:srgbClr val="FFFFFF"/>
                </a:solidFill>
                <a:effectLst/>
                <a:uLnTx/>
                <a:uFillTx/>
                <a:latin typeface="Century Gothic" panose="020B0502020202020204" pitchFamily="34" charset="0"/>
                <a:ea typeface="Lato"/>
                <a:cs typeface="Lato"/>
                <a:sym typeface="Lato"/>
              </a:rPr>
              <a:t>Campaign Platform: </a:t>
            </a:r>
            <a:r>
              <a:rPr kumimoji="0" lang="en" sz="1867" b="0" i="0" u="none" strike="noStrike" kern="0" cap="none" spc="0" normalizeH="0" baseline="0" noProof="0" dirty="0">
                <a:ln>
                  <a:noFill/>
                </a:ln>
                <a:solidFill>
                  <a:srgbClr val="FFFFFF"/>
                </a:solidFill>
                <a:effectLst/>
                <a:uLnTx/>
                <a:uFillTx/>
                <a:latin typeface="Century Gothic" panose="020B0502020202020204" pitchFamily="34" charset="0"/>
                <a:ea typeface="Lato Black"/>
                <a:cs typeface="Lato Black"/>
                <a:sym typeface="Lato Black"/>
              </a:rPr>
              <a:t>The Power is Ours</a:t>
            </a:r>
            <a:endParaRPr kumimoji="0" sz="1867" b="0" i="0" u="none" strike="noStrike" kern="0" cap="none" spc="0" normalizeH="0" baseline="0" noProof="0" dirty="0">
              <a:ln>
                <a:noFill/>
              </a:ln>
              <a:solidFill>
                <a:srgbClr val="FFFFFF"/>
              </a:solidFill>
              <a:effectLst/>
              <a:uLnTx/>
              <a:uFillTx/>
              <a:latin typeface="Century Gothic" panose="020B0502020202020204" pitchFamily="34" charset="0"/>
              <a:ea typeface="Lato Black"/>
              <a:cs typeface="Lato Black"/>
              <a:sym typeface="Lato Black"/>
            </a:endParaRPr>
          </a:p>
        </p:txBody>
      </p:sp>
      <p:sp>
        <p:nvSpPr>
          <p:cNvPr id="95" name="Google Shape;95;p17"/>
          <p:cNvSpPr txBox="1"/>
          <p:nvPr/>
        </p:nvSpPr>
        <p:spPr>
          <a:xfrm rot="5400000">
            <a:off x="10686600" y="3289760"/>
            <a:ext cx="2620800" cy="389746"/>
          </a:xfrm>
          <a:prstGeom prst="rect">
            <a:avLst/>
          </a:prstGeom>
          <a:noFill/>
          <a:ln>
            <a:noFill/>
          </a:ln>
        </p:spPr>
        <p:txBody>
          <a:bodyPr spcFirstLastPara="1" wrap="square" lIns="121900" tIns="121900" rIns="121900" bIns="121900" anchor="t" anchorCtr="0">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933" b="1" i="0" u="none" strike="noStrike" kern="0" cap="none" spc="0" normalizeH="0" baseline="0" noProof="0">
                <a:ln>
                  <a:noFill/>
                </a:ln>
                <a:solidFill>
                  <a:srgbClr val="B7B7B7"/>
                </a:solidFill>
                <a:effectLst/>
                <a:uLnTx/>
                <a:uFillTx/>
                <a:latin typeface="Lato"/>
                <a:ea typeface="Lato"/>
                <a:cs typeface="Lato"/>
                <a:sym typeface="Lato"/>
              </a:rPr>
              <a:t>HOLISTIC COMMUNICATION OBJECTIVES</a:t>
            </a:r>
            <a:endParaRPr kumimoji="0" sz="933" b="1" i="0" u="none" strike="noStrike" kern="0" cap="none" spc="0" normalizeH="0" baseline="0" noProof="0">
              <a:ln>
                <a:noFill/>
              </a:ln>
              <a:solidFill>
                <a:srgbClr val="B7B7B7"/>
              </a:solidFill>
              <a:effectLst/>
              <a:uLnTx/>
              <a:uFillTx/>
              <a:latin typeface="Lato"/>
              <a:ea typeface="Lato"/>
              <a:cs typeface="Lato"/>
              <a:sym typeface="Lato"/>
            </a:endParaRPr>
          </a:p>
        </p:txBody>
      </p:sp>
      <p:sp>
        <p:nvSpPr>
          <p:cNvPr id="96" name="Google Shape;96;p17"/>
          <p:cNvSpPr txBox="1">
            <a:spLocks noGrp="1"/>
          </p:cNvSpPr>
          <p:nvPr>
            <p:ph type="title"/>
          </p:nvPr>
        </p:nvSpPr>
        <p:spPr>
          <a:xfrm>
            <a:off x="0" y="392477"/>
            <a:ext cx="12191873" cy="763600"/>
          </a:xfrm>
          <a:prstGeom prst="rect">
            <a:avLst/>
          </a:prstGeom>
        </p:spPr>
        <p:txBody>
          <a:bodyPr spcFirstLastPara="1" wrap="square" lIns="121900" tIns="121900" rIns="121900" bIns="121900" anchor="ctr" anchorCtr="0">
            <a:noAutofit/>
          </a:bodyPr>
          <a:lstStyle/>
          <a:p>
            <a:r>
              <a:rPr kumimoji="0" lang="en-US" sz="3200" b="1" i="0" u="none" strike="noStrike" kern="1200" cap="none" spc="0" normalizeH="0" baseline="0" noProof="0" dirty="0">
                <a:ln>
                  <a:noFill/>
                </a:ln>
                <a:solidFill>
                  <a:srgbClr val="2A3C50"/>
                </a:solidFill>
                <a:effectLst/>
                <a:uLnTx/>
                <a:uFillTx/>
                <a:latin typeface="Century Gothic" panose="020F0302020204030204"/>
                <a:ea typeface="+mj-lt"/>
                <a:cs typeface="+mj-lt"/>
              </a:rPr>
              <a:t>2023 Flex Alert/ PSR Program Communication Objectives</a:t>
            </a:r>
            <a:endParaRPr sz="2800" dirty="0">
              <a:solidFill>
                <a:srgbClr val="244C5A"/>
              </a:solidFill>
              <a:latin typeface="Century Gothic" panose="020B0502020202020204" pitchFamily="34" charset="0"/>
              <a:ea typeface="Lato Black"/>
              <a:cs typeface="Lato Black"/>
              <a:sym typeface="Lato Black"/>
            </a:endParaRPr>
          </a:p>
        </p:txBody>
      </p:sp>
      <p:sp>
        <p:nvSpPr>
          <p:cNvPr id="97" name="Google Shape;97;p17"/>
          <p:cNvSpPr txBox="1"/>
          <p:nvPr/>
        </p:nvSpPr>
        <p:spPr>
          <a:xfrm>
            <a:off x="4785600" y="150567"/>
            <a:ext cx="2620800" cy="430847"/>
          </a:xfrm>
          <a:prstGeom prst="rect">
            <a:avLst/>
          </a:prstGeom>
          <a:noFill/>
          <a:ln>
            <a:noFill/>
          </a:ln>
        </p:spPr>
        <p:txBody>
          <a:bodyPr spcFirstLastPara="1" wrap="square" lIns="121900" tIns="121900" rIns="121900" bIns="121900" anchor="t" anchorCtr="0">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1200" b="1" i="0" u="none" strike="noStrike" kern="0" cap="none" spc="0" normalizeH="0" baseline="0" noProof="0">
                <a:ln>
                  <a:noFill/>
                </a:ln>
                <a:solidFill>
                  <a:srgbClr val="B7B7B7"/>
                </a:solidFill>
                <a:effectLst/>
                <a:uLnTx/>
                <a:uFillTx/>
                <a:latin typeface="Lato"/>
                <a:ea typeface="Lato"/>
                <a:cs typeface="Lato"/>
                <a:sym typeface="Lato"/>
              </a:rPr>
              <a:t>D D B</a:t>
            </a:r>
            <a:endParaRPr kumimoji="0" sz="1200" b="1" i="0" u="none" strike="noStrike" kern="0" cap="none" spc="0" normalizeH="0" baseline="0" noProof="0">
              <a:ln>
                <a:noFill/>
              </a:ln>
              <a:solidFill>
                <a:srgbClr val="B7B7B7"/>
              </a:solidFill>
              <a:effectLst/>
              <a:uLnTx/>
              <a:uFillTx/>
              <a:latin typeface="Lato"/>
              <a:ea typeface="Lato"/>
              <a:cs typeface="Lato"/>
              <a:sym typeface="Lato"/>
            </a:endParaRPr>
          </a:p>
        </p:txBody>
      </p:sp>
      <p:sp>
        <p:nvSpPr>
          <p:cNvPr id="98" name="Google Shape;98;p17"/>
          <p:cNvSpPr txBox="1"/>
          <p:nvPr/>
        </p:nvSpPr>
        <p:spPr>
          <a:xfrm rot="-5400000">
            <a:off x="-979967" y="2828223"/>
            <a:ext cx="3040400" cy="553957"/>
          </a:xfrm>
          <a:prstGeom prst="rect">
            <a:avLst/>
          </a:prstGeom>
          <a:noFill/>
          <a:ln>
            <a:noFill/>
          </a:ln>
        </p:spPr>
        <p:txBody>
          <a:bodyPr spcFirstLastPara="1" wrap="square" lIns="121900" tIns="121900" rIns="121900" bIns="121900" anchor="t" anchorCtr="0">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2000" b="0" i="0" u="none" strike="noStrike" kern="0" cap="none" spc="0" normalizeH="0" baseline="0" noProof="0">
                <a:ln>
                  <a:noFill/>
                </a:ln>
                <a:solidFill>
                  <a:srgbClr val="2E5E6D"/>
                </a:solidFill>
                <a:effectLst/>
                <a:uLnTx/>
                <a:uFillTx/>
                <a:latin typeface="Lato Light"/>
                <a:ea typeface="Lato Light"/>
                <a:cs typeface="Lato Light"/>
                <a:sym typeface="Lato Light"/>
              </a:rPr>
              <a:t>Statewide  Messaging   </a:t>
            </a:r>
            <a:endParaRPr kumimoji="0" sz="1333" b="0" i="0" u="none" strike="noStrike" kern="0" cap="none" spc="0" normalizeH="0" baseline="0" noProof="0">
              <a:ln>
                <a:noFill/>
              </a:ln>
              <a:solidFill>
                <a:srgbClr val="2E5E6D"/>
              </a:solidFill>
              <a:effectLst/>
              <a:uLnTx/>
              <a:uFillTx/>
              <a:latin typeface="Arial"/>
              <a:ea typeface="+mn-ea"/>
              <a:cs typeface="Arial"/>
              <a:sym typeface="Arial"/>
            </a:endParaRPr>
          </a:p>
        </p:txBody>
      </p:sp>
      <p:sp>
        <p:nvSpPr>
          <p:cNvPr id="99" name="Google Shape;99;p17"/>
          <p:cNvSpPr txBox="1"/>
          <p:nvPr/>
        </p:nvSpPr>
        <p:spPr>
          <a:xfrm rot="-5400000">
            <a:off x="-529583" y="5357334"/>
            <a:ext cx="2139600" cy="861734"/>
          </a:xfrm>
          <a:prstGeom prst="rect">
            <a:avLst/>
          </a:prstGeom>
          <a:noFill/>
          <a:ln>
            <a:noFill/>
          </a:ln>
        </p:spPr>
        <p:txBody>
          <a:bodyPr spcFirstLastPara="1" wrap="square" lIns="121900" tIns="121900" rIns="121900" bIns="121900" anchor="t" anchorCtr="0">
            <a:sp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2000" b="0" i="0" u="none" strike="noStrike" kern="0" cap="none" spc="0" normalizeH="0" baseline="0" noProof="0" dirty="0">
                <a:ln>
                  <a:noFill/>
                </a:ln>
                <a:solidFill>
                  <a:srgbClr val="2E5E6D"/>
                </a:solidFill>
                <a:effectLst/>
                <a:uLnTx/>
                <a:uFillTx/>
                <a:latin typeface="Lato Light"/>
                <a:ea typeface="Lato Light"/>
                <a:cs typeface="Lato Light"/>
                <a:sym typeface="Lato Light"/>
              </a:rPr>
              <a:t>IOU/ SW  Messaging   </a:t>
            </a:r>
            <a:endParaRPr kumimoji="0" sz="1333" b="0" i="0" u="none" strike="noStrike" kern="0" cap="none" spc="0" normalizeH="0" baseline="0" noProof="0" dirty="0">
              <a:ln>
                <a:noFill/>
              </a:ln>
              <a:solidFill>
                <a:srgbClr val="2E5E6D"/>
              </a:solidFill>
              <a:effectLst/>
              <a:uLnTx/>
              <a:uFillTx/>
              <a:latin typeface="Arial"/>
              <a:ea typeface="+mn-ea"/>
              <a:cs typeface="Arial"/>
              <a:sym typeface="Arial"/>
            </a:endParaRPr>
          </a:p>
        </p:txBody>
      </p:sp>
      <p:sp>
        <p:nvSpPr>
          <p:cNvPr id="100" name="Google Shape;100;p17"/>
          <p:cNvSpPr/>
          <p:nvPr/>
        </p:nvSpPr>
        <p:spPr>
          <a:xfrm>
            <a:off x="913787" y="3980959"/>
            <a:ext cx="7295130" cy="1329476"/>
          </a:xfrm>
          <a:custGeom>
            <a:avLst/>
            <a:gdLst/>
            <a:ahLst/>
            <a:cxnLst/>
            <a:rect l="l" t="t" r="r" b="b"/>
            <a:pathLst>
              <a:path w="6102350" h="4803775" extrusionOk="0">
                <a:moveTo>
                  <a:pt x="0" y="0"/>
                </a:moveTo>
                <a:lnTo>
                  <a:pt x="6102180" y="0"/>
                </a:lnTo>
                <a:lnTo>
                  <a:pt x="6102180" y="4803681"/>
                </a:lnTo>
                <a:lnTo>
                  <a:pt x="0" y="4803681"/>
                </a:lnTo>
                <a:lnTo>
                  <a:pt x="0" y="0"/>
                </a:lnTo>
                <a:close/>
              </a:path>
            </a:pathLst>
          </a:custGeom>
          <a:solidFill>
            <a:srgbClr val="959595"/>
          </a:solidFill>
          <a:ln w="9525" cap="flat" cmpd="sng">
            <a:solidFill>
              <a:srgbClr val="D9EAD3"/>
            </a:solidFill>
            <a:prstDash val="solid"/>
            <a:round/>
            <a:headEnd type="none" w="sm" len="sm"/>
            <a:tailEnd type="none" w="sm" len="sm"/>
          </a:ln>
        </p:spPr>
        <p:txBody>
          <a:bodyPr spcFirstLastPara="1" wrap="square" lIns="0" tIns="0" rIns="0" bIns="0" anchor="ctr"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1400" b="1"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Community-Based Organizations - Coordinated SW &amp; Investor Owned Utilities (IOU)  Outreach</a:t>
            </a:r>
            <a:endParaRPr kumimoji="0" sz="1400" b="1"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1067"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13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Ongoing CBO support on a local, regional &amp; state-wide level to educate and build awareness of both the Flex Alert &amp; PSR program in addition to saving money during a Flex Alert if auto-enrolled or to promote enrollment.</a:t>
            </a:r>
            <a:endParaRPr kumimoji="0" sz="13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p:txBody>
      </p:sp>
      <p:sp>
        <p:nvSpPr>
          <p:cNvPr id="101" name="Google Shape;101;p17"/>
          <p:cNvSpPr txBox="1"/>
          <p:nvPr/>
        </p:nvSpPr>
        <p:spPr>
          <a:xfrm>
            <a:off x="4633950" y="5382969"/>
            <a:ext cx="3574967" cy="1398832"/>
          </a:xfrm>
          <a:prstGeom prst="rect">
            <a:avLst/>
          </a:prstGeom>
          <a:solidFill>
            <a:srgbClr val="959595"/>
          </a:solidFill>
          <a:ln>
            <a:noFill/>
          </a:ln>
        </p:spPr>
        <p:txBody>
          <a:bodyPr spcFirstLastPara="1" wrap="square" lIns="0" tIns="126300" rIns="0" bIns="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1400" b="1"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IOU Emergency Load Reduction Program Targeted Awareness</a:t>
            </a:r>
            <a:endParaRPr kumimoji="0" sz="1400" b="1"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sz="1067"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0" marR="0" lvl="0" indent="0" algn="ctr" defTabSz="1219170" rtl="0" eaLnBrk="1" fontAlgn="auto" latinLnBrk="0" hangingPunct="1">
              <a:lnSpc>
                <a:spcPct val="100000"/>
              </a:lnSpc>
              <a:spcBef>
                <a:spcPts val="0"/>
              </a:spcBef>
              <a:spcAft>
                <a:spcPts val="0"/>
              </a:spcAft>
              <a:buClr>
                <a:srgbClr val="000000"/>
              </a:buClr>
              <a:buSzPts val="1100"/>
              <a:buFontTx/>
              <a:buNone/>
              <a:tabLst/>
              <a:defRPr/>
            </a:pPr>
            <a:r>
              <a:rPr kumimoji="0" lang="en" sz="13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Through 1:1 communication, make people aware of enrollment status and provide thorough program education.</a:t>
            </a:r>
            <a:endParaRPr kumimoji="0" sz="13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0" marR="186262" lvl="0" indent="0" algn="l" defTabSz="1219170" rtl="0" eaLnBrk="1" fontAlgn="auto" latinLnBrk="0" hangingPunct="1">
              <a:lnSpc>
                <a:spcPct val="111100"/>
              </a:lnSpc>
              <a:spcBef>
                <a:spcPts val="0"/>
              </a:spcBef>
              <a:spcAft>
                <a:spcPts val="0"/>
              </a:spcAft>
              <a:buClr>
                <a:srgbClr val="000000"/>
              </a:buClr>
              <a:buSzTx/>
              <a:buFontTx/>
              <a:buNone/>
              <a:tabLst/>
              <a:defRPr/>
            </a:pPr>
            <a:endParaRPr kumimoji="0" sz="1067"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p:txBody>
      </p:sp>
      <p:sp>
        <p:nvSpPr>
          <p:cNvPr id="102" name="Google Shape;102;p17"/>
          <p:cNvSpPr txBox="1"/>
          <p:nvPr/>
        </p:nvSpPr>
        <p:spPr>
          <a:xfrm>
            <a:off x="8353779" y="5382968"/>
            <a:ext cx="3574967" cy="1398833"/>
          </a:xfrm>
          <a:prstGeom prst="rect">
            <a:avLst/>
          </a:prstGeom>
          <a:solidFill>
            <a:srgbClr val="959595"/>
          </a:solidFill>
          <a:ln>
            <a:noFill/>
          </a:ln>
        </p:spPr>
        <p:txBody>
          <a:bodyPr spcFirstLastPara="1" wrap="square" lIns="0" tIns="126300" rIns="0" bIns="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US" sz="1400" b="1"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IOU Emergency Load Reduction Program </a:t>
            </a:r>
            <a:r>
              <a:rPr kumimoji="0" lang="en" sz="1400" b="1"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Targeted DA and DO Alert</a:t>
            </a:r>
            <a:endParaRPr kumimoji="0" sz="1400" b="1"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203195" marR="186262" lvl="0" indent="0" algn="ctr" defTabSz="1219170" rtl="0" eaLnBrk="1" fontAlgn="auto" latinLnBrk="0" hangingPunct="1">
              <a:lnSpc>
                <a:spcPct val="111100"/>
              </a:lnSpc>
              <a:spcBef>
                <a:spcPts val="0"/>
              </a:spcBef>
              <a:spcAft>
                <a:spcPts val="0"/>
              </a:spcAft>
              <a:buClr>
                <a:srgbClr val="000000"/>
              </a:buClr>
              <a:buSzTx/>
              <a:buFontTx/>
              <a:buNone/>
              <a:tabLst/>
              <a:defRPr/>
            </a:pPr>
            <a:endParaRPr kumimoji="0" sz="1067"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0" marR="0" lvl="0" indent="0" algn="ctr" defTabSz="1219170" rtl="0" eaLnBrk="1" fontAlgn="auto" latinLnBrk="0" hangingPunct="1">
              <a:lnSpc>
                <a:spcPct val="100000"/>
              </a:lnSpc>
              <a:spcBef>
                <a:spcPts val="0"/>
              </a:spcBef>
              <a:spcAft>
                <a:spcPts val="0"/>
              </a:spcAft>
              <a:buClr>
                <a:srgbClr val="000000"/>
              </a:buClr>
              <a:buSzPts val="1100"/>
              <a:buFontTx/>
              <a:buNone/>
              <a:tabLst/>
              <a:defRPr/>
            </a:pPr>
            <a:r>
              <a:rPr kumimoji="0" lang="en" sz="13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Emergency messaging on a 1:1 level to people enrolled, encouraging them to conserve from 4-9pm  </a:t>
            </a:r>
            <a:r>
              <a:rPr kumimoji="0" lang="en" sz="1300" b="0" i="1"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and</a:t>
            </a:r>
            <a:r>
              <a:rPr kumimoji="0" lang="en" sz="13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 they’ll save money by doing so</a:t>
            </a:r>
            <a:endParaRPr kumimoji="0" sz="13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p:txBody>
      </p:sp>
      <p:cxnSp>
        <p:nvCxnSpPr>
          <p:cNvPr id="103" name="Google Shape;103;p17"/>
          <p:cNvCxnSpPr>
            <a:cxnSpLocks/>
          </p:cNvCxnSpPr>
          <p:nvPr/>
        </p:nvCxnSpPr>
        <p:spPr>
          <a:xfrm>
            <a:off x="1017300" y="5310433"/>
            <a:ext cx="10911446" cy="0"/>
          </a:xfrm>
          <a:prstGeom prst="straightConnector1">
            <a:avLst/>
          </a:prstGeom>
          <a:noFill/>
          <a:ln w="9525" cap="flat" cmpd="sng">
            <a:solidFill>
              <a:schemeClr val="dk2"/>
            </a:solidFill>
            <a:prstDash val="solid"/>
            <a:round/>
            <a:headEnd type="none" w="med" len="med"/>
            <a:tailEnd type="none" w="med" len="med"/>
          </a:ln>
        </p:spPr>
      </p:cxnSp>
      <p:sp>
        <p:nvSpPr>
          <p:cNvPr id="105" name="Google Shape;105;p17"/>
          <p:cNvSpPr/>
          <p:nvPr/>
        </p:nvSpPr>
        <p:spPr>
          <a:xfrm>
            <a:off x="4633952" y="1744325"/>
            <a:ext cx="3574965" cy="2164101"/>
          </a:xfrm>
          <a:prstGeom prst="rect">
            <a:avLst/>
          </a:prstGeom>
          <a:solidFill>
            <a:srgbClr val="E5791B"/>
          </a:solid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sz="1850" b="1" i="0" u="none" strike="noStrike" kern="0" cap="none" spc="0" normalizeH="0" baseline="0" noProof="0">
              <a:ln>
                <a:noFill/>
              </a:ln>
              <a:solidFill>
                <a:srgbClr val="FFFFFF"/>
              </a:solidFill>
              <a:effectLst/>
              <a:uLnTx/>
              <a:uFillTx/>
              <a:latin typeface="Segoe UI"/>
              <a:ea typeface="Barlow Semi Condensed Black"/>
              <a:cs typeface="Segoe UI"/>
              <a:sym typeface="Barlow Semi Condensed Black"/>
            </a:endParaRPr>
          </a:p>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US" sz="1850" b="1" i="0" u="none" strike="noStrike" kern="0" cap="none" spc="0" normalizeH="0" baseline="0" noProof="0">
                <a:ln>
                  <a:noFill/>
                </a:ln>
                <a:solidFill>
                  <a:srgbClr val="FFFFFF"/>
                </a:solidFill>
                <a:effectLst/>
                <a:uLnTx/>
                <a:uFillTx/>
                <a:latin typeface="Segoe UI"/>
                <a:ea typeface="Barlow Semi Condensed Black"/>
                <a:cs typeface="Segoe UI"/>
                <a:sym typeface="Barlow Semi Condensed Black"/>
              </a:rPr>
              <a:t>Power Saver Rewards</a:t>
            </a:r>
            <a:endParaRPr kumimoji="0" lang="en-US" sz="1850" b="0" i="0" u="none" strike="noStrike" kern="1200" cap="none" spc="0" normalizeH="0" baseline="0" noProof="0">
              <a:ln>
                <a:noFill/>
              </a:ln>
              <a:solidFill>
                <a:srgbClr val="000000"/>
              </a:solidFill>
              <a:effectLst/>
              <a:uLnTx/>
              <a:uFillTx/>
              <a:latin typeface="Segoe UI"/>
              <a:ea typeface="+mn-ea"/>
              <a:cs typeface="Segoe UI"/>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sz="1867" b="1"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16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Build awareness that with Power Saver Rewards, Californians can get rewarded for saving energy during a Flex Alert.</a:t>
            </a:r>
            <a:endParaRPr kumimoji="0" sz="16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p:txBody>
      </p:sp>
      <p:sp>
        <p:nvSpPr>
          <p:cNvPr id="108" name="Google Shape;108;p17"/>
          <p:cNvSpPr/>
          <p:nvPr/>
        </p:nvSpPr>
        <p:spPr>
          <a:xfrm>
            <a:off x="8353780" y="1736443"/>
            <a:ext cx="3574966" cy="2164101"/>
          </a:xfrm>
          <a:prstGeom prst="rect">
            <a:avLst/>
          </a:prstGeom>
          <a:solidFill>
            <a:srgbClr val="E5791B"/>
          </a:solidFill>
          <a:ln>
            <a:noFill/>
          </a:ln>
        </p:spPr>
        <p:txBody>
          <a:bodyPr spcFirstLastPara="1" wrap="square" lIns="121900" tIns="121900" rIns="121900" bIns="121900" anchor="t" anchorCtr="0">
            <a:noAutofit/>
          </a:bodyPr>
          <a:lstStyle/>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sz="1867" b="1" i="0" u="none" strike="noStrike" kern="0" cap="none" spc="0" normalizeH="0" baseline="0" noProof="0">
              <a:ln>
                <a:noFill/>
              </a:ln>
              <a:solidFill>
                <a:srgbClr val="FFFFFF"/>
              </a:solidFill>
              <a:effectLst/>
              <a:uLnTx/>
              <a:uFillTx/>
              <a:latin typeface="Segoe UI" panose="020B0502040204020203" pitchFamily="34" charset="0"/>
              <a:ea typeface="Barlow Semi Condensed Black"/>
              <a:cs typeface="Segoe UI" panose="020B0502040204020203" pitchFamily="34" charset="0"/>
              <a:sym typeface="Barlow Semi Condensed Black"/>
            </a:endParaRPr>
          </a:p>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n-US" sz="1850" b="1" i="0" u="none" strike="noStrike" kern="0" cap="none" spc="0" normalizeH="0" baseline="0" noProof="0">
                <a:ln>
                  <a:noFill/>
                </a:ln>
                <a:solidFill>
                  <a:srgbClr val="FFFFFF"/>
                </a:solidFill>
                <a:effectLst/>
                <a:uLnTx/>
                <a:uFillTx/>
                <a:latin typeface="Segoe UI"/>
                <a:ea typeface="Barlow Semi Condensed Black"/>
                <a:cs typeface="Segoe UI"/>
                <a:sym typeface="Barlow Semi Condensed Black"/>
              </a:rPr>
              <a:t>Flex Alert </a:t>
            </a:r>
            <a:r>
              <a:rPr kumimoji="0" lang="en-US" sz="1850" b="1" i="0" u="none" strike="noStrike" kern="0" cap="none" spc="0" normalizeH="0" baseline="0" noProof="0" err="1">
                <a:ln>
                  <a:noFill/>
                </a:ln>
                <a:solidFill>
                  <a:srgbClr val="FFFFFF"/>
                </a:solidFill>
                <a:effectLst/>
                <a:uLnTx/>
                <a:uFillTx/>
                <a:latin typeface="Segoe UI"/>
                <a:ea typeface="Barlow Semi Condensed Black"/>
                <a:cs typeface="Segoe UI"/>
                <a:sym typeface="Barlow Semi Condensed Black"/>
              </a:rPr>
              <a:t>Alert</a:t>
            </a:r>
            <a:endParaRPr kumimoji="0" lang="en-US" sz="1850" b="1" i="0" u="none" strike="noStrike" kern="0" cap="none" spc="0" normalizeH="0" baseline="0" noProof="0">
              <a:ln>
                <a:noFill/>
              </a:ln>
              <a:solidFill>
                <a:srgbClr val="FFFFFF"/>
              </a:solidFill>
              <a:effectLst/>
              <a:uLnTx/>
              <a:uFillTx/>
              <a:latin typeface="Segoe UI"/>
              <a:ea typeface="Barlow Semi Condensed Black"/>
              <a:cs typeface="Segoe UI"/>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endParaRPr kumimoji="0" lang="en-US" sz="1867"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a:p>
            <a:pPr marL="0" marR="0" lvl="0" indent="0" algn="ctr" defTabSz="1219170" rtl="0" eaLnBrk="1" fontAlgn="auto" latinLnBrk="0" hangingPunct="1">
              <a:lnSpc>
                <a:spcPct val="100000"/>
              </a:lnSpc>
              <a:spcBef>
                <a:spcPts val="0"/>
              </a:spcBef>
              <a:spcAft>
                <a:spcPts val="0"/>
              </a:spcAft>
              <a:buClr>
                <a:srgbClr val="000000"/>
              </a:buClr>
              <a:buSzTx/>
              <a:buFontTx/>
              <a:buNone/>
              <a:tabLst/>
              <a:defRPr/>
            </a:pPr>
            <a:r>
              <a:rPr kumimoji="0" lang="en" sz="16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rPr>
              <a:t>Raise awareness that a Flex Alert has been called and encourage people to take an energy-saving action.</a:t>
            </a:r>
            <a:endParaRPr kumimoji="0" sz="1600" b="0" i="0" u="none" strike="noStrike" kern="0" cap="none" spc="0" normalizeH="0" baseline="0" noProof="0" dirty="0">
              <a:ln>
                <a:noFill/>
              </a:ln>
              <a:solidFill>
                <a:srgbClr val="FFFFFF"/>
              </a:solidFill>
              <a:effectLst/>
              <a:uLnTx/>
              <a:uFillTx/>
              <a:latin typeface="Segoe UI" panose="020B0502040204020203" pitchFamily="34" charset="0"/>
              <a:ea typeface="Barlow Semi Condensed"/>
              <a:cs typeface="Segoe UI" panose="020B0502040204020203" pitchFamily="34" charset="0"/>
              <a:sym typeface="Barlow Semi Condensed"/>
            </a:endParaRPr>
          </a:p>
        </p:txBody>
      </p:sp>
      <p:grpSp>
        <p:nvGrpSpPr>
          <p:cNvPr id="4" name="Group 3">
            <a:extLst>
              <a:ext uri="{FF2B5EF4-FFF2-40B4-BE49-F238E27FC236}">
                <a16:creationId xmlns:a16="http://schemas.microsoft.com/office/drawing/2014/main" id="{3D161FFE-B59C-DA48-BC8B-35C077CCAB39}"/>
              </a:ext>
            </a:extLst>
          </p:cNvPr>
          <p:cNvGrpSpPr/>
          <p:nvPr/>
        </p:nvGrpSpPr>
        <p:grpSpPr>
          <a:xfrm>
            <a:off x="5936400" y="369433"/>
            <a:ext cx="590400" cy="23040"/>
            <a:chOff x="5936400" y="369433"/>
            <a:chExt cx="590400" cy="23040"/>
          </a:xfrm>
        </p:grpSpPr>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A1A8C590-93D1-5C4F-8058-7B2EC860E2B5}"/>
                    </a:ext>
                  </a:extLst>
                </p14:cNvPr>
                <p14:cNvContentPartPr/>
                <p14:nvPr/>
              </p14:nvContentPartPr>
              <p14:xfrm>
                <a:off x="5936400" y="375193"/>
                <a:ext cx="280440" cy="17280"/>
              </p14:xfrm>
            </p:contentPart>
          </mc:Choice>
          <mc:Fallback xmlns="">
            <p:pic>
              <p:nvPicPr>
                <p:cNvPr id="2" name="Ink 1">
                  <a:extLst>
                    <a:ext uri="{FF2B5EF4-FFF2-40B4-BE49-F238E27FC236}">
                      <a16:creationId xmlns:a16="http://schemas.microsoft.com/office/drawing/2014/main" id="{A1A8C590-93D1-5C4F-8058-7B2EC860E2B5}"/>
                    </a:ext>
                  </a:extLst>
                </p:cNvPr>
                <p:cNvPicPr/>
                <p:nvPr/>
              </p:nvPicPr>
              <p:blipFill>
                <a:blip r:embed="rId4"/>
                <a:stretch>
                  <a:fillRect/>
                </a:stretch>
              </p:blipFill>
              <p:spPr>
                <a:xfrm>
                  <a:off x="5873400" y="312553"/>
                  <a:ext cx="406080" cy="14292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3" name="Ink 2">
                  <a:extLst>
                    <a:ext uri="{FF2B5EF4-FFF2-40B4-BE49-F238E27FC236}">
                      <a16:creationId xmlns:a16="http://schemas.microsoft.com/office/drawing/2014/main" id="{21B5F890-E5C4-034C-AAEE-9E5B3F566FCD}"/>
                    </a:ext>
                  </a:extLst>
                </p14:cNvPr>
                <p14:cNvContentPartPr/>
                <p14:nvPr/>
              </p14:nvContentPartPr>
              <p14:xfrm>
                <a:off x="6071400" y="369433"/>
                <a:ext cx="455400" cy="6120"/>
              </p14:xfrm>
            </p:contentPart>
          </mc:Choice>
          <mc:Fallback xmlns="">
            <p:pic>
              <p:nvPicPr>
                <p:cNvPr id="3" name="Ink 2">
                  <a:extLst>
                    <a:ext uri="{FF2B5EF4-FFF2-40B4-BE49-F238E27FC236}">
                      <a16:creationId xmlns:a16="http://schemas.microsoft.com/office/drawing/2014/main" id="{21B5F890-E5C4-034C-AAEE-9E5B3F566FCD}"/>
                    </a:ext>
                  </a:extLst>
                </p:cNvPr>
                <p:cNvPicPr/>
                <p:nvPr/>
              </p:nvPicPr>
              <p:blipFill>
                <a:blip r:embed="rId6"/>
                <a:stretch>
                  <a:fillRect/>
                </a:stretch>
              </p:blipFill>
              <p:spPr>
                <a:xfrm>
                  <a:off x="6008760" y="306433"/>
                  <a:ext cx="581040" cy="131760"/>
                </a:xfrm>
                <a:prstGeom prst="rect">
                  <a:avLst/>
                </a:prstGeom>
              </p:spPr>
            </p:pic>
          </mc:Fallback>
        </mc:AlternateContent>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72B4E-AA8A-43B9-100D-8EE2D383CE33}"/>
              </a:ext>
            </a:extLst>
          </p:cNvPr>
          <p:cNvSpPr>
            <a:spLocks noGrp="1"/>
          </p:cNvSpPr>
          <p:nvPr>
            <p:ph type="title"/>
          </p:nvPr>
        </p:nvSpPr>
        <p:spPr>
          <a:xfrm>
            <a:off x="609600" y="541990"/>
            <a:ext cx="10972800" cy="1325563"/>
          </a:xfrm>
        </p:spPr>
        <p:txBody>
          <a:bodyPr/>
          <a:lstStyle/>
          <a:p>
            <a:pPr>
              <a:lnSpc>
                <a:spcPct val="110000"/>
              </a:lnSpc>
              <a:spcBef>
                <a:spcPts val="1000"/>
              </a:spcBef>
            </a:pPr>
            <a:r>
              <a:rPr lang="en-US" sz="3200" dirty="0">
                <a:ea typeface="+mj-lt"/>
                <a:cs typeface="+mj-lt"/>
              </a:rPr>
              <a:t>How CBOs conduct outreach for the Power Saver Rewards Program</a:t>
            </a:r>
            <a:endParaRPr lang="en-US" sz="3200" b="0" dirty="0"/>
          </a:p>
        </p:txBody>
      </p:sp>
      <p:sp>
        <p:nvSpPr>
          <p:cNvPr id="3" name="Content Placeholder 2">
            <a:extLst>
              <a:ext uri="{FF2B5EF4-FFF2-40B4-BE49-F238E27FC236}">
                <a16:creationId xmlns:a16="http://schemas.microsoft.com/office/drawing/2014/main" id="{56D3A411-FA74-F7EA-AF04-F8A4EB05C6E9}"/>
              </a:ext>
            </a:extLst>
          </p:cNvPr>
          <p:cNvSpPr>
            <a:spLocks noGrp="1"/>
          </p:cNvSpPr>
          <p:nvPr>
            <p:ph idx="1"/>
          </p:nvPr>
        </p:nvSpPr>
        <p:spPr>
          <a:xfrm>
            <a:off x="609600" y="2049462"/>
            <a:ext cx="10972800" cy="4351338"/>
          </a:xfrm>
        </p:spPr>
        <p:txBody>
          <a:bodyPr vert="horz" lIns="0" tIns="45720" rIns="91440" bIns="45720" rtlCol="0" anchor="t">
            <a:noAutofit/>
          </a:bodyPr>
          <a:lstStyle/>
          <a:p>
            <a:pPr marL="0" indent="0">
              <a:lnSpc>
                <a:spcPct val="110000"/>
              </a:lnSpc>
              <a:buNone/>
            </a:pPr>
            <a:r>
              <a:rPr lang="en-US" sz="1600" dirty="0">
                <a:solidFill>
                  <a:srgbClr val="000000"/>
                </a:solidFill>
                <a:latin typeface="Segoe UI" panose="020B0502040204020203" pitchFamily="34" charset="0"/>
                <a:ea typeface="+mn-lt"/>
                <a:cs typeface="Segoe UI" panose="020B0502040204020203" pitchFamily="34" charset="0"/>
              </a:rPr>
              <a:t>CBOs play a critical role in educating core customer groups on Power Saver Rewards and activating them when a Flex Alert is called. </a:t>
            </a:r>
          </a:p>
          <a:p>
            <a:pPr marL="0" indent="0">
              <a:lnSpc>
                <a:spcPct val="110000"/>
              </a:lnSpc>
              <a:buNone/>
            </a:pPr>
            <a:endParaRPr lang="en-US" dirty="0">
              <a:solidFill>
                <a:srgbClr val="2A3C50"/>
              </a:solidFill>
              <a:latin typeface="Segoe UI" panose="020B0502040204020203" pitchFamily="34" charset="0"/>
              <a:ea typeface="+mn-lt"/>
              <a:cs typeface="Segoe UI" panose="020B0502040204020203" pitchFamily="34" charset="0"/>
            </a:endParaRPr>
          </a:p>
          <a:p>
            <a:pPr marL="628650" lvl="1" indent="-285750">
              <a:lnSpc>
                <a:spcPct val="110000"/>
              </a:lnSpc>
            </a:pPr>
            <a:r>
              <a:rPr lang="en-US" sz="1600" b="1" dirty="0">
                <a:solidFill>
                  <a:srgbClr val="000000"/>
                </a:solidFill>
                <a:latin typeface="Segoe UI" panose="020B0502040204020203" pitchFamily="34" charset="0"/>
                <a:ea typeface="+mn-lt"/>
                <a:cs typeface="Segoe UI" panose="020B0502040204020203" pitchFamily="34" charset="0"/>
              </a:rPr>
              <a:t>Trusted Messengers: </a:t>
            </a:r>
            <a:r>
              <a:rPr lang="en-US" sz="1600" dirty="0">
                <a:solidFill>
                  <a:srgbClr val="000000"/>
                </a:solidFill>
                <a:latin typeface="Segoe UI" panose="020B0502040204020203" pitchFamily="34" charset="0"/>
                <a:ea typeface="+mn-lt"/>
                <a:cs typeface="Segoe UI" panose="020B0502040204020203" pitchFamily="34" charset="0"/>
              </a:rPr>
              <a:t>CBOs enjoy a high level of trust in their communities, ensuring that their communities both hear and incorporate PSR and FA messaging</a:t>
            </a:r>
          </a:p>
          <a:p>
            <a:pPr marL="628650" lvl="1" indent="-285750">
              <a:lnSpc>
                <a:spcPct val="110000"/>
              </a:lnSpc>
            </a:pPr>
            <a:r>
              <a:rPr lang="en-US" sz="1600" b="1" dirty="0">
                <a:solidFill>
                  <a:srgbClr val="000000"/>
                </a:solidFill>
                <a:latin typeface="Segoe UI" panose="020B0502040204020203" pitchFamily="34" charset="0"/>
                <a:ea typeface="+mn-lt"/>
                <a:cs typeface="Segoe UI" panose="020B0502040204020203" pitchFamily="34" charset="0"/>
              </a:rPr>
              <a:t>In-Language: </a:t>
            </a:r>
            <a:r>
              <a:rPr lang="en-US" sz="1600" dirty="0">
                <a:solidFill>
                  <a:srgbClr val="000000"/>
                </a:solidFill>
                <a:latin typeface="Segoe UI" panose="020B0502040204020203" pitchFamily="34" charset="0"/>
                <a:ea typeface="+mn-lt"/>
                <a:cs typeface="Segoe UI" panose="020B0502040204020203" pitchFamily="34" charset="0"/>
              </a:rPr>
              <a:t>CBOs use in-language communication to reach populations that are not comfortable or adept at traditional English communications</a:t>
            </a:r>
          </a:p>
          <a:p>
            <a:pPr marL="628650" lvl="1" indent="-285750">
              <a:lnSpc>
                <a:spcPct val="110000"/>
              </a:lnSpc>
            </a:pPr>
            <a:r>
              <a:rPr lang="en-US" sz="1600" b="1" dirty="0">
                <a:solidFill>
                  <a:srgbClr val="000000"/>
                </a:solidFill>
                <a:latin typeface="Segoe UI" panose="020B0502040204020203" pitchFamily="34" charset="0"/>
                <a:ea typeface="+mn-lt"/>
                <a:cs typeface="Segoe UI" panose="020B0502040204020203" pitchFamily="34" charset="0"/>
              </a:rPr>
              <a:t>Vulnerable Communities: </a:t>
            </a:r>
            <a:r>
              <a:rPr lang="en-US" sz="1600" dirty="0">
                <a:solidFill>
                  <a:srgbClr val="000000"/>
                </a:solidFill>
                <a:latin typeface="Segoe UI" panose="020B0502040204020203" pitchFamily="34" charset="0"/>
                <a:ea typeface="+mn-lt"/>
                <a:cs typeface="Segoe UI" panose="020B0502040204020203" pitchFamily="34" charset="0"/>
              </a:rPr>
              <a:t>CBOs emphasize the impacts of power outages to vulnerable communities such as residents with disabilities and seniors which resonates deeply with their audiences</a:t>
            </a:r>
          </a:p>
          <a:p>
            <a:pPr marL="628650" lvl="1" indent="-285750">
              <a:lnSpc>
                <a:spcPct val="110000"/>
              </a:lnSpc>
            </a:pPr>
            <a:r>
              <a:rPr lang="en-US" sz="1600" b="1" dirty="0">
                <a:solidFill>
                  <a:srgbClr val="000000"/>
                </a:solidFill>
                <a:latin typeface="Segoe UI" panose="020B0502040204020203" pitchFamily="34" charset="0"/>
                <a:ea typeface="+mn-lt"/>
                <a:cs typeface="Segoe UI" panose="020B0502040204020203" pitchFamily="34" charset="0"/>
              </a:rPr>
              <a:t>Local Knowledge: </a:t>
            </a:r>
            <a:r>
              <a:rPr lang="en-US" sz="1600" dirty="0">
                <a:solidFill>
                  <a:srgbClr val="000000"/>
                </a:solidFill>
                <a:latin typeface="Segoe UI" panose="020B0502040204020203" pitchFamily="34" charset="0"/>
                <a:ea typeface="+mn-lt"/>
                <a:cs typeface="Segoe UI" panose="020B0502040204020203" pitchFamily="34" charset="0"/>
              </a:rPr>
              <a:t>PSR CBOs go to where their communities live, work, congregate and socialize. </a:t>
            </a:r>
          </a:p>
          <a:p>
            <a:pPr marL="0" indent="0">
              <a:lnSpc>
                <a:spcPct val="110000"/>
              </a:lnSpc>
              <a:buNone/>
            </a:pPr>
            <a:endParaRPr lang="en-US" sz="1600" dirty="0">
              <a:solidFill>
                <a:srgbClr val="000000"/>
              </a:solidFill>
              <a:ea typeface="+mn-lt"/>
              <a:cs typeface="+mn-lt"/>
            </a:endParaRPr>
          </a:p>
          <a:p>
            <a:endParaRPr lang="en-US" dirty="0"/>
          </a:p>
        </p:txBody>
      </p:sp>
    </p:spTree>
    <p:extLst>
      <p:ext uri="{BB962C8B-B14F-4D97-AF65-F5344CB8AC3E}">
        <p14:creationId xmlns:p14="http://schemas.microsoft.com/office/powerpoint/2010/main" val="3057847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92053-FB7A-4179-A817-4BCA2DADA8CB}"/>
              </a:ext>
            </a:extLst>
          </p:cNvPr>
          <p:cNvSpPr>
            <a:spLocks noGrp="1"/>
          </p:cNvSpPr>
          <p:nvPr>
            <p:ph type="title"/>
          </p:nvPr>
        </p:nvSpPr>
        <p:spPr>
          <a:xfrm>
            <a:off x="296985" y="492124"/>
            <a:ext cx="10972800" cy="729640"/>
          </a:xfrm>
        </p:spPr>
        <p:txBody>
          <a:bodyPr/>
          <a:lstStyle/>
          <a:p>
            <a:r>
              <a:rPr lang="en-US" sz="3200" dirty="0"/>
              <a:t>Who are the PSR CBOs?</a:t>
            </a:r>
          </a:p>
        </p:txBody>
      </p:sp>
      <p:sp>
        <p:nvSpPr>
          <p:cNvPr id="5" name="Slide Number Placeholder 4">
            <a:extLst>
              <a:ext uri="{FF2B5EF4-FFF2-40B4-BE49-F238E27FC236}">
                <a16:creationId xmlns:a16="http://schemas.microsoft.com/office/drawing/2014/main" id="{323FC545-CFAA-44EE-81BF-AB7198FA1E9E}"/>
              </a:ext>
            </a:extLst>
          </p:cNvPr>
          <p:cNvSpPr>
            <a:spLocks noGrp="1"/>
          </p:cNvSpPr>
          <p:nvPr>
            <p:ph type="sldNum" sz="quarter" idx="12"/>
          </p:nvPr>
        </p:nvSpPr>
        <p:spPr/>
        <p:txBody>
          <a:bodyPr/>
          <a:lstStyle/>
          <a:p>
            <a:pPr marL="0" marR="0" lvl="0" indent="0" algn="r" defTabSz="914400" rtl="0" eaLnBrk="1" fontAlgn="t" latinLnBrk="0" hangingPunct="1">
              <a:lnSpc>
                <a:spcPct val="100000"/>
              </a:lnSpc>
              <a:spcBef>
                <a:spcPts val="0"/>
              </a:spcBef>
              <a:spcAft>
                <a:spcPts val="0"/>
              </a:spcAft>
              <a:buClrTx/>
              <a:buSzTx/>
              <a:buFontTx/>
              <a:buNone/>
              <a:tabLst/>
              <a:defRPr/>
            </a:pPr>
            <a:fld id="{1C4126A1-9282-4A82-AC02-A59AF4A969C8}" type="slidenum">
              <a:rPr kumimoji="0" lang="en-US" sz="900" b="0" i="0" u="none" strike="noStrike" kern="1200" cap="none" spc="0" normalizeH="0" baseline="0" noProof="0" smtClean="0">
                <a:ln>
                  <a:noFill/>
                </a:ln>
                <a:solidFill>
                  <a:srgbClr val="6996C9"/>
                </a:solidFill>
                <a:effectLst/>
                <a:uLnTx/>
                <a:uFillTx/>
                <a:latin typeface="Century Gothic" panose="020F0302020204030204"/>
                <a:ea typeface="+mn-ea"/>
                <a:cs typeface="+mn-cs"/>
              </a:rPr>
              <a:pPr marL="0" marR="0" lvl="0" indent="0" algn="r" defTabSz="914400" rtl="0" eaLnBrk="1" fontAlgn="t" latinLnBrk="0" hangingPunct="1">
                <a:lnSpc>
                  <a:spcPct val="100000"/>
                </a:lnSpc>
                <a:spcBef>
                  <a:spcPts val="0"/>
                </a:spcBef>
                <a:spcAft>
                  <a:spcPts val="0"/>
                </a:spcAft>
                <a:buClrTx/>
                <a:buSzTx/>
                <a:buFontTx/>
                <a:buNone/>
                <a:tabLst/>
                <a:defRPr/>
              </a:pPr>
              <a:t>12</a:t>
            </a:fld>
            <a:endParaRPr kumimoji="0" lang="en-US" sz="900" b="0" i="0" u="none" strike="noStrike" kern="1200" cap="none" spc="0" normalizeH="0" baseline="0" noProof="0">
              <a:ln>
                <a:noFill/>
              </a:ln>
              <a:solidFill>
                <a:srgbClr val="6996C9"/>
              </a:solidFill>
              <a:effectLst/>
              <a:uLnTx/>
              <a:uFillTx/>
              <a:latin typeface="Century Gothic" panose="020F0302020204030204"/>
              <a:ea typeface="+mn-ea"/>
              <a:cs typeface="+mn-cs"/>
            </a:endParaRPr>
          </a:p>
        </p:txBody>
      </p:sp>
      <p:pic>
        <p:nvPicPr>
          <p:cNvPr id="9" name="Picture 10" descr="Logo, company name&#10;&#10;Description automatically generated">
            <a:extLst>
              <a:ext uri="{FF2B5EF4-FFF2-40B4-BE49-F238E27FC236}">
                <a16:creationId xmlns:a16="http://schemas.microsoft.com/office/drawing/2014/main" id="{4892919A-5F1C-A0CA-0060-5A367B7AB21A}"/>
              </a:ext>
            </a:extLst>
          </p:cNvPr>
          <p:cNvPicPr>
            <a:picLocks noChangeAspect="1"/>
          </p:cNvPicPr>
          <p:nvPr/>
        </p:nvPicPr>
        <p:blipFill>
          <a:blip r:embed="rId2"/>
          <a:stretch>
            <a:fillRect/>
          </a:stretch>
        </p:blipFill>
        <p:spPr>
          <a:xfrm>
            <a:off x="5642707" y="1123002"/>
            <a:ext cx="6006123" cy="5471690"/>
          </a:xfrm>
          <a:prstGeom prst="rect">
            <a:avLst/>
          </a:prstGeom>
        </p:spPr>
      </p:pic>
      <p:sp>
        <p:nvSpPr>
          <p:cNvPr id="13" name="Content Placeholder 2">
            <a:extLst>
              <a:ext uri="{FF2B5EF4-FFF2-40B4-BE49-F238E27FC236}">
                <a16:creationId xmlns:a16="http://schemas.microsoft.com/office/drawing/2014/main" id="{A8B0C267-D4AA-0D62-9CDC-D80C342ACCF9}"/>
              </a:ext>
            </a:extLst>
          </p:cNvPr>
          <p:cNvSpPr txBox="1">
            <a:spLocks/>
          </p:cNvSpPr>
          <p:nvPr/>
        </p:nvSpPr>
        <p:spPr>
          <a:xfrm>
            <a:off x="0" y="1291073"/>
            <a:ext cx="5065987" cy="2387325"/>
          </a:xfrm>
          <a:prstGeom prst="rect">
            <a:avLst/>
          </a:prstGeom>
          <a:solidFill>
            <a:schemeClr val="accent1"/>
          </a:solidFill>
        </p:spPr>
        <p:txBody>
          <a:bodyPr vert="horz" wrap="square" lIns="548640" tIns="182880" rIns="182880" bIns="182880" rtlCol="0" anchor="ctr"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en-US" sz="1600" b="1" i="0" u="none" strike="noStrike" kern="1200" cap="none" spc="0" normalizeH="0" baseline="0" noProof="0" dirty="0">
                <a:ln>
                  <a:noFill/>
                </a:ln>
                <a:solidFill>
                  <a:srgbClr val="FFFFFF"/>
                </a:solidFill>
                <a:effectLst/>
                <a:uLnTx/>
                <a:uFillTx/>
                <a:latin typeface="Segoe UI"/>
                <a:ea typeface="Lato"/>
                <a:cs typeface="Lato"/>
              </a:rPr>
              <a:t>In total, 26 CBOs submitted proposals requesting over 2.3 million dollars, an 86% increase from last year. With an 800K budget, 12 CBOs were approved for funding. Of the 12 recommended grantees, 7 will do outreach in PG&amp;E territory, 9 in SCE territory, and 4 in SDG&amp;E territory. </a:t>
            </a:r>
            <a:endParaRPr kumimoji="0" lang="en-US" sz="1600" b="1" i="0" u="none" strike="noStrike" kern="1200" cap="none" spc="0" normalizeH="0" baseline="0" noProof="0" dirty="0">
              <a:ln>
                <a:noFill/>
              </a:ln>
              <a:solidFill>
                <a:srgbClr val="FFFFFF"/>
              </a:solidFill>
              <a:effectLst/>
              <a:uLnTx/>
              <a:uFillTx/>
              <a:latin typeface="Segoe UI"/>
              <a:ea typeface="+mn-ea"/>
              <a:cs typeface="Lato" panose="020F0502020204030203" pitchFamily="34" charset="0"/>
            </a:endParaRPr>
          </a:p>
        </p:txBody>
      </p:sp>
      <p:sp>
        <p:nvSpPr>
          <p:cNvPr id="15" name="Content Placeholder 2">
            <a:extLst>
              <a:ext uri="{FF2B5EF4-FFF2-40B4-BE49-F238E27FC236}">
                <a16:creationId xmlns:a16="http://schemas.microsoft.com/office/drawing/2014/main" id="{BA2FE828-8072-C825-A448-F8BE0E33AB7B}"/>
              </a:ext>
            </a:extLst>
          </p:cNvPr>
          <p:cNvSpPr txBox="1">
            <a:spLocks/>
          </p:cNvSpPr>
          <p:nvPr/>
        </p:nvSpPr>
        <p:spPr>
          <a:xfrm>
            <a:off x="609602" y="3678398"/>
            <a:ext cx="4078116" cy="2906109"/>
          </a:xfrm>
          <a:prstGeom prst="rect">
            <a:avLst/>
          </a:prstGeom>
          <a:solidFill>
            <a:schemeClr val="bg1">
              <a:lumMod val="75000"/>
            </a:schemeClr>
          </a:solidFill>
        </p:spPr>
        <p:txBody>
          <a:bodyPr vert="horz" lIns="365760" tIns="365760" rIns="182880" bIns="18288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600" b="1" i="0" u="none" strike="noStrike" kern="1200" cap="none" spc="0" normalizeH="0" baseline="0" noProof="0" dirty="0">
                <a:ln>
                  <a:noFill/>
                </a:ln>
                <a:solidFill>
                  <a:srgbClr val="000000"/>
                </a:solidFill>
                <a:effectLst/>
                <a:uLnTx/>
                <a:uFillTx/>
                <a:latin typeface="Segoe UI"/>
                <a:ea typeface="Lato"/>
                <a:cs typeface="Lato"/>
              </a:rPr>
              <a:t>Core Customer Groups: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000000"/>
                </a:solidFill>
                <a:effectLst/>
                <a:uLnTx/>
                <a:uFillTx/>
                <a:latin typeface="Segoe UI"/>
                <a:ea typeface="Lato"/>
                <a:cs typeface="Lato"/>
              </a:rPr>
              <a:t>Low-Income (11)</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000000"/>
                </a:solidFill>
                <a:effectLst/>
                <a:uLnTx/>
                <a:uFillTx/>
                <a:latin typeface="Segoe UI"/>
                <a:ea typeface="Lato"/>
                <a:cs typeface="Lato"/>
              </a:rPr>
              <a:t>Seniors (11)</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000000"/>
                </a:solidFill>
                <a:effectLst/>
                <a:uLnTx/>
                <a:uFillTx/>
                <a:latin typeface="Segoe UI"/>
                <a:ea typeface="Lato"/>
                <a:cs typeface="Lato"/>
              </a:rPr>
              <a:t>Multicultural (11)</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000000"/>
                </a:solidFill>
                <a:effectLst/>
                <a:uLnTx/>
                <a:uFillTx/>
                <a:latin typeface="Segoe UI"/>
                <a:ea typeface="Lato"/>
                <a:cs typeface="Lato"/>
              </a:rPr>
              <a:t>Residents with Disabilities (10)</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1600" b="1" i="0" u="none" strike="noStrike" kern="1200" cap="none" spc="0" normalizeH="0" baseline="0" noProof="0" dirty="0">
                <a:ln>
                  <a:noFill/>
                </a:ln>
                <a:solidFill>
                  <a:srgbClr val="000000"/>
                </a:solidFill>
                <a:effectLst/>
                <a:uLnTx/>
                <a:uFillTx/>
                <a:latin typeface="Segoe UI"/>
                <a:ea typeface="Lato"/>
                <a:cs typeface="Lato"/>
              </a:rPr>
              <a:t>Rural and Agricultural (8)</a:t>
            </a:r>
          </a:p>
        </p:txBody>
      </p:sp>
    </p:spTree>
    <p:extLst>
      <p:ext uri="{BB962C8B-B14F-4D97-AF65-F5344CB8AC3E}">
        <p14:creationId xmlns:p14="http://schemas.microsoft.com/office/powerpoint/2010/main" val="3628802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82FD3-4CB9-F388-D19F-7CB9F3A70195}"/>
              </a:ext>
            </a:extLst>
          </p:cNvPr>
          <p:cNvSpPr>
            <a:spLocks noGrp="1"/>
          </p:cNvSpPr>
          <p:nvPr>
            <p:ph type="title"/>
          </p:nvPr>
        </p:nvSpPr>
        <p:spPr>
          <a:xfrm>
            <a:off x="609600" y="365126"/>
            <a:ext cx="10972800" cy="736088"/>
          </a:xfrm>
        </p:spPr>
        <p:txBody>
          <a:bodyPr/>
          <a:lstStyle/>
          <a:p>
            <a:r>
              <a:rPr lang="en-US" sz="3200" dirty="0"/>
              <a:t>Types of Outreach</a:t>
            </a:r>
          </a:p>
        </p:txBody>
      </p:sp>
      <p:sp>
        <p:nvSpPr>
          <p:cNvPr id="3" name="Content Placeholder 2">
            <a:extLst>
              <a:ext uri="{FF2B5EF4-FFF2-40B4-BE49-F238E27FC236}">
                <a16:creationId xmlns:a16="http://schemas.microsoft.com/office/drawing/2014/main" id="{F82CC81F-8103-CFCF-BA0A-37497E67F3FF}"/>
              </a:ext>
            </a:extLst>
          </p:cNvPr>
          <p:cNvSpPr>
            <a:spLocks noGrp="1"/>
          </p:cNvSpPr>
          <p:nvPr>
            <p:ph sz="half" idx="1"/>
          </p:nvPr>
        </p:nvSpPr>
        <p:spPr>
          <a:xfrm>
            <a:off x="609600" y="2038820"/>
            <a:ext cx="5181600" cy="4351338"/>
          </a:xfrm>
        </p:spPr>
        <p:txBody>
          <a:bodyPr/>
          <a:lstStyle/>
          <a:p>
            <a:pPr marL="0" indent="0">
              <a:buNone/>
            </a:pPr>
            <a:r>
              <a:rPr lang="en-US" b="1" u="sng" dirty="0">
                <a:latin typeface="Segoe UI" panose="020B0502040204020203" pitchFamily="34" charset="0"/>
                <a:cs typeface="Segoe UI" panose="020B0502040204020203" pitchFamily="34" charset="0"/>
              </a:rPr>
              <a:t>Direct</a:t>
            </a:r>
          </a:p>
          <a:p>
            <a:r>
              <a:rPr lang="en-US" sz="2000" dirty="0">
                <a:latin typeface="Segoe UI" panose="020B0502040204020203" pitchFamily="34" charset="0"/>
                <a:cs typeface="Segoe UI" panose="020B0502040204020203" pitchFamily="34" charset="0"/>
              </a:rPr>
              <a:t>Community Events</a:t>
            </a:r>
          </a:p>
          <a:p>
            <a:r>
              <a:rPr lang="en-US" sz="2000" dirty="0">
                <a:latin typeface="Segoe UI" panose="020B0502040204020203" pitchFamily="34" charset="0"/>
                <a:cs typeface="Segoe UI" panose="020B0502040204020203" pitchFamily="34" charset="0"/>
              </a:rPr>
              <a:t>Faith Service Events</a:t>
            </a:r>
          </a:p>
          <a:p>
            <a:r>
              <a:rPr lang="en-US" sz="2000" dirty="0">
                <a:latin typeface="Segoe UI" panose="020B0502040204020203" pitchFamily="34" charset="0"/>
                <a:cs typeface="Segoe UI" panose="020B0502040204020203" pitchFamily="34" charset="0"/>
              </a:rPr>
              <a:t>Door Knocking</a:t>
            </a:r>
          </a:p>
          <a:p>
            <a:r>
              <a:rPr lang="en-US" sz="2000" dirty="0">
                <a:latin typeface="Segoe UI" panose="020B0502040204020203" pitchFamily="34" charset="0"/>
                <a:cs typeface="Segoe UI" panose="020B0502040204020203" pitchFamily="34" charset="0"/>
              </a:rPr>
              <a:t>Presentations</a:t>
            </a:r>
          </a:p>
          <a:p>
            <a:r>
              <a:rPr lang="en-US" sz="2000" dirty="0">
                <a:latin typeface="Segoe UI" panose="020B0502040204020203" pitchFamily="34" charset="0"/>
                <a:cs typeface="Segoe UI" panose="020B0502040204020203" pitchFamily="34" charset="0"/>
              </a:rPr>
              <a:t>Phone Calls</a:t>
            </a:r>
          </a:p>
          <a:p>
            <a:r>
              <a:rPr lang="en-US" sz="2000" dirty="0">
                <a:latin typeface="Segoe UI" panose="020B0502040204020203" pitchFamily="34" charset="0"/>
                <a:cs typeface="Segoe UI" panose="020B0502040204020203" pitchFamily="34" charset="0"/>
              </a:rPr>
              <a:t>Text Messages</a:t>
            </a:r>
          </a:p>
          <a:p>
            <a:r>
              <a:rPr lang="en-US" sz="2000" dirty="0">
                <a:latin typeface="Segoe UI" panose="020B0502040204020203" pitchFamily="34" charset="0"/>
                <a:cs typeface="Segoe UI" panose="020B0502040204020203" pitchFamily="34" charset="0"/>
              </a:rPr>
              <a:t>Webinars</a:t>
            </a:r>
          </a:p>
          <a:p>
            <a:r>
              <a:rPr lang="en-US" sz="2000" dirty="0">
                <a:latin typeface="Segoe UI" panose="020B0502040204020203" pitchFamily="34" charset="0"/>
                <a:cs typeface="Segoe UI" panose="020B0502040204020203" pitchFamily="34" charset="0"/>
              </a:rPr>
              <a:t>Facebook Lives</a:t>
            </a:r>
          </a:p>
        </p:txBody>
      </p:sp>
      <p:sp>
        <p:nvSpPr>
          <p:cNvPr id="4" name="Content Placeholder 3">
            <a:extLst>
              <a:ext uri="{FF2B5EF4-FFF2-40B4-BE49-F238E27FC236}">
                <a16:creationId xmlns:a16="http://schemas.microsoft.com/office/drawing/2014/main" id="{75ECD0B5-8AB5-4D9E-DC80-113DBB129F90}"/>
              </a:ext>
            </a:extLst>
          </p:cNvPr>
          <p:cNvSpPr>
            <a:spLocks noGrp="1"/>
          </p:cNvSpPr>
          <p:nvPr>
            <p:ph sz="half" idx="2"/>
          </p:nvPr>
        </p:nvSpPr>
        <p:spPr>
          <a:xfrm>
            <a:off x="6400800" y="2032097"/>
            <a:ext cx="5181600" cy="4351338"/>
          </a:xfrm>
        </p:spPr>
        <p:txBody>
          <a:bodyPr vert="horz" lIns="0" tIns="45720" rIns="91440" bIns="45720" rtlCol="0" anchor="t">
            <a:noAutofit/>
          </a:bodyPr>
          <a:lstStyle/>
          <a:p>
            <a:pPr marL="0" indent="0">
              <a:buNone/>
            </a:pPr>
            <a:r>
              <a:rPr lang="en-US" b="1" u="sng" dirty="0">
                <a:latin typeface="Segoe UI" panose="020B0502040204020203" pitchFamily="34" charset="0"/>
                <a:cs typeface="Segoe UI" panose="020B0502040204020203" pitchFamily="34" charset="0"/>
              </a:rPr>
              <a:t>Indirect</a:t>
            </a:r>
          </a:p>
          <a:p>
            <a:r>
              <a:rPr lang="en-US" sz="2000" dirty="0">
                <a:latin typeface="Segoe UI" panose="020B0502040204020203" pitchFamily="34" charset="0"/>
                <a:cs typeface="Segoe UI" panose="020B0502040204020203" pitchFamily="34" charset="0"/>
              </a:rPr>
              <a:t>Social Posts</a:t>
            </a:r>
          </a:p>
          <a:p>
            <a:r>
              <a:rPr lang="en-US" sz="2000" dirty="0">
                <a:latin typeface="Segoe UI" panose="020B0502040204020203" pitchFamily="34" charset="0"/>
                <a:cs typeface="Segoe UI" panose="020B0502040204020203" pitchFamily="34" charset="0"/>
              </a:rPr>
              <a:t>Newsletters</a:t>
            </a:r>
          </a:p>
          <a:p>
            <a:r>
              <a:rPr lang="en-US" sz="2000" dirty="0">
                <a:latin typeface="Segoe UI" panose="020B0502040204020203" pitchFamily="34" charset="0"/>
                <a:cs typeface="Segoe UI" panose="020B0502040204020203" pitchFamily="34" charset="0"/>
              </a:rPr>
              <a:t>Emails</a:t>
            </a:r>
          </a:p>
          <a:p>
            <a:r>
              <a:rPr lang="en-US" sz="2000" dirty="0">
                <a:latin typeface="Segoe UI" panose="020B0502040204020203" pitchFamily="34" charset="0"/>
                <a:cs typeface="Segoe UI" panose="020B0502040204020203" pitchFamily="34" charset="0"/>
              </a:rPr>
              <a:t>Radio Announcements</a:t>
            </a:r>
          </a:p>
          <a:p>
            <a:r>
              <a:rPr lang="en-US" sz="2000" dirty="0">
                <a:latin typeface="Segoe UI" panose="020B0502040204020203" pitchFamily="34" charset="0"/>
                <a:cs typeface="Segoe UI" panose="020B0502040204020203" pitchFamily="34" charset="0"/>
              </a:rPr>
              <a:t>Digital Videos</a:t>
            </a:r>
          </a:p>
          <a:p>
            <a:r>
              <a:rPr lang="en-US" sz="2000" dirty="0">
                <a:latin typeface="Segoe UI" panose="020B0502040204020203" pitchFamily="34" charset="0"/>
                <a:cs typeface="Segoe UI" panose="020B0502040204020203" pitchFamily="34" charset="0"/>
              </a:rPr>
              <a:t>Earned Media</a:t>
            </a:r>
          </a:p>
          <a:p>
            <a:r>
              <a:rPr lang="en-US" sz="2000" dirty="0">
                <a:latin typeface="Segoe UI" panose="020B0502040204020203" pitchFamily="34" charset="0"/>
                <a:cs typeface="Segoe UI" panose="020B0502040204020203" pitchFamily="34" charset="0"/>
              </a:rPr>
              <a:t>Websites/Blog Posts</a:t>
            </a:r>
          </a:p>
        </p:txBody>
      </p:sp>
      <p:sp>
        <p:nvSpPr>
          <p:cNvPr id="6" name="TextBox 5">
            <a:extLst>
              <a:ext uri="{FF2B5EF4-FFF2-40B4-BE49-F238E27FC236}">
                <a16:creationId xmlns:a16="http://schemas.microsoft.com/office/drawing/2014/main" id="{7559691C-A2F4-675A-935C-10F784A179E5}"/>
              </a:ext>
            </a:extLst>
          </p:cNvPr>
          <p:cNvSpPr txBox="1"/>
          <p:nvPr/>
        </p:nvSpPr>
        <p:spPr>
          <a:xfrm>
            <a:off x="609600" y="1199535"/>
            <a:ext cx="1029437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Segoe UI" panose="020B0502040204020203" pitchFamily="34" charset="0"/>
                <a:ea typeface="+mn-ea"/>
                <a:cs typeface="Segoe UI" panose="020B0502040204020203" pitchFamily="34" charset="0"/>
              </a:rPr>
              <a:t>The following are examples of outreach Community-Based Organizations will do on behalf of the Power Saver Rewards program. This includes, but isn’t limited to:</a:t>
            </a:r>
          </a:p>
        </p:txBody>
      </p:sp>
    </p:spTree>
    <p:extLst>
      <p:ext uri="{BB962C8B-B14F-4D97-AF65-F5344CB8AC3E}">
        <p14:creationId xmlns:p14="http://schemas.microsoft.com/office/powerpoint/2010/main" val="2723043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37B85-9D3C-65EE-4445-40796B989D78}"/>
              </a:ext>
            </a:extLst>
          </p:cNvPr>
          <p:cNvSpPr>
            <a:spLocks noGrp="1"/>
          </p:cNvSpPr>
          <p:nvPr>
            <p:ph type="title"/>
          </p:nvPr>
        </p:nvSpPr>
        <p:spPr>
          <a:xfrm>
            <a:off x="550985" y="-35413"/>
            <a:ext cx="10972800" cy="1325563"/>
          </a:xfrm>
        </p:spPr>
        <p:txBody>
          <a:bodyPr/>
          <a:lstStyle/>
          <a:p>
            <a:r>
              <a:rPr lang="en-US" sz="3200" dirty="0"/>
              <a:t>Example Outreach – American G.I. Forum (AGIF</a:t>
            </a:r>
            <a:r>
              <a:rPr lang="en-US" dirty="0"/>
              <a:t>)</a:t>
            </a:r>
          </a:p>
        </p:txBody>
      </p:sp>
      <p:sp>
        <p:nvSpPr>
          <p:cNvPr id="3" name="Content Placeholder 2">
            <a:extLst>
              <a:ext uri="{FF2B5EF4-FFF2-40B4-BE49-F238E27FC236}">
                <a16:creationId xmlns:a16="http://schemas.microsoft.com/office/drawing/2014/main" id="{13B801EB-E9FE-1916-7F6D-7E176C1A545E}"/>
              </a:ext>
            </a:extLst>
          </p:cNvPr>
          <p:cNvSpPr>
            <a:spLocks noGrp="1"/>
          </p:cNvSpPr>
          <p:nvPr>
            <p:ph sz="half" idx="1"/>
          </p:nvPr>
        </p:nvSpPr>
        <p:spPr>
          <a:xfrm>
            <a:off x="609600" y="1441579"/>
            <a:ext cx="11065164" cy="4351338"/>
          </a:xfrm>
        </p:spPr>
        <p:txBody>
          <a:bodyPr vert="horz" lIns="0" tIns="45720" rIns="91440" bIns="45720" rtlCol="0" anchor="t">
            <a:noAutofit/>
          </a:bodyPr>
          <a:lstStyle/>
          <a:p>
            <a:pPr marL="0" indent="0">
              <a:buNone/>
            </a:pPr>
            <a:r>
              <a:rPr lang="en-US">
                <a:latin typeface="Segoe UI" panose="020B0502040204020203" pitchFamily="34" charset="0"/>
                <a:cs typeface="Segoe UI" panose="020B0502040204020203" pitchFamily="34" charset="0"/>
              </a:rPr>
              <a:t>Nipomo Swap Meet</a:t>
            </a:r>
          </a:p>
          <a:p>
            <a:pPr marL="0" indent="0">
              <a:buNone/>
            </a:pPr>
            <a:r>
              <a:rPr lang="en-US" sz="1600">
                <a:solidFill>
                  <a:srgbClr val="000000"/>
                </a:solidFill>
                <a:latin typeface="Segoe UI"/>
                <a:cs typeface="Segoe UI"/>
              </a:rPr>
              <a:t>The AGIF team, a civil rights organization of Latino veterans, attended the Nipomo Swap Meet in </a:t>
            </a:r>
            <a:r>
              <a:rPr lang="en-US" sz="1600">
                <a:solidFill>
                  <a:srgbClr val="1F1F1F"/>
                </a:solidFill>
                <a:latin typeface="Segoe UI"/>
                <a:ea typeface="+mn-lt"/>
                <a:cs typeface="Segoe UI"/>
              </a:rPr>
              <a:t>San Luis Obispo County on May 21, which attracts attendees</a:t>
            </a:r>
            <a:r>
              <a:rPr lang="en-US" sz="1600">
                <a:solidFill>
                  <a:srgbClr val="000000"/>
                </a:solidFill>
                <a:latin typeface="Segoe UI"/>
                <a:cs typeface="Segoe UI"/>
              </a:rPr>
              <a:t> from Northern Santa Barbara County and Southern San Luis Obispo County. The team shared the PSR Program message to a specific hard-to-reach multicultural and low-income population. Out of the estimated 4,000 attendees, they directly engaged with 346 residents, most of whom were low-income and multicultural residents. AGIF explained to families that the more energy they reduce during a Flex Alert, the more rewards they earn. They directed people to learn more about how they can earn bill credits through the PSR Program by visiting PowerSaverRewards.org. They conducted outreach in English, Spanish, and Mixteco.</a:t>
            </a:r>
            <a:endParaRPr lang="en-US" sz="1600">
              <a:latin typeface="Segoe UI"/>
              <a:cs typeface="Segoe UI"/>
            </a:endParaRPr>
          </a:p>
        </p:txBody>
      </p:sp>
      <p:pic>
        <p:nvPicPr>
          <p:cNvPr id="7" name="Picture 6">
            <a:extLst>
              <a:ext uri="{FF2B5EF4-FFF2-40B4-BE49-F238E27FC236}">
                <a16:creationId xmlns:a16="http://schemas.microsoft.com/office/drawing/2014/main" id="{6337F848-5DFB-A0A5-6403-DABFD08FF0F5}"/>
              </a:ext>
            </a:extLst>
          </p:cNvPr>
          <p:cNvPicPr>
            <a:picLocks noChangeAspect="1"/>
          </p:cNvPicPr>
          <p:nvPr/>
        </p:nvPicPr>
        <p:blipFill>
          <a:blip r:embed="rId2"/>
          <a:stretch>
            <a:fillRect/>
          </a:stretch>
        </p:blipFill>
        <p:spPr>
          <a:xfrm>
            <a:off x="784270" y="3731579"/>
            <a:ext cx="2057764" cy="2475911"/>
          </a:xfrm>
          <a:prstGeom prst="rect">
            <a:avLst/>
          </a:prstGeom>
        </p:spPr>
      </p:pic>
      <p:pic>
        <p:nvPicPr>
          <p:cNvPr id="6" name="Picture 7">
            <a:extLst>
              <a:ext uri="{FF2B5EF4-FFF2-40B4-BE49-F238E27FC236}">
                <a16:creationId xmlns:a16="http://schemas.microsoft.com/office/drawing/2014/main" id="{A49AEEB5-BF04-A70A-D12B-6D8FD8A4BC95}"/>
              </a:ext>
            </a:extLst>
          </p:cNvPr>
          <p:cNvPicPr>
            <a:picLocks noChangeAspect="1"/>
          </p:cNvPicPr>
          <p:nvPr/>
        </p:nvPicPr>
        <p:blipFill>
          <a:blip r:embed="rId3"/>
          <a:stretch>
            <a:fillRect/>
          </a:stretch>
        </p:blipFill>
        <p:spPr>
          <a:xfrm>
            <a:off x="3664439" y="3870228"/>
            <a:ext cx="4745892" cy="2198611"/>
          </a:xfrm>
          <a:prstGeom prst="rect">
            <a:avLst/>
          </a:prstGeom>
        </p:spPr>
      </p:pic>
      <p:pic>
        <p:nvPicPr>
          <p:cNvPr id="8" name="Picture 8">
            <a:extLst>
              <a:ext uri="{FF2B5EF4-FFF2-40B4-BE49-F238E27FC236}">
                <a16:creationId xmlns:a16="http://schemas.microsoft.com/office/drawing/2014/main" id="{B8531051-3116-6A1A-C491-8FF71B725096}"/>
              </a:ext>
            </a:extLst>
          </p:cNvPr>
          <p:cNvPicPr>
            <a:picLocks noChangeAspect="1"/>
          </p:cNvPicPr>
          <p:nvPr/>
        </p:nvPicPr>
        <p:blipFill>
          <a:blip r:embed="rId4"/>
          <a:stretch>
            <a:fillRect/>
          </a:stretch>
        </p:blipFill>
        <p:spPr>
          <a:xfrm>
            <a:off x="8931564" y="3731579"/>
            <a:ext cx="2743200" cy="2475911"/>
          </a:xfrm>
          <a:prstGeom prst="rect">
            <a:avLst/>
          </a:prstGeom>
        </p:spPr>
      </p:pic>
    </p:spTree>
    <p:extLst>
      <p:ext uri="{BB962C8B-B14F-4D97-AF65-F5344CB8AC3E}">
        <p14:creationId xmlns:p14="http://schemas.microsoft.com/office/powerpoint/2010/main" val="36980075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E1ACD-DCC7-39DA-AC11-EE8FC183FCA6}"/>
              </a:ext>
            </a:extLst>
          </p:cNvPr>
          <p:cNvSpPr>
            <a:spLocks noGrp="1"/>
          </p:cNvSpPr>
          <p:nvPr>
            <p:ph type="title"/>
          </p:nvPr>
        </p:nvSpPr>
        <p:spPr>
          <a:xfrm>
            <a:off x="609600" y="376686"/>
            <a:ext cx="10972800" cy="866410"/>
          </a:xfrm>
        </p:spPr>
        <p:txBody>
          <a:bodyPr/>
          <a:lstStyle/>
          <a:p>
            <a:r>
              <a:rPr lang="en-US" sz="3200" dirty="0"/>
              <a:t>Community Based Organization Impact - 2022</a:t>
            </a:r>
          </a:p>
        </p:txBody>
      </p:sp>
      <p:graphicFrame>
        <p:nvGraphicFramePr>
          <p:cNvPr id="6" name="Table 35">
            <a:extLst>
              <a:ext uri="{FF2B5EF4-FFF2-40B4-BE49-F238E27FC236}">
                <a16:creationId xmlns:a16="http://schemas.microsoft.com/office/drawing/2014/main" id="{51EECD36-02ED-8BDF-8A62-2640B56FC2B6}"/>
              </a:ext>
            </a:extLst>
          </p:cNvPr>
          <p:cNvGraphicFramePr>
            <a:graphicFrameLocks noGrp="1"/>
          </p:cNvGraphicFramePr>
          <p:nvPr/>
        </p:nvGraphicFramePr>
        <p:xfrm>
          <a:off x="1497370" y="2641600"/>
          <a:ext cx="4240376" cy="3677610"/>
        </p:xfrm>
        <a:graphic>
          <a:graphicData uri="http://schemas.openxmlformats.org/drawingml/2006/table">
            <a:tbl>
              <a:tblPr firstRow="1" bandRow="1"/>
              <a:tblGrid>
                <a:gridCol w="2859342">
                  <a:extLst>
                    <a:ext uri="{9D8B030D-6E8A-4147-A177-3AD203B41FA5}">
                      <a16:colId xmlns:a16="http://schemas.microsoft.com/office/drawing/2014/main" val="2839294500"/>
                    </a:ext>
                  </a:extLst>
                </a:gridCol>
                <a:gridCol w="1381034">
                  <a:extLst>
                    <a:ext uri="{9D8B030D-6E8A-4147-A177-3AD203B41FA5}">
                      <a16:colId xmlns:a16="http://schemas.microsoft.com/office/drawing/2014/main" val="815931018"/>
                    </a:ext>
                  </a:extLst>
                </a:gridCol>
              </a:tblGrid>
              <a:tr h="547324">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lvl="0" algn="ctr">
                        <a:lnSpc>
                          <a:spcPct val="100000"/>
                        </a:lnSpc>
                        <a:buNone/>
                      </a:pPr>
                      <a:r>
                        <a:rPr lang="en-US" sz="1600" dirty="0">
                          <a:solidFill>
                            <a:schemeClr val="bg1"/>
                          </a:solidFill>
                          <a:latin typeface="Segoe UI" panose="020B0502040204020203" pitchFamily="34" charset="0"/>
                          <a:cs typeface="Segoe UI" panose="020B0502040204020203" pitchFamily="34" charset="0"/>
                        </a:rPr>
                        <a:t>Power Saver Rewards Awareness</a:t>
                      </a:r>
                    </a:p>
                  </a:txBody>
                  <a:tcPr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chemeClr val="accent1"/>
                    </a:solidFill>
                  </a:tcPr>
                </a:tc>
                <a:tc hMerge="1">
                  <a:txBody>
                    <a:bodyPr/>
                    <a:lstStyle/>
                    <a:p>
                      <a:endParaRPr lang="en-US"/>
                    </a:p>
                  </a:txBody>
                  <a:tcPr>
                    <a:solidFill>
                      <a:srgbClr val="ED7D31"/>
                    </a:solidFill>
                  </a:tcPr>
                </a:tc>
                <a:extLst>
                  <a:ext uri="{0D108BD9-81ED-4DB2-BD59-A6C34878D82A}">
                    <a16:rowId xmlns:a16="http://schemas.microsoft.com/office/drawing/2014/main" val="1689166480"/>
                  </a:ext>
                </a:extLst>
              </a:tr>
              <a:tr h="37965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algn="l">
                        <a:lnSpc>
                          <a:spcPct val="100000"/>
                        </a:lnSpc>
                      </a:pPr>
                      <a:r>
                        <a:rPr lang="en-US" sz="1600" b="0" dirty="0">
                          <a:solidFill>
                            <a:schemeClr val="tx1"/>
                          </a:solidFill>
                          <a:latin typeface="Segoe UI" panose="020B0502040204020203" pitchFamily="34" charset="0"/>
                          <a:cs typeface="Segoe UI" panose="020B0502040204020203" pitchFamily="34" charset="0"/>
                        </a:rPr>
                        <a:t>Events</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lnSpc>
                          <a:spcPct val="100000"/>
                        </a:lnSpc>
                      </a:pPr>
                      <a:r>
                        <a:rPr lang="en-US" sz="1600" b="1">
                          <a:solidFill>
                            <a:schemeClr val="tx1"/>
                          </a:solidFill>
                          <a:latin typeface="Segoe UI" panose="020B0502040204020203" pitchFamily="34" charset="0"/>
                          <a:cs typeface="Segoe UI" panose="020B0502040204020203" pitchFamily="34" charset="0"/>
                        </a:rPr>
                        <a:t>495</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1876359184"/>
                  </a:ext>
                </a:extLst>
              </a:tr>
              <a:tr h="40668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a:lnSpc>
                          <a:spcPct val="100000"/>
                        </a:lnSpc>
                        <a:buNone/>
                      </a:pPr>
                      <a:r>
                        <a:rPr lang="en-US" sz="1600" b="0">
                          <a:solidFill>
                            <a:schemeClr val="tx1"/>
                          </a:solidFill>
                          <a:latin typeface="Segoe UI" panose="020B0502040204020203" pitchFamily="34" charset="0"/>
                          <a:cs typeface="Segoe UI" panose="020B0502040204020203" pitchFamily="34" charset="0"/>
                        </a:rPr>
                        <a:t>Doors Knocked</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a:solidFill>
                            <a:schemeClr val="tx1"/>
                          </a:solidFill>
                          <a:latin typeface="Segoe UI" panose="020B0502040204020203" pitchFamily="34" charset="0"/>
                          <a:cs typeface="Segoe UI" panose="020B0502040204020203" pitchFamily="34" charset="0"/>
                        </a:rPr>
                        <a:t>7,323</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3888071634"/>
                  </a:ext>
                </a:extLst>
              </a:tr>
              <a:tr h="37965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a:lnSpc>
                          <a:spcPct val="100000"/>
                        </a:lnSpc>
                        <a:buNone/>
                      </a:pPr>
                      <a:r>
                        <a:rPr lang="en-US" sz="1600" b="0">
                          <a:solidFill>
                            <a:schemeClr val="tx1"/>
                          </a:solidFill>
                          <a:latin typeface="Segoe UI" panose="020B0502040204020203" pitchFamily="34" charset="0"/>
                          <a:cs typeface="Segoe UI" panose="020B0502040204020203" pitchFamily="34" charset="0"/>
                        </a:rPr>
                        <a:t>Phone Calls</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lnSpc>
                          <a:spcPct val="100000"/>
                        </a:lnSpc>
                      </a:pPr>
                      <a:r>
                        <a:rPr lang="en-US" sz="1600" b="1">
                          <a:solidFill>
                            <a:schemeClr val="tx1"/>
                          </a:solidFill>
                          <a:latin typeface="Segoe UI" panose="020B0502040204020203" pitchFamily="34" charset="0"/>
                          <a:cs typeface="Segoe UI" panose="020B0502040204020203" pitchFamily="34" charset="0"/>
                        </a:rPr>
                        <a:t>5,020</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399447843"/>
                  </a:ext>
                </a:extLst>
              </a:tr>
              <a:tr h="37965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algn="l">
                        <a:lnSpc>
                          <a:spcPct val="100000"/>
                        </a:lnSpc>
                      </a:pPr>
                      <a:r>
                        <a:rPr lang="en-US" sz="1600" b="0">
                          <a:solidFill>
                            <a:schemeClr val="tx1"/>
                          </a:solidFill>
                          <a:latin typeface="Segoe UI" panose="020B0502040204020203" pitchFamily="34" charset="0"/>
                          <a:cs typeface="Segoe UI" panose="020B0502040204020203" pitchFamily="34" charset="0"/>
                        </a:rPr>
                        <a:t>Texts</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a:solidFill>
                            <a:schemeClr val="tx1"/>
                          </a:solidFill>
                          <a:latin typeface="Segoe UI" panose="020B0502040204020203" pitchFamily="34" charset="0"/>
                          <a:cs typeface="Segoe UI" panose="020B0502040204020203" pitchFamily="34" charset="0"/>
                        </a:rPr>
                        <a:t>4,532</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1839842982"/>
                  </a:ext>
                </a:extLst>
              </a:tr>
              <a:tr h="37965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a:lnSpc>
                          <a:spcPct val="100000"/>
                        </a:lnSpc>
                        <a:buNone/>
                      </a:pPr>
                      <a:r>
                        <a:rPr lang="en-US" sz="1600" b="0">
                          <a:solidFill>
                            <a:schemeClr val="tx1"/>
                          </a:solidFill>
                          <a:latin typeface="Segoe UI" panose="020B0502040204020203" pitchFamily="34" charset="0"/>
                          <a:cs typeface="Segoe UI" panose="020B0502040204020203" pitchFamily="34" charset="0"/>
                        </a:rPr>
                        <a:t>Social Media Posts</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a:solidFill>
                            <a:schemeClr val="tx1"/>
                          </a:solidFill>
                          <a:latin typeface="Segoe UI" panose="020B0502040204020203" pitchFamily="34" charset="0"/>
                          <a:cs typeface="Segoe UI" panose="020B0502040204020203" pitchFamily="34" charset="0"/>
                        </a:rPr>
                        <a:t>727</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3756643220"/>
                  </a:ext>
                </a:extLst>
              </a:tr>
              <a:tr h="379651">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a:lnSpc>
                          <a:spcPct val="100000"/>
                        </a:lnSpc>
                        <a:buNone/>
                      </a:pPr>
                      <a:r>
                        <a:rPr lang="en-US" sz="1600" b="0">
                          <a:solidFill>
                            <a:schemeClr val="tx1"/>
                          </a:solidFill>
                          <a:latin typeface="Segoe UI" panose="020B0502040204020203" pitchFamily="34" charset="0"/>
                          <a:cs typeface="Segoe UI" panose="020B0502040204020203" pitchFamily="34" charset="0"/>
                        </a:rPr>
                        <a:t>Radio Spots</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a:solidFill>
                            <a:schemeClr val="tx1"/>
                          </a:solidFill>
                          <a:latin typeface="Segoe UI" panose="020B0502040204020203" pitchFamily="34" charset="0"/>
                          <a:cs typeface="Segoe UI" panose="020B0502040204020203" pitchFamily="34" charset="0"/>
                        </a:rPr>
                        <a:t>23</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1534747487"/>
                  </a:ext>
                </a:extLst>
              </a:tr>
              <a:tr h="412672">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a:lnSpc>
                          <a:spcPct val="100000"/>
                        </a:lnSpc>
                        <a:buNone/>
                      </a:pPr>
                      <a:r>
                        <a:rPr lang="en-US" sz="1600" b="0">
                          <a:solidFill>
                            <a:schemeClr val="tx1"/>
                          </a:solidFill>
                          <a:latin typeface="Segoe UI" panose="020B0502040204020203" pitchFamily="34" charset="0"/>
                          <a:cs typeface="Segoe UI" panose="020B0502040204020203" pitchFamily="34" charset="0"/>
                        </a:rPr>
                        <a:t>Emails</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a:solidFill>
                            <a:schemeClr val="tx1"/>
                          </a:solidFill>
                          <a:latin typeface="Segoe UI" panose="020B0502040204020203" pitchFamily="34" charset="0"/>
                          <a:cs typeface="Segoe UI" panose="020B0502040204020203" pitchFamily="34" charset="0"/>
                        </a:rPr>
                        <a:t>265,170</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484845571"/>
                  </a:ext>
                </a:extLst>
              </a:tr>
              <a:tr h="412672">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dirty="0">
                          <a:solidFill>
                            <a:schemeClr val="tx1"/>
                          </a:solidFill>
                          <a:latin typeface="Segoe UI" panose="020B0502040204020203" pitchFamily="34" charset="0"/>
                          <a:cs typeface="Segoe UI" panose="020B0502040204020203" pitchFamily="34" charset="0"/>
                        </a:rPr>
                        <a:t>Total Reach: 8,071,135</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solidFill>
                  </a:tcPr>
                </a:tc>
                <a:tc hMerge="1">
                  <a:txBody>
                    <a:bodyPr/>
                    <a:lstStyle/>
                    <a:p>
                      <a:endParaRPr lang="en-US"/>
                    </a:p>
                  </a:txBody>
                  <a:tcPr>
                    <a:solidFill>
                      <a:schemeClr val="accent2">
                        <a:lumMod val="60000"/>
                        <a:lumOff val="40000"/>
                      </a:schemeClr>
                    </a:solidFill>
                  </a:tcPr>
                </a:tc>
                <a:extLst>
                  <a:ext uri="{0D108BD9-81ED-4DB2-BD59-A6C34878D82A}">
                    <a16:rowId xmlns:a16="http://schemas.microsoft.com/office/drawing/2014/main" val="2595706685"/>
                  </a:ext>
                </a:extLst>
              </a:tr>
            </a:tbl>
          </a:graphicData>
        </a:graphic>
      </p:graphicFrame>
      <p:graphicFrame>
        <p:nvGraphicFramePr>
          <p:cNvPr id="7" name="Table 6">
            <a:extLst>
              <a:ext uri="{FF2B5EF4-FFF2-40B4-BE49-F238E27FC236}">
                <a16:creationId xmlns:a16="http://schemas.microsoft.com/office/drawing/2014/main" id="{44286AC5-C807-93CB-B82F-676A5ACC8F7B}"/>
              </a:ext>
            </a:extLst>
          </p:cNvPr>
          <p:cNvGraphicFramePr>
            <a:graphicFrameLocks noGrp="1"/>
          </p:cNvGraphicFramePr>
          <p:nvPr/>
        </p:nvGraphicFramePr>
        <p:xfrm>
          <a:off x="6262255" y="2639418"/>
          <a:ext cx="4432375" cy="3677609"/>
        </p:xfrm>
        <a:graphic>
          <a:graphicData uri="http://schemas.openxmlformats.org/drawingml/2006/table">
            <a:tbl>
              <a:tblPr firstRow="1" bandRow="1"/>
              <a:tblGrid>
                <a:gridCol w="2969514">
                  <a:extLst>
                    <a:ext uri="{9D8B030D-6E8A-4147-A177-3AD203B41FA5}">
                      <a16:colId xmlns:a16="http://schemas.microsoft.com/office/drawing/2014/main" val="596860590"/>
                    </a:ext>
                  </a:extLst>
                </a:gridCol>
                <a:gridCol w="1462861">
                  <a:extLst>
                    <a:ext uri="{9D8B030D-6E8A-4147-A177-3AD203B41FA5}">
                      <a16:colId xmlns:a16="http://schemas.microsoft.com/office/drawing/2014/main" val="2125102678"/>
                    </a:ext>
                  </a:extLst>
                </a:gridCol>
              </a:tblGrid>
              <a:tr h="551584">
                <a:tc gridSpan="2">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lvl="0" algn="ctr">
                        <a:lnSpc>
                          <a:spcPct val="100000"/>
                        </a:lnSpc>
                        <a:buNone/>
                      </a:pPr>
                      <a:r>
                        <a:rPr lang="en-US" sz="1600">
                          <a:solidFill>
                            <a:schemeClr val="bg1"/>
                          </a:solidFill>
                          <a:effectLst/>
                          <a:latin typeface="Segoe UI" panose="020B0502040204020203" pitchFamily="34" charset="0"/>
                          <a:cs typeface="Segoe UI" panose="020B0502040204020203" pitchFamily="34" charset="0"/>
                        </a:rPr>
                        <a:t>Flex Alert Outreach | 8/17; 8/31-9/9</a:t>
                      </a:r>
                    </a:p>
                  </a:txBody>
                  <a:tcPr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chemeClr val="accent1"/>
                    </a:solidFill>
                  </a:tcPr>
                </a:tc>
                <a:tc hMerge="1">
                  <a:txBody>
                    <a:bodyPr/>
                    <a:lstStyle/>
                    <a:p>
                      <a:pPr algn="ctr" rtl="0" fontAlgn="base"/>
                      <a:endParaRPr lang="en-US" b="1">
                        <a:solidFill>
                          <a:srgbClr val="FFFFFF"/>
                        </a:solidFill>
                        <a:effectLst/>
                      </a:endParaRPr>
                    </a:p>
                  </a:txBody>
                  <a:tcPr>
                    <a:solidFill>
                      <a:schemeClr val="accent2"/>
                    </a:solidFill>
                  </a:tcPr>
                </a:tc>
                <a:extLst>
                  <a:ext uri="{0D108BD9-81ED-4DB2-BD59-A6C34878D82A}">
                    <a16:rowId xmlns:a16="http://schemas.microsoft.com/office/drawing/2014/main" val="913434279"/>
                  </a:ext>
                </a:extLst>
              </a:tr>
              <a:tr h="37840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rtl="0">
                        <a:lnSpc>
                          <a:spcPct val="100000"/>
                        </a:lnSpc>
                        <a:buNone/>
                      </a:pPr>
                      <a:r>
                        <a:rPr lang="en-US" sz="1600" b="0">
                          <a:solidFill>
                            <a:schemeClr val="tx1"/>
                          </a:solidFill>
                          <a:effectLst/>
                          <a:latin typeface="Segoe UI" panose="020B0502040204020203" pitchFamily="34" charset="0"/>
                          <a:cs typeface="Segoe UI" panose="020B0502040204020203" pitchFamily="34" charset="0"/>
                        </a:rPr>
                        <a:t>Phone Calls</a:t>
                      </a: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rtl="0">
                        <a:lnSpc>
                          <a:spcPct val="100000"/>
                        </a:lnSpc>
                        <a:buNone/>
                      </a:pPr>
                      <a:r>
                        <a:rPr lang="en-US" sz="1600" b="1">
                          <a:solidFill>
                            <a:schemeClr val="tx1"/>
                          </a:solidFill>
                          <a:effectLst/>
                          <a:latin typeface="Segoe UI" panose="020B0502040204020203" pitchFamily="34" charset="0"/>
                          <a:cs typeface="Segoe UI" panose="020B0502040204020203" pitchFamily="34" charset="0"/>
                        </a:rPr>
                        <a:t>100,350</a:t>
                      </a:r>
                      <a:endParaRPr lang="en-US" sz="1600" b="1">
                        <a:solidFill>
                          <a:schemeClr val="tx1"/>
                        </a:solidFill>
                        <a:latin typeface="Segoe UI" panose="020B0502040204020203" pitchFamily="34" charset="0"/>
                        <a:cs typeface="Segoe UI" panose="020B0502040204020203" pitchFamily="34" charset="0"/>
                      </a:endParaRP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2069312462"/>
                  </a:ext>
                </a:extLst>
              </a:tr>
              <a:tr h="37840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rtl="0">
                        <a:lnSpc>
                          <a:spcPct val="100000"/>
                        </a:lnSpc>
                        <a:buNone/>
                      </a:pPr>
                      <a:r>
                        <a:rPr lang="en-US" sz="1600" b="0" dirty="0">
                          <a:solidFill>
                            <a:schemeClr val="tx1"/>
                          </a:solidFill>
                          <a:effectLst/>
                          <a:latin typeface="Segoe UI" panose="020B0502040204020203" pitchFamily="34" charset="0"/>
                          <a:cs typeface="Segoe UI" panose="020B0502040204020203" pitchFamily="34" charset="0"/>
                        </a:rPr>
                        <a:t>Texts</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rtl="0">
                        <a:lnSpc>
                          <a:spcPct val="100000"/>
                        </a:lnSpc>
                        <a:buNone/>
                      </a:pPr>
                      <a:r>
                        <a:rPr lang="en-US" sz="1600" b="1">
                          <a:solidFill>
                            <a:schemeClr val="tx1"/>
                          </a:solidFill>
                          <a:effectLst/>
                          <a:latin typeface="Segoe UI" panose="020B0502040204020203" pitchFamily="34" charset="0"/>
                          <a:cs typeface="Segoe UI" panose="020B0502040204020203" pitchFamily="34" charset="0"/>
                        </a:rPr>
                        <a:t>218,790</a:t>
                      </a:r>
                      <a:endParaRPr lang="en-US" sz="1600" b="1">
                        <a:solidFill>
                          <a:schemeClr val="tx1"/>
                        </a:solidFill>
                        <a:latin typeface="Segoe UI" panose="020B0502040204020203" pitchFamily="34" charset="0"/>
                        <a:cs typeface="Segoe UI" panose="020B0502040204020203"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2737470384"/>
                  </a:ext>
                </a:extLst>
              </a:tr>
              <a:tr h="37840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a:lnSpc>
                          <a:spcPct val="100000"/>
                        </a:lnSpc>
                        <a:buNone/>
                      </a:pPr>
                      <a:r>
                        <a:rPr lang="en-US" sz="1600" b="0">
                          <a:solidFill>
                            <a:schemeClr val="tx1"/>
                          </a:solidFill>
                          <a:effectLst/>
                          <a:latin typeface="Segoe UI" panose="020B0502040204020203" pitchFamily="34" charset="0"/>
                          <a:cs typeface="Segoe UI" panose="020B0502040204020203" pitchFamily="34" charset="0"/>
                        </a:rPr>
                        <a:t>Emails</a:t>
                      </a:r>
                      <a:endParaRPr lang="en-US" sz="1600" b="0">
                        <a:solidFill>
                          <a:schemeClr val="tx1"/>
                        </a:solidFill>
                        <a:latin typeface="Segoe UI" panose="020B0502040204020203" pitchFamily="34" charset="0"/>
                        <a:cs typeface="Segoe UI" panose="020B0502040204020203"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rtl="0">
                        <a:lnSpc>
                          <a:spcPct val="100000"/>
                        </a:lnSpc>
                        <a:buNone/>
                      </a:pPr>
                      <a:r>
                        <a:rPr lang="en-US" sz="1600" b="1">
                          <a:solidFill>
                            <a:schemeClr val="tx1"/>
                          </a:solidFill>
                          <a:effectLst/>
                          <a:latin typeface="Segoe UI" panose="020B0502040204020203" pitchFamily="34" charset="0"/>
                          <a:cs typeface="Segoe UI" panose="020B0502040204020203" pitchFamily="34" charset="0"/>
                        </a:rPr>
                        <a:t>3,608,376</a:t>
                      </a:r>
                      <a:endParaRPr lang="en-US" sz="1600" b="1">
                        <a:solidFill>
                          <a:schemeClr val="tx1"/>
                        </a:solidFill>
                        <a:latin typeface="Segoe UI" panose="020B0502040204020203" pitchFamily="34" charset="0"/>
                        <a:cs typeface="Segoe UI" panose="020B0502040204020203"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3090629513"/>
                  </a:ext>
                </a:extLst>
              </a:tr>
              <a:tr h="37840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rtl="0">
                        <a:lnSpc>
                          <a:spcPct val="100000"/>
                        </a:lnSpc>
                        <a:buNone/>
                      </a:pPr>
                      <a:r>
                        <a:rPr lang="en-US" sz="1600" b="0">
                          <a:solidFill>
                            <a:schemeClr val="tx1"/>
                          </a:solidFill>
                          <a:effectLst/>
                          <a:latin typeface="Segoe UI" panose="020B0502040204020203" pitchFamily="34" charset="0"/>
                          <a:cs typeface="Segoe UI" panose="020B0502040204020203" pitchFamily="34" charset="0"/>
                        </a:rPr>
                        <a:t>Radio</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i="0" u="none" strike="noStrike" noProof="0">
                          <a:solidFill>
                            <a:schemeClr val="tx1"/>
                          </a:solidFill>
                          <a:effectLst/>
                          <a:latin typeface="Segoe UI" panose="020B0502040204020203" pitchFamily="34" charset="0"/>
                          <a:cs typeface="Segoe UI" panose="020B0502040204020203" pitchFamily="34" charset="0"/>
                        </a:rPr>
                        <a:t>31,361,375</a:t>
                      </a:r>
                      <a:endParaRPr lang="en-US" sz="1600" b="1">
                        <a:solidFill>
                          <a:schemeClr val="tx1"/>
                        </a:solidFill>
                        <a:latin typeface="Segoe UI" panose="020B0502040204020203" pitchFamily="34" charset="0"/>
                        <a:cs typeface="Segoe UI" panose="020B0502040204020203"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2980084123"/>
                  </a:ext>
                </a:extLst>
              </a:tr>
              <a:tr h="378407">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a:lnSpc>
                          <a:spcPct val="100000"/>
                        </a:lnSpc>
                        <a:buNone/>
                      </a:pPr>
                      <a:r>
                        <a:rPr lang="en-US" sz="1600" b="0">
                          <a:solidFill>
                            <a:schemeClr val="tx1"/>
                          </a:solidFill>
                          <a:effectLst/>
                          <a:latin typeface="Segoe UI" panose="020B0502040204020203" pitchFamily="34" charset="0"/>
                          <a:cs typeface="Segoe UI" panose="020B0502040204020203" pitchFamily="34" charset="0"/>
                        </a:rPr>
                        <a:t>Social Media Posts</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i="0" u="none" strike="noStrike" noProof="0">
                          <a:solidFill>
                            <a:schemeClr val="tx1"/>
                          </a:solidFill>
                          <a:effectLst/>
                          <a:latin typeface="Segoe UI" panose="020B0502040204020203" pitchFamily="34" charset="0"/>
                          <a:cs typeface="Segoe UI" panose="020B0502040204020203" pitchFamily="34" charset="0"/>
                        </a:rPr>
                        <a:t>1,542</a:t>
                      </a:r>
                      <a:endParaRPr lang="en-US" sz="1600" b="1">
                        <a:solidFill>
                          <a:schemeClr val="tx1"/>
                        </a:solidFill>
                        <a:latin typeface="Segoe UI" panose="020B0502040204020203" pitchFamily="34" charset="0"/>
                        <a:cs typeface="Segoe UI" panose="020B0502040204020203"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1405595815"/>
                  </a:ext>
                </a:extLst>
              </a:tr>
              <a:tr h="41133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a:lnSpc>
                          <a:spcPct val="100000"/>
                        </a:lnSpc>
                        <a:buNone/>
                      </a:pPr>
                      <a:r>
                        <a:rPr lang="en-US" sz="1600" b="0">
                          <a:solidFill>
                            <a:schemeClr val="tx1"/>
                          </a:solidFill>
                          <a:effectLst/>
                          <a:latin typeface="Segoe UI" panose="020B0502040204020203" pitchFamily="34" charset="0"/>
                          <a:cs typeface="Segoe UI" panose="020B0502040204020203" pitchFamily="34" charset="0"/>
                        </a:rPr>
                        <a:t>Social Media Reach</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i="0" u="none" strike="noStrike" noProof="0">
                          <a:solidFill>
                            <a:schemeClr val="tx1"/>
                          </a:solidFill>
                          <a:effectLst/>
                          <a:latin typeface="Segoe UI" panose="020B0502040204020203" pitchFamily="34" charset="0"/>
                          <a:cs typeface="Segoe UI" panose="020B0502040204020203" pitchFamily="34" charset="0"/>
                        </a:rPr>
                        <a:t>19,570,071</a:t>
                      </a:r>
                      <a:endParaRPr lang="en-US" sz="1600" b="1">
                        <a:solidFill>
                          <a:schemeClr val="tx1"/>
                        </a:solidFill>
                        <a:latin typeface="Segoe UI" panose="020B0502040204020203" pitchFamily="34" charset="0"/>
                        <a:cs typeface="Segoe UI" panose="020B0502040204020203"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469819791"/>
                  </a:ext>
                </a:extLst>
              </a:tr>
              <a:tr h="411330">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marL="365760" lvl="0" algn="l">
                        <a:lnSpc>
                          <a:spcPct val="100000"/>
                        </a:lnSpc>
                        <a:buNone/>
                      </a:pPr>
                      <a:r>
                        <a:rPr lang="en-US" sz="1600" b="0">
                          <a:solidFill>
                            <a:schemeClr val="tx1"/>
                          </a:solidFill>
                          <a:effectLst/>
                          <a:latin typeface="Segoe UI" panose="020B0502040204020203" pitchFamily="34" charset="0"/>
                          <a:cs typeface="Segoe UI" panose="020B0502040204020203" pitchFamily="34" charset="0"/>
                        </a:rPr>
                        <a:t>Events</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spcBef>
                          <a:spcPts val="0"/>
                        </a:spcBef>
                        <a:spcAft>
                          <a:spcPts val="0"/>
                        </a:spcAft>
                        <a:buNone/>
                      </a:pPr>
                      <a:r>
                        <a:rPr lang="en-US" sz="1600" b="1" i="0" u="none" strike="noStrike" noProof="0">
                          <a:solidFill>
                            <a:schemeClr val="tx1"/>
                          </a:solidFill>
                          <a:effectLst/>
                          <a:latin typeface="Segoe UI" panose="020B0502040204020203" pitchFamily="34" charset="0"/>
                          <a:cs typeface="Segoe UI" panose="020B0502040204020203" pitchFamily="34" charset="0"/>
                        </a:rPr>
                        <a:t>36</a:t>
                      </a: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lumMod val="60000"/>
                        <a:lumOff val="40000"/>
                      </a:schemeClr>
                    </a:solidFill>
                  </a:tcPr>
                </a:tc>
                <a:extLst>
                  <a:ext uri="{0D108BD9-81ED-4DB2-BD59-A6C34878D82A}">
                    <a16:rowId xmlns:a16="http://schemas.microsoft.com/office/drawing/2014/main" val="2487746070"/>
                  </a:ext>
                </a:extLst>
              </a:tr>
              <a:tr h="411330">
                <a:tc gridSpan="2">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lvl="0" algn="r">
                        <a:lnSpc>
                          <a:spcPct val="100000"/>
                        </a:lnSpc>
                        <a:buNone/>
                      </a:pPr>
                      <a:r>
                        <a:rPr lang="en-US" sz="1600" b="1" dirty="0">
                          <a:solidFill>
                            <a:schemeClr val="tx1"/>
                          </a:solidFill>
                          <a:effectLst/>
                          <a:latin typeface="Segoe UI" panose="020B0502040204020203" pitchFamily="34" charset="0"/>
                          <a:cs typeface="Segoe UI" panose="020B0502040204020203" pitchFamily="34" charset="0"/>
                        </a:rPr>
                        <a:t>Total Reach: </a:t>
                      </a:r>
                      <a:r>
                        <a:rPr lang="en-US" sz="1600" b="1" i="0" u="none" strike="noStrike" noProof="0" dirty="0">
                          <a:solidFill>
                            <a:schemeClr val="tx1"/>
                          </a:solidFill>
                          <a:effectLst/>
                          <a:latin typeface="Segoe UI" panose="020B0502040204020203" pitchFamily="34" charset="0"/>
                          <a:cs typeface="Segoe UI" panose="020B0502040204020203" pitchFamily="34" charset="0"/>
                        </a:rPr>
                        <a:t>55,935,206</a:t>
                      </a:r>
                      <a:endParaRPr lang="en-US" sz="1600" b="0" i="0" u="none" strike="noStrike" noProof="0" dirty="0">
                        <a:solidFill>
                          <a:schemeClr val="tx1"/>
                        </a:solidFill>
                        <a:effectLst/>
                        <a:latin typeface="Segoe UI" panose="020B0502040204020203" pitchFamily="34" charset="0"/>
                        <a:cs typeface="Segoe UI" panose="020B0502040204020203"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chemeClr val="accent1"/>
                    </a:solidFill>
                  </a:tcPr>
                </a:tc>
                <a:tc hMerge="1">
                  <a:txBody>
                    <a:bodyPr/>
                    <a:lstStyle/>
                    <a:p>
                      <a:endParaRPr lang="en-US"/>
                    </a:p>
                  </a:txBody>
                  <a:tcPr>
                    <a:solidFill>
                      <a:srgbClr val="ED7D31"/>
                    </a:solidFill>
                  </a:tcPr>
                </a:tc>
                <a:extLst>
                  <a:ext uri="{0D108BD9-81ED-4DB2-BD59-A6C34878D82A}">
                    <a16:rowId xmlns:a16="http://schemas.microsoft.com/office/drawing/2014/main" val="579260729"/>
                  </a:ext>
                </a:extLst>
              </a:tr>
            </a:tbl>
          </a:graphicData>
        </a:graphic>
      </p:graphicFrame>
      <p:sp>
        <p:nvSpPr>
          <p:cNvPr id="8" name="TextBox 7">
            <a:extLst>
              <a:ext uri="{FF2B5EF4-FFF2-40B4-BE49-F238E27FC236}">
                <a16:creationId xmlns:a16="http://schemas.microsoft.com/office/drawing/2014/main" id="{908500AF-16B3-77B9-532C-E05B67F38943}"/>
              </a:ext>
            </a:extLst>
          </p:cNvPr>
          <p:cNvSpPr txBox="1"/>
          <p:nvPr/>
        </p:nvSpPr>
        <p:spPr>
          <a:xfrm>
            <a:off x="609600" y="1597891"/>
            <a:ext cx="10590306" cy="110799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entury Gothic" panose="020F0302020204030204"/>
                <a:ea typeface="+mn-lt"/>
                <a:cs typeface="+mn-lt"/>
              </a:rPr>
              <a:t>Through in-person events, online webinars, radio shows, canvassing, and more, </a:t>
            </a:r>
            <a:r>
              <a:rPr kumimoji="0" lang="en-US" sz="1600" b="1" i="0" u="none" strike="noStrike" kern="1200" cap="none" spc="0" normalizeH="0" baseline="0" noProof="0" dirty="0">
                <a:ln>
                  <a:noFill/>
                </a:ln>
                <a:solidFill>
                  <a:srgbClr val="000000"/>
                </a:solidFill>
                <a:effectLst/>
                <a:uLnTx/>
                <a:uFillTx/>
                <a:latin typeface="Century Gothic" panose="020F0302020204030204"/>
                <a:ea typeface="+mn-lt"/>
                <a:cs typeface="+mn-lt"/>
              </a:rPr>
              <a:t>CBOs reached over 8 million </a:t>
            </a:r>
            <a:r>
              <a:rPr kumimoji="0" lang="en-US" sz="1600" b="1" i="0" u="none" strike="noStrike" kern="1200" cap="none" spc="0" normalizeH="0" baseline="0" noProof="0" dirty="0">
                <a:ln>
                  <a:noFill/>
                </a:ln>
                <a:solidFill>
                  <a:srgbClr val="000000"/>
                </a:solidFill>
                <a:effectLst/>
                <a:uLnTx/>
                <a:uFillTx/>
                <a:latin typeface="Segoe UI" panose="020B0502040204020203" pitchFamily="34" charset="0"/>
                <a:ea typeface="+mn-lt"/>
                <a:cs typeface="Segoe UI" panose="020B0502040204020203" pitchFamily="34" charset="0"/>
              </a:rPr>
              <a:t>Californians</a:t>
            </a:r>
            <a:r>
              <a:rPr kumimoji="0" lang="en-US" sz="1600" b="1" i="0" u="none" strike="noStrike" kern="1200" cap="none" spc="0" normalizeH="0" baseline="0" noProof="0" dirty="0">
                <a:ln>
                  <a:noFill/>
                </a:ln>
                <a:solidFill>
                  <a:srgbClr val="000000"/>
                </a:solidFill>
                <a:effectLst/>
                <a:uLnTx/>
                <a:uFillTx/>
                <a:latin typeface="Century Gothic" panose="020F0302020204030204"/>
                <a:ea typeface="+mn-lt"/>
                <a:cs typeface="+mn-lt"/>
              </a:rPr>
              <a:t> in 2022,</a:t>
            </a:r>
            <a:r>
              <a:rPr kumimoji="0" lang="en-US" sz="1600" b="0" i="0" u="none" strike="noStrike" kern="1200" cap="none" spc="0" normalizeH="0" baseline="0" noProof="0" dirty="0">
                <a:ln>
                  <a:noFill/>
                </a:ln>
                <a:solidFill>
                  <a:srgbClr val="000000"/>
                </a:solidFill>
                <a:effectLst/>
                <a:uLnTx/>
                <a:uFillTx/>
                <a:latin typeface="Century Gothic" panose="020F0302020204030204"/>
                <a:ea typeface="+mn-lt"/>
                <a:cs typeface="+mn-lt"/>
              </a:rPr>
              <a:t> educating them on the PSR program. During 2022's 11 Flex Alerts, CBOs had over 64m contacts/impressions throughout California. </a:t>
            </a:r>
            <a:endParaRPr kumimoji="0" lang="en-US" sz="16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entury Gothic" panose="020F0302020204030204"/>
              <a:ea typeface="+mn-ea"/>
              <a:cs typeface="+mn-cs"/>
            </a:endParaRPr>
          </a:p>
        </p:txBody>
      </p:sp>
    </p:spTree>
    <p:extLst>
      <p:ext uri="{BB962C8B-B14F-4D97-AF65-F5344CB8AC3E}">
        <p14:creationId xmlns:p14="http://schemas.microsoft.com/office/powerpoint/2010/main" val="2211589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72B4E-AA8A-43B9-100D-8EE2D383CE33}"/>
              </a:ext>
            </a:extLst>
          </p:cNvPr>
          <p:cNvSpPr>
            <a:spLocks noGrp="1"/>
          </p:cNvSpPr>
          <p:nvPr>
            <p:ph type="title"/>
          </p:nvPr>
        </p:nvSpPr>
        <p:spPr>
          <a:xfrm>
            <a:off x="570016" y="-159369"/>
            <a:ext cx="10972800" cy="1325563"/>
          </a:xfrm>
        </p:spPr>
        <p:txBody>
          <a:bodyPr/>
          <a:lstStyle/>
          <a:p>
            <a:pPr>
              <a:lnSpc>
                <a:spcPct val="110000"/>
              </a:lnSpc>
              <a:spcBef>
                <a:spcPts val="1000"/>
              </a:spcBef>
            </a:pPr>
            <a:r>
              <a:rPr lang="en-US" sz="3200" dirty="0"/>
              <a:t>2023 Priorities</a:t>
            </a:r>
          </a:p>
        </p:txBody>
      </p:sp>
      <p:sp>
        <p:nvSpPr>
          <p:cNvPr id="3" name="Content Placeholder 2">
            <a:extLst>
              <a:ext uri="{FF2B5EF4-FFF2-40B4-BE49-F238E27FC236}">
                <a16:creationId xmlns:a16="http://schemas.microsoft.com/office/drawing/2014/main" id="{56D3A411-FA74-F7EA-AF04-F8A4EB05C6E9}"/>
              </a:ext>
            </a:extLst>
          </p:cNvPr>
          <p:cNvSpPr>
            <a:spLocks noGrp="1"/>
          </p:cNvSpPr>
          <p:nvPr>
            <p:ph idx="1"/>
          </p:nvPr>
        </p:nvSpPr>
        <p:spPr>
          <a:xfrm>
            <a:off x="606431" y="1905231"/>
            <a:ext cx="10972800" cy="4351338"/>
          </a:xfrm>
        </p:spPr>
        <p:txBody>
          <a:bodyPr vert="horz" lIns="0" tIns="45720" rIns="91440" bIns="45720" rtlCol="0" anchor="t">
            <a:noAutofit/>
          </a:bodyPr>
          <a:lstStyle/>
          <a:p>
            <a:pPr marL="0" indent="0">
              <a:lnSpc>
                <a:spcPct val="110000"/>
              </a:lnSpc>
              <a:buNone/>
            </a:pPr>
            <a:endParaRPr lang="en-US" sz="1600">
              <a:solidFill>
                <a:srgbClr val="000000"/>
              </a:solidFill>
              <a:ea typeface="+mn-lt"/>
              <a:cs typeface="+mn-lt"/>
            </a:endParaRPr>
          </a:p>
          <a:p>
            <a:pPr marL="0" indent="0">
              <a:lnSpc>
                <a:spcPct val="110000"/>
              </a:lnSpc>
              <a:buNone/>
            </a:pPr>
            <a:endParaRPr lang="en-US" sz="1600">
              <a:solidFill>
                <a:srgbClr val="000000"/>
              </a:solidFill>
              <a:ea typeface="+mn-lt"/>
              <a:cs typeface="+mn-lt"/>
            </a:endParaRPr>
          </a:p>
          <a:p>
            <a:endParaRPr lang="en-US"/>
          </a:p>
        </p:txBody>
      </p:sp>
      <p:sp>
        <p:nvSpPr>
          <p:cNvPr id="6" name="Google Shape;1100;p132">
            <a:extLst>
              <a:ext uri="{FF2B5EF4-FFF2-40B4-BE49-F238E27FC236}">
                <a16:creationId xmlns:a16="http://schemas.microsoft.com/office/drawing/2014/main" id="{9839EF0D-BA4D-D1A3-C1B8-A5B1C9B0052C}"/>
              </a:ext>
            </a:extLst>
          </p:cNvPr>
          <p:cNvSpPr txBox="1"/>
          <p:nvPr/>
        </p:nvSpPr>
        <p:spPr>
          <a:xfrm>
            <a:off x="441385" y="2079945"/>
            <a:ext cx="5367233" cy="4169273"/>
          </a:xfrm>
          <a:prstGeom prst="rect">
            <a:avLst/>
          </a:prstGeom>
          <a:noFill/>
          <a:ln>
            <a:noFill/>
          </a:ln>
        </p:spPr>
        <p:txBody>
          <a:bodyPr spcFirstLastPara="1" wrap="square" lIns="0" tIns="121900" rIns="121900" bIns="121900" anchor="t" anchorCtr="0">
            <a:noAutofit/>
          </a:bodyPr>
          <a:lstStyle/>
          <a:p>
            <a:pPr marL="203200" marR="0" lvl="0" indent="0" algn="ctr" defTabSz="1219170" rtl="0" eaLnBrk="1" fontAlgn="auto" latinLnBrk="0" hangingPunct="1">
              <a:lnSpc>
                <a:spcPct val="100000"/>
              </a:lnSpc>
              <a:spcBef>
                <a:spcPts val="0"/>
              </a:spcBef>
              <a:spcAft>
                <a:spcPts val="0"/>
              </a:spcAft>
              <a:buClr>
                <a:srgbClr val="EC7C30"/>
              </a:buClr>
              <a:buSzPts val="1200"/>
              <a:buFontTx/>
              <a:buNone/>
              <a:tabLst/>
              <a:defRPr/>
            </a:pPr>
            <a:r>
              <a:rPr kumimoji="0" lang="en-US" sz="1600" b="0" i="0" u="sng" strike="noStrike" kern="0" cap="none" spc="0" normalizeH="0" baseline="0" noProof="0">
                <a:ln>
                  <a:noFill/>
                </a:ln>
                <a:solidFill>
                  <a:srgbClr val="000000">
                    <a:lumMod val="95000"/>
                    <a:lumOff val="5000"/>
                  </a:srgbClr>
                </a:solidFill>
                <a:effectLst/>
                <a:uLnTx/>
                <a:uFillTx/>
                <a:latin typeface="Century Gothic"/>
                <a:ea typeface="Lato"/>
                <a:cs typeface="Lato"/>
                <a:sym typeface="Lato"/>
              </a:rPr>
              <a:t>Completed Learnings</a:t>
            </a:r>
            <a:endParaRPr kumimoji="0" lang="en-US" sz="1600" b="0" i="0" u="sng" strike="noStrike" kern="0" cap="none" spc="0" normalizeH="0" baseline="0" noProof="0">
              <a:ln>
                <a:noFill/>
              </a:ln>
              <a:solidFill>
                <a:srgbClr val="000000">
                  <a:lumMod val="95000"/>
                  <a:lumOff val="5000"/>
                </a:srgbClr>
              </a:solidFill>
              <a:effectLst/>
              <a:uLnTx/>
              <a:uFillTx/>
              <a:latin typeface="Century Gothic"/>
              <a:ea typeface="Lato"/>
              <a:cs typeface="Lato"/>
            </a:endParaRPr>
          </a:p>
          <a:p>
            <a:pPr marL="203200" marR="0" lvl="0" indent="0" algn="l" defTabSz="1219170" rtl="0" eaLnBrk="1" fontAlgn="auto" latinLnBrk="0" hangingPunct="1">
              <a:lnSpc>
                <a:spcPct val="100000"/>
              </a:lnSpc>
              <a:spcBef>
                <a:spcPts val="0"/>
              </a:spcBef>
              <a:spcAft>
                <a:spcPts val="0"/>
              </a:spcAft>
              <a:buClr>
                <a:srgbClr val="EC7C30"/>
              </a:buClr>
              <a:buSzPts val="1200"/>
              <a:buFontTx/>
              <a:buNone/>
              <a:tabLst/>
              <a:defRPr/>
            </a:pPr>
            <a:endParaRPr kumimoji="0" lang="en-US" sz="1600" b="0" i="0" u="none" strike="noStrike" kern="0" cap="none" spc="0" normalizeH="0" baseline="0" noProof="0">
              <a:ln>
                <a:noFill/>
              </a:ln>
              <a:solidFill>
                <a:srgbClr val="000000">
                  <a:lumMod val="95000"/>
                  <a:lumOff val="5000"/>
                </a:srgbClr>
              </a:solidFill>
              <a:effectLst/>
              <a:uLnTx/>
              <a:uFillTx/>
              <a:latin typeface="Century Gothic"/>
              <a:ea typeface="Lato"/>
              <a:cs typeface="Lato"/>
            </a:endParaRPr>
          </a:p>
          <a:p>
            <a:pPr marL="608965" marR="0" lvl="0" indent="-405765" algn="l" defTabSz="1219170" rtl="0" eaLnBrk="1" fontAlgn="auto" latinLnBrk="0" hangingPunct="1">
              <a:lnSpc>
                <a:spcPct val="100000"/>
              </a:lnSpc>
              <a:spcBef>
                <a:spcPts val="0"/>
              </a:spcBef>
              <a:spcAft>
                <a:spcPts val="0"/>
              </a:spcAft>
              <a:buClr>
                <a:srgbClr val="EC7C30"/>
              </a:buClr>
              <a:buSzPts val="1200"/>
              <a:buFont typeface="Lato"/>
              <a:buChar char="✓"/>
              <a:tabLst/>
              <a:defRPr/>
            </a:pPr>
            <a:r>
              <a:rPr kumimoji="0" lang="en-US" sz="1600" b="0" i="0" u="none" strike="noStrike" kern="0" cap="none" spc="0" normalizeH="0" baseline="0" noProof="0">
                <a:ln>
                  <a:noFill/>
                </a:ln>
                <a:solidFill>
                  <a:srgbClr val="000000">
                    <a:lumMod val="95000"/>
                    <a:lumOff val="5000"/>
                  </a:srgbClr>
                </a:solidFill>
                <a:effectLst/>
                <a:uLnTx/>
                <a:uFillTx/>
                <a:latin typeface="Century Gothic"/>
                <a:ea typeface="Lato"/>
                <a:cs typeface="Lato"/>
                <a:sym typeface="Lato"/>
              </a:rPr>
              <a:t>Require minimum monthly outreach benchmarks to ensure a steady, regular cadence of events and outreach throughout the grant cycle</a:t>
            </a:r>
            <a:endParaRPr kumimoji="0" lang="en-US" sz="1600" b="0" i="0" u="none" strike="noStrike" kern="0" cap="none" spc="0" normalizeH="0" baseline="0" noProof="0">
              <a:ln>
                <a:noFill/>
              </a:ln>
              <a:solidFill>
                <a:srgbClr val="000000">
                  <a:lumMod val="95000"/>
                  <a:lumOff val="5000"/>
                </a:srgbClr>
              </a:solidFill>
              <a:effectLst/>
              <a:uLnTx/>
              <a:uFillTx/>
              <a:latin typeface="Century Gothic"/>
              <a:ea typeface="Lato"/>
              <a:cs typeface="Lato"/>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lang="en-US" sz="1600" b="1" i="0" u="none" strike="noStrike" kern="0" cap="none" spc="0" normalizeH="0" baseline="0" noProof="0">
              <a:ln>
                <a:noFill/>
              </a:ln>
              <a:solidFill>
                <a:srgbClr val="000000">
                  <a:lumMod val="95000"/>
                  <a:lumOff val="5000"/>
                </a:srgbClr>
              </a:solidFill>
              <a:effectLst/>
              <a:uLnTx/>
              <a:uFillTx/>
              <a:latin typeface="Century Gothic"/>
              <a:ea typeface="Lato"/>
              <a:cs typeface="Lato"/>
            </a:endParaRPr>
          </a:p>
          <a:p>
            <a:pPr marL="608965" marR="0" lvl="0" indent="-405765" algn="l" defTabSz="1219170" rtl="0" eaLnBrk="1" fontAlgn="auto" latinLnBrk="0" hangingPunct="1">
              <a:lnSpc>
                <a:spcPct val="100000"/>
              </a:lnSpc>
              <a:spcBef>
                <a:spcPts val="0"/>
              </a:spcBef>
              <a:spcAft>
                <a:spcPts val="0"/>
              </a:spcAft>
              <a:buClr>
                <a:srgbClr val="EC7C30"/>
              </a:buClr>
              <a:buSzPts val="1200"/>
              <a:buFont typeface="Lato"/>
              <a:buChar char="✓"/>
              <a:tabLst/>
              <a:defRPr/>
            </a:pPr>
            <a:r>
              <a:rPr kumimoji="0" lang="en-US" sz="1600" b="0" i="0" u="none" strike="noStrike" kern="0" cap="none" spc="0" normalizeH="0" baseline="0" noProof="0">
                <a:ln>
                  <a:noFill/>
                </a:ln>
                <a:solidFill>
                  <a:srgbClr val="000000">
                    <a:lumMod val="95000"/>
                    <a:lumOff val="5000"/>
                  </a:srgbClr>
                </a:solidFill>
                <a:effectLst/>
                <a:uLnTx/>
                <a:uFillTx/>
                <a:latin typeface="Century Gothic"/>
                <a:ea typeface="Lato"/>
                <a:cs typeface="Lato"/>
                <a:sym typeface="Lato"/>
              </a:rPr>
              <a:t>Team one-on-one, in-depth training and engagement with grantees, including in-person meetings and joining outreach events</a:t>
            </a:r>
            <a:endParaRPr kumimoji="0" lang="en-US" sz="1600" b="0" i="0" u="none" strike="noStrike" kern="0" cap="none" spc="0" normalizeH="0" baseline="0" noProof="0">
              <a:ln>
                <a:noFill/>
              </a:ln>
              <a:solidFill>
                <a:srgbClr val="000000">
                  <a:lumMod val="95000"/>
                  <a:lumOff val="5000"/>
                </a:srgbClr>
              </a:solidFill>
              <a:effectLst/>
              <a:uLnTx/>
              <a:uFillTx/>
              <a:latin typeface="Century Gothic"/>
              <a:ea typeface="Lato"/>
              <a:cs typeface="Lato"/>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lang="en-US" sz="1600" b="0" i="0" u="none" strike="noStrike" kern="0" cap="none" spc="0" normalizeH="0" baseline="0" noProof="0">
              <a:ln>
                <a:noFill/>
              </a:ln>
              <a:solidFill>
                <a:srgbClr val="000000">
                  <a:lumMod val="95000"/>
                  <a:lumOff val="5000"/>
                </a:srgbClr>
              </a:solidFill>
              <a:effectLst/>
              <a:uLnTx/>
              <a:uFillTx/>
              <a:latin typeface="Century Gothic"/>
              <a:ea typeface="Lato"/>
              <a:cs typeface="Lato"/>
            </a:endParaRPr>
          </a:p>
          <a:p>
            <a:pPr marL="608965" marR="0" lvl="0" indent="-405765" algn="l" defTabSz="1219170" rtl="0" eaLnBrk="1" fontAlgn="auto" latinLnBrk="0" hangingPunct="1">
              <a:lnSpc>
                <a:spcPct val="100000"/>
              </a:lnSpc>
              <a:spcBef>
                <a:spcPts val="0"/>
              </a:spcBef>
              <a:spcAft>
                <a:spcPts val="0"/>
              </a:spcAft>
              <a:buClr>
                <a:srgbClr val="EC7C30"/>
              </a:buClr>
              <a:buSzPts val="1200"/>
              <a:buFont typeface="Lato"/>
              <a:buChar char="✓"/>
              <a:tabLst/>
              <a:defRPr/>
            </a:pPr>
            <a:r>
              <a:rPr kumimoji="0" lang="en-US" sz="1600" b="0" i="0" u="none" strike="noStrike" kern="0" cap="none" spc="0" normalizeH="0" baseline="0" noProof="0">
                <a:ln>
                  <a:noFill/>
                </a:ln>
                <a:solidFill>
                  <a:srgbClr val="000000">
                    <a:lumMod val="95000"/>
                    <a:lumOff val="5000"/>
                  </a:srgbClr>
                </a:solidFill>
                <a:effectLst/>
                <a:uLnTx/>
                <a:uFillTx/>
                <a:latin typeface="Century Gothic"/>
                <a:ea typeface="Lato"/>
                <a:cs typeface="Lato"/>
                <a:sym typeface="Lato"/>
              </a:rPr>
              <a:t>Reporting enhancements to allow for ease of reporting for CBOs and more efficient reporting from DDC</a:t>
            </a:r>
            <a:endParaRPr kumimoji="0" lang="en-US" sz="1600" b="0" i="0" u="none" strike="noStrike" kern="0" cap="none" spc="0" normalizeH="0" baseline="0" noProof="0">
              <a:ln>
                <a:noFill/>
              </a:ln>
              <a:solidFill>
                <a:srgbClr val="000000">
                  <a:lumMod val="95000"/>
                  <a:lumOff val="5000"/>
                </a:srgbClr>
              </a:solidFill>
              <a:effectLst/>
              <a:uLnTx/>
              <a:uFillTx/>
              <a:latin typeface="Century Gothic"/>
              <a:ea typeface="Lato"/>
              <a:cs typeface="Lato"/>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lang="en-US" sz="1600" b="0" i="0" u="none" strike="noStrike" kern="0" cap="none" spc="0" normalizeH="0" baseline="0" noProof="0">
              <a:ln>
                <a:noFill/>
              </a:ln>
              <a:solidFill>
                <a:srgbClr val="000000">
                  <a:lumMod val="95000"/>
                  <a:lumOff val="5000"/>
                </a:srgbClr>
              </a:solidFill>
              <a:effectLst/>
              <a:uLnTx/>
              <a:uFillTx/>
              <a:latin typeface="Lato"/>
              <a:ea typeface="Lato"/>
              <a:cs typeface="Lato"/>
            </a:endParaRPr>
          </a:p>
          <a:p>
            <a:pPr marL="608965" marR="0" lvl="0" indent="-405765" algn="l" defTabSz="1219170" rtl="0" eaLnBrk="1" fontAlgn="auto" latinLnBrk="0" hangingPunct="1">
              <a:lnSpc>
                <a:spcPct val="100000"/>
              </a:lnSpc>
              <a:spcBef>
                <a:spcPts val="0"/>
              </a:spcBef>
              <a:spcAft>
                <a:spcPts val="0"/>
              </a:spcAft>
              <a:buClr>
                <a:srgbClr val="EC7C30"/>
              </a:buClr>
              <a:buSzPts val="1200"/>
              <a:buFont typeface="Lato"/>
              <a:buChar char="✓"/>
              <a:tabLst/>
              <a:defRPr/>
            </a:pPr>
            <a:endParaRPr kumimoji="0" lang="en-US" sz="1600" b="0" i="0" u="none" strike="noStrike" kern="0" cap="none" spc="0" normalizeH="0" baseline="0" noProof="0">
              <a:ln>
                <a:noFill/>
              </a:ln>
              <a:solidFill>
                <a:srgbClr val="000000">
                  <a:lumMod val="95000"/>
                  <a:lumOff val="5000"/>
                </a:srgbClr>
              </a:solidFill>
              <a:effectLst/>
              <a:uLnTx/>
              <a:uFillTx/>
              <a:latin typeface="Lato"/>
              <a:ea typeface="Lato"/>
              <a:cs typeface="Lato"/>
            </a:endParaRPr>
          </a:p>
          <a:p>
            <a:pPr marL="608965"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lang="en-US" sz="1600" b="0" i="0" u="none" strike="noStrike" kern="0" cap="none" spc="0" normalizeH="0" baseline="0" noProof="0">
              <a:ln>
                <a:noFill/>
              </a:ln>
              <a:solidFill>
                <a:srgbClr val="000000">
                  <a:lumMod val="95000"/>
                  <a:lumOff val="5000"/>
                </a:srgbClr>
              </a:solidFill>
              <a:effectLst/>
              <a:uLnTx/>
              <a:uFillTx/>
              <a:latin typeface="Lato"/>
              <a:ea typeface="Lato"/>
              <a:cs typeface="Lato"/>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lang="en-US" sz="1600" b="0" i="0" u="none" strike="noStrike" kern="0" cap="none" spc="0" normalizeH="0" baseline="0" noProof="0">
              <a:ln>
                <a:noFill/>
              </a:ln>
              <a:solidFill>
                <a:srgbClr val="000000">
                  <a:lumMod val="95000"/>
                  <a:lumOff val="5000"/>
                </a:srgbClr>
              </a:solidFill>
              <a:effectLst/>
              <a:uLnTx/>
              <a:uFillTx/>
              <a:latin typeface="Lato"/>
              <a:ea typeface="Lato"/>
              <a:cs typeface="Lato"/>
            </a:endParaRPr>
          </a:p>
        </p:txBody>
      </p:sp>
      <p:sp>
        <p:nvSpPr>
          <p:cNvPr id="8" name="Google Shape;1100;p132">
            <a:extLst>
              <a:ext uri="{FF2B5EF4-FFF2-40B4-BE49-F238E27FC236}">
                <a16:creationId xmlns:a16="http://schemas.microsoft.com/office/drawing/2014/main" id="{837A5CE2-CE16-2848-5661-F43D5E1BA49D}"/>
              </a:ext>
            </a:extLst>
          </p:cNvPr>
          <p:cNvSpPr txBox="1"/>
          <p:nvPr/>
        </p:nvSpPr>
        <p:spPr>
          <a:xfrm>
            <a:off x="6056416" y="2082747"/>
            <a:ext cx="5626025" cy="4114191"/>
          </a:xfrm>
          <a:prstGeom prst="rect">
            <a:avLst/>
          </a:prstGeom>
          <a:noFill/>
          <a:ln>
            <a:noFill/>
          </a:ln>
        </p:spPr>
        <p:txBody>
          <a:bodyPr spcFirstLastPara="1" wrap="square" lIns="0" tIns="121900" rIns="121900" bIns="121900" anchor="t" anchorCtr="0">
            <a:noAutofit/>
          </a:bodyPr>
          <a:lstStyle/>
          <a:p>
            <a:pPr marL="203200" marR="0" lvl="0" indent="0" algn="ctr" defTabSz="1219170" rtl="0" eaLnBrk="1" fontAlgn="auto" latinLnBrk="0" hangingPunct="1">
              <a:lnSpc>
                <a:spcPct val="100000"/>
              </a:lnSpc>
              <a:spcBef>
                <a:spcPts val="0"/>
              </a:spcBef>
              <a:spcAft>
                <a:spcPts val="0"/>
              </a:spcAft>
              <a:buClr>
                <a:srgbClr val="EC7C30"/>
              </a:buClr>
              <a:buSzPts val="1200"/>
              <a:buFontTx/>
              <a:buNone/>
              <a:tabLst/>
              <a:defRPr/>
            </a:pPr>
            <a:r>
              <a:rPr kumimoji="0" lang="en" sz="1600" b="0" i="0" u="sng" strike="noStrike" kern="0" cap="none" spc="0" normalizeH="0" baseline="0" noProof="0" dirty="0">
                <a:ln>
                  <a:noFill/>
                </a:ln>
                <a:solidFill>
                  <a:srgbClr val="000000">
                    <a:lumMod val="95000"/>
                    <a:lumOff val="5000"/>
                  </a:srgbClr>
                </a:solidFill>
                <a:effectLst/>
                <a:uLnTx/>
                <a:uFillTx/>
                <a:latin typeface="Century Gothic"/>
                <a:ea typeface="Lato"/>
                <a:cs typeface="Lato"/>
                <a:sym typeface="Lato"/>
              </a:rPr>
              <a:t>Upcoming Efforts</a:t>
            </a:r>
            <a:endParaRPr kumimoji="0" lang="en" sz="1600" b="0" i="0" u="sng" strike="noStrike" kern="0" cap="none" spc="0" normalizeH="0" baseline="0" noProof="0" dirty="0">
              <a:ln>
                <a:noFill/>
              </a:ln>
              <a:solidFill>
                <a:srgbClr val="000000">
                  <a:lumMod val="95000"/>
                  <a:lumOff val="5000"/>
                </a:srgbClr>
              </a:solidFill>
              <a:effectLst/>
              <a:uLnTx/>
              <a:uFillTx/>
              <a:latin typeface="Century Gothic"/>
              <a:ea typeface="Lato"/>
              <a:cs typeface="Lato"/>
            </a:endParaRPr>
          </a:p>
          <a:p>
            <a:pPr marL="203200" marR="0" lvl="0" indent="0" algn="l" defTabSz="1219170" rtl="0" eaLnBrk="1" fontAlgn="auto" latinLnBrk="0" hangingPunct="1">
              <a:lnSpc>
                <a:spcPct val="100000"/>
              </a:lnSpc>
              <a:spcBef>
                <a:spcPts val="0"/>
              </a:spcBef>
              <a:spcAft>
                <a:spcPts val="0"/>
              </a:spcAft>
              <a:buClr>
                <a:srgbClr val="EC7C30"/>
              </a:buClr>
              <a:buSzPts val="1200"/>
              <a:buFontTx/>
              <a:buNone/>
              <a:tabLst/>
              <a:defRPr/>
            </a:pPr>
            <a:endParaRPr kumimoji="0" lang="en" sz="1600" b="0" i="0" u="none" strike="noStrike" kern="0" cap="none" spc="0" normalizeH="0" baseline="0" noProof="0" dirty="0">
              <a:ln>
                <a:noFill/>
              </a:ln>
              <a:solidFill>
                <a:srgbClr val="000000">
                  <a:lumMod val="95000"/>
                  <a:lumOff val="5000"/>
                </a:srgbClr>
              </a:solidFill>
              <a:effectLst/>
              <a:uLnTx/>
              <a:uFillTx/>
              <a:latin typeface="Century Gothic"/>
              <a:ea typeface="Lato"/>
              <a:cs typeface="Lato"/>
            </a:endParaRPr>
          </a:p>
          <a:p>
            <a:pPr marL="608965" marR="0" lvl="0" indent="-405765" algn="l" defTabSz="1219170" rtl="0" eaLnBrk="1" fontAlgn="auto" latinLnBrk="0" hangingPunct="1">
              <a:lnSpc>
                <a:spcPct val="100000"/>
              </a:lnSpc>
              <a:spcBef>
                <a:spcPts val="0"/>
              </a:spcBef>
              <a:spcAft>
                <a:spcPts val="0"/>
              </a:spcAft>
              <a:buClr>
                <a:srgbClr val="EC7C30"/>
              </a:buClr>
              <a:buSzPts val="1200"/>
              <a:buFont typeface="Lato"/>
              <a:buChar char="✓"/>
              <a:tabLst/>
              <a:defRPr/>
            </a:pPr>
            <a:r>
              <a:rPr kumimoji="0" lang="en-US" sz="1600" b="0" i="0" u="none" strike="noStrike" kern="0" cap="none" spc="0" normalizeH="0" baseline="0" noProof="0" dirty="0">
                <a:ln>
                  <a:noFill/>
                </a:ln>
                <a:solidFill>
                  <a:srgbClr val="000000">
                    <a:lumMod val="95000"/>
                    <a:lumOff val="5000"/>
                  </a:srgbClr>
                </a:solidFill>
                <a:effectLst/>
                <a:uLnTx/>
                <a:uFillTx/>
                <a:latin typeface="Century Gothic"/>
                <a:ea typeface="Lato"/>
                <a:cs typeface="Lato"/>
                <a:sym typeface="Lato"/>
              </a:rPr>
              <a:t>Increase earned media efforts through 3rd party voices</a:t>
            </a:r>
            <a:endParaRPr kumimoji="0" lang="en-US" sz="1600" b="0" i="0" u="none" strike="noStrike" kern="0" cap="none" spc="0" normalizeH="0" baseline="0" noProof="0" dirty="0">
              <a:ln>
                <a:noFill/>
              </a:ln>
              <a:solidFill>
                <a:srgbClr val="000000">
                  <a:lumMod val="95000"/>
                  <a:lumOff val="5000"/>
                </a:srgbClr>
              </a:solidFill>
              <a:effectLst/>
              <a:uLnTx/>
              <a:uFillTx/>
              <a:latin typeface="Century Gothic"/>
              <a:ea typeface="Lato"/>
              <a:cs typeface="Lato"/>
            </a:endParaRPr>
          </a:p>
          <a:p>
            <a:pPr marL="608965" marR="0" lvl="0" indent="-405765" algn="l" defTabSz="1219170" rtl="0" eaLnBrk="1" fontAlgn="auto" latinLnBrk="0" hangingPunct="1">
              <a:lnSpc>
                <a:spcPct val="100000"/>
              </a:lnSpc>
              <a:spcBef>
                <a:spcPts val="0"/>
              </a:spcBef>
              <a:spcAft>
                <a:spcPts val="0"/>
              </a:spcAft>
              <a:buClr>
                <a:srgbClr val="EC7C30"/>
              </a:buClr>
              <a:buSzPts val="1200"/>
              <a:buFont typeface="Lato"/>
              <a:buChar char="✓"/>
              <a:tabLst/>
              <a:defRPr/>
            </a:pPr>
            <a:endParaRPr kumimoji="0" lang="en-US" sz="1600" b="0" i="0" u="none" strike="noStrike" kern="0" cap="none" spc="0" normalizeH="0" baseline="0" noProof="0" dirty="0">
              <a:ln>
                <a:noFill/>
              </a:ln>
              <a:solidFill>
                <a:srgbClr val="000000">
                  <a:lumMod val="95000"/>
                  <a:lumOff val="5000"/>
                </a:srgbClr>
              </a:solidFill>
              <a:effectLst/>
              <a:uLnTx/>
              <a:uFillTx/>
              <a:latin typeface="Century Gothic"/>
              <a:ea typeface="Lato"/>
              <a:cs typeface="Lato"/>
            </a:endParaRPr>
          </a:p>
          <a:p>
            <a:pPr marL="608965" marR="0" lvl="0" indent="-405765" algn="l" defTabSz="1219170" rtl="0" eaLnBrk="1" fontAlgn="auto" latinLnBrk="0" hangingPunct="1">
              <a:lnSpc>
                <a:spcPct val="100000"/>
              </a:lnSpc>
              <a:spcBef>
                <a:spcPts val="0"/>
              </a:spcBef>
              <a:spcAft>
                <a:spcPts val="0"/>
              </a:spcAft>
              <a:buClr>
                <a:srgbClr val="EC7C30"/>
              </a:buClr>
              <a:buSzPts val="1200"/>
              <a:buFont typeface="Lato"/>
              <a:buChar char="✓"/>
              <a:tabLst/>
              <a:defRPr/>
            </a:pPr>
            <a:r>
              <a:rPr kumimoji="0" lang="en-US" sz="1600" b="0" i="0" u="none" strike="noStrike" kern="0" cap="none" spc="0" normalizeH="0" baseline="0" noProof="0" dirty="0">
                <a:ln>
                  <a:noFill/>
                </a:ln>
                <a:solidFill>
                  <a:srgbClr val="000000">
                    <a:lumMod val="95000"/>
                    <a:lumOff val="5000"/>
                  </a:srgbClr>
                </a:solidFill>
                <a:effectLst/>
                <a:uLnTx/>
                <a:uFillTx/>
                <a:latin typeface="Century Gothic"/>
                <a:ea typeface="Lato"/>
                <a:cs typeface="Lato"/>
              </a:rPr>
              <a:t>Leverage success of 2022 program (zero power outages) to drive enrollment and possible bill credits</a:t>
            </a: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lang="en-US" sz="1600" b="0" i="0" u="none" strike="noStrike" kern="0" cap="none" spc="0" normalizeH="0" baseline="0" noProof="0" dirty="0">
              <a:ln>
                <a:noFill/>
              </a:ln>
              <a:solidFill>
                <a:srgbClr val="000000">
                  <a:lumMod val="95000"/>
                  <a:lumOff val="5000"/>
                </a:srgbClr>
              </a:solidFill>
              <a:effectLst/>
              <a:uLnTx/>
              <a:uFillTx/>
              <a:latin typeface="Century Gothic"/>
              <a:ea typeface="Lato"/>
              <a:cs typeface="Lato"/>
              <a:sym typeface="Lato"/>
            </a:endParaRPr>
          </a:p>
          <a:p>
            <a:pPr marL="608965" marR="0" lvl="0" indent="-405765" algn="l" defTabSz="1219170" rtl="0" eaLnBrk="1" fontAlgn="auto" latinLnBrk="0" hangingPunct="1">
              <a:lnSpc>
                <a:spcPct val="100000"/>
              </a:lnSpc>
              <a:spcBef>
                <a:spcPts val="0"/>
              </a:spcBef>
              <a:spcAft>
                <a:spcPts val="0"/>
              </a:spcAft>
              <a:buClr>
                <a:srgbClr val="EC7C30"/>
              </a:buClr>
              <a:buSzPts val="1200"/>
              <a:buFont typeface="Lato"/>
              <a:buChar char="✓"/>
              <a:tabLst/>
              <a:defRPr/>
            </a:pPr>
            <a:r>
              <a:rPr kumimoji="0" lang="en-US" sz="1600" b="0" i="0" u="none" strike="noStrike" kern="0" cap="none" spc="0" normalizeH="0" baseline="0" noProof="0" dirty="0">
                <a:ln>
                  <a:noFill/>
                </a:ln>
                <a:solidFill>
                  <a:srgbClr val="000000">
                    <a:lumMod val="95000"/>
                    <a:lumOff val="5000"/>
                  </a:srgbClr>
                </a:solidFill>
                <a:effectLst/>
                <a:uLnTx/>
                <a:uFillTx/>
                <a:latin typeface="Century Gothic"/>
                <a:ea typeface="Lato"/>
                <a:cs typeface="Lato"/>
                <a:sym typeface="Lato"/>
              </a:rPr>
              <a:t>Increase IOU coordination, outside of issued Flex Alerts</a:t>
            </a:r>
            <a:endParaRPr kumimoji="0" lang="en-US" sz="1600" b="0" i="0" u="none" strike="noStrike" kern="0" cap="none" spc="0" normalizeH="0" baseline="0" noProof="0" dirty="0">
              <a:ln>
                <a:noFill/>
              </a:ln>
              <a:solidFill>
                <a:srgbClr val="000000">
                  <a:lumMod val="95000"/>
                  <a:lumOff val="5000"/>
                </a:srgbClr>
              </a:solidFill>
              <a:effectLst/>
              <a:uLnTx/>
              <a:uFillTx/>
              <a:latin typeface="Century Gothic"/>
              <a:ea typeface="Lato"/>
              <a:cs typeface="Lato"/>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600" b="0" i="0" u="none" strike="noStrike" kern="0" cap="none" spc="0" normalizeH="0" baseline="0" noProof="0" dirty="0">
              <a:ln>
                <a:noFill/>
              </a:ln>
              <a:solidFill>
                <a:srgbClr val="666666"/>
              </a:solidFill>
              <a:effectLst/>
              <a:uLnTx/>
              <a:uFillTx/>
              <a:latin typeface="Lato"/>
              <a:ea typeface="Lato"/>
              <a:cs typeface="Lato"/>
            </a:endParaRPr>
          </a:p>
          <a:p>
            <a:pPr marL="608965" marR="0" lvl="0" indent="-405765" algn="l" defTabSz="1219170" rtl="0" eaLnBrk="1" fontAlgn="auto" latinLnBrk="0" hangingPunct="1">
              <a:lnSpc>
                <a:spcPct val="100000"/>
              </a:lnSpc>
              <a:spcBef>
                <a:spcPts val="0"/>
              </a:spcBef>
              <a:spcAft>
                <a:spcPts val="0"/>
              </a:spcAft>
              <a:buClr>
                <a:srgbClr val="EC7C30"/>
              </a:buClr>
              <a:buSzPts val="1200"/>
              <a:buFont typeface="Lato"/>
              <a:buChar char="✓"/>
              <a:tabLst/>
              <a:defRPr/>
            </a:pPr>
            <a:endParaRPr kumimoji="0" lang="en" sz="1600" b="0" i="0" u="none" strike="noStrike" kern="0" cap="none" spc="0" normalizeH="0" baseline="0" noProof="0" dirty="0">
              <a:ln>
                <a:noFill/>
              </a:ln>
              <a:solidFill>
                <a:srgbClr val="666666"/>
              </a:solidFill>
              <a:effectLst/>
              <a:uLnTx/>
              <a:uFillTx/>
              <a:latin typeface="Lato"/>
              <a:ea typeface="Lato"/>
              <a:cs typeface="Lato"/>
            </a:endParaRPr>
          </a:p>
          <a:p>
            <a:pPr marL="608965"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600" b="0" i="0" u="none" strike="noStrike" kern="0" cap="none" spc="0" normalizeH="0" baseline="0" noProof="0" dirty="0">
              <a:ln>
                <a:noFill/>
              </a:ln>
              <a:solidFill>
                <a:srgbClr val="666666"/>
              </a:solidFill>
              <a:effectLst/>
              <a:uLnTx/>
              <a:uFillTx/>
              <a:latin typeface="Lato"/>
              <a:ea typeface="Lato"/>
              <a:cs typeface="Lato"/>
            </a:endParaRPr>
          </a:p>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600" b="0" i="0" u="none" strike="noStrike" kern="0" cap="none" spc="0" normalizeH="0" baseline="0" noProof="0" dirty="0">
              <a:ln>
                <a:noFill/>
              </a:ln>
              <a:solidFill>
                <a:srgbClr val="666666"/>
              </a:solidFill>
              <a:effectLst/>
              <a:uLnTx/>
              <a:uFillTx/>
              <a:latin typeface="Lato"/>
              <a:ea typeface="Lato"/>
              <a:cs typeface="Lato"/>
            </a:endParaRPr>
          </a:p>
        </p:txBody>
      </p:sp>
      <p:sp>
        <p:nvSpPr>
          <p:cNvPr id="5" name="TextBox 4">
            <a:extLst>
              <a:ext uri="{FF2B5EF4-FFF2-40B4-BE49-F238E27FC236}">
                <a16:creationId xmlns:a16="http://schemas.microsoft.com/office/drawing/2014/main" id="{B9D5D202-9880-A332-137D-95B45AC7238B}"/>
              </a:ext>
            </a:extLst>
          </p:cNvPr>
          <p:cNvSpPr txBox="1"/>
          <p:nvPr/>
        </p:nvSpPr>
        <p:spPr>
          <a:xfrm>
            <a:off x="440994" y="1163920"/>
            <a:ext cx="1081238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Century Gothic" panose="020F0302020204030204"/>
                <a:ea typeface="+mn-ea"/>
                <a:cs typeface="+mn-cs"/>
              </a:rPr>
              <a:t>Our core objectives for the program remain the same as last year. We incorporated learnings from Year 2 to optimize outreach strategies and make programmatic processes more efficient for Year 3.</a:t>
            </a:r>
          </a:p>
        </p:txBody>
      </p:sp>
    </p:spTree>
    <p:extLst>
      <p:ext uri="{BB962C8B-B14F-4D97-AF65-F5344CB8AC3E}">
        <p14:creationId xmlns:p14="http://schemas.microsoft.com/office/powerpoint/2010/main" val="3321173418"/>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CPUC White">
  <a:themeElements>
    <a:clrScheme name="CPUC Custom">
      <a:dk1>
        <a:srgbClr val="000000"/>
      </a:dk1>
      <a:lt1>
        <a:srgbClr val="FFFFFF"/>
      </a:lt1>
      <a:dk2>
        <a:srgbClr val="2A3C50"/>
      </a:dk2>
      <a:lt2>
        <a:srgbClr val="FFDAA2"/>
      </a:lt2>
      <a:accent1>
        <a:srgbClr val="6996C9"/>
      </a:accent1>
      <a:accent2>
        <a:srgbClr val="FBAD22"/>
      </a:accent2>
      <a:accent3>
        <a:srgbClr val="70AD45"/>
      </a:accent3>
      <a:accent4>
        <a:srgbClr val="E66425"/>
      </a:accent4>
      <a:accent5>
        <a:srgbClr val="403193"/>
      </a:accent5>
      <a:accent6>
        <a:srgbClr val="652B14"/>
      </a:accent6>
      <a:hlink>
        <a:srgbClr val="6996C9"/>
      </a:hlink>
      <a:folHlink>
        <a:srgbClr val="403193"/>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PUCtemplate_0421" id="{8476BBE9-70C1-F245-89D4-9655D78B3DDA}" vid="{35871DFA-F96D-3A46-B934-4ECA73272AAE}"/>
    </a:ext>
  </a:extLst>
</a:theme>
</file>

<file path=ppt/theme/theme3.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10682</TotalTime>
  <Words>2076</Words>
  <Application>Microsoft Office PowerPoint</Application>
  <PresentationFormat>Widescreen</PresentationFormat>
  <Paragraphs>230</Paragraphs>
  <Slides>16</Slides>
  <Notes>10</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16</vt:i4>
      </vt:variant>
    </vt:vector>
  </HeadingPairs>
  <TitlesOfParts>
    <vt:vector size="27" baseType="lpstr">
      <vt:lpstr>Arial</vt:lpstr>
      <vt:lpstr>Calibri</vt:lpstr>
      <vt:lpstr>Calibri Light</vt:lpstr>
      <vt:lpstr>Century Gothic</vt:lpstr>
      <vt:lpstr>Helvetica Neue</vt:lpstr>
      <vt:lpstr>Lato</vt:lpstr>
      <vt:lpstr>Lato Light</vt:lpstr>
      <vt:lpstr>Segoe UI</vt:lpstr>
      <vt:lpstr>Retrospect</vt:lpstr>
      <vt:lpstr>CPUC White</vt:lpstr>
      <vt:lpstr>Simple Light</vt:lpstr>
      <vt:lpstr>Power Saver Rewards Program</vt:lpstr>
      <vt:lpstr>Background &amp; Overview</vt:lpstr>
      <vt:lpstr>Audience</vt:lpstr>
      <vt:lpstr>Reaching Disadvantaged Communities</vt:lpstr>
      <vt:lpstr>2022 Program Performance</vt:lpstr>
      <vt:lpstr>Preparing For Summer 2023</vt:lpstr>
      <vt:lpstr>Contact Us If You Have Questions</vt:lpstr>
      <vt:lpstr>2023 Flex Alert / Power Saver Rewards Outreach:  Community-Based Organizations</vt:lpstr>
      <vt:lpstr>About Power Saver Rewards and Flex Alerts</vt:lpstr>
      <vt:lpstr>2023 Flex Alert/ PSR Program Communication Objectives</vt:lpstr>
      <vt:lpstr>How CBOs conduct outreach for the Power Saver Rewards Program</vt:lpstr>
      <vt:lpstr>Who are the PSR CBOs?</vt:lpstr>
      <vt:lpstr>Types of Outreach</vt:lpstr>
      <vt:lpstr>Example Outreach – American G.I. Forum (AGIF)</vt:lpstr>
      <vt:lpstr>Community Based Organization Impact - 2022</vt:lpstr>
      <vt:lpstr>2023 Priorities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 Saver Rewards Program</dc:title>
  <dc:creator>Henderson, Jamie</dc:creator>
  <cp:lastModifiedBy>Murimi, Dorothy@Energy</cp:lastModifiedBy>
  <cp:revision>168</cp:revision>
  <cp:lastPrinted>2023-06-13T21:19:32Z</cp:lastPrinted>
  <dcterms:created xsi:type="dcterms:W3CDTF">2023-05-26T22:09:18Z</dcterms:created>
  <dcterms:modified xsi:type="dcterms:W3CDTF">2023-06-16T19:27:52Z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4fb56ae-b253-43b2-ae76-5b0fef4d3037_Enabled">
    <vt:lpwstr>true</vt:lpwstr>
  </property>
  <property fmtid="{D5CDD505-2E9C-101B-9397-08002B2CF9AE}" pid="3" name="MSIP_Label_64fb56ae-b253-43b2-ae76-5b0fef4d3037_SetDate">
    <vt:lpwstr>2023-06-14T21:02:39Z</vt:lpwstr>
  </property>
  <property fmtid="{D5CDD505-2E9C-101B-9397-08002B2CF9AE}" pid="4" name="MSIP_Label_64fb56ae-b253-43b2-ae76-5b0fef4d3037_Method">
    <vt:lpwstr>Privileged</vt:lpwstr>
  </property>
  <property fmtid="{D5CDD505-2E9C-101B-9397-08002B2CF9AE}" pid="5" name="MSIP_Label_64fb56ae-b253-43b2-ae76-5b0fef4d3037_Name">
    <vt:lpwstr>Internal (With Markings)</vt:lpwstr>
  </property>
  <property fmtid="{D5CDD505-2E9C-101B-9397-08002B2CF9AE}" pid="6" name="MSIP_Label_64fb56ae-b253-43b2-ae76-5b0fef4d3037_SiteId">
    <vt:lpwstr>44ae661a-ece6-41aa-bc96-7c2c85a08941</vt:lpwstr>
  </property>
  <property fmtid="{D5CDD505-2E9C-101B-9397-08002B2CF9AE}" pid="7" name="MSIP_Label_64fb56ae-b253-43b2-ae76-5b0fef4d3037_ActionId">
    <vt:lpwstr>5c58b893-de68-4ada-8db7-3d7761a9f106</vt:lpwstr>
  </property>
  <property fmtid="{D5CDD505-2E9C-101B-9397-08002B2CF9AE}" pid="8" name="MSIP_Label_64fb56ae-b253-43b2-ae76-5b0fef4d3037_ContentBits">
    <vt:lpwstr>3</vt:lpwstr>
  </property>
</Properties>
</file>