
<file path=[Content_Types].xml><?xml version="1.0" encoding="utf-8"?>
<Types xmlns="http://schemas.openxmlformats.org/package/2006/content-types">
  <Default Extension="bin" ContentType="application/vnd.openxmlformats-officedocument.presentationml.printerSettings"/>
  <Default Extension="png" ContentType="image/png"/>
  <Default Extension="jpeg" ContentType="image/jpeg"/>
  <Default Extension="rels" ContentType="application/vnd.openxmlformats-package.relationships+xml"/>
  <Default Extension="emf" ContentType="image/x-emf"/>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Masters/slideMaster2.xml" ContentType="application/vnd.openxmlformats-officedocument.presentationml.slideMaster+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3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25.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 id="2147483759" r:id="rId2"/>
  </p:sldMasterIdLst>
  <p:notesMasterIdLst>
    <p:notesMasterId r:id="rId9"/>
  </p:notesMasterIdLst>
  <p:sldIdLst>
    <p:sldId id="497" r:id="rId3"/>
    <p:sldId id="499" r:id="rId4"/>
    <p:sldId id="500" r:id="rId5"/>
    <p:sldId id="503" r:id="rId6"/>
    <p:sldId id="504" r:id="rId7"/>
    <p:sldId id="501" r:id="rId8"/>
  </p:sldIdLst>
  <p:sldSz cx="9144000" cy="6858000" type="screen4x3"/>
  <p:notesSz cx="6934200" cy="92202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1632">
          <p15:clr>
            <a:srgbClr val="A4A3A4"/>
          </p15:clr>
        </p15:guide>
        <p15:guide id="2" pos="2880">
          <p15:clr>
            <a:srgbClr val="A4A3A4"/>
          </p15:clr>
        </p15:guide>
      </p15:sldGuideLst>
    </p:ext>
    <p:ext uri="{2D200454-40CA-4A62-9FC3-DE9A4176ACB9}">
      <p15:notesGuideLst xmlns:p15="http://schemas.microsoft.com/office/powerpoint/2012/main" xmlns="">
        <p15:guide id="1" orient="horz" pos="2904">
          <p15:clr>
            <a:srgbClr val="A4A3A4"/>
          </p15:clr>
        </p15:guide>
        <p15:guide id="2" pos="218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15605" autoAdjust="0"/>
    <p:restoredTop sz="85486" autoAdjust="0"/>
  </p:normalViewPr>
  <p:slideViewPr>
    <p:cSldViewPr>
      <p:cViewPr varScale="1">
        <p:scale>
          <a:sx n="80" d="100"/>
          <a:sy n="80" d="100"/>
        </p:scale>
        <p:origin x="-2368" y="-104"/>
      </p:cViewPr>
      <p:guideLst>
        <p:guide orient="horz" pos="1632"/>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67" d="100"/>
          <a:sy n="67" d="100"/>
        </p:scale>
        <p:origin x="3216" y="66"/>
      </p:cViewPr>
      <p:guideLst>
        <p:guide orient="horz" pos="2904"/>
        <p:guide pos="218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theme" Target="theme/theme1.xml"/><Relationship Id="rId8" Type="http://schemas.openxmlformats.org/officeDocument/2006/relationships/slide" Target="slides/slide6.xml"/><Relationship Id="rId18" Type="http://schemas.openxmlformats.org/officeDocument/2006/relationships/customXml" Target="../customXml/item4.xml"/><Relationship Id="rId3" Type="http://schemas.openxmlformats.org/officeDocument/2006/relationships/slide" Target="slides/slide1.xml"/><Relationship Id="rId12" Type="http://schemas.openxmlformats.org/officeDocument/2006/relationships/viewProps" Target="viewProps.xml"/><Relationship Id="rId7" Type="http://schemas.openxmlformats.org/officeDocument/2006/relationships/slide" Target="slides/slide5.xml"/><Relationship Id="rId17"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customXml" Target="../customXml/item2.xml"/><Relationship Id="rId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5" Type="http://schemas.openxmlformats.org/officeDocument/2006/relationships/slide" Target="slides/slide3.xml"/><Relationship Id="rId15" Type="http://schemas.openxmlformats.org/officeDocument/2006/relationships/customXml" Target="../customXml/item1.xml"/><Relationship Id="rId10" Type="http://schemas.openxmlformats.org/officeDocument/2006/relationships/printerSettings" Target="printerSettings/printerSettings1.bin"/><Relationship Id="rId1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037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27475" y="0"/>
            <a:ext cx="3005138" cy="46037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9101258-8833-4821-8270-0F61F9876DE9}" type="datetimeFigureOut">
              <a:rPr lang="en-US"/>
              <a:pPr>
                <a:defRPr/>
              </a:pPr>
              <a:t>4/25/16</a:t>
            </a:fld>
            <a:endParaRPr lang="en-US" dirty="0"/>
          </a:p>
        </p:txBody>
      </p:sp>
      <p:sp>
        <p:nvSpPr>
          <p:cNvPr id="4" name="Slide Image Placeholder 3"/>
          <p:cNvSpPr>
            <a:spLocks noGrp="1" noRot="1" noChangeAspect="1"/>
          </p:cNvSpPr>
          <p:nvPr>
            <p:ph type="sldImg" idx="2"/>
          </p:nvPr>
        </p:nvSpPr>
        <p:spPr>
          <a:xfrm>
            <a:off x="1162050" y="692150"/>
            <a:ext cx="4610100" cy="3457575"/>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93738" y="4379913"/>
            <a:ext cx="5546725" cy="414813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758238"/>
            <a:ext cx="3005138" cy="46037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27475" y="8758238"/>
            <a:ext cx="3005138" cy="46037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D1F5FBC-834D-4F39-BFFC-B7A3464FEF32}" type="slidenum">
              <a:rPr lang="en-US"/>
              <a:pPr>
                <a:defRPr/>
              </a:pPr>
              <a:t>‹#›</a:t>
            </a:fld>
            <a:endParaRPr lang="en-US" dirty="0"/>
          </a:p>
        </p:txBody>
      </p:sp>
    </p:spTree>
    <p:extLst>
      <p:ext uri="{BB962C8B-B14F-4D97-AF65-F5344CB8AC3E}">
        <p14:creationId xmlns:p14="http://schemas.microsoft.com/office/powerpoint/2010/main" val="702496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Multiple LINUX software versions:</a:t>
            </a:r>
            <a:endParaRPr lang="en-US" dirty="0"/>
          </a:p>
          <a:p>
            <a:r>
              <a:rPr lang="en-US" dirty="0"/>
              <a:t>There are commercially backed distributions, such as </a:t>
            </a:r>
            <a:r>
              <a:rPr lang="en-US" b="1" dirty="0"/>
              <a:t>Fedora</a:t>
            </a:r>
            <a:r>
              <a:rPr lang="en-US" dirty="0"/>
              <a:t> (Red Hat), </a:t>
            </a:r>
            <a:r>
              <a:rPr lang="en-US" b="1" dirty="0" err="1"/>
              <a:t>openSUSE</a:t>
            </a:r>
            <a:r>
              <a:rPr lang="en-US" dirty="0"/>
              <a:t> (SUSE) and </a:t>
            </a:r>
            <a:r>
              <a:rPr lang="en-US" b="1" dirty="0"/>
              <a:t>Ubuntu</a:t>
            </a:r>
            <a:r>
              <a:rPr lang="en-US" dirty="0"/>
              <a:t> (Canonical Ltd.), and entirely community-driven distributions, such as </a:t>
            </a:r>
            <a:r>
              <a:rPr lang="en-US" b="1" dirty="0" err="1"/>
              <a:t>Debian</a:t>
            </a:r>
            <a:r>
              <a:rPr lang="en-US" dirty="0"/>
              <a:t>, </a:t>
            </a:r>
            <a:r>
              <a:rPr lang="en-US" b="1" dirty="0"/>
              <a:t>Slackware</a:t>
            </a:r>
            <a:r>
              <a:rPr lang="en-US" dirty="0"/>
              <a:t>, </a:t>
            </a:r>
            <a:r>
              <a:rPr lang="en-US" b="1" dirty="0"/>
              <a:t>Gentoo</a:t>
            </a:r>
            <a:r>
              <a:rPr lang="en-US" dirty="0"/>
              <a:t> and Arch Linux</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7D1F5FBC-834D-4F39-BFFC-B7A3464FEF32}" type="slidenum">
              <a:rPr lang="en-US" smtClean="0"/>
              <a:pPr>
                <a:defRPr/>
              </a:pPr>
              <a:t>3</a:t>
            </a:fld>
            <a:endParaRPr lang="en-US" dirty="0"/>
          </a:p>
        </p:txBody>
      </p:sp>
    </p:spTree>
    <p:extLst>
      <p:ext uri="{BB962C8B-B14F-4D97-AF65-F5344CB8AC3E}">
        <p14:creationId xmlns:p14="http://schemas.microsoft.com/office/powerpoint/2010/main" val="361668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4130F64-7973-4FEB-B07E-F82ED81BEBBE}"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9501FE2-394F-474E-AFE0-D68F5577237D}"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7"/>
            <a:ext cx="8229600" cy="884239"/>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20EBD58-D8FD-4A84-848F-AA79D501CC8D}"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5556D59-B1A5-4F67-89B7-B5C6D6B62E8E}"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B56B51A-68AE-4D82-ACD7-922F03D5505A}"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F35E9AF-EAF2-4009-9820-A1CD29A588C9}"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2CCF422-C557-4C80-829D-F55B54AC9004}"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A14FF80B-81CC-444A-8857-B15A0125934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EF324BC-8329-4889-BE06-568062BA5DD6}" type="datetime1">
              <a:rPr lang="en-US" smtClean="0"/>
              <a:t>4/25/16</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BE8575BC-6BE2-4D99-891C-FAF74F28326A}"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1498D57C-204E-48DB-A616-AE7AEC3B7462}" type="datetime1">
              <a:rPr lang="en-US" smtClean="0"/>
              <a:t>4/25/16</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CAFE031C-CDE6-4755-B2CF-B1CBC94BB613}"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1D76A51-B766-417A-8B06-185EA43137F4}" type="datetime1">
              <a:rPr lang="en-US" smtClean="0"/>
              <a:t>4/25/16</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19CCD316-4CE9-4B8B-A21B-6BFB56AB3A8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42CED18-5C41-4438-BECE-29D5BFE16A51}"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B10D9603-FC8D-4A15-9463-80A47211049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F8C0EB-37F2-4BC3-983D-9AC562CA3A6B}"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DBED1AFB-6957-425B-BF95-E5394D54B84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17EE74-B55A-4A12-B8DC-3D905F33F177}"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9F397CB-D9EC-495F-B165-D19833C6AF9D}"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FC8BBA9-556C-4CDB-8A71-89189393786E}"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D6A0F27-476B-411B-8423-598DF4807DE6}"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2"/>
            <a:ext cx="6048376" cy="1485901"/>
          </a:xfrm>
          <a:prstGeom prst="rect">
            <a:avLst/>
          </a:prstGeom>
          <a:noFill/>
        </p:spPr>
        <p:txBody>
          <a:bodyPr lIns="0" tIns="0" rIns="0" bIns="0" anchor="b">
            <a:noAutofit/>
          </a:bodyPr>
          <a:lstStyle>
            <a:lvl1pPr>
              <a:defRPr sz="4400">
                <a:solidFill>
                  <a:schemeClr val="tx2"/>
                </a:solidFill>
                <a:latin typeface="MetaNormalLF-Roman"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bwMode="gray">
          <a:xfrm>
            <a:off x="2728914" y="3025775"/>
            <a:ext cx="6048375" cy="838200"/>
          </a:xfrm>
          <a:prstGeom prst="rect">
            <a:avLst/>
          </a:prstGeom>
          <a:noFill/>
        </p:spPr>
        <p:txBody>
          <a:bodyPr lIns="0" tIns="0" rIns="0" bIns="0">
            <a:noAutofit/>
          </a:bodyPr>
          <a:lstStyle>
            <a:lvl1pPr marL="0" indent="0" algn="l">
              <a:spcBef>
                <a:spcPts val="0"/>
              </a:spcBef>
              <a:buNone/>
              <a:defRPr sz="2800">
                <a:solidFill>
                  <a:schemeClr val="bg2"/>
                </a:solidFill>
                <a:latin typeface="MetaNormalLF-Roman"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Picture Placeholder 2"/>
          <p:cNvSpPr>
            <a:spLocks noGrp="1"/>
          </p:cNvSpPr>
          <p:nvPr>
            <p:ph type="pic" idx="10"/>
          </p:nvPr>
        </p:nvSpPr>
        <p:spPr bwMode="gray">
          <a:xfrm>
            <a:off x="366714" y="1355733"/>
            <a:ext cx="2073275" cy="1323975"/>
          </a:xfrm>
          <a:prstGeom prst="rect">
            <a:avLst/>
          </a:prstGeom>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xmlns:p14="http://schemas.microsoft.com/office/powerpoint/2010/mai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Picture Placeholder 2"/>
          <p:cNvSpPr>
            <a:spLocks noGrp="1"/>
          </p:cNvSpPr>
          <p:nvPr>
            <p:ph type="pic" idx="1"/>
          </p:nvPr>
        </p:nvSpPr>
        <p:spPr bwMode="gray">
          <a:xfrm>
            <a:off x="366714" y="1355733"/>
            <a:ext cx="2073275" cy="13239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xmlns:p14="http://schemas.microsoft.com/office/powerpoint/2010/mai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with Content">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3025776"/>
            <a:ext cx="6048375" cy="2803525"/>
          </a:xfrm>
          <a:prstGeom prst="rect">
            <a:avLst/>
          </a:prstGeom>
          <a:noFill/>
        </p:spPr>
        <p:txBody>
          <a:bodyPr lIns="0" tIns="0" rIns="0" bIns="0">
            <a:noAutofit/>
          </a:bodyPr>
          <a:lstStyle>
            <a:lvl1pPr>
              <a:buClr>
                <a:schemeClr val="tx2"/>
              </a:buClr>
              <a:defRPr>
                <a:solidFill>
                  <a:schemeClr val="bg2"/>
                </a:solidFill>
              </a:defRPr>
            </a:lvl1pPr>
            <a:lvl2pPr>
              <a:buClr>
                <a:schemeClr val="tx2"/>
              </a:buClr>
              <a:defRPr sz="1800">
                <a:solidFill>
                  <a:schemeClr val="bg2"/>
                </a:solidFill>
              </a:defRPr>
            </a:lvl2pPr>
          </a:lstStyle>
          <a:p>
            <a:pPr lvl="0"/>
            <a:r>
              <a:rPr lang="en-US" smtClean="0"/>
              <a:t>Click to edit Master text styles</a:t>
            </a:r>
          </a:p>
          <a:p>
            <a:pPr lvl="1"/>
            <a:r>
              <a:rPr lang="en-US" smtClean="0"/>
              <a:t>Second level</a:t>
            </a:r>
          </a:p>
        </p:txBody>
      </p:sp>
    </p:spTree>
  </p:cSld>
  <p:clrMapOvr>
    <a:masterClrMapping/>
  </p:clrMapOvr>
  <p:transition xmlns:p14="http://schemas.microsoft.com/office/powerpoint/2010/mai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nSpc>
                <a:spcPts val="3600"/>
              </a:lnSpc>
              <a:defRPr sz="3600">
                <a:solidFill>
                  <a:schemeClr val="tx2"/>
                </a:solidFill>
                <a:latin typeface="MetaNormalLF-Roman" pitchFamily="34" charset="0"/>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1"/>
          </p:nvPr>
        </p:nvSpPr>
        <p:spPr/>
        <p:txBody>
          <a:bodyPr/>
          <a:lstStyle>
            <a:lvl1pPr>
              <a:defRPr/>
            </a:lvl1pPr>
          </a:lstStyle>
          <a:p>
            <a:pPr>
              <a:defRPr/>
            </a:pPr>
            <a:fld id="{D3DE9284-8087-4E6A-963D-9FD6DF88812A}" type="datetime1">
              <a:rPr lang="en-US" smtClean="0"/>
              <a:t>4/25/16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C0AE26A-944B-45C8-B5A7-64AFACAD7DBD}"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C4DD5AF-F693-416C-83E0-E9986E13E734}" type="datetime1">
              <a:rPr lang="en-US" smtClean="0"/>
              <a:t>4/25/16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FB3630AC-8854-4AE6-B21D-245131CB2DAD}"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with Sub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366714" y="1758952"/>
            <a:ext cx="8410575" cy="4183063"/>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535AB48-7CAA-4D75-8195-F17C19D27A72}" type="datetime1">
              <a:rPr lang="en-US" smtClean="0"/>
              <a:t>4/25/16</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5D4D44A0-6040-44AC-AEEE-ED29C7127CE5}"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graphic area o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1355725"/>
            <a:ext cx="60483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
          </p:nvPr>
        </p:nvSpPr>
        <p:spPr bwMode="gray">
          <a:xfrm>
            <a:off x="366714" y="1355725"/>
            <a:ext cx="2073275" cy="45878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2483A683-6A5C-46A4-A42B-66FCA5E3DC5B}" type="datetime1">
              <a:rPr lang="en-US" smtClean="0"/>
              <a:t>4/25/16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1BF6A45-26B9-4EA6-8291-5C4C722A6630}"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ubtitle, and Content with graphic area at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8"/>
            <a:ext cx="8410575" cy="403225"/>
          </a:xfrm>
          <a:prstGeom prst="rect">
            <a:avLst/>
          </a:prstGeom>
          <a:noFill/>
        </p:spPr>
        <p:txBody>
          <a:bodyPr lIns="0" tIns="0" rIns="0" bIns="0"/>
          <a:lstStyle>
            <a:lvl1pPr marL="0" indent="0">
              <a:buNone/>
              <a:tabLst>
                <a:tab pos="800100" algn="l"/>
              </a:tabLst>
              <a:defRPr lang="en-US" sz="2400" b="0" kern="1200" smtClean="0">
                <a:solidFill>
                  <a:schemeClr val="bg2"/>
                </a:solidFill>
                <a:latin typeface="MetaNormalLF-Roman"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2728913" y="1758956"/>
            <a:ext cx="6048374" cy="4194175"/>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0"/>
          </p:nvPr>
        </p:nvSpPr>
        <p:spPr bwMode="gray">
          <a:xfrm>
            <a:off x="366714" y="1771652"/>
            <a:ext cx="2073275" cy="4171951"/>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61999EBF-B642-46AB-99CE-50C983D2AF2A}" type="datetime1">
              <a:rPr lang="en-US" smtClean="0"/>
              <a:t>4/25/16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B8F1A51-D8F2-4103-98BC-3AF160B8EA2B}"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Title 2"/>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smtClean="0">
                <a:solidFill>
                  <a:schemeClr val="tx2"/>
                </a:solidFill>
                <a:latin typeface="MetaNormalLF-Roman" pitchFamily="34" charset="0"/>
                <a:ea typeface="+mj-ea"/>
                <a:cs typeface="+mj-cs"/>
              </a:defRPr>
            </a:lvl1pPr>
          </a:lstStyle>
          <a:p>
            <a:r>
              <a:rPr lang="en-US" smtClean="0"/>
              <a:t>Click to edit Master title style</a:t>
            </a:r>
            <a:endParaRPr lang="en-US"/>
          </a:p>
        </p:txBody>
      </p:sp>
      <p:sp>
        <p:nvSpPr>
          <p:cNvPr id="5" name="Date Placeholder 3"/>
          <p:cNvSpPr>
            <a:spLocks noGrp="1"/>
          </p:cNvSpPr>
          <p:nvPr>
            <p:ph type="dt" sz="half" idx="11"/>
          </p:nvPr>
        </p:nvSpPr>
        <p:spPr/>
        <p:txBody>
          <a:bodyPr/>
          <a:lstStyle>
            <a:lvl1pPr>
              <a:defRPr/>
            </a:lvl1pPr>
          </a:lstStyle>
          <a:p>
            <a:pPr>
              <a:defRPr/>
            </a:pPr>
            <a:fld id="{5120727D-E704-4C1C-883E-22BCA6A67A91}" type="datetime1">
              <a:rPr lang="en-US" smtClean="0"/>
              <a:t>4/25/16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16292AD-01B2-4037-8F69-C6BB325062D2}"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Date Placeholder 3"/>
          <p:cNvSpPr>
            <a:spLocks noGrp="1"/>
          </p:cNvSpPr>
          <p:nvPr>
            <p:ph type="dt" sz="half" idx="11"/>
          </p:nvPr>
        </p:nvSpPr>
        <p:spPr/>
        <p:txBody>
          <a:bodyPr/>
          <a:lstStyle>
            <a:lvl1pPr>
              <a:defRPr/>
            </a:lvl1pPr>
          </a:lstStyle>
          <a:p>
            <a:pPr>
              <a:defRPr/>
            </a:pPr>
            <a:fld id="{6DCB1583-6074-4D70-94F2-C10DD192695B}" type="datetime1">
              <a:rPr lang="en-US" smtClean="0"/>
              <a:t>4/25/16</a:t>
            </a:fld>
            <a:endParaRPr lang="en-US" dirty="0"/>
          </a:p>
        </p:txBody>
      </p:sp>
      <p:sp>
        <p:nvSpPr>
          <p:cNvPr id="5" name="Slide Number Placeholder 5"/>
          <p:cNvSpPr>
            <a:spLocks noGrp="1"/>
          </p:cNvSpPr>
          <p:nvPr>
            <p:ph type="sldNum" sz="quarter" idx="12"/>
          </p:nvPr>
        </p:nvSpPr>
        <p:spPr/>
        <p:txBody>
          <a:bodyPr/>
          <a:lstStyle>
            <a:lvl1pPr>
              <a:defRPr/>
            </a:lvl1pPr>
          </a:lstStyle>
          <a:p>
            <a:pPr>
              <a:defRPr/>
            </a:pPr>
            <a:fld id="{FCC9CE0F-C5AE-4851-91FB-97D7BFAE4FBE}"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bwMode="gray">
          <a:xfrm>
            <a:off x="1792288" y="5143500"/>
            <a:ext cx="5486400" cy="566739"/>
          </a:xfrm>
          <a:prstGeom prst="rect">
            <a:avLst/>
          </a:prstGeom>
          <a:noFill/>
        </p:spPr>
        <p:txBody>
          <a:bodyPr anchor="t"/>
          <a:lstStyle>
            <a:lvl1pPr algn="ctr">
              <a:defRPr sz="2800" b="0">
                <a:solidFill>
                  <a:schemeClr val="bg2"/>
                </a:solidFill>
              </a:defRPr>
            </a:lvl1pPr>
          </a:lstStyle>
          <a:p>
            <a:r>
              <a:rPr lang="en-US" smtClean="0"/>
              <a:t>Click to edit Master title style</a:t>
            </a:r>
            <a:endParaRPr lang="en-US" dirty="0"/>
          </a:p>
        </p:txBody>
      </p:sp>
      <p:sp>
        <p:nvSpPr>
          <p:cNvPr id="3" name="Picture Placeholder 2"/>
          <p:cNvSpPr>
            <a:spLocks noGrp="1"/>
          </p:cNvSpPr>
          <p:nvPr>
            <p:ph type="pic" idx="1"/>
          </p:nvPr>
        </p:nvSpPr>
        <p:spPr bwMode="gray">
          <a:xfrm>
            <a:off x="1792288" y="612777"/>
            <a:ext cx="5486400" cy="4359275"/>
          </a:xfrm>
          <a:prstGeom prst="rect">
            <a:avLst/>
          </a:prstGeom>
          <a:no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Date Placeholder 3"/>
          <p:cNvSpPr>
            <a:spLocks noGrp="1"/>
          </p:cNvSpPr>
          <p:nvPr>
            <p:ph type="dt" sz="half" idx="10"/>
          </p:nvPr>
        </p:nvSpPr>
        <p:spPr/>
        <p:txBody>
          <a:bodyPr/>
          <a:lstStyle>
            <a:lvl1pPr>
              <a:defRPr/>
            </a:lvl1pPr>
          </a:lstStyle>
          <a:p>
            <a:pPr>
              <a:defRPr/>
            </a:pPr>
            <a:fld id="{6770DE77-80F1-4A2D-87CC-EC3EB107B253}" type="datetime1">
              <a:rPr lang="en-US" smtClean="0"/>
              <a:t>4/25/16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05B684C8-C16C-4E55-9B80-A6D4A992B753}"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oter bar only">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B462C7B-32F1-4909-BDE4-7190BB857F8D}" type="datetime1">
              <a:rPr lang="en-US" smtClean="0"/>
              <a:t>4/25/16</a:t>
            </a:fld>
            <a:endParaRPr lang="en-US" dirty="0"/>
          </a:p>
        </p:txBody>
      </p:sp>
      <p:sp>
        <p:nvSpPr>
          <p:cNvPr id="3" name="Slide Number Placeholder 5"/>
          <p:cNvSpPr>
            <a:spLocks noGrp="1"/>
          </p:cNvSpPr>
          <p:nvPr>
            <p:ph type="sldNum" sz="quarter" idx="11"/>
          </p:nvPr>
        </p:nvSpPr>
        <p:spPr/>
        <p:txBody>
          <a:bodyPr/>
          <a:lstStyle>
            <a:lvl1pPr>
              <a:defRPr/>
            </a:lvl1pPr>
          </a:lstStyle>
          <a:p>
            <a:pPr>
              <a:defRPr/>
            </a:pPr>
            <a:fld id="{03E7F000-A497-4E86-8A40-C69E2E5A95FB}"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 name="TextBox 1"/>
          <p:cNvSpPr txBox="1"/>
          <p:nvPr userDrawn="1"/>
        </p:nvSpPr>
        <p:spPr bwMode="gray">
          <a:xfrm>
            <a:off x="2617366" y="2460636"/>
            <a:ext cx="3909275" cy="1015663"/>
          </a:xfrm>
          <a:prstGeom prst="rect">
            <a:avLst/>
          </a:prstGeom>
          <a:noFill/>
        </p:spPr>
        <p:txBody>
          <a:bodyPr wrap="none">
            <a:spAutoFit/>
          </a:bodyPr>
          <a:lstStyle/>
          <a:p>
            <a:pPr algn="ctr" fontAlgn="auto">
              <a:spcBef>
                <a:spcPts val="0"/>
              </a:spcBef>
              <a:spcAft>
                <a:spcPts val="0"/>
              </a:spcAft>
              <a:defRPr/>
            </a:pPr>
            <a:r>
              <a:rPr lang="en-US" sz="6000" dirty="0">
                <a:solidFill>
                  <a:schemeClr val="tx2"/>
                </a:solidFill>
                <a:latin typeface="+mn-lt"/>
                <a:cs typeface="+mn-cs"/>
              </a:rPr>
              <a:t>THANK YOU</a:t>
            </a:r>
          </a:p>
        </p:txBody>
      </p:sp>
    </p:spTree>
  </p:cSld>
  <p:clrMapOvr>
    <a:masterClrMapping/>
  </p:clrMapOvr>
  <p:transition xmlns:p14="http://schemas.microsoft.com/office/powerpoint/2010/mai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Intel_white"/>
          <p:cNvPicPr>
            <a:picLocks noChangeAspect="1" noChangeArrowheads="1"/>
          </p:cNvPicPr>
          <p:nvPr userDrawn="1"/>
        </p:nvPicPr>
        <p:blipFill>
          <a:blip r:embed="rId2" cstate="print"/>
          <a:srcRect/>
          <a:stretch>
            <a:fillRect/>
          </a:stretch>
        </p:blipFill>
        <p:spPr bwMode="invGray">
          <a:xfrm>
            <a:off x="7436293" y="476252"/>
            <a:ext cx="1191739" cy="862013"/>
          </a:xfrm>
          <a:prstGeom prst="rect">
            <a:avLst/>
          </a:prstGeom>
          <a:noFill/>
          <a:ln w="9525">
            <a:noFill/>
            <a:miter lim="800000"/>
            <a:headEnd/>
            <a:tailEnd/>
          </a:ln>
        </p:spPr>
      </p:pic>
      <p:sp>
        <p:nvSpPr>
          <p:cNvPr id="5" name="Text Box 10"/>
          <p:cNvSpPr txBox="1">
            <a:spLocks noChangeArrowheads="1"/>
          </p:cNvSpPr>
          <p:nvPr userDrawn="1"/>
        </p:nvSpPr>
        <p:spPr bwMode="auto">
          <a:xfrm>
            <a:off x="6967612" y="6381758"/>
            <a:ext cx="1511952" cy="276999"/>
          </a:xfrm>
          <a:prstGeom prst="rect">
            <a:avLst/>
          </a:prstGeom>
          <a:noFill/>
          <a:ln w="9525">
            <a:noFill/>
            <a:miter lim="800000"/>
            <a:headEnd/>
            <a:tailEnd/>
          </a:ln>
          <a:effectLst/>
        </p:spPr>
        <p:txBody>
          <a:bodyPr wrap="none">
            <a:spAutoFit/>
          </a:bodyPr>
          <a:lstStyle/>
          <a:p>
            <a:pPr algn="ctr">
              <a:defRPr/>
            </a:pPr>
            <a:r>
              <a:rPr lang="en-US" sz="1200" dirty="0">
                <a:solidFill>
                  <a:srgbClr val="FFFFFF"/>
                </a:solidFill>
                <a:latin typeface="Verdana" pitchFamily="34" charset="0"/>
                <a:cs typeface="Arial" charset="0"/>
              </a:rPr>
              <a:t>Intel Confidential</a:t>
            </a:r>
          </a:p>
        </p:txBody>
      </p:sp>
      <p:sp>
        <p:nvSpPr>
          <p:cNvPr id="1499138" name="Rectangle 2"/>
          <p:cNvSpPr>
            <a:spLocks noGrp="1" noChangeArrowheads="1"/>
          </p:cNvSpPr>
          <p:nvPr>
            <p:ph type="subTitle" sz="quarter" idx="1"/>
          </p:nvPr>
        </p:nvSpPr>
        <p:spPr>
          <a:xfrm>
            <a:off x="888309" y="3619502"/>
            <a:ext cx="7811539" cy="1587500"/>
          </a:xfrm>
        </p:spPr>
        <p:txBody>
          <a:bodyPr lIns="98183" tIns="49093" rIns="98183" bIns="49093"/>
          <a:lstStyle>
            <a:lvl1pPr marL="0" indent="0" algn="r">
              <a:lnSpc>
                <a:spcPct val="100000"/>
              </a:lnSpc>
              <a:spcBef>
                <a:spcPct val="0"/>
              </a:spcBef>
              <a:buFont typeface="Wingdings" pitchFamily="2" charset="2"/>
              <a:buNone/>
              <a:defRPr sz="2700"/>
            </a:lvl1pPr>
          </a:lstStyle>
          <a:p>
            <a:r>
              <a:rPr lang="en-US"/>
              <a:t>Name</a:t>
            </a:r>
          </a:p>
          <a:p>
            <a:r>
              <a:rPr lang="en-US"/>
              <a:t>Title</a:t>
            </a:r>
          </a:p>
          <a:p>
            <a:r>
              <a:rPr lang="en-US"/>
              <a:t>Department</a:t>
            </a:r>
          </a:p>
        </p:txBody>
      </p:sp>
      <p:sp>
        <p:nvSpPr>
          <p:cNvPr id="1499139" name="Rectangle 3"/>
          <p:cNvSpPr>
            <a:spLocks noGrp="1" noChangeArrowheads="1"/>
          </p:cNvSpPr>
          <p:nvPr>
            <p:ph type="ctrTitle" sz="quarter"/>
          </p:nvPr>
        </p:nvSpPr>
        <p:spPr>
          <a:xfrm>
            <a:off x="926420" y="1957391"/>
            <a:ext cx="7757302" cy="1471612"/>
          </a:xfrm>
        </p:spPr>
        <p:txBody>
          <a:bodyPr lIns="68557" tIns="34277" rIns="68557" bIns="34277"/>
          <a:lstStyle>
            <a:lvl1pPr algn="r">
              <a:defRPr/>
            </a:lvl1pPr>
          </a:lstStyle>
          <a:p>
            <a:r>
              <a:rPr lang="en-US"/>
              <a:t>Click to edit Master title style</a:t>
            </a:r>
          </a:p>
        </p:txBody>
      </p:sp>
    </p:spTree>
    <p:extLst>
      <p:ext uri="{BB962C8B-B14F-4D97-AF65-F5344CB8AC3E}">
        <p14:creationId xmlns:p14="http://schemas.microsoft.com/office/powerpoint/2010/main" val="2150329677"/>
      </p:ext>
    </p:extLst>
  </p:cSld>
  <p:clrMapOvr>
    <a:masterClrMapping/>
  </p:clrMapOvr>
  <p:transition xmlns:p14="http://schemas.microsoft.com/office/powerpoint/2010/mai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E8B92802-BE3A-4706-A210-552FAAF0FF46}" type="slidenum">
              <a:rPr lang="en-US"/>
              <a:pPr>
                <a:defRPr/>
              </a:pPr>
              <a:t>‹#›</a:t>
            </a:fld>
            <a:endParaRPr lang="en-US" dirty="0"/>
          </a:p>
        </p:txBody>
      </p:sp>
    </p:spTree>
    <p:extLst>
      <p:ext uri="{BB962C8B-B14F-4D97-AF65-F5344CB8AC3E}">
        <p14:creationId xmlns:p14="http://schemas.microsoft.com/office/powerpoint/2010/main" val="202389713"/>
      </p:ext>
    </p:extLst>
  </p:cSld>
  <p:clrMapOvr>
    <a:masterClrMapping/>
  </p:clrMapOvr>
  <p:transition xmlns:p14="http://schemas.microsoft.com/office/powerpoint/2010/mai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667" y="4406901"/>
            <a:ext cx="777196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667" y="2906713"/>
            <a:ext cx="777196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FB9DC706-FE46-400A-9783-7E55DE4667DC}" type="slidenum">
              <a:rPr lang="en-US"/>
              <a:pPr>
                <a:defRPr/>
              </a:pPr>
              <a:t>‹#›</a:t>
            </a:fld>
            <a:endParaRPr lang="en-US" dirty="0"/>
          </a:p>
        </p:txBody>
      </p:sp>
    </p:spTree>
    <p:extLst>
      <p:ext uri="{BB962C8B-B14F-4D97-AF65-F5344CB8AC3E}">
        <p14:creationId xmlns:p14="http://schemas.microsoft.com/office/powerpoint/2010/main" val="2955170326"/>
      </p:ext>
    </p:extLst>
  </p:cSld>
  <p:clrMapOvr>
    <a:masterClrMapping/>
  </p:clrMapOvr>
  <p:transition xmlns:p14="http://schemas.microsoft.com/office/powerpoint/2010/mai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66464" y="1371601"/>
            <a:ext cx="4132244"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9430" y="1371601"/>
            <a:ext cx="4133710"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sldNum" sz="quarter" idx="10"/>
          </p:nvPr>
        </p:nvSpPr>
        <p:spPr>
          <a:ln/>
        </p:spPr>
        <p:txBody>
          <a:bodyPr/>
          <a:lstStyle>
            <a:lvl1pPr>
              <a:defRPr/>
            </a:lvl1pPr>
          </a:lstStyle>
          <a:p>
            <a:pPr>
              <a:defRPr/>
            </a:pPr>
            <a:fld id="{635AE946-6317-4AED-8583-E5AF050A0CF3}" type="slidenum">
              <a:rPr lang="en-US"/>
              <a:pPr>
                <a:defRPr/>
              </a:pPr>
              <a:t>‹#›</a:t>
            </a:fld>
            <a:endParaRPr lang="en-US" dirty="0"/>
          </a:p>
        </p:txBody>
      </p:sp>
    </p:spTree>
    <p:extLst>
      <p:ext uri="{BB962C8B-B14F-4D97-AF65-F5344CB8AC3E}">
        <p14:creationId xmlns:p14="http://schemas.microsoft.com/office/powerpoint/2010/main" val="791249811"/>
      </p:ext>
    </p:extLst>
  </p:cSld>
  <p:clrMapOvr>
    <a:masterClrMapping/>
  </p:clrMapOvr>
  <p:transition xmlns:p14="http://schemas.microsoft.com/office/powerpoint/2010/mai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348" y="274637"/>
            <a:ext cx="8229307"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351" y="1535113"/>
            <a:ext cx="403989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351" y="2174875"/>
            <a:ext cx="403989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294" y="1535113"/>
            <a:ext cx="4041360"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294" y="2174875"/>
            <a:ext cx="40413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sldNum" sz="quarter" idx="10"/>
          </p:nvPr>
        </p:nvSpPr>
        <p:spPr>
          <a:ln/>
        </p:spPr>
        <p:txBody>
          <a:bodyPr/>
          <a:lstStyle>
            <a:lvl1pPr>
              <a:defRPr/>
            </a:lvl1pPr>
          </a:lstStyle>
          <a:p>
            <a:pPr>
              <a:defRPr/>
            </a:pPr>
            <a:fld id="{8F5B8B30-4C2E-4FCF-9ED3-BA1C5599A7D2}" type="slidenum">
              <a:rPr lang="en-US"/>
              <a:pPr>
                <a:defRPr/>
              </a:pPr>
              <a:t>‹#›</a:t>
            </a:fld>
            <a:endParaRPr lang="en-US" dirty="0"/>
          </a:p>
        </p:txBody>
      </p:sp>
    </p:spTree>
    <p:extLst>
      <p:ext uri="{BB962C8B-B14F-4D97-AF65-F5344CB8AC3E}">
        <p14:creationId xmlns:p14="http://schemas.microsoft.com/office/powerpoint/2010/main" val="2379408382"/>
      </p:ext>
    </p:extLst>
  </p:cSld>
  <p:clrMapOvr>
    <a:masterClrMapping/>
  </p:clrMapOvr>
  <p:transition xmlns:p14="http://schemas.microsoft.com/office/powerpoint/2010/mai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sldNum" sz="quarter" idx="10"/>
          </p:nvPr>
        </p:nvSpPr>
        <p:spPr>
          <a:ln/>
        </p:spPr>
        <p:txBody>
          <a:bodyPr/>
          <a:lstStyle>
            <a:lvl1pPr>
              <a:defRPr/>
            </a:lvl1pPr>
          </a:lstStyle>
          <a:p>
            <a:pPr>
              <a:defRPr/>
            </a:pPr>
            <a:fld id="{F0B82B46-1AF0-4EC0-863B-6CAD6F912ED1}" type="slidenum">
              <a:rPr lang="en-US"/>
              <a:pPr>
                <a:defRPr/>
              </a:pPr>
              <a:t>‹#›</a:t>
            </a:fld>
            <a:endParaRPr lang="en-US" dirty="0"/>
          </a:p>
        </p:txBody>
      </p:sp>
    </p:spTree>
    <p:extLst>
      <p:ext uri="{BB962C8B-B14F-4D97-AF65-F5344CB8AC3E}">
        <p14:creationId xmlns:p14="http://schemas.microsoft.com/office/powerpoint/2010/main" val="451617389"/>
      </p:ext>
    </p:extLst>
  </p:cSld>
  <p:clrMapOvr>
    <a:masterClrMapping/>
  </p:clrMapOvr>
  <p:transition xmlns:p14="http://schemas.microsoft.com/office/powerpoint/2010/mai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F3DDCCD8-B2B2-4A0D-B0FC-E68EFA9898A3}" type="slidenum">
              <a:rPr lang="en-US"/>
              <a:pPr>
                <a:defRPr/>
              </a:pPr>
              <a:t>‹#›</a:t>
            </a:fld>
            <a:endParaRPr lang="en-US" dirty="0"/>
          </a:p>
        </p:txBody>
      </p:sp>
    </p:spTree>
    <p:extLst>
      <p:ext uri="{BB962C8B-B14F-4D97-AF65-F5344CB8AC3E}">
        <p14:creationId xmlns:p14="http://schemas.microsoft.com/office/powerpoint/2010/main" val="3046341426"/>
      </p:ext>
    </p:extLst>
  </p:cSld>
  <p:clrMapOvr>
    <a:masterClrMapping/>
  </p:clrMapOvr>
  <p:transition xmlns:p14="http://schemas.microsoft.com/office/powerpoint/2010/mai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349" y="273049"/>
            <a:ext cx="300793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219" y="273060"/>
            <a:ext cx="511143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349" y="1435104"/>
            <a:ext cx="300793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C4CEC421-5E33-47D5-9F78-13D55A6FEA62}" type="slidenum">
              <a:rPr lang="en-US"/>
              <a:pPr>
                <a:defRPr/>
              </a:pPr>
              <a:t>‹#›</a:t>
            </a:fld>
            <a:endParaRPr lang="en-US" dirty="0"/>
          </a:p>
        </p:txBody>
      </p:sp>
    </p:spTree>
    <p:extLst>
      <p:ext uri="{BB962C8B-B14F-4D97-AF65-F5344CB8AC3E}">
        <p14:creationId xmlns:p14="http://schemas.microsoft.com/office/powerpoint/2010/main" val="2618867397"/>
      </p:ext>
    </p:extLst>
  </p:cSld>
  <p:clrMapOvr>
    <a:masterClrMapping/>
  </p:clrMapOvr>
  <p:transition xmlns:p14="http://schemas.microsoft.com/office/powerpoint/2010/mai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746" y="4800601"/>
            <a:ext cx="5485227"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746" y="612775"/>
            <a:ext cx="548522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746" y="5367345"/>
            <a:ext cx="5485227"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75973339-2CCA-418C-8B81-FF1CB648DDDA}" type="slidenum">
              <a:rPr lang="en-US"/>
              <a:pPr>
                <a:defRPr/>
              </a:pPr>
              <a:t>‹#›</a:t>
            </a:fld>
            <a:endParaRPr lang="en-US" dirty="0"/>
          </a:p>
        </p:txBody>
      </p:sp>
    </p:spTree>
    <p:extLst>
      <p:ext uri="{BB962C8B-B14F-4D97-AF65-F5344CB8AC3E}">
        <p14:creationId xmlns:p14="http://schemas.microsoft.com/office/powerpoint/2010/main" val="2850862152"/>
      </p:ext>
    </p:extLst>
  </p:cSld>
  <p:clrMapOvr>
    <a:masterClrMapping/>
  </p:clrMapOvr>
  <p:transition xmlns:p14="http://schemas.microsoft.com/office/powerpoint/2010/mai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4E2EFE6A-2E5A-45D3-8786-F7D2AE8D7640}" type="slidenum">
              <a:rPr lang="en-US"/>
              <a:pPr>
                <a:defRPr/>
              </a:pPr>
              <a:t>‹#›</a:t>
            </a:fld>
            <a:endParaRPr lang="en-US" dirty="0"/>
          </a:p>
        </p:txBody>
      </p:sp>
    </p:spTree>
    <p:extLst>
      <p:ext uri="{BB962C8B-B14F-4D97-AF65-F5344CB8AC3E}">
        <p14:creationId xmlns:p14="http://schemas.microsoft.com/office/powerpoint/2010/main" val="409311193"/>
      </p:ext>
    </p:extLst>
  </p:cSld>
  <p:clrMapOvr>
    <a:masterClrMapping/>
  </p:clrMapOvr>
  <p:transition xmlns:p14="http://schemas.microsoft.com/office/powerpoint/2010/mai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2582" y="157163"/>
            <a:ext cx="2102035" cy="5969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64999" y="157163"/>
            <a:ext cx="6166849" cy="5969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52E9F593-F8D9-4826-9796-2BDD2A0EEBD6}" type="slidenum">
              <a:rPr lang="en-US"/>
              <a:pPr>
                <a:defRPr/>
              </a:pPr>
              <a:t>‹#›</a:t>
            </a:fld>
            <a:endParaRPr lang="en-US" dirty="0"/>
          </a:p>
        </p:txBody>
      </p:sp>
    </p:spTree>
    <p:extLst>
      <p:ext uri="{BB962C8B-B14F-4D97-AF65-F5344CB8AC3E}">
        <p14:creationId xmlns:p14="http://schemas.microsoft.com/office/powerpoint/2010/main" val="2630425884"/>
      </p:ext>
    </p:extLst>
  </p:cSld>
  <p:clrMapOvr>
    <a:masterClrMapping/>
  </p:clrMapOvr>
  <p:transition xmlns:p14="http://schemas.microsoft.com/office/powerpoint/2010/main">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theme" Target="../theme/theme1.xml"/><Relationship Id="rId26" Type="http://schemas.openxmlformats.org/officeDocument/2006/relationships/image" Target="../media/image1.emf"/><Relationship Id="rId27" Type="http://schemas.openxmlformats.org/officeDocument/2006/relationships/image" Target="../media/image2.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35.xml"/><Relationship Id="rId12" Type="http://schemas.openxmlformats.org/officeDocument/2006/relationships/theme" Target="../theme/theme2.xml"/><Relationship Id="rId13" Type="http://schemas.openxmlformats.org/officeDocument/2006/relationships/image" Target="../media/image3.jpeg"/><Relationship Id="rId14" Type="http://schemas.openxmlformats.org/officeDocument/2006/relationships/image" Target="../media/image4.png"/><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 Id="rId9" Type="http://schemas.openxmlformats.org/officeDocument/2006/relationships/slideLayout" Target="../slideLayouts/slideLayout33.xml"/><Relationship Id="rId10"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469859"/>
            <a:ext cx="8229600" cy="67314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1"/>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40BE377-1BA9-41C9-B2DC-B5E3CFEC911C}" type="datetime1">
              <a:rPr lang="en-US" smtClean="0"/>
              <a:t>4/25/16</a:t>
            </a:fld>
            <a:endParaRPr lang="en-US"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ED30BB5-5850-4A6A-8773-7415328E38A1}" type="slidenum">
              <a:rPr lang="en-US"/>
              <a:pPr>
                <a:defRPr/>
              </a:pPr>
              <a:t>‹#›</a:t>
            </a:fld>
            <a:endParaRPr lang="en-US" dirty="0"/>
          </a:p>
        </p:txBody>
      </p:sp>
      <p:pic>
        <p:nvPicPr>
          <p:cNvPr id="2" name="Picture 2"/>
          <p:cNvPicPr>
            <a:picLocks noChangeAspect="1" noChangeArrowheads="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32132" y="0"/>
            <a:ext cx="1371600" cy="474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Users\ssheikh1\AppData\Local\Microsoft\Windows\Temporary Internet Files\Content.Outlook\UWOWFTDC\ITI logo short color.png"/>
          <p:cNvPicPr>
            <a:picLocks noChangeAspect="1" noChangeArrowheads="1"/>
          </p:cNvPicPr>
          <p:nvPr userDrawn="1"/>
        </p:nvPicPr>
        <p:blipFill>
          <a:blip r:embed="rId27" cstate="print">
            <a:extLst>
              <a:ext uri="{28A0092B-C50C-407E-A947-70E740481C1C}">
                <a14:useLocalDpi xmlns:a14="http://schemas.microsoft.com/office/drawing/2010/main" val="0"/>
              </a:ext>
            </a:extLst>
          </a:blip>
          <a:srcRect/>
          <a:stretch>
            <a:fillRect/>
          </a:stretch>
        </p:blipFill>
        <p:spPr bwMode="auto">
          <a:xfrm>
            <a:off x="7968176" y="39404"/>
            <a:ext cx="1132675" cy="457551"/>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 id="2147483755" r:id="rId22"/>
    <p:sldLayoutId id="2147483756" r:id="rId23"/>
    <p:sldLayoutId id="2147483757" r:id="rId24"/>
  </p:sldLayoutIdLst>
  <p:transition xmlns:p14="http://schemas.microsoft.com/office/powerpoint/2010/main">
    <p:fade/>
  </p:transition>
  <p:timing>
    <p:tnLst>
      <p:par>
        <p:cTn xmlns:p14="http://schemas.microsoft.com/office/powerpoint/2010/mai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498114" name="Rectangle 2"/>
          <p:cNvSpPr>
            <a:spLocks noGrp="1" noChangeArrowheads="1"/>
          </p:cNvSpPr>
          <p:nvPr>
            <p:ph type="body" idx="1"/>
          </p:nvPr>
        </p:nvSpPr>
        <p:spPr bwMode="auto">
          <a:xfrm>
            <a:off x="366464" y="1371601"/>
            <a:ext cx="8406676" cy="4754563"/>
          </a:xfrm>
          <a:prstGeom prst="rect">
            <a:avLst/>
          </a:prstGeom>
          <a:noFill/>
          <a:ln w="9525">
            <a:noFill/>
            <a:miter lim="800000"/>
            <a:headEnd/>
            <a:tailEnd/>
          </a:ln>
          <a:effectLst/>
        </p:spPr>
        <p:txBody>
          <a:bodyPr vert="horz" wrap="square" lIns="97506" tIns="48755" rIns="97506" bIns="4875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498115" name="Rectangle 3"/>
          <p:cNvSpPr>
            <a:spLocks noGrp="1" noChangeArrowheads="1"/>
          </p:cNvSpPr>
          <p:nvPr>
            <p:ph type="title"/>
          </p:nvPr>
        </p:nvSpPr>
        <p:spPr bwMode="auto">
          <a:xfrm>
            <a:off x="364999" y="157163"/>
            <a:ext cx="8409606" cy="1143000"/>
          </a:xfrm>
          <a:prstGeom prst="rect">
            <a:avLst/>
          </a:prstGeom>
          <a:noFill/>
          <a:ln w="9525">
            <a:noFill/>
            <a:miter lim="800000"/>
            <a:headEnd/>
            <a:tailEnd/>
          </a:ln>
          <a:effectLst/>
        </p:spPr>
        <p:txBody>
          <a:bodyPr vert="horz" wrap="square" lIns="98183" tIns="49093" rIns="98183" bIns="49093" numCol="1" anchor="ctr" anchorCtr="0" compatLnSpc="1">
            <a:prstTxWarp prst="textNoShape">
              <a:avLst/>
            </a:prstTxWarp>
          </a:bodyPr>
          <a:lstStyle/>
          <a:p>
            <a:pPr lvl="0"/>
            <a:r>
              <a:rPr lang="en-US" smtClean="0"/>
              <a:t>Slide Title</a:t>
            </a:r>
          </a:p>
        </p:txBody>
      </p:sp>
      <p:sp>
        <p:nvSpPr>
          <p:cNvPr id="1498120" name="Rectangle 8"/>
          <p:cNvSpPr>
            <a:spLocks noGrp="1" noChangeArrowheads="1"/>
          </p:cNvSpPr>
          <p:nvPr>
            <p:ph type="sldNum" sz="quarter" idx="4"/>
          </p:nvPr>
        </p:nvSpPr>
        <p:spPr bwMode="auto">
          <a:xfrm>
            <a:off x="382591" y="6437313"/>
            <a:ext cx="385519"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00" smtClean="0"/>
            </a:lvl1pPr>
          </a:lstStyle>
          <a:p>
            <a:pPr eaLnBrk="0" hangingPunct="0">
              <a:defRPr/>
            </a:pPr>
            <a:fld id="{EB711281-2F28-4B1E-AA00-C885F11ECE44}" type="slidenum">
              <a:rPr lang="en-US" b="1">
                <a:solidFill>
                  <a:srgbClr val="FFFFFF"/>
                </a:solidFill>
                <a:latin typeface="Verdana" pitchFamily="34" charset="0"/>
                <a:cs typeface="Arial" charset="0"/>
              </a:rPr>
              <a:pPr eaLnBrk="0" hangingPunct="0">
                <a:defRPr/>
              </a:pPr>
              <a:t>‹#›</a:t>
            </a:fld>
            <a:endParaRPr lang="en-US" b="1" dirty="0">
              <a:solidFill>
                <a:srgbClr val="FFFFFF"/>
              </a:solidFill>
              <a:latin typeface="Verdana" pitchFamily="34" charset="0"/>
              <a:cs typeface="Arial" charset="0"/>
            </a:endParaRPr>
          </a:p>
        </p:txBody>
      </p:sp>
      <p:pic>
        <p:nvPicPr>
          <p:cNvPr id="2053" name="Picture 19" descr="Intel_white"/>
          <p:cNvPicPr>
            <a:picLocks noChangeAspect="1" noChangeArrowheads="1"/>
          </p:cNvPicPr>
          <p:nvPr userDrawn="1"/>
        </p:nvPicPr>
        <p:blipFill>
          <a:blip r:embed="rId14" cstate="print"/>
          <a:srcRect/>
          <a:stretch>
            <a:fillRect/>
          </a:stretch>
        </p:blipFill>
        <p:spPr bwMode="invGray">
          <a:xfrm>
            <a:off x="8392018" y="6232529"/>
            <a:ext cx="700678" cy="549275"/>
          </a:xfrm>
          <a:prstGeom prst="rect">
            <a:avLst/>
          </a:prstGeom>
          <a:noFill/>
          <a:ln w="9525">
            <a:noFill/>
            <a:miter lim="800000"/>
            <a:headEnd/>
            <a:tailEnd/>
          </a:ln>
        </p:spPr>
      </p:pic>
    </p:spTree>
    <p:extLst>
      <p:ext uri="{BB962C8B-B14F-4D97-AF65-F5344CB8AC3E}">
        <p14:creationId xmlns:p14="http://schemas.microsoft.com/office/powerpoint/2010/main" val="1340841627"/>
      </p:ext>
    </p:extLst>
  </p:cSld>
  <p:clrMap bg1="dk2" tx1="lt1" bg2="dk1"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ransition xmlns:p14="http://schemas.microsoft.com/office/powerpoint/2010/main">
    <p:fade/>
  </p:transition>
  <p:timing>
    <p:tnLst>
      <p:par>
        <p:cTn xmlns:p14="http://schemas.microsoft.com/office/powerpoint/2010/main" id="1" dur="indefinite" restart="never" nodeType="tmRoot"/>
      </p:par>
    </p:tnLst>
  </p:timing>
  <p:hf hdr="0" ftr="0" dt="0"/>
  <p:txStyles>
    <p:titleStyle>
      <a:lvl1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mj-lt"/>
          <a:ea typeface="+mj-ea"/>
          <a:cs typeface="+mj-cs"/>
        </a:defRPr>
      </a:lvl1pPr>
      <a:lvl2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2pPr>
      <a:lvl3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3pPr>
      <a:lvl4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4pPr>
      <a:lvl5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5pPr>
      <a:lvl6pPr marL="4572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6pPr>
      <a:lvl7pPr marL="9144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7pPr>
      <a:lvl8pPr marL="13716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8pPr>
      <a:lvl9pPr marL="18288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9pPr>
    </p:titleStyle>
    <p:bodyStyle>
      <a:lvl1pPr marL="239713" indent="-239713" algn="l" defTabSz="974725" rtl="0" eaLnBrk="0" fontAlgn="base" hangingPunct="0">
        <a:lnSpc>
          <a:spcPct val="95000"/>
        </a:lnSpc>
        <a:spcBef>
          <a:spcPct val="30000"/>
        </a:spcBef>
        <a:spcAft>
          <a:spcPct val="0"/>
        </a:spcAft>
        <a:buClr>
          <a:schemeClr val="tx1"/>
        </a:buClr>
        <a:buFont typeface="Wingdings" pitchFamily="2" charset="2"/>
        <a:buChar char=""/>
        <a:defRPr sz="3000">
          <a:solidFill>
            <a:srgbClr val="FFFFFF"/>
          </a:solidFill>
          <a:effectLst>
            <a:outerShdw blurRad="38100" dist="38100" dir="2700000" algn="tl">
              <a:srgbClr val="000000"/>
            </a:outerShdw>
          </a:effectLst>
          <a:latin typeface="+mn-lt"/>
          <a:ea typeface="+mn-ea"/>
          <a:cs typeface="+mn-cs"/>
        </a:defRPr>
      </a:lvl1pPr>
      <a:lvl2pPr marL="608013" indent="-241300" algn="l" defTabSz="974725" rtl="0" eaLnBrk="0" fontAlgn="base" hangingPunct="0">
        <a:lnSpc>
          <a:spcPct val="95000"/>
        </a:lnSpc>
        <a:spcBef>
          <a:spcPct val="30000"/>
        </a:spcBef>
        <a:spcAft>
          <a:spcPct val="0"/>
        </a:spcAft>
        <a:buClr>
          <a:schemeClr val="tx1"/>
        </a:buClr>
        <a:buChar char="–"/>
        <a:defRPr sz="2600">
          <a:solidFill>
            <a:schemeClr val="tx1"/>
          </a:solidFill>
          <a:effectLst>
            <a:outerShdw blurRad="38100" dist="38100" dir="2700000" algn="tl">
              <a:srgbClr val="000000"/>
            </a:outerShdw>
          </a:effectLst>
          <a:latin typeface="+mn-lt"/>
          <a:cs typeface="+mn-cs"/>
        </a:defRPr>
      </a:lvl2pPr>
      <a:lvl3pPr marL="974725" indent="-239713" algn="l" defTabSz="974725" rtl="0" eaLnBrk="0" fontAlgn="base" hangingPunct="0">
        <a:lnSpc>
          <a:spcPct val="95000"/>
        </a:lnSpc>
        <a:spcBef>
          <a:spcPct val="30000"/>
        </a:spcBef>
        <a:spcAft>
          <a:spcPct val="0"/>
        </a:spcAft>
        <a:buClr>
          <a:schemeClr val="tx1"/>
        </a:buClr>
        <a:buChar char="–"/>
        <a:defRPr sz="2300">
          <a:solidFill>
            <a:srgbClr val="FFFFFF"/>
          </a:solidFill>
          <a:effectLst>
            <a:outerShdw blurRad="38100" dist="38100" dir="2700000" algn="tl">
              <a:srgbClr val="000000"/>
            </a:outerShdw>
          </a:effectLst>
          <a:latin typeface="+mn-lt"/>
          <a:cs typeface="+mn-cs"/>
        </a:defRPr>
      </a:lvl3pPr>
      <a:lvl4pPr marL="1474788" indent="-255588"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4pPr>
      <a:lvl5pPr marL="1843088" indent="-246063"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5pPr>
      <a:lvl6pPr marL="23002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6pPr>
      <a:lvl7pPr marL="27574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7pPr>
      <a:lvl8pPr marL="32146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8pPr>
      <a:lvl9pPr marL="36718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2590801"/>
            <a:ext cx="7772400" cy="3178176"/>
          </a:xfrm>
        </p:spPr>
        <p:txBody>
          <a:bodyPr/>
          <a:lstStyle/>
          <a:p>
            <a:pPr algn="ctr"/>
            <a:r>
              <a:rPr lang="en-US" dirty="0" smtClean="0"/>
              <a:t>CEC Computer Power Management </a:t>
            </a:r>
            <a:r>
              <a:rPr lang="en-US" dirty="0" smtClean="0"/>
              <a:t>Requirements</a:t>
            </a:r>
            <a:br>
              <a:rPr lang="en-US" dirty="0" smtClean="0"/>
            </a:br>
            <a:r>
              <a:rPr lang="en-US" dirty="0"/>
              <a:t/>
            </a:r>
            <a:br>
              <a:rPr lang="en-US" dirty="0"/>
            </a:br>
            <a:r>
              <a:rPr lang="en-US" sz="2400" dirty="0" smtClean="0"/>
              <a:t>Mark Hollenbeck, HP Inc.</a:t>
            </a:r>
            <a:br>
              <a:rPr lang="en-US" sz="2400" dirty="0" smtClean="0"/>
            </a:br>
            <a:r>
              <a:rPr lang="en-US" sz="2400" dirty="0" smtClean="0"/>
              <a:t>April 26, 2016</a:t>
            </a:r>
            <a:endParaRPr lang="en-US"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1</a:t>
            </a:fld>
            <a:endParaRPr lang="en-US" dirty="0"/>
          </a:p>
        </p:txBody>
      </p:sp>
    </p:spTree>
    <p:extLst>
      <p:ext uri="{BB962C8B-B14F-4D97-AF65-F5344CB8AC3E}">
        <p14:creationId xmlns:p14="http://schemas.microsoft.com/office/powerpoint/2010/main" val="3459120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03214"/>
            <a:ext cx="8229600" cy="609600"/>
          </a:xfrm>
        </p:spPr>
        <p:txBody>
          <a:bodyPr/>
          <a:lstStyle/>
          <a:p>
            <a:r>
              <a:rPr lang="en-US" sz="3600" dirty="0" smtClean="0"/>
              <a:t>Computer Power Management Concerns</a:t>
            </a:r>
            <a:endParaRPr lang="en-US" sz="3600" dirty="0"/>
          </a:p>
        </p:txBody>
      </p:sp>
      <p:sp>
        <p:nvSpPr>
          <p:cNvPr id="6" name="Content Placeholder 5"/>
          <p:cNvSpPr>
            <a:spLocks noGrp="1"/>
          </p:cNvSpPr>
          <p:nvPr>
            <p:ph idx="1"/>
          </p:nvPr>
        </p:nvSpPr>
        <p:spPr>
          <a:xfrm>
            <a:off x="457200" y="912814"/>
            <a:ext cx="8382000" cy="5213352"/>
          </a:xfrm>
        </p:spPr>
        <p:txBody>
          <a:bodyPr/>
          <a:lstStyle/>
          <a:p>
            <a:r>
              <a:rPr lang="en-US" sz="2000" dirty="0" smtClean="0"/>
              <a:t>Industry had worked with CEC and other advocates to draft language addressing multiple situations where computers are shipped with non-traditional power management schemes</a:t>
            </a:r>
          </a:p>
          <a:p>
            <a:pPr lvl="1"/>
            <a:r>
              <a:rPr lang="en-US" sz="1600" dirty="0" smtClean="0"/>
              <a:t>CHAPTER 8 - Proposed </a:t>
            </a:r>
            <a:r>
              <a:rPr lang="en-US" sz="1600" dirty="0"/>
              <a:t>Regulatory </a:t>
            </a:r>
            <a:r>
              <a:rPr lang="en-US" sz="1600" dirty="0" smtClean="0"/>
              <a:t>Language for computer power management addressed one of several situations involving computers shipped without a “traditional power management scheme”</a:t>
            </a:r>
          </a:p>
          <a:p>
            <a:pPr lvl="1"/>
            <a:r>
              <a:rPr lang="en-US" sz="1800" dirty="0" smtClean="0"/>
              <a:t>Shipping computers without an Operating System (OS) installed (when requested by customers) </a:t>
            </a:r>
          </a:p>
          <a:p>
            <a:r>
              <a:rPr lang="en-US" sz="2000" dirty="0" smtClean="0"/>
              <a:t>However, there are a number of other situations where the regulatory language will prohibit shipping computers with Operating Systems (OS) providing “non-traditional power management schemes”, or where there is ambiguity about how to comply with other requirements involving power management.</a:t>
            </a:r>
          </a:p>
          <a:p>
            <a:pPr lvl="1"/>
            <a:r>
              <a:rPr lang="en-US" sz="1800" dirty="0" smtClean="0"/>
              <a:t>Non-user adjustable power management schemes and TEC formula weightings</a:t>
            </a:r>
          </a:p>
          <a:p>
            <a:r>
              <a:rPr lang="en-US" sz="2000" dirty="0" smtClean="0"/>
              <a:t>The table on the following slides identify specific issues or questions involving power management</a:t>
            </a:r>
          </a:p>
          <a:p>
            <a:r>
              <a:rPr lang="en-US" sz="2000" dirty="0"/>
              <a:t>We recommend reviewing each </a:t>
            </a:r>
            <a:r>
              <a:rPr lang="en-US" sz="2000" dirty="0" smtClean="0"/>
              <a:t>case </a:t>
            </a:r>
            <a:r>
              <a:rPr lang="en-US" sz="2000" dirty="0"/>
              <a:t>to determine if CEC wants to permit or prohibit selling computers configured with </a:t>
            </a:r>
            <a:r>
              <a:rPr lang="en-US" sz="2000" dirty="0" smtClean="0"/>
              <a:t>OS software </a:t>
            </a:r>
            <a:r>
              <a:rPr lang="en-US" sz="2000" dirty="0"/>
              <a:t>that does not conform to the requirements CEC </a:t>
            </a:r>
            <a:r>
              <a:rPr lang="en-US" sz="2000" dirty="0" smtClean="0"/>
              <a:t>specified</a:t>
            </a:r>
            <a:endParaRPr lang="en-US" sz="1800" dirty="0" smtClean="0"/>
          </a:p>
          <a:p>
            <a:endParaRPr lang="en-US" sz="1400"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2</a:t>
            </a:fld>
            <a:endParaRPr lang="en-US" dirty="0"/>
          </a:p>
        </p:txBody>
      </p:sp>
    </p:spTree>
    <p:extLst>
      <p:ext uri="{BB962C8B-B14F-4D97-AF65-F5344CB8AC3E}">
        <p14:creationId xmlns:p14="http://schemas.microsoft.com/office/powerpoint/2010/main" val="105322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02775"/>
            <a:ext cx="8229600" cy="533393"/>
          </a:xfrm>
        </p:spPr>
        <p:txBody>
          <a:bodyPr/>
          <a:lstStyle/>
          <a:p>
            <a:r>
              <a:rPr lang="en-US" dirty="0" smtClean="0"/>
              <a:t>Specific Power Management Issues</a:t>
            </a:r>
            <a:endParaRPr lang="en-US" dirty="0"/>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320848528"/>
              </p:ext>
            </p:extLst>
          </p:nvPr>
        </p:nvGraphicFramePr>
        <p:xfrm>
          <a:off x="457200" y="1066800"/>
          <a:ext cx="8229600" cy="5659248"/>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xmlns="" val="20000"/>
                    </a:ext>
                  </a:extLst>
                </a:gridCol>
                <a:gridCol w="2514600">
                  <a:extLst>
                    <a:ext uri="{9D8B030D-6E8A-4147-A177-3AD203B41FA5}">
                      <a16:colId xmlns:a16="http://schemas.microsoft.com/office/drawing/2014/main" xmlns="" val="20001"/>
                    </a:ext>
                  </a:extLst>
                </a:gridCol>
                <a:gridCol w="1447800">
                  <a:extLst>
                    <a:ext uri="{9D8B030D-6E8A-4147-A177-3AD203B41FA5}">
                      <a16:colId xmlns:a16="http://schemas.microsoft.com/office/drawing/2014/main" xmlns="" val="20002"/>
                    </a:ext>
                  </a:extLst>
                </a:gridCol>
                <a:gridCol w="3048000">
                  <a:extLst>
                    <a:ext uri="{9D8B030D-6E8A-4147-A177-3AD203B41FA5}">
                      <a16:colId xmlns:a16="http://schemas.microsoft.com/office/drawing/2014/main" xmlns="" val="20003"/>
                    </a:ext>
                  </a:extLst>
                </a:gridCol>
              </a:tblGrid>
              <a:tr h="1009238">
                <a:tc>
                  <a:txBody>
                    <a:bodyPr/>
                    <a:lstStyle/>
                    <a:p>
                      <a:r>
                        <a:rPr lang="en-US" dirty="0" smtClean="0"/>
                        <a:t>Regulation Reference</a:t>
                      </a:r>
                      <a:endParaRPr lang="en-US" dirty="0"/>
                    </a:p>
                  </a:txBody>
                  <a:tcPr/>
                </a:tc>
                <a:tc>
                  <a:txBody>
                    <a:bodyPr/>
                    <a:lstStyle/>
                    <a:p>
                      <a:r>
                        <a:rPr lang="en-US" sz="1800" dirty="0" smtClean="0"/>
                        <a:t>Power Management Issue</a:t>
                      </a:r>
                      <a:endParaRPr lang="en-US" sz="1800" dirty="0"/>
                    </a:p>
                  </a:txBody>
                  <a:tcPr/>
                </a:tc>
                <a:tc>
                  <a:txBody>
                    <a:bodyPr/>
                    <a:lstStyle/>
                    <a:p>
                      <a:r>
                        <a:rPr lang="en-US" dirty="0" smtClean="0"/>
                        <a:t>Scope of Products Impacted</a:t>
                      </a:r>
                      <a:endParaRPr lang="en-US" dirty="0"/>
                    </a:p>
                  </a:txBody>
                  <a:tcPr/>
                </a:tc>
                <a:tc>
                  <a:txBody>
                    <a:bodyPr/>
                    <a:lstStyle/>
                    <a:p>
                      <a:r>
                        <a:rPr lang="en-US" dirty="0" smtClean="0"/>
                        <a:t>Typical Use, Etc.</a:t>
                      </a:r>
                      <a:endParaRPr lang="en-US" dirty="0"/>
                    </a:p>
                  </a:txBody>
                  <a:tcPr/>
                </a:tc>
                <a:extLst>
                  <a:ext uri="{0D108BD9-81ED-4DB2-BD59-A6C34878D82A}">
                    <a16:rowId xmlns:a16="http://schemas.microsoft.com/office/drawing/2014/main" xmlns="" val="10000"/>
                  </a:ext>
                </a:extLst>
              </a:tr>
              <a:tr h="1312010">
                <a:tc>
                  <a:txBody>
                    <a:bodyPr/>
                    <a:lstStyle/>
                    <a:p>
                      <a:pPr algn="l" fontAlgn="b"/>
                      <a:r>
                        <a:rPr lang="en-US" sz="1000" b="0" i="0" u="none" strike="noStrike" dirty="0" smtClean="0">
                          <a:solidFill>
                            <a:srgbClr val="000000"/>
                          </a:solidFill>
                          <a:effectLst/>
                          <a:latin typeface="Calibri" panose="020F0502020204030204" pitchFamily="34" charset="0"/>
                        </a:rPr>
                        <a:t>Page 44 (actual 56) 1605.3 (v) (4) (B) (3) and Page 45 (57 actual) Section 1605.3 (v) (5) (C) and (D)</a:t>
                      </a:r>
                      <a:endParaRPr lang="pt-BR" sz="1000" b="0" i="0" u="none" strike="noStrike" dirty="0">
                        <a:solidFill>
                          <a:srgbClr val="000000"/>
                        </a:solidFill>
                        <a:effectLst/>
                        <a:latin typeface="Calibri" panose="020F0502020204030204" pitchFamily="34" charset="0"/>
                      </a:endParaRPr>
                    </a:p>
                  </a:txBody>
                  <a:tcPr marL="9525" marR="9525" marT="9525" marB="0"/>
                </a:tc>
                <a:tc>
                  <a:txBody>
                    <a:bodyPr/>
                    <a:lstStyle/>
                    <a:p>
                      <a:r>
                        <a:rPr lang="en-US" sz="1200" dirty="0" smtClean="0"/>
                        <a:t>Computers sold or shipped to customers with a </a:t>
                      </a:r>
                      <a:r>
                        <a:rPr lang="en-US" sz="1200" u="sng" dirty="0" smtClean="0"/>
                        <a:t>FreeDOS Operating System </a:t>
                      </a:r>
                      <a:r>
                        <a:rPr lang="en-US" sz="1200" dirty="0" smtClean="0"/>
                        <a:t>(that does not provide power management of the computer or "connected displays"</a:t>
                      </a:r>
                      <a:endParaRPr lang="en-US" sz="1200" dirty="0"/>
                    </a:p>
                  </a:txBody>
                  <a:tcPr/>
                </a:tc>
                <a:tc>
                  <a:txBody>
                    <a:bodyPr/>
                    <a:lstStyle/>
                    <a:p>
                      <a:r>
                        <a:rPr lang="en-US" sz="1200" dirty="0" smtClean="0"/>
                        <a:t>Desktops, Notebooks, Thin Clients, Workstations, Small Scale Servers </a:t>
                      </a:r>
                      <a:endParaRPr lang="en-US" sz="1200" dirty="0"/>
                    </a:p>
                  </a:txBody>
                  <a:tcPr/>
                </a:tc>
                <a:tc>
                  <a:txBody>
                    <a:bodyPr/>
                    <a:lstStyle/>
                    <a:p>
                      <a:r>
                        <a:rPr lang="en-US" sz="1200" dirty="0" smtClean="0"/>
                        <a:t>Typically used by customers one time to boot up computer for installation of customer's custom software image (that typically includes an Operating System with power management capability (Windows, Chrome, etc.)</a:t>
                      </a:r>
                      <a:endParaRPr lang="en-US" sz="1200" dirty="0"/>
                    </a:p>
                  </a:txBody>
                  <a:tcPr/>
                </a:tc>
                <a:extLst>
                  <a:ext uri="{0D108BD9-81ED-4DB2-BD59-A6C34878D82A}">
                    <a16:rowId xmlns:a16="http://schemas.microsoft.com/office/drawing/2014/main" xmlns="" val="10001"/>
                  </a:ext>
                </a:extLst>
              </a:tr>
              <a:tr h="1183952">
                <a:tc>
                  <a:txBody>
                    <a:bodyPr/>
                    <a:lstStyle/>
                    <a:p>
                      <a:pPr algn="l" fontAlgn="b"/>
                      <a:r>
                        <a:rPr lang="en-US" sz="1000" b="0" i="0" u="none" strike="noStrike" dirty="0">
                          <a:solidFill>
                            <a:srgbClr val="000000"/>
                          </a:solidFill>
                          <a:effectLst/>
                          <a:latin typeface="Calibri" panose="020F0502020204030204" pitchFamily="34" charset="0"/>
                        </a:rPr>
                        <a:t>Page 44 (actual 56) 1605.3 (v) (4) (B) (3) and Page 45 (57 actual) Section 1605.3 (v) (5) (C) and (D)</a:t>
                      </a:r>
                    </a:p>
                  </a:txBody>
                  <a:tcPr marL="9525" marR="9525" marT="9525" marB="0"/>
                </a:tc>
                <a:tc>
                  <a:txBody>
                    <a:bodyPr/>
                    <a:lstStyle/>
                    <a:p>
                      <a:r>
                        <a:rPr lang="en-US" sz="1200" dirty="0" smtClean="0"/>
                        <a:t>Computers sold or shipped with the  Open Source </a:t>
                      </a:r>
                      <a:r>
                        <a:rPr lang="en-US" sz="1200" u="sng" dirty="0" smtClean="0"/>
                        <a:t>LINUX Operating System (multiple variations) </a:t>
                      </a:r>
                      <a:r>
                        <a:rPr lang="en-US" sz="1200" dirty="0" smtClean="0"/>
                        <a:t>that do not typically provide power management of the computer</a:t>
                      </a:r>
                    </a:p>
                  </a:txBody>
                  <a:tcPr/>
                </a:tc>
                <a:tc>
                  <a:txBody>
                    <a:bodyPr/>
                    <a:lstStyle/>
                    <a:p>
                      <a:r>
                        <a:rPr lang="en-US" sz="1200" dirty="0" smtClean="0"/>
                        <a:t>Desktops, Notebooks, Thin Clients, Workstations, Small Scale Servers</a:t>
                      </a:r>
                      <a:endParaRPr lang="en-US" sz="1200" dirty="0"/>
                    </a:p>
                  </a:txBody>
                  <a:tcPr/>
                </a:tc>
                <a:tc>
                  <a:txBody>
                    <a:bodyPr/>
                    <a:lstStyle/>
                    <a:p>
                      <a:r>
                        <a:rPr lang="en-US" sz="1200" dirty="0" smtClean="0"/>
                        <a:t>Typically used by commercial</a:t>
                      </a:r>
                      <a:r>
                        <a:rPr lang="en-US" sz="1200" baseline="0" dirty="0" smtClean="0"/>
                        <a:t> customers who do not need or wish to pay for a full-featured Operating System.</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rPr>
                        <a:t>Computer Manufacturers do not want to be forced to layer on power management of the computer (system unit) when customers request computers configured with a LINUX Operating System.</a:t>
                      </a:r>
                    </a:p>
                  </a:txBody>
                  <a:tcPr/>
                </a:tc>
                <a:extLst>
                  <a:ext uri="{0D108BD9-81ED-4DB2-BD59-A6C34878D82A}">
                    <a16:rowId xmlns:a16="http://schemas.microsoft.com/office/drawing/2014/main" xmlns="" val="10002"/>
                  </a:ext>
                </a:extLst>
              </a:tr>
              <a:tr h="1783520">
                <a:tc>
                  <a:txBody>
                    <a:bodyPr/>
                    <a:lstStyle/>
                    <a:p>
                      <a:pPr algn="l" fontAlgn="b"/>
                      <a:r>
                        <a:rPr lang="en-US" sz="1000" b="0" i="0" u="none" strike="noStrike" dirty="0">
                          <a:solidFill>
                            <a:srgbClr val="000000"/>
                          </a:solidFill>
                          <a:effectLst/>
                          <a:latin typeface="Calibri" panose="020F0502020204030204" pitchFamily="34" charset="0"/>
                        </a:rPr>
                        <a:t>Page 44 (actual 56) 1605.3 (v) (4) (B) (3) and Page 45 (57 actual) Section 1605.3 (v) (5) (C) and (D)</a:t>
                      </a:r>
                    </a:p>
                  </a:txBody>
                  <a:tcPr marL="9525" marR="9525" marT="9525" marB="0"/>
                </a:tc>
                <a:tc>
                  <a:txBody>
                    <a:bodyPr/>
                    <a:lstStyle/>
                    <a:p>
                      <a:r>
                        <a:rPr lang="en-US" sz="1200" dirty="0" smtClean="0"/>
                        <a:t>Notebook Computers sold or shipped to customers with </a:t>
                      </a:r>
                      <a:r>
                        <a:rPr lang="en-US" sz="1200" u="sng" dirty="0" smtClean="0"/>
                        <a:t>a Google Chrome Operating System</a:t>
                      </a:r>
                      <a:r>
                        <a:rPr lang="en-US" sz="1200" dirty="0" smtClean="0"/>
                        <a:t> that does not include a 30 minute default Sleep Mode for the computer.  </a:t>
                      </a:r>
                      <a:endParaRPr lang="en-US" sz="1200" dirty="0">
                        <a:solidFill>
                          <a:srgbClr val="FF0000"/>
                        </a:solidFill>
                      </a:endParaRPr>
                    </a:p>
                  </a:txBody>
                  <a:tcPr/>
                </a:tc>
                <a:tc>
                  <a:txBody>
                    <a:bodyPr/>
                    <a:lstStyle/>
                    <a:p>
                      <a:r>
                        <a:rPr lang="en-US" sz="1200" dirty="0" smtClean="0"/>
                        <a:t>Notebook Computers </a:t>
                      </a:r>
                      <a:endParaRPr lang="en-US" sz="1200" dirty="0"/>
                    </a:p>
                  </a:txBody>
                  <a:tcPr/>
                </a:tc>
                <a:tc>
                  <a:txBody>
                    <a:bodyPr/>
                    <a:lstStyle/>
                    <a:p>
                      <a:r>
                        <a:rPr lang="en-US" sz="1200" dirty="0" smtClean="0"/>
                        <a:t>Typically smaller Notebook Computers that do</a:t>
                      </a:r>
                      <a:r>
                        <a:rPr lang="en-US" sz="1200" baseline="0" dirty="0" smtClean="0"/>
                        <a:t> not require a full-featured Operating System and “actively” manage power consumption </a:t>
                      </a:r>
                      <a:r>
                        <a:rPr lang="en-US" sz="1200" dirty="0" smtClean="0"/>
                        <a:t>through use of the Long Idle or similar modes.</a:t>
                      </a:r>
                    </a:p>
                  </a:txBody>
                  <a:tcPr/>
                </a:tc>
                <a:extLst>
                  <a:ext uri="{0D108BD9-81ED-4DB2-BD59-A6C34878D82A}">
                    <a16:rowId xmlns:a16="http://schemas.microsoft.com/office/drawing/2014/main" xmlns="" val="10003"/>
                  </a:ext>
                </a:extLst>
              </a:tr>
            </a:tbl>
          </a:graphicData>
        </a:graphic>
      </p:graphicFrame>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3</a:t>
            </a:fld>
            <a:endParaRPr lang="en-US" dirty="0"/>
          </a:p>
        </p:txBody>
      </p:sp>
    </p:spTree>
    <p:extLst>
      <p:ext uri="{BB962C8B-B14F-4D97-AF65-F5344CB8AC3E}">
        <p14:creationId xmlns:p14="http://schemas.microsoft.com/office/powerpoint/2010/main" val="3273354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533407"/>
            <a:ext cx="8229600" cy="533393"/>
          </a:xfrm>
        </p:spPr>
        <p:txBody>
          <a:bodyPr/>
          <a:lstStyle/>
          <a:p>
            <a:r>
              <a:rPr lang="en-US" dirty="0"/>
              <a:t>Specific Power Management Issues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099119531"/>
              </p:ext>
            </p:extLst>
          </p:nvPr>
        </p:nvGraphicFramePr>
        <p:xfrm>
          <a:off x="457200" y="1219198"/>
          <a:ext cx="8229600" cy="3585911"/>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xmlns="" val="20000"/>
                    </a:ext>
                  </a:extLst>
                </a:gridCol>
                <a:gridCol w="2514600">
                  <a:extLst>
                    <a:ext uri="{9D8B030D-6E8A-4147-A177-3AD203B41FA5}">
                      <a16:colId xmlns:a16="http://schemas.microsoft.com/office/drawing/2014/main" xmlns="" val="20001"/>
                    </a:ext>
                  </a:extLst>
                </a:gridCol>
                <a:gridCol w="1447800">
                  <a:extLst>
                    <a:ext uri="{9D8B030D-6E8A-4147-A177-3AD203B41FA5}">
                      <a16:colId xmlns:a16="http://schemas.microsoft.com/office/drawing/2014/main" xmlns="" val="20002"/>
                    </a:ext>
                  </a:extLst>
                </a:gridCol>
                <a:gridCol w="3048000">
                  <a:extLst>
                    <a:ext uri="{9D8B030D-6E8A-4147-A177-3AD203B41FA5}">
                      <a16:colId xmlns:a16="http://schemas.microsoft.com/office/drawing/2014/main" xmlns="" val="20003"/>
                    </a:ext>
                  </a:extLst>
                </a:gridCol>
              </a:tblGrid>
              <a:tr h="983117">
                <a:tc>
                  <a:txBody>
                    <a:bodyPr/>
                    <a:lstStyle/>
                    <a:p>
                      <a:r>
                        <a:rPr lang="en-US" dirty="0" smtClean="0"/>
                        <a:t>Regulation Reference</a:t>
                      </a:r>
                      <a:endParaRPr lang="en-US" dirty="0"/>
                    </a:p>
                  </a:txBody>
                  <a:tcPr/>
                </a:tc>
                <a:tc>
                  <a:txBody>
                    <a:bodyPr/>
                    <a:lstStyle/>
                    <a:p>
                      <a:r>
                        <a:rPr lang="en-US" sz="1800" dirty="0" smtClean="0"/>
                        <a:t>Power Management Issue</a:t>
                      </a:r>
                      <a:endParaRPr lang="en-US" sz="1800" dirty="0"/>
                    </a:p>
                  </a:txBody>
                  <a:tcPr/>
                </a:tc>
                <a:tc>
                  <a:txBody>
                    <a:bodyPr/>
                    <a:lstStyle/>
                    <a:p>
                      <a:r>
                        <a:rPr lang="en-US" dirty="0" smtClean="0"/>
                        <a:t>Scope of Products Impacted</a:t>
                      </a:r>
                      <a:endParaRPr lang="en-US" dirty="0"/>
                    </a:p>
                  </a:txBody>
                  <a:tcPr/>
                </a:tc>
                <a:tc>
                  <a:txBody>
                    <a:bodyPr/>
                    <a:lstStyle/>
                    <a:p>
                      <a:r>
                        <a:rPr lang="en-US" dirty="0" smtClean="0"/>
                        <a:t>Typical Use, Etc.</a:t>
                      </a:r>
                      <a:endParaRPr lang="en-US" dirty="0"/>
                    </a:p>
                  </a:txBody>
                  <a:tcPr/>
                </a:tc>
                <a:extLst>
                  <a:ext uri="{0D108BD9-81ED-4DB2-BD59-A6C34878D82A}">
                    <a16:rowId xmlns:a16="http://schemas.microsoft.com/office/drawing/2014/main" xmlns="" val="10000"/>
                  </a:ext>
                </a:extLst>
              </a:tr>
              <a:tr h="398709">
                <a:tc>
                  <a:txBody>
                    <a:bodyPr/>
                    <a:lstStyle/>
                    <a:p>
                      <a:pPr algn="l" fontAlgn="b"/>
                      <a:r>
                        <a:rPr lang="en-US" sz="1000" b="0" i="0" u="none" strike="noStrike" dirty="0">
                          <a:solidFill>
                            <a:srgbClr val="000000"/>
                          </a:solidFill>
                          <a:effectLst/>
                          <a:latin typeface="Arial" panose="020B0604020202020204" pitchFamily="34" charset="0"/>
                          <a:cs typeface="Arial" panose="020B0604020202020204" pitchFamily="34" charset="0"/>
                        </a:rPr>
                        <a:t>Page 44 (actual 56) 1605.3 (v) (4) (B) (3) and Page 45 (57 actual) Section 1605.3 (v) (5) (C) and (D)</a:t>
                      </a:r>
                    </a:p>
                  </a:txBody>
                  <a:tcPr marL="9525" marR="9525" marT="9525" marB="0"/>
                </a:tc>
                <a:tc>
                  <a:txBody>
                    <a:bodyPr/>
                    <a:lstStyle/>
                    <a:p>
                      <a:pPr algn="l" fontAlgn="b"/>
                      <a:r>
                        <a:rPr lang="en-US" sz="1100" b="0" i="0" u="none" strike="noStrike" dirty="0" smtClean="0">
                          <a:solidFill>
                            <a:schemeClr val="tx1"/>
                          </a:solidFill>
                          <a:effectLst/>
                          <a:latin typeface="Calibri" panose="020F0502020204030204" pitchFamily="34" charset="0"/>
                        </a:rPr>
                        <a:t>Notebook </a:t>
                      </a:r>
                      <a:r>
                        <a:rPr lang="en-US" sz="1100" b="0" i="0" u="none" strike="noStrike" dirty="0">
                          <a:solidFill>
                            <a:schemeClr val="tx1"/>
                          </a:solidFill>
                          <a:effectLst/>
                          <a:latin typeface="Calibri" panose="020F0502020204030204" pitchFamily="34" charset="0"/>
                        </a:rPr>
                        <a:t>Computers sold or shipped to customers with an Android based Operating System that does </a:t>
                      </a:r>
                      <a:r>
                        <a:rPr lang="en-US" sz="1100" b="0" i="0" u="none" strike="noStrike" dirty="0">
                          <a:solidFill>
                            <a:srgbClr val="000000"/>
                          </a:solidFill>
                          <a:effectLst/>
                          <a:latin typeface="Calibri" panose="020F0502020204030204" pitchFamily="34" charset="0"/>
                        </a:rPr>
                        <a:t>not include a default Sleep </a:t>
                      </a:r>
                      <a:r>
                        <a:rPr lang="en-US" sz="1100" b="0" i="0" u="none" strike="noStrike" dirty="0" smtClean="0">
                          <a:solidFill>
                            <a:srgbClr val="000000"/>
                          </a:solidFill>
                          <a:effectLst/>
                          <a:latin typeface="Calibri" panose="020F0502020204030204" pitchFamily="34" charset="0"/>
                        </a:rPr>
                        <a:t>Mode for the computer, </a:t>
                      </a:r>
                      <a:r>
                        <a:rPr lang="en-US" sz="1100" b="0" i="0" u="none" strike="noStrike" dirty="0">
                          <a:solidFill>
                            <a:srgbClr val="000000"/>
                          </a:solidFill>
                          <a:effectLst/>
                          <a:latin typeface="Calibri" panose="020F0502020204030204" pitchFamily="34" charset="0"/>
                        </a:rPr>
                        <a:t>but actively regulates power use through use of the Long Idle or similar modes.</a:t>
                      </a:r>
                      <a:br>
                        <a:rPr lang="en-US" sz="1100" b="0" i="0" u="none" strike="noStrike" dirty="0">
                          <a:solidFill>
                            <a:srgbClr val="000000"/>
                          </a:solidFill>
                          <a:effectLst/>
                          <a:latin typeface="Calibri" panose="020F0502020204030204" pitchFamily="34" charset="0"/>
                        </a:rPr>
                      </a:br>
                      <a:endParaRPr lang="en-US" sz="11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Notebook Computers </a:t>
                      </a:r>
                    </a:p>
                    <a:p>
                      <a:endParaRPr 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Typically smaller Notebook Computers that do</a:t>
                      </a:r>
                      <a:r>
                        <a:rPr lang="en-US" sz="1200" baseline="0" dirty="0" smtClean="0"/>
                        <a:t> not require a full-featured Operating System and “actively” manage power consumption of the computer </a:t>
                      </a:r>
                      <a:r>
                        <a:rPr lang="en-US" sz="1200" dirty="0" smtClean="0"/>
                        <a:t>through use of the Long Idle or similar modes.</a:t>
                      </a:r>
                    </a:p>
                    <a:p>
                      <a:endParaRPr lang="en-US" sz="1200" dirty="0"/>
                    </a:p>
                  </a:txBody>
                  <a:tcPr/>
                </a:tc>
                <a:extLst>
                  <a:ext uri="{0D108BD9-81ED-4DB2-BD59-A6C34878D82A}">
                    <a16:rowId xmlns:a16="http://schemas.microsoft.com/office/drawing/2014/main" xmlns="" val="10001"/>
                  </a:ext>
                </a:extLst>
              </a:tr>
              <a:tr h="398709">
                <a:tc>
                  <a:txBody>
                    <a:bodyPr/>
                    <a:lstStyle/>
                    <a:p>
                      <a:pPr algn="l" fontAlgn="b"/>
                      <a:r>
                        <a:rPr lang="en-US" sz="1100" b="0" i="0" u="none" strike="noStrike" dirty="0">
                          <a:solidFill>
                            <a:srgbClr val="000000"/>
                          </a:solidFill>
                          <a:effectLst/>
                          <a:latin typeface="Calibri" panose="020F0502020204030204" pitchFamily="34" charset="0"/>
                        </a:rPr>
                        <a:t>Pg. 42 (54 actual)   Section 1604 (v) (4) B) ii </a:t>
                      </a:r>
                    </a:p>
                  </a:txBody>
                  <a:tcPr marL="9525" marR="9525" marT="9525" marB="0" anchor="b"/>
                </a:tc>
                <a:tc>
                  <a:txBody>
                    <a:bodyPr/>
                    <a:lstStyle/>
                    <a:p>
                      <a:pPr algn="l" fontAlgn="b"/>
                      <a:r>
                        <a:rPr lang="en-US" sz="1100" b="0" i="0" u="none" strike="noStrike" dirty="0">
                          <a:solidFill>
                            <a:srgbClr val="000000"/>
                          </a:solidFill>
                          <a:effectLst/>
                          <a:latin typeface="Calibri" panose="020F0502020204030204" pitchFamily="34" charset="0"/>
                        </a:rPr>
                        <a:t>Computers shipped an Operating System that does not provide power management or  users with ability to disable power management, to different TEC Mode Weightings. </a:t>
                      </a:r>
                      <a:r>
                        <a:rPr lang="en-US" sz="1100" b="0" i="0" u="none" strike="noStrike" baseline="0" dirty="0" smtClean="0">
                          <a:solidFill>
                            <a:srgbClr val="000000"/>
                          </a:solidFill>
                          <a:effectLst/>
                          <a:latin typeface="Calibri" panose="020F0502020204030204" pitchFamily="34" charset="0"/>
                        </a:rPr>
                        <a:t>  (See questions in “Typical Use” field and next slide)</a:t>
                      </a:r>
                      <a:endParaRPr lang="en-US" sz="1100" b="0" i="0" u="none" strike="noStrike" dirty="0">
                        <a:solidFill>
                          <a:srgbClr val="000000"/>
                        </a:solidFill>
                        <a:effectLst/>
                        <a:latin typeface="Calibri" panose="020F0502020204030204" pitchFamily="34" charset="0"/>
                      </a:endParaRPr>
                    </a:p>
                  </a:txBody>
                  <a:tcPr marL="9525" marR="9525" marT="9525" marB="0" anchor="b"/>
                </a:tc>
                <a:tc>
                  <a:txBody>
                    <a:bodyPr/>
                    <a:lstStyle/>
                    <a:p>
                      <a:r>
                        <a:rPr lang="en-US" sz="1200" dirty="0" smtClean="0"/>
                        <a:t>Computers (all types)</a:t>
                      </a:r>
                      <a:endParaRPr 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sng" strike="noStrike" dirty="0" smtClean="0">
                          <a:solidFill>
                            <a:srgbClr val="000000"/>
                          </a:solidFill>
                          <a:effectLst/>
                          <a:latin typeface="Calibri" panose="020F0502020204030204" pitchFamily="34" charset="0"/>
                        </a:rPr>
                        <a:t>Questions (for CEC)</a:t>
                      </a:r>
                      <a:r>
                        <a:rPr lang="en-US" sz="1200" b="0" i="0" u="none" strike="noStrike" baseline="0" dirty="0" smtClean="0">
                          <a:solidFill>
                            <a:srgbClr val="000000"/>
                          </a:solidFill>
                          <a:effectLst/>
                          <a:latin typeface="Calibri" panose="020F0502020204030204" pitchFamily="34" charset="0"/>
                        </a:rPr>
                        <a:t> – next slide</a:t>
                      </a:r>
                      <a:endParaRPr lang="en-US" sz="1200" b="0" i="0" u="none" strike="noStrike" dirty="0" smtClean="0">
                        <a:solidFill>
                          <a:srgbClr val="000000"/>
                        </a:solidFill>
                        <a:effectLst/>
                        <a:latin typeface="Calibri" panose="020F0502020204030204" pitchFamily="34" charset="0"/>
                      </a:endParaRPr>
                    </a:p>
                  </a:txBody>
                  <a:tcPr/>
                </a:tc>
                <a:extLst>
                  <a:ext uri="{0D108BD9-81ED-4DB2-BD59-A6C34878D82A}">
                    <a16:rowId xmlns:a16="http://schemas.microsoft.com/office/drawing/2014/main" xmlns="" val="10002"/>
                  </a:ext>
                </a:extLst>
              </a:tr>
              <a:tr h="398709">
                <a:tc>
                  <a:txBody>
                    <a:bodyPr/>
                    <a:lstStyle/>
                    <a:p>
                      <a:pPr algn="l" fontAlgn="b"/>
                      <a:endParaRPr lang="pt-BR"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9525" marR="9525" marT="9525" marB="0" anchor="b"/>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xmlns="" val="10003"/>
                  </a:ext>
                </a:extLst>
              </a:tr>
            </a:tbl>
          </a:graphicData>
        </a:graphic>
      </p:graphicFrame>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4</a:t>
            </a:fld>
            <a:endParaRPr lang="en-US" dirty="0"/>
          </a:p>
        </p:txBody>
      </p:sp>
    </p:spTree>
    <p:extLst>
      <p:ext uri="{BB962C8B-B14F-4D97-AF65-F5344CB8AC3E}">
        <p14:creationId xmlns:p14="http://schemas.microsoft.com/office/powerpoint/2010/main" val="66495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57201"/>
            <a:ext cx="8229600" cy="380999"/>
          </a:xfrm>
        </p:spPr>
        <p:txBody>
          <a:bodyPr/>
          <a:lstStyle/>
          <a:p>
            <a:r>
              <a:rPr lang="en-US" sz="3600" dirty="0"/>
              <a:t>Specific Power Management Issues</a:t>
            </a:r>
          </a:p>
        </p:txBody>
      </p:sp>
      <p:sp>
        <p:nvSpPr>
          <p:cNvPr id="6" name="Content Placeholder 5"/>
          <p:cNvSpPr>
            <a:spLocks noGrp="1"/>
          </p:cNvSpPr>
          <p:nvPr>
            <p:ph idx="1"/>
          </p:nvPr>
        </p:nvSpPr>
        <p:spPr>
          <a:xfrm>
            <a:off x="228600" y="914400"/>
            <a:ext cx="8610600" cy="4906965"/>
          </a:xfrm>
        </p:spPr>
        <p:txBody>
          <a:bodyPr/>
          <a:lstStyle/>
          <a:p>
            <a:r>
              <a:rPr lang="en-US" sz="2000" dirty="0"/>
              <a:t>For Notebooks, Desktops, and Integrated Desktops that use an alternative low power mode in place of system sleep mode</a:t>
            </a:r>
            <a:r>
              <a:rPr lang="en-US" sz="2000" baseline="30000" dirty="0"/>
              <a:t> </a:t>
            </a:r>
            <a:r>
              <a:rPr lang="en-US" sz="2000" dirty="0"/>
              <a:t>(systems that do not support a traditional ACPI S3 sleep mode), alternative low power states or modes may be used instead of power in Sleep mode in the TEC equation for qualification if the alternative low power mode is less than or equal to 10 W.  </a:t>
            </a:r>
            <a:r>
              <a:rPr lang="en-US" sz="2000" dirty="0" smtClean="0"/>
              <a:t>    In </a:t>
            </a:r>
            <a:r>
              <a:rPr lang="en-US" sz="2000" dirty="0"/>
              <a:t>such instances (P</a:t>
            </a:r>
            <a:r>
              <a:rPr lang="en-US" sz="2000" baseline="-25000" dirty="0"/>
              <a:t>SLEEP</a:t>
            </a:r>
            <a:r>
              <a:rPr lang="en-US" sz="2000" dirty="0"/>
              <a:t> X T</a:t>
            </a:r>
            <a:r>
              <a:rPr lang="en-US" sz="2000" baseline="-25000" dirty="0"/>
              <a:t>SLEEP</a:t>
            </a:r>
            <a:r>
              <a:rPr lang="en-US" sz="2000" dirty="0"/>
              <a:t>) is replaced by (P</a:t>
            </a:r>
            <a:r>
              <a:rPr lang="en-US" sz="2000" baseline="-25000" dirty="0"/>
              <a:t>LONG_IDLE</a:t>
            </a:r>
            <a:r>
              <a:rPr lang="en-US" sz="2000" dirty="0"/>
              <a:t> X T</a:t>
            </a:r>
            <a:r>
              <a:rPr lang="en-US" sz="2000" baseline="-25000" dirty="0"/>
              <a:t>SLEEP</a:t>
            </a:r>
            <a:r>
              <a:rPr lang="en-US" sz="2000" dirty="0"/>
              <a:t>).</a:t>
            </a:r>
          </a:p>
          <a:p>
            <a:r>
              <a:rPr lang="en-US" sz="2000" dirty="0" smtClean="0"/>
              <a:t>Specific questions about CEC’s objectives of </a:t>
            </a:r>
            <a:r>
              <a:rPr lang="en-US" sz="2000" dirty="0"/>
              <a:t>modified weights for computers where the user can’t disable power </a:t>
            </a:r>
            <a:r>
              <a:rPr lang="en-US" sz="2000" dirty="0" smtClean="0"/>
              <a:t>management:</a:t>
            </a:r>
          </a:p>
          <a:p>
            <a:pPr lvl="1"/>
            <a:r>
              <a:rPr lang="en-US" sz="1600" dirty="0" smtClean="0">
                <a:latin typeface="Calibri" panose="020F0502020204030204" pitchFamily="34" charset="0"/>
              </a:rPr>
              <a:t>Does </a:t>
            </a:r>
            <a:r>
              <a:rPr lang="en-US" sz="1600" dirty="0">
                <a:latin typeface="Calibri" panose="020F0502020204030204" pitchFamily="34" charset="0"/>
              </a:rPr>
              <a:t>CEC intend to allow use of the modified TEC weightings for Computers configured without an Operating System (OS) or configured with an OS like FreeDOS  that will not likely be used over the life of the product?  Where a power managed OS will most often be installed by the customer or manufacturer as part of customer software image loading services?</a:t>
            </a:r>
            <a:endParaRPr lang="en-US" sz="1600" dirty="0" smtClean="0"/>
          </a:p>
          <a:p>
            <a:pPr lvl="1"/>
            <a:r>
              <a:rPr lang="en-US" sz="1600" dirty="0" smtClean="0"/>
              <a:t>What </a:t>
            </a:r>
            <a:r>
              <a:rPr lang="en-US" sz="1600" dirty="0"/>
              <a:t>should happen when the user re-images the </a:t>
            </a:r>
            <a:r>
              <a:rPr lang="en-US" sz="1600" dirty="0" smtClean="0"/>
              <a:t>machine?</a:t>
            </a:r>
          </a:p>
          <a:p>
            <a:pPr lvl="1"/>
            <a:r>
              <a:rPr lang="en-US" sz="1600" dirty="0">
                <a:latin typeface="Calibri" panose="020F0502020204030204" pitchFamily="34" charset="0"/>
              </a:rPr>
              <a:t>Does CEC intend to allow use of the modified TEC weightings for Computers configured with an Operating System like Google Chrome or Android that do not provide traditional power management </a:t>
            </a:r>
            <a:r>
              <a:rPr lang="en-US" sz="1600" dirty="0" smtClean="0">
                <a:latin typeface="Calibri" panose="020F0502020204030204" pitchFamily="34" charset="0"/>
              </a:rPr>
              <a:t>functionality</a:t>
            </a:r>
            <a:r>
              <a:rPr lang="en-US" sz="1600" dirty="0">
                <a:latin typeface="Calibri" panose="020F0502020204030204" pitchFamily="34" charset="0"/>
              </a:rPr>
              <a:t>?</a:t>
            </a:r>
            <a:endParaRPr lang="en-US" sz="1600" dirty="0"/>
          </a:p>
          <a:p>
            <a:pPr lvl="1"/>
            <a:r>
              <a:rPr lang="en-US" sz="1600" dirty="0"/>
              <a:t>What should happen when the user wants to make power management more </a:t>
            </a:r>
            <a:r>
              <a:rPr lang="en-US" sz="1600" dirty="0" smtClean="0"/>
              <a:t>aggressive?</a:t>
            </a:r>
            <a:endParaRPr lang="en-US" sz="1600" dirty="0"/>
          </a:p>
          <a:p>
            <a:pPr lvl="1"/>
            <a:r>
              <a:rPr lang="en-US" sz="1600" dirty="0"/>
              <a:t>What should happen when the user needs to use their compute power un-attended for extended period of </a:t>
            </a:r>
            <a:r>
              <a:rPr lang="en-US" sz="1600" dirty="0" smtClean="0"/>
              <a:t>time</a:t>
            </a:r>
            <a:r>
              <a:rPr lang="en-US" sz="1600" dirty="0"/>
              <a:t>?</a:t>
            </a:r>
            <a:endParaRPr lang="en-US" sz="1600" dirty="0" smtClean="0"/>
          </a:p>
          <a:p>
            <a:pPr marL="0" indent="0">
              <a:buNone/>
            </a:pPr>
            <a:endParaRPr lang="en-US" sz="1400"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5</a:t>
            </a:fld>
            <a:endParaRPr lang="en-US" dirty="0"/>
          </a:p>
        </p:txBody>
      </p:sp>
    </p:spTree>
    <p:extLst>
      <p:ext uri="{BB962C8B-B14F-4D97-AF65-F5344CB8AC3E}">
        <p14:creationId xmlns:p14="http://schemas.microsoft.com/office/powerpoint/2010/main" val="3147982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3600" dirty="0" smtClean="0"/>
              <a:t>Industry Recommendations - Power Management</a:t>
            </a:r>
            <a:endParaRPr lang="en-US" sz="3600" dirty="0"/>
          </a:p>
        </p:txBody>
      </p:sp>
      <p:sp>
        <p:nvSpPr>
          <p:cNvPr id="6" name="Content Placeholder 5"/>
          <p:cNvSpPr>
            <a:spLocks noGrp="1"/>
          </p:cNvSpPr>
          <p:nvPr>
            <p:ph idx="1"/>
          </p:nvPr>
        </p:nvSpPr>
        <p:spPr>
          <a:xfrm>
            <a:off x="457200" y="1752600"/>
            <a:ext cx="8229600" cy="4373564"/>
          </a:xfrm>
        </p:spPr>
        <p:txBody>
          <a:bodyPr/>
          <a:lstStyle/>
          <a:p>
            <a:r>
              <a:rPr lang="en-US" sz="2400" dirty="0" smtClean="0"/>
              <a:t>Manufacturers need </a:t>
            </a:r>
            <a:r>
              <a:rPr lang="en-US" sz="2400" dirty="0"/>
              <a:t>for Flexibility When TEC based power consumption limits are met:</a:t>
            </a:r>
          </a:p>
          <a:p>
            <a:pPr lvl="1"/>
            <a:r>
              <a:rPr lang="en-US" sz="2000" dirty="0"/>
              <a:t>Power management requirements should permit shipment of all computers when the TEC based power consumption limits are met</a:t>
            </a:r>
            <a:r>
              <a:rPr lang="en-US" sz="2000" dirty="0" smtClean="0"/>
              <a:t>.</a:t>
            </a:r>
            <a:endParaRPr lang="en-US" sz="2400" dirty="0" smtClean="0"/>
          </a:p>
          <a:p>
            <a:r>
              <a:rPr lang="en-US" sz="2400" dirty="0" smtClean="0"/>
              <a:t>We </a:t>
            </a:r>
            <a:r>
              <a:rPr lang="en-US" sz="2400" dirty="0"/>
              <a:t>appreciate CEC’s willingness to continue working with industry to get power management requirements right</a:t>
            </a:r>
          </a:p>
          <a:p>
            <a:r>
              <a:rPr lang="en-US" sz="2400" dirty="0"/>
              <a:t>Once CEC has determined if they will permit continued sales of computers configured with software providing non-traditional power management schemes, we can work collectively to determine how to specify the regulatory requirements to eliminate ambiguity and accomplish CEC’s goals</a:t>
            </a:r>
          </a:p>
          <a:p>
            <a:endParaRPr lang="en-US"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6</a:t>
            </a:fld>
            <a:endParaRPr lang="en-US" dirty="0"/>
          </a:p>
        </p:txBody>
      </p:sp>
    </p:spTree>
    <p:extLst>
      <p:ext uri="{BB962C8B-B14F-4D97-AF65-F5344CB8AC3E}">
        <p14:creationId xmlns:p14="http://schemas.microsoft.com/office/powerpoint/2010/main" val="3144503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Architecture">
  <a:themeElements>
    <a:clrScheme name="">
      <a:dk1>
        <a:srgbClr val="000000"/>
      </a:dk1>
      <a:lt1>
        <a:srgbClr val="FFFFFF"/>
      </a:lt1>
      <a:dk2>
        <a:srgbClr val="0860A8"/>
      </a:dk2>
      <a:lt2>
        <a:srgbClr val="FDB605"/>
      </a:lt2>
      <a:accent1>
        <a:srgbClr val="009900"/>
      </a:accent1>
      <a:accent2>
        <a:srgbClr val="FF5C00"/>
      </a:accent2>
      <a:accent3>
        <a:srgbClr val="AAB6D1"/>
      </a:accent3>
      <a:accent4>
        <a:srgbClr val="DADADA"/>
      </a:accent4>
      <a:accent5>
        <a:srgbClr val="AACAAA"/>
      </a:accent5>
      <a:accent6>
        <a:srgbClr val="E75300"/>
      </a:accent6>
      <a:hlink>
        <a:srgbClr val="AA014C"/>
      </a:hlink>
      <a:folHlink>
        <a:srgbClr val="567EB9"/>
      </a:folHlink>
    </a:clrScheme>
    <a:fontScheme name="3_Architectur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lnDef>
  </a:objectDefaults>
  <a:extraClrSchemeLst>
    <a:extraClrScheme>
      <a:clrScheme name="3_Architectur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Architectur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3_Architectur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Architectur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Architectur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Architectur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3_Architectur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3_Architecture 8">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5BB3B9"/>
        </a:hlink>
        <a:folHlink>
          <a:srgbClr val="CC00FF"/>
        </a:folHlink>
      </a:clrScheme>
      <a:clrMap bg1="dk2" tx1="lt1" bg2="dk1" tx2="lt2" accent1="accent1" accent2="accent2" accent3="accent3" accent4="accent4" accent5="accent5" accent6="accent6" hlink="hlink" folHlink="folHlink"/>
    </a:extraClrScheme>
    <a:extraClrScheme>
      <a:clrScheme name="3_Architecture 9">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FFCC00"/>
        </a:hlink>
        <a:folHlink>
          <a:srgbClr val="CC00FF"/>
        </a:folHlink>
      </a:clrScheme>
      <a:clrMap bg1="dk2" tx1="lt1" bg2="dk1" tx2="lt2" accent1="accent1" accent2="accent2" accent3="accent3" accent4="accent4" accent5="accent5" accent6="accent6" hlink="hlink" folHlink="folHlink"/>
    </a:extraClrScheme>
    <a:extraClrScheme>
      <a:clrScheme name="3_Architecture 10">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FF"/>
        </a:folHlink>
      </a:clrScheme>
      <a:clrMap bg1="dk2" tx1="lt1" bg2="dk1" tx2="lt2" accent1="accent1" accent2="accent2" accent3="accent3" accent4="accent4" accent5="accent5" accent6="accent6" hlink="hlink" folHlink="folHlink"/>
    </a:extraClrScheme>
    <a:extraClrScheme>
      <a:clrScheme name="3_Architecture 11">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99"/>
        </a:folHlink>
      </a:clrScheme>
      <a:clrMap bg1="dk2" tx1="lt1" bg2="dk1" tx2="lt2" accent1="accent1" accent2="accent2" accent3="accent3" accent4="accent4" accent5="accent5" accent6="accent6" hlink="hlink" folHlink="folHlink"/>
    </a:extraClrScheme>
    <a:extraClrScheme>
      <a:clrScheme name="3_Architecture 12">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AA014C"/>
        </a:folHlink>
      </a:clrScheme>
      <a:clrMap bg1="dk2" tx1="lt1" bg2="dk1" tx2="lt2" accent1="accent1" accent2="accent2" accent3="accent3" accent4="accent4" accent5="accent5" accent6="accent6" hlink="hlink" folHlink="folHlink"/>
    </a:extraClrScheme>
    <a:extraClrScheme>
      <a:clrScheme name="3_Architecture 13">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4">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5">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AA014C"/>
        </a:folHlink>
      </a:clrScheme>
      <a:clrMap bg1="dk2" tx1="lt1" bg2="dk1" tx2="lt2" accent1="accent1" accent2="accent2" accent3="accent3" accent4="accent4" accent5="accent5" accent6="accent6" hlink="hlink" folHlink="folHlink"/>
    </a:extraClrScheme>
    <a:extraClrScheme>
      <a:clrScheme name="3_Architecture 16">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F3016E"/>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TechNet</Received_x0020_From>
    <Docket_x0020_Number xmlns="8eef3743-c7b3-4cbe-8837-b6e805be353c">14-AAER-02</Docket_x0020_Number>
    <TaxCatchAll xmlns="8eef3743-c7b3-4cbe-8837-b6e805be353c">
      <Value>6</Value>
      <Value>7</Value>
      <Value>28</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Efficiency</TermName>
          <TermId xmlns="http://schemas.microsoft.com/office/infopath/2007/PartnerControls">3f4c3fa3-6422-4506-98bd-4d45194b6221</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Z5JXHV6S7NA6-3-103186</_dlc_DocId>
    <_dlc_DocIdUrl xmlns="8eef3743-c7b3-4cbe-8837-b6e805be353c">
      <Url>http://efilingspinternal/_layouts/DocIdRedir.aspx?ID=Z5JXHV6S7NA6-3-103186</Url>
      <Description>Z5JXHV6S7NA6-3-103186</Description>
    </_dlc_DocIdUrl>
  </documentManagement>
</p:properties>
</file>

<file path=customXml/itemProps1.xml><?xml version="1.0" encoding="utf-8"?>
<ds:datastoreItem xmlns:ds="http://schemas.openxmlformats.org/officeDocument/2006/customXml" ds:itemID="{349DBF9D-9755-4826-805E-81A18EDD8A38}"/>
</file>

<file path=customXml/itemProps2.xml><?xml version="1.0" encoding="utf-8"?>
<ds:datastoreItem xmlns:ds="http://schemas.openxmlformats.org/officeDocument/2006/customXml" ds:itemID="{1A527253-96D0-4FEC-ADFE-ECE1FD5DFA24}"/>
</file>

<file path=customXml/itemProps3.xml><?xml version="1.0" encoding="utf-8"?>
<ds:datastoreItem xmlns:ds="http://schemas.openxmlformats.org/officeDocument/2006/customXml" ds:itemID="{78A8F7F0-AC7D-46D0-83E4-AB0A4ACE8FE8}"/>
</file>

<file path=customXml/itemProps4.xml><?xml version="1.0" encoding="utf-8"?>
<ds:datastoreItem xmlns:ds="http://schemas.openxmlformats.org/officeDocument/2006/customXml" ds:itemID="{2E7C9A71-FB51-4C6F-9D0D-34BA0D4B8D13}"/>
</file>

<file path=docProps/app.xml><?xml version="1.0" encoding="utf-8"?>
<Properties xmlns="http://schemas.openxmlformats.org/officeDocument/2006/extended-properties" xmlns:vt="http://schemas.openxmlformats.org/officeDocument/2006/docPropsVTypes">
  <Template/>
  <TotalTime>15639</TotalTime>
  <Words>1152</Words>
  <Application>Microsoft Macintosh PowerPoint</Application>
  <PresentationFormat>On-screen Show (4:3)</PresentationFormat>
  <Paragraphs>62</Paragraphs>
  <Slides>6</Slides>
  <Notes>1</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Office Theme</vt:lpstr>
      <vt:lpstr>3_Architecture</vt:lpstr>
      <vt:lpstr>CEC Computer Power Management Requirements  Mark Hollenbeck, HP Inc. April 26, 2016</vt:lpstr>
      <vt:lpstr>Computer Power Management Concerns</vt:lpstr>
      <vt:lpstr>Specific Power Management Issues</vt:lpstr>
      <vt:lpstr>Specific Power Management Issues</vt:lpstr>
      <vt:lpstr>Specific Power Management Issues</vt:lpstr>
      <vt:lpstr>Industry Recommendations - Power Management</vt:lpstr>
    </vt:vector>
  </TitlesOfParts>
  <Company>IT Industry Council (ITI)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CEC Computer Power Management Requirements</dc:title>
  <dc:subject>Computers, Servers</dc:subject>
  <dc:creator>Shahid Sheikh</dc:creator>
  <cp:keywords>CEC</cp:keywords>
  <cp:lastModifiedBy>Chris</cp:lastModifiedBy>
  <cp:revision>1069</cp:revision>
  <dcterms:created xsi:type="dcterms:W3CDTF">2010-06-15T11:03:11Z</dcterms:created>
  <dcterms:modified xsi:type="dcterms:W3CDTF">2016-04-25T18:13:54Z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0622bb6e-a4a8-45df-847e-8716b26e6441</vt:lpwstr>
  </property>
  <property fmtid="{D5CDD505-2E9C-101B-9397-08002B2CF9AE}" pid="4" name="Subject_x0020_Areas">
    <vt:lpwstr>28;#Efficiency|3f4c3fa3-6422-4506-98bd-4d45194b6221</vt:lpwstr>
  </property>
  <property fmtid="{D5CDD505-2E9C-101B-9397-08002B2CF9AE}" pid="5" name="_CopySource">
    <vt:lpwstr>http://efilingspinternal/PendingDocuments/14-AAER-02/20160427T160353_CEC_Computer_Power_Management_Requirements.pptx</vt:lpwstr>
  </property>
  <property fmtid="{D5CDD505-2E9C-101B-9397-08002B2CF9AE}" pid="6" name="Subject Areas">
    <vt:lpwstr>28;#Efficiency|3f4c3fa3-6422-4506-98bd-4d45194b6221</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1293000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