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16"/>
  </p:notesMasterIdLst>
  <p:sldIdLst>
    <p:sldId id="274" r:id="rId6"/>
    <p:sldId id="289" r:id="rId7"/>
    <p:sldId id="290" r:id="rId8"/>
    <p:sldId id="291" r:id="rId9"/>
    <p:sldId id="293" r:id="rId10"/>
    <p:sldId id="288" r:id="rId11"/>
    <p:sldId id="294" r:id="rId12"/>
    <p:sldId id="295" r:id="rId13"/>
    <p:sldId id="296" r:id="rId14"/>
    <p:sldId id="29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90521" autoAdjust="0"/>
  </p:normalViewPr>
  <p:slideViewPr>
    <p:cSldViewPr>
      <p:cViewPr varScale="1">
        <p:scale>
          <a:sx n="63" d="100"/>
          <a:sy n="63" d="100"/>
        </p:scale>
        <p:origin x="223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2/16/2017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092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Updated 1252013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17155-B472-4265-BBBA-A8C8614223C1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0104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49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153400" cy="1219200"/>
          </a:xfrm>
        </p:spPr>
        <p:txBody>
          <a:bodyPr/>
          <a:lstStyle/>
          <a:p>
            <a:r>
              <a:rPr lang="en-US" sz="4400" dirty="0" smtClean="0">
                <a:latin typeface="Arial" charset="0"/>
              </a:rPr>
              <a:t> </a:t>
            </a:r>
            <a:r>
              <a:rPr lang="en-US" dirty="0" smtClean="0">
                <a:latin typeface="Arial" charset="0"/>
              </a:rPr>
              <a:t>Hourly Load Forecasting: </a:t>
            </a:r>
            <a:br>
              <a:rPr lang="en-US" dirty="0" smtClean="0">
                <a:latin typeface="Arial" charset="0"/>
              </a:rPr>
            </a:br>
            <a:r>
              <a:rPr lang="en-US" dirty="0" smtClean="0">
                <a:latin typeface="Arial" charset="0"/>
              </a:rPr>
              <a:t>Status Update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2667000"/>
            <a:ext cx="7086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8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IEPR Workshop on Inputs and Assumptions for IEPR Modeling and Forecasting Activities 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endParaRPr lang="en-US" sz="2000" kern="0" dirty="0" smtClean="0"/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February </a:t>
            </a:r>
            <a:r>
              <a:rPr lang="en-US" sz="2000" kern="0" dirty="0" smtClean="0"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, 2017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Chris </a:t>
            </a:r>
            <a:r>
              <a:rPr lang="en-US" sz="2000" kern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Kavalec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000" kern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Ravinderpal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kern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Vaid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Energy Assessments Division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Chris.Kavalec@energy.ca.gov / 916-654-5184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066800"/>
          </a:xfrm>
        </p:spPr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543800" cy="4191000"/>
          </a:xfrm>
        </p:spPr>
        <p:txBody>
          <a:bodyPr anchor="ctr"/>
          <a:lstStyle/>
          <a:p>
            <a:endParaRPr lang="en-US" sz="2600" dirty="0" smtClean="0">
              <a:latin typeface="Cambria" pitchFamily="18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Energy Commission long-term demand forecasts currently done at annual level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Long-term projections at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hourly level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increasingly important for demand analysis and resource planning</a:t>
            </a:r>
          </a:p>
          <a:p>
            <a:pPr lvl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 addition to peak hour, analysis of “ramp-up” period and mid-day loads important</a:t>
            </a:r>
          </a:p>
          <a:p>
            <a:pPr lvl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Demand-side factors, including PV and EVs, likely to shift the peak hour </a:t>
            </a:r>
          </a:p>
          <a:p>
            <a:pPr>
              <a:buFont typeface="Wingdings" pitchFamily="2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2935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dirty="0" smtClean="0"/>
              <a:t>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772400" cy="4191000"/>
          </a:xfrm>
        </p:spPr>
        <p:txBody>
          <a:bodyPr/>
          <a:lstStyle/>
          <a:p>
            <a:r>
              <a:rPr lang="en-US" dirty="0" smtClean="0"/>
              <a:t>To develop model to project 8760 hourly loads 10 years out for a specified geography</a:t>
            </a:r>
          </a:p>
          <a:p>
            <a:r>
              <a:rPr lang="en-US" dirty="0" smtClean="0"/>
              <a:t>Develop “business as usual” projections that account for economic and demographic changes, changes in sector shares, and other factors</a:t>
            </a:r>
          </a:p>
          <a:p>
            <a:r>
              <a:rPr lang="en-US" dirty="0" smtClean="0"/>
              <a:t>Adjust business as usual projections to account for increasing amounts of PV and EVs, along with AAEE, DR, and TOU pricing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75810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r>
              <a:rPr lang="en-US" dirty="0" smtClean="0"/>
              <a:t>Model Estimation and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09800"/>
            <a:ext cx="7772400" cy="3886200"/>
          </a:xfrm>
        </p:spPr>
        <p:txBody>
          <a:bodyPr/>
          <a:lstStyle/>
          <a:p>
            <a:r>
              <a:rPr lang="en-US" sz="3200" dirty="0" smtClean="0"/>
              <a:t>First version relies on system level hourly data (e.g. CAISO EMS data) to project hourly loads</a:t>
            </a:r>
            <a:endParaRPr lang="en-US" sz="3200" dirty="0"/>
          </a:p>
          <a:p>
            <a:r>
              <a:rPr lang="en-US" sz="3200" dirty="0" smtClean="0"/>
              <a:t>Later versions </a:t>
            </a:r>
            <a:r>
              <a:rPr lang="en-US" sz="3200" dirty="0" smtClean="0"/>
              <a:t>for future forecasts would </a:t>
            </a:r>
            <a:r>
              <a:rPr lang="en-US" sz="3200" dirty="0" smtClean="0"/>
              <a:t>use AMI data to estimate individual models by sector as well as by more granular geography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8072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r>
              <a:rPr lang="en-US" dirty="0" smtClean="0"/>
              <a:t>Hourly Load Model Estimation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077200" cy="4191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Estimate ratio of hourly load to annual average load  for each hour (24 regressions for each TAC) as a function of weather, day of the week, weekend/holiday, month, using hourly data by TAC for 2006-2015</a:t>
            </a:r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L</a:t>
            </a:r>
            <a:r>
              <a:rPr lang="en-US" sz="1800" dirty="0" err="1" smtClean="0"/>
              <a:t>i,d</a:t>
            </a:r>
            <a:r>
              <a:rPr lang="en-US" sz="1800" dirty="0" smtClean="0"/>
              <a:t> </a:t>
            </a:r>
            <a:r>
              <a:rPr lang="en-US" dirty="0" smtClean="0"/>
              <a:t>/</a:t>
            </a:r>
            <a:r>
              <a:rPr lang="en-US" i="1" dirty="0" smtClean="0"/>
              <a:t>L</a:t>
            </a:r>
            <a:r>
              <a:rPr lang="en-US" sz="1800" dirty="0" smtClean="0"/>
              <a:t>y</a:t>
            </a:r>
            <a:r>
              <a:rPr lang="en-US" dirty="0" smtClean="0"/>
              <a:t> = f(g(t</a:t>
            </a:r>
            <a:r>
              <a:rPr lang="en-US" dirty="0"/>
              <a:t>), </a:t>
            </a:r>
            <a:r>
              <a:rPr lang="en-US" dirty="0" err="1"/>
              <a:t>dow</a:t>
            </a:r>
            <a:r>
              <a:rPr lang="en-US" sz="1800" dirty="0" err="1"/>
              <a:t>d</a:t>
            </a:r>
            <a:r>
              <a:rPr lang="en-US" dirty="0"/>
              <a:t>, </a:t>
            </a:r>
            <a:r>
              <a:rPr lang="en-US" dirty="0" err="1" smtClean="0"/>
              <a:t>wkhol</a:t>
            </a:r>
            <a:r>
              <a:rPr lang="en-US" sz="1800" dirty="0" err="1"/>
              <a:t>d</a:t>
            </a:r>
            <a:r>
              <a:rPr lang="en-US" dirty="0" smtClean="0"/>
              <a:t>, </a:t>
            </a:r>
            <a:r>
              <a:rPr lang="en-US" dirty="0" err="1" smtClean="0"/>
              <a:t>month</a:t>
            </a:r>
            <a:r>
              <a:rPr lang="en-US" sz="1800" dirty="0" err="1" smtClean="0"/>
              <a:t>d</a:t>
            </a:r>
            <a:r>
              <a:rPr lang="en-US" dirty="0" smtClean="0"/>
              <a:t>, 	</a:t>
            </a:r>
            <a:r>
              <a:rPr lang="en-US" dirty="0" err="1" smtClean="0"/>
              <a:t>constant</a:t>
            </a:r>
            <a:r>
              <a:rPr lang="en-US" sz="1800" dirty="0" err="1" smtClean="0"/>
              <a:t>i</a:t>
            </a:r>
            <a:r>
              <a:rPr lang="en-US" dirty="0" smtClean="0"/>
              <a:t>)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i</a:t>
            </a:r>
            <a:r>
              <a:rPr lang="en-US" dirty="0" smtClean="0"/>
              <a:t>=1,24 d=1,365, y=1,7, g(t)=weather 	(temperatures and humidity)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6650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066800"/>
          </a:xfrm>
        </p:spPr>
        <p:txBody>
          <a:bodyPr/>
          <a:lstStyle/>
          <a:p>
            <a:r>
              <a:rPr lang="en-US" dirty="0" smtClean="0"/>
              <a:t>Developing a Long-Term Hourly Load Forecast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3962400"/>
          </a:xfrm>
        </p:spPr>
        <p:txBody>
          <a:bodyPr/>
          <a:lstStyle/>
          <a:p>
            <a:r>
              <a:rPr lang="en-US" dirty="0" smtClean="0"/>
              <a:t>Requires “average weather year” for each forecast year</a:t>
            </a:r>
          </a:p>
          <a:p>
            <a:r>
              <a:rPr lang="en-US" dirty="0" smtClean="0"/>
              <a:t>However, using a single representative set of hourly temperatures for each forecast year leads to abrupt year-to-year changes in projected hourly loads because of calendar effects</a:t>
            </a:r>
          </a:p>
          <a:p>
            <a:r>
              <a:rPr lang="en-US" dirty="0" smtClean="0"/>
              <a:t>Therefore, a reasonable forecast requires multiple simulations to develop a distribution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55009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914400"/>
          </a:xfrm>
        </p:spPr>
        <p:txBody>
          <a:bodyPr/>
          <a:lstStyle/>
          <a:p>
            <a:r>
              <a:rPr lang="en-US" dirty="0" smtClean="0"/>
              <a:t>Developing a Distribution for Projected Hourly Loads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3962400"/>
          </a:xfrm>
        </p:spPr>
        <p:txBody>
          <a:bodyPr/>
          <a:lstStyle/>
          <a:p>
            <a:r>
              <a:rPr lang="en-US" sz="2600" dirty="0" smtClean="0"/>
              <a:t>Bootstrapping process (random sampling with replacement) for hourly temperatures</a:t>
            </a:r>
          </a:p>
          <a:p>
            <a:r>
              <a:rPr lang="en-US" sz="2600" dirty="0" smtClean="0"/>
              <a:t>Retain relationship between months and associated hourly temperatures and hourly temperature patterns throughout a given day</a:t>
            </a:r>
          </a:p>
          <a:p>
            <a:r>
              <a:rPr lang="en-US" sz="2600" dirty="0" smtClean="0"/>
              <a:t>For a given month, random sampling of 28, 30, or 31 day blocks over 15 year period 2000-2015</a:t>
            </a:r>
          </a:p>
          <a:p>
            <a:r>
              <a:rPr lang="en-US" sz="2600" dirty="0" smtClean="0"/>
              <a:t>n simulations, median of results for each year becomes “1 in 2” forecast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30565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Application of Multiple Simulations: PGE Peak Demand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17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Further Work/Investigation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r>
              <a:rPr lang="en-US" dirty="0" smtClean="0"/>
              <a:t>Optimal number of simulations?</a:t>
            </a:r>
          </a:p>
          <a:p>
            <a:r>
              <a:rPr lang="en-US" dirty="0" smtClean="0"/>
              <a:t>Introduce other weather variables (e.g. heat index)</a:t>
            </a:r>
          </a:p>
          <a:p>
            <a:r>
              <a:rPr lang="en-US" dirty="0" smtClean="0"/>
              <a:t>Gradient boosting: form of “machine learning” using errors to “educate” model and improve </a:t>
            </a:r>
            <a:r>
              <a:rPr lang="en-US" dirty="0" smtClean="0"/>
              <a:t>performance</a:t>
            </a:r>
          </a:p>
          <a:p>
            <a:r>
              <a:rPr lang="en-US" dirty="0" smtClean="0"/>
              <a:t>Load shape modifier impacts</a:t>
            </a:r>
            <a:endParaRPr lang="en-US" dirty="0" smtClean="0"/>
          </a:p>
          <a:p>
            <a:r>
              <a:rPr lang="en-US" dirty="0" smtClean="0"/>
              <a:t>Vet model with stakeholders at DAWG meetings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21750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4572000"/>
          </a:xfrm>
        </p:spPr>
        <p:txBody>
          <a:bodyPr/>
          <a:lstStyle/>
          <a:p>
            <a:r>
              <a:rPr lang="en-US" sz="4000" dirty="0" smtClean="0"/>
              <a:t>Questions/Comments?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81287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6</Value>
      <Value>118</Value>
      <Value>61</Value>
      <Value>3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2017-02-22 Workshop</TermName>
          <TermId xmlns="http://schemas.microsoft.com/office/infopath/2007/PartnerControls">95869c79-cb24-4767-8265-aaa218f16462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Z5JXHV6S7NA6-3-107996</_dlc_DocId>
    <_dlc_DocIdUrl xmlns="8eef3743-c7b3-4cbe-8837-b6e805be353c">
      <Url>http://efilingspinternal/_layouts/DocIdRedir.aspx?ID=Z5JXHV6S7NA6-3-107996</Url>
      <Description>Z5JXHV6S7NA6-3-107996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C07F44-98AD-4DC7-B5B0-723DFCE9B924}"/>
</file>

<file path=customXml/itemProps2.xml><?xml version="1.0" encoding="utf-8"?>
<ds:datastoreItem xmlns:ds="http://schemas.openxmlformats.org/officeDocument/2006/customXml" ds:itemID="{D4D2DA05-92A6-4C86-B5EE-C7363D486D35}"/>
</file>

<file path=customXml/itemProps3.xml><?xml version="1.0" encoding="utf-8"?>
<ds:datastoreItem xmlns:ds="http://schemas.openxmlformats.org/officeDocument/2006/customXml" ds:itemID="{22139392-617E-4A89-BB39-24D705F7C52E}"/>
</file>

<file path=customXml/itemProps4.xml><?xml version="1.0" encoding="utf-8"?>
<ds:datastoreItem xmlns:ds="http://schemas.openxmlformats.org/officeDocument/2006/customXml" ds:itemID="{29BA2C70-A8A0-4F4C-A153-C5B584370CA1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2540</TotalTime>
  <Words>430</Words>
  <Application>Microsoft Office PowerPoint</Application>
  <PresentationFormat>On-screen Show (4:3)</PresentationFormat>
  <Paragraphs>54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Cambria</vt:lpstr>
      <vt:lpstr>Times</vt:lpstr>
      <vt:lpstr>Wingdings</vt:lpstr>
      <vt:lpstr>Office Theme</vt:lpstr>
      <vt:lpstr> Hourly Load Forecasting:  Status Update</vt:lpstr>
      <vt:lpstr>Background</vt:lpstr>
      <vt:lpstr>Goals</vt:lpstr>
      <vt:lpstr>Model Estimation and Data</vt:lpstr>
      <vt:lpstr>Hourly Load Model Estimation</vt:lpstr>
      <vt:lpstr>Developing a Long-Term Hourly Load Forecast</vt:lpstr>
      <vt:lpstr>Developing a Distribution for Projected Hourly Loads </vt:lpstr>
      <vt:lpstr>Application of Multiple Simulations: PGE Peak Demand</vt:lpstr>
      <vt:lpstr>Further Work/Investigation</vt:lpstr>
      <vt:lpstr>Questions/Comments?</vt:lpstr>
    </vt:vector>
  </TitlesOfParts>
  <Company>CA Energy Commission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Hourly Load Forecasting: Status Update</dc:title>
  <dc:creator>State of California</dc:creator>
  <cp:lastModifiedBy>Kavalec, Chris@Energy</cp:lastModifiedBy>
  <cp:revision>290</cp:revision>
  <cp:lastPrinted>2003-05-22T21:33:00Z</cp:lastPrinted>
  <dcterms:created xsi:type="dcterms:W3CDTF">2003-05-22T16:57:46Z</dcterms:created>
  <dcterms:modified xsi:type="dcterms:W3CDTF">2017-02-16T08:48:09Z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6a930152-85ec-409e-97c3-5153df400b0b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http://efilingspinternal/PendingDocuments/17-IEPR-03/20170221T112545_Hourly_Load_Forecasting_Status_Update.pptx</vt:lpwstr>
  </property>
  <property fmtid="{D5CDD505-2E9C-101B-9397-08002B2CF9AE}" pid="6" name="Subject Areas">
    <vt:lpwstr>118;#IEPR 2017-02-22 Workshop|95869c79-cb24-4767-8265-aaa218f16462;#61;#IEPR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412100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  <property fmtid="{D5CDD505-2E9C-101B-9397-08002B2CF9AE}" pid="14" name="Document Type">
    <vt:lpwstr>3;#Document|f3c81208-9d0f-49cc-afc5-e227f36ec0e7</vt:lpwstr>
  </property>
</Properties>
</file>