
<file path=[Content_Types].xml><?xml version="1.0" encoding="utf-8"?>
<Types xmlns="http://schemas.openxmlformats.org/package/2006/content-types">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08" r:id="rId5"/>
  </p:sldMasterIdLst>
  <p:notesMasterIdLst>
    <p:notesMasterId r:id="rId25"/>
  </p:notesMasterIdLst>
  <p:sldIdLst>
    <p:sldId id="257" r:id="rId6"/>
    <p:sldId id="275" r:id="rId7"/>
    <p:sldId id="258" r:id="rId8"/>
    <p:sldId id="259" r:id="rId9"/>
    <p:sldId id="260" r:id="rId10"/>
    <p:sldId id="266" r:id="rId11"/>
    <p:sldId id="261" r:id="rId12"/>
    <p:sldId id="262" r:id="rId13"/>
    <p:sldId id="263" r:id="rId14"/>
    <p:sldId id="264" r:id="rId15"/>
    <p:sldId id="265" r:id="rId16"/>
    <p:sldId id="267" r:id="rId17"/>
    <p:sldId id="273" r:id="rId18"/>
    <p:sldId id="268" r:id="rId19"/>
    <p:sldId id="269" r:id="rId20"/>
    <p:sldId id="270" r:id="rId21"/>
    <p:sldId id="271" r:id="rId22"/>
    <p:sldId id="272" r:id="rId23"/>
    <p:sldId id="274" r:id="rId24"/>
  </p:sldIdLst>
  <p:sldSz cx="9144000" cy="6858000" type="screen4x3"/>
  <p:notesSz cx="7010400" cy="92964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horzBarState="maximized">
    <p:restoredLeft sz="15542" autoAdjust="0"/>
    <p:restoredTop sz="77598" autoAdjust="0"/>
  </p:normalViewPr>
  <p:slideViewPr>
    <p:cSldViewPr>
      <p:cViewPr>
        <p:scale>
          <a:sx n="83" d="100"/>
          <a:sy n="83" d="100"/>
        </p:scale>
        <p:origin x="-58" y="-96"/>
      </p:cViewPr>
      <p:guideLst>
        <p:guide orient="horz" pos="2160"/>
        <p:guide pos="2880"/>
      </p:guideLst>
    </p:cSldViewPr>
  </p:slideViewPr>
  <p:notesTextViewPr>
    <p:cViewPr>
      <p:scale>
        <a:sx n="1" d="1"/>
        <a:sy n="1" d="1"/>
      </p:scale>
      <p:origin x="0" y="0"/>
    </p:cViewPr>
  </p:notesTextViewPr>
  <p:notesViewPr>
    <p:cSldViewPr>
      <p:cViewPr varScale="1">
        <p:scale>
          <a:sx n="80" d="100"/>
          <a:sy n="80" d="100"/>
        </p:scale>
        <p:origin x="-3056" y="-96"/>
      </p:cViewPr>
      <p:guideLst>
        <p:guide orient="horz" pos="2928"/>
        <p:guide pos="2208"/>
      </p:guideLst>
    </p:cSldViewPr>
  </p:notesViewPr>
  <p:gridSpacing cx="76200" cy="76200"/>
</p:viewPr>
</file>

<file path=ppt/_rels/presentation.xml.rels><?xml version="1.0" encoding="UTF-8" standalone="yes"?>
<Relationships xmlns="http://schemas.openxmlformats.org/package/2006/relationships"><Relationship Id="rId8" Type="http://schemas.openxmlformats.org/officeDocument/2006/relationships/slide" Target="slides/slide3.xml"/><Relationship Id="rId13" Type="http://schemas.openxmlformats.org/officeDocument/2006/relationships/slide" Target="slides/slide8.xml"/><Relationship Id="rId18" Type="http://schemas.openxmlformats.org/officeDocument/2006/relationships/slide" Target="slides/slide13.xml"/><Relationship Id="rId26" Type="http://schemas.openxmlformats.org/officeDocument/2006/relationships/presProps" Target="presProps.xml"/><Relationship Id="rId3" Type="http://schemas.openxmlformats.org/officeDocument/2006/relationships/customXml" Target="../customXml/item3.xml"/><Relationship Id="rId21" Type="http://schemas.openxmlformats.org/officeDocument/2006/relationships/slide" Target="slides/slide16.xml"/><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slide" Target="slides/slide15.xml"/><Relationship Id="rId29"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slide" Target="slides/slide19.xml"/><Relationship Id="rId5" Type="http://schemas.openxmlformats.org/officeDocument/2006/relationships/slideMaster" Target="slideMasters/slideMaster1.xml"/><Relationship Id="rId15" Type="http://schemas.openxmlformats.org/officeDocument/2006/relationships/slide" Target="slides/slide10.xml"/><Relationship Id="rId23" Type="http://schemas.openxmlformats.org/officeDocument/2006/relationships/slide" Target="slides/slide18.xml"/><Relationship Id="rId28" Type="http://schemas.openxmlformats.org/officeDocument/2006/relationships/theme" Target="theme/theme1.xml"/><Relationship Id="rId10" Type="http://schemas.openxmlformats.org/officeDocument/2006/relationships/slide" Target="slides/slide5.xml"/><Relationship Id="rId19" Type="http://schemas.openxmlformats.org/officeDocument/2006/relationships/slide" Target="slides/slide14.xml"/><Relationship Id="rId4" Type="http://schemas.openxmlformats.org/officeDocument/2006/relationships/customXml" Target="../customXml/item4.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slide" Target="slides/slide17.xml"/><Relationship Id="rId27" Type="http://schemas.openxmlformats.org/officeDocument/2006/relationships/viewProps" Target="viewProps.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37840" cy="464820"/>
          </a:xfrm>
          <a:prstGeom prst="rect">
            <a:avLst/>
          </a:prstGeom>
        </p:spPr>
        <p:txBody>
          <a:bodyPr vert="horz" lIns="93177" tIns="46589" rIns="93177" bIns="46589" rtlCol="0"/>
          <a:lstStyle>
            <a:lvl1pPr algn="l">
              <a:defRPr sz="1200"/>
            </a:lvl1pPr>
          </a:lstStyle>
          <a:p>
            <a:endParaRPr lang="en-US"/>
          </a:p>
        </p:txBody>
      </p:sp>
      <p:sp>
        <p:nvSpPr>
          <p:cNvPr id="3" name="Date Placeholder 2"/>
          <p:cNvSpPr>
            <a:spLocks noGrp="1"/>
          </p:cNvSpPr>
          <p:nvPr>
            <p:ph type="dt" idx="1"/>
          </p:nvPr>
        </p:nvSpPr>
        <p:spPr>
          <a:xfrm>
            <a:off x="3970938" y="0"/>
            <a:ext cx="3037840" cy="464820"/>
          </a:xfrm>
          <a:prstGeom prst="rect">
            <a:avLst/>
          </a:prstGeom>
        </p:spPr>
        <p:txBody>
          <a:bodyPr vert="horz" lIns="93177" tIns="46589" rIns="93177" bIns="46589" rtlCol="0"/>
          <a:lstStyle>
            <a:lvl1pPr algn="r">
              <a:defRPr sz="1200"/>
            </a:lvl1pPr>
          </a:lstStyle>
          <a:p>
            <a:fld id="{89932B13-0D57-4CCD-BC2A-C6514142F280}" type="datetimeFigureOut">
              <a:rPr lang="en-US" smtClean="0"/>
              <a:t>7/5/2016</a:t>
            </a:fld>
            <a:endParaRPr lang="en-US"/>
          </a:p>
        </p:txBody>
      </p:sp>
      <p:sp>
        <p:nvSpPr>
          <p:cNvPr id="4" name="Slide Image Placeholder 3"/>
          <p:cNvSpPr>
            <a:spLocks noGrp="1" noRot="1" noChangeAspect="1"/>
          </p:cNvSpPr>
          <p:nvPr>
            <p:ph type="sldImg" idx="2"/>
          </p:nvPr>
        </p:nvSpPr>
        <p:spPr>
          <a:xfrm>
            <a:off x="1181100" y="696913"/>
            <a:ext cx="4648200" cy="3486150"/>
          </a:xfrm>
          <a:prstGeom prst="rect">
            <a:avLst/>
          </a:prstGeom>
          <a:noFill/>
          <a:ln w="12700">
            <a:solidFill>
              <a:prstClr val="black"/>
            </a:solidFill>
          </a:ln>
        </p:spPr>
        <p:txBody>
          <a:bodyPr vert="horz" lIns="93177" tIns="46589" rIns="93177" bIns="46589" rtlCol="0" anchor="ctr"/>
          <a:lstStyle/>
          <a:p>
            <a:endParaRPr lang="en-US"/>
          </a:p>
        </p:txBody>
      </p:sp>
      <p:sp>
        <p:nvSpPr>
          <p:cNvPr id="5" name="Notes Placeholder 4"/>
          <p:cNvSpPr>
            <a:spLocks noGrp="1"/>
          </p:cNvSpPr>
          <p:nvPr>
            <p:ph type="body" sz="quarter" idx="3"/>
          </p:nvPr>
        </p:nvSpPr>
        <p:spPr>
          <a:xfrm>
            <a:off x="701040" y="4415790"/>
            <a:ext cx="5608320" cy="4183380"/>
          </a:xfrm>
          <a:prstGeom prst="rect">
            <a:avLst/>
          </a:prstGeom>
        </p:spPr>
        <p:txBody>
          <a:bodyPr vert="horz" lIns="93177" tIns="46589" rIns="93177" bIns="46589" rtlCol="0"/>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829967"/>
            <a:ext cx="3037840" cy="464820"/>
          </a:xfrm>
          <a:prstGeom prst="rect">
            <a:avLst/>
          </a:prstGeom>
        </p:spPr>
        <p:txBody>
          <a:bodyPr vert="horz" lIns="93177" tIns="46589" rIns="93177" bIns="46589" rtlCol="0" anchor="b"/>
          <a:lstStyle>
            <a:lvl1pPr algn="l">
              <a:defRPr sz="1200"/>
            </a:lvl1pPr>
          </a:lstStyle>
          <a:p>
            <a:endParaRPr lang="en-US"/>
          </a:p>
        </p:txBody>
      </p:sp>
      <p:sp>
        <p:nvSpPr>
          <p:cNvPr id="7" name="Slide Number Placeholder 6"/>
          <p:cNvSpPr>
            <a:spLocks noGrp="1"/>
          </p:cNvSpPr>
          <p:nvPr>
            <p:ph type="sldNum" sz="quarter" idx="5"/>
          </p:nvPr>
        </p:nvSpPr>
        <p:spPr>
          <a:xfrm>
            <a:off x="3970938" y="8829967"/>
            <a:ext cx="3037840" cy="464820"/>
          </a:xfrm>
          <a:prstGeom prst="rect">
            <a:avLst/>
          </a:prstGeom>
        </p:spPr>
        <p:txBody>
          <a:bodyPr vert="horz" lIns="93177" tIns="46589" rIns="93177" bIns="46589" rtlCol="0" anchor="b"/>
          <a:lstStyle>
            <a:lvl1pPr algn="r">
              <a:defRPr sz="1200"/>
            </a:lvl1pPr>
          </a:lstStyle>
          <a:p>
            <a:fld id="{9598A623-7FB2-4F42-B8E9-C1A1E7BE8BF2}" type="slidenum">
              <a:rPr lang="en-US" smtClean="0"/>
              <a:t>‹#›</a:t>
            </a:fld>
            <a:endParaRPr lang="en-US"/>
          </a:p>
        </p:txBody>
      </p:sp>
    </p:spTree>
    <p:extLst>
      <p:ext uri="{BB962C8B-B14F-4D97-AF65-F5344CB8AC3E}">
        <p14:creationId xmlns:p14="http://schemas.microsoft.com/office/powerpoint/2010/main" val="72343888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dirty="0" smtClean="0"/>
              <a:t>-Greetings to each and everyone of you.  My name is Ron</a:t>
            </a:r>
            <a:r>
              <a:rPr lang="en-US" sz="1600" baseline="0" dirty="0" smtClean="0"/>
              <a:t> Horstman</a:t>
            </a:r>
          </a:p>
          <a:p>
            <a:r>
              <a:rPr lang="en-US" sz="1600" baseline="0" dirty="0" smtClean="0"/>
              <a:t>-I have been serving as Western’s Energy Services Program Manager for 15 years and integrated resource planning is the cornerstone of Western’s energy services programs.</a:t>
            </a:r>
          </a:p>
          <a:p>
            <a:r>
              <a:rPr lang="en-US" sz="1600" baseline="0" dirty="0" smtClean="0"/>
              <a:t>-Today I will have the opportunity to share some information on Western’s IRP requirements, but I also </a:t>
            </a:r>
            <a:r>
              <a:rPr lang="en-US" sz="1600" dirty="0" smtClean="0"/>
              <a:t>hope to </a:t>
            </a:r>
            <a:r>
              <a:rPr lang="en-US" sz="1600" baseline="0" dirty="0" smtClean="0"/>
              <a:t>learn how Californians </a:t>
            </a:r>
            <a:r>
              <a:rPr lang="en-US" sz="1600" dirty="0"/>
              <a:t> </a:t>
            </a:r>
            <a:r>
              <a:rPr lang="en-US" sz="1600" dirty="0" smtClean="0"/>
              <a:t>view</a:t>
            </a:r>
            <a:r>
              <a:rPr lang="en-US" sz="1600" baseline="0" dirty="0" smtClean="0"/>
              <a:t> the integrated resource planning process, and new</a:t>
            </a:r>
            <a:r>
              <a:rPr lang="en-US" sz="1600" dirty="0" smtClean="0"/>
              <a:t> ways of thinking associated with its use.    </a:t>
            </a:r>
            <a:r>
              <a:rPr lang="en-US" sz="1600" baseline="0" dirty="0" smtClean="0"/>
              <a:t>  </a:t>
            </a:r>
          </a:p>
          <a:p>
            <a:r>
              <a:rPr lang="en-US" sz="1600" baseline="0" dirty="0" smtClean="0"/>
              <a:t> </a:t>
            </a:r>
            <a:endParaRPr lang="en-US" sz="1600" dirty="0"/>
          </a:p>
        </p:txBody>
      </p:sp>
      <p:sp>
        <p:nvSpPr>
          <p:cNvPr id="4" name="Slide Number Placeholder 3"/>
          <p:cNvSpPr>
            <a:spLocks noGrp="1"/>
          </p:cNvSpPr>
          <p:nvPr>
            <p:ph type="sldNum" sz="quarter" idx="10"/>
          </p:nvPr>
        </p:nvSpPr>
        <p:spPr/>
        <p:txBody>
          <a:bodyPr/>
          <a:lstStyle/>
          <a:p>
            <a:fld id="{9598A623-7FB2-4F42-B8E9-C1A1E7BE8BF2}" type="slidenum">
              <a:rPr lang="en-US" smtClean="0"/>
              <a:t>1</a:t>
            </a:fld>
            <a:endParaRPr lang="en-US"/>
          </a:p>
        </p:txBody>
      </p:sp>
    </p:spTree>
    <p:extLst>
      <p:ext uri="{BB962C8B-B14F-4D97-AF65-F5344CB8AC3E}">
        <p14:creationId xmlns:p14="http://schemas.microsoft.com/office/powerpoint/2010/main" val="411329080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dirty="0" smtClean="0"/>
              <a:t>Here are the topics I’ll briefly touch on in the next few minutes.  </a:t>
            </a:r>
          </a:p>
          <a:p>
            <a:r>
              <a:rPr lang="en-US" sz="1600" dirty="0" smtClean="0"/>
              <a:t>-some of them won’t require much time but others may raise some questions.</a:t>
            </a:r>
          </a:p>
          <a:p>
            <a:r>
              <a:rPr lang="en-US" sz="1600" dirty="0" smtClean="0"/>
              <a:t>-Please feel free to interrupt me and ask questions as they come up.</a:t>
            </a:r>
            <a:endParaRPr lang="en-US" sz="1600" dirty="0"/>
          </a:p>
        </p:txBody>
      </p:sp>
      <p:sp>
        <p:nvSpPr>
          <p:cNvPr id="4" name="Slide Number Placeholder 3"/>
          <p:cNvSpPr>
            <a:spLocks noGrp="1"/>
          </p:cNvSpPr>
          <p:nvPr>
            <p:ph type="sldNum" sz="quarter" idx="10"/>
          </p:nvPr>
        </p:nvSpPr>
        <p:spPr/>
        <p:txBody>
          <a:bodyPr/>
          <a:lstStyle/>
          <a:p>
            <a:fld id="{9598A623-7FB2-4F42-B8E9-C1A1E7BE8BF2}" type="slidenum">
              <a:rPr lang="en-US" smtClean="0"/>
              <a:t>2</a:t>
            </a:fld>
            <a:endParaRPr lang="en-US"/>
          </a:p>
        </p:txBody>
      </p:sp>
    </p:spTree>
    <p:extLst>
      <p:ext uri="{BB962C8B-B14F-4D97-AF65-F5344CB8AC3E}">
        <p14:creationId xmlns:p14="http://schemas.microsoft.com/office/powerpoint/2010/main" val="3977126038"/>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dirty="0" smtClean="0"/>
              <a:t>-The IRP requirement placed on Western customers in the 1992 EPAct was intended to ensure wise use of those Federal hydropower resources.  </a:t>
            </a:r>
          </a:p>
          <a:p>
            <a:endParaRPr lang="en-US" sz="1600" dirty="0"/>
          </a:p>
          <a:p>
            <a:r>
              <a:rPr lang="en-US" sz="1600" dirty="0" smtClean="0"/>
              <a:t>-Western responded to the EPAct legislation with the “Energy Planning and Management Program” (EPAMP)</a:t>
            </a:r>
          </a:p>
          <a:p>
            <a:r>
              <a:rPr lang="en-US" sz="1600" dirty="0" smtClean="0"/>
              <a:t>-Western’s EPAMP is Codified in the Federal Register in 10 CFR Part 905  - which lists all of the requirements for each of the now 4 IRP options.  </a:t>
            </a:r>
          </a:p>
          <a:p>
            <a:r>
              <a:rPr lang="en-US" sz="1600" dirty="0" smtClean="0"/>
              <a:t>-Western’s EPAMP was required to be effective on October 24, 1995</a:t>
            </a:r>
          </a:p>
          <a:p>
            <a:r>
              <a:rPr lang="en-US" sz="1600" dirty="0" smtClean="0"/>
              <a:t>-Western has revised the requirements two times since its inception.  Once in 2000, and again in 2008.</a:t>
            </a:r>
          </a:p>
          <a:p>
            <a:r>
              <a:rPr lang="en-US" sz="1600" dirty="0" smtClean="0"/>
              <a:t>-most of the changes were intended to make it easier for customers to comply with the IRP regulations    </a:t>
            </a:r>
            <a:endParaRPr lang="en-US" sz="1600" dirty="0"/>
          </a:p>
        </p:txBody>
      </p:sp>
      <p:sp>
        <p:nvSpPr>
          <p:cNvPr id="4" name="Slide Number Placeholder 3"/>
          <p:cNvSpPr>
            <a:spLocks noGrp="1"/>
          </p:cNvSpPr>
          <p:nvPr>
            <p:ph type="sldNum" sz="quarter" idx="10"/>
          </p:nvPr>
        </p:nvSpPr>
        <p:spPr/>
        <p:txBody>
          <a:bodyPr/>
          <a:lstStyle/>
          <a:p>
            <a:fld id="{9598A623-7FB2-4F42-B8E9-C1A1E7BE8BF2}" type="slidenum">
              <a:rPr lang="en-US" smtClean="0"/>
              <a:t>3</a:t>
            </a:fld>
            <a:endParaRPr lang="en-US"/>
          </a:p>
        </p:txBody>
      </p:sp>
    </p:spTree>
    <p:extLst>
      <p:ext uri="{BB962C8B-B14F-4D97-AF65-F5344CB8AC3E}">
        <p14:creationId xmlns:p14="http://schemas.microsoft.com/office/powerpoint/2010/main" val="2939002213"/>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a:xfrm>
            <a:off x="685800" y="4343400"/>
            <a:ext cx="5608320" cy="4183380"/>
          </a:xfrm>
        </p:spPr>
        <p:txBody>
          <a:bodyPr/>
          <a:lstStyle/>
          <a:p>
            <a:r>
              <a:rPr lang="en-US" sz="1600" dirty="0" smtClean="0"/>
              <a:t>There were 2 goals from this legislation</a:t>
            </a:r>
          </a:p>
          <a:p>
            <a:pPr marL="232943" indent="-232943">
              <a:buAutoNum type="arabicPeriod"/>
            </a:pPr>
            <a:r>
              <a:rPr lang="en-US" sz="1600" dirty="0" smtClean="0"/>
              <a:t>Promote efficient electric energy use by Western customers</a:t>
            </a:r>
          </a:p>
          <a:p>
            <a:pPr marL="232943" indent="-232943">
              <a:buAutoNum type="arabicPeriod"/>
            </a:pPr>
            <a:r>
              <a:rPr lang="en-US" sz="1600" dirty="0" smtClean="0"/>
              <a:t>Establish a framework for extension of existing firm power resource commitments in support of customer IRPs</a:t>
            </a:r>
          </a:p>
          <a:p>
            <a:pPr marL="232943" indent="-232943">
              <a:buAutoNum type="arabicPeriod"/>
            </a:pPr>
            <a:endParaRPr lang="en-US" sz="1600" dirty="0"/>
          </a:p>
          <a:p>
            <a:r>
              <a:rPr lang="en-US" sz="1600" dirty="0" smtClean="0"/>
              <a:t>While these two goals still apply, there may be additional goals  that are applicable today.  </a:t>
            </a:r>
            <a:endParaRPr lang="en-US" sz="1600" dirty="0"/>
          </a:p>
        </p:txBody>
      </p:sp>
      <p:sp>
        <p:nvSpPr>
          <p:cNvPr id="4" name="Slide Number Placeholder 3"/>
          <p:cNvSpPr>
            <a:spLocks noGrp="1"/>
          </p:cNvSpPr>
          <p:nvPr>
            <p:ph type="sldNum" sz="quarter" idx="10"/>
          </p:nvPr>
        </p:nvSpPr>
        <p:spPr/>
        <p:txBody>
          <a:bodyPr/>
          <a:lstStyle/>
          <a:p>
            <a:fld id="{9598A623-7FB2-4F42-B8E9-C1A1E7BE8BF2}" type="slidenum">
              <a:rPr lang="en-US" smtClean="0"/>
              <a:t>4</a:t>
            </a:fld>
            <a:endParaRPr lang="en-US"/>
          </a:p>
        </p:txBody>
      </p:sp>
    </p:spTree>
    <p:extLst>
      <p:ext uri="{BB962C8B-B14F-4D97-AF65-F5344CB8AC3E}">
        <p14:creationId xmlns:p14="http://schemas.microsoft.com/office/powerpoint/2010/main" val="324391197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dirty="0" smtClean="0"/>
              <a:t>This definition of an IRP is still being used today, but it needs some modification.  </a:t>
            </a:r>
          </a:p>
          <a:p>
            <a:endParaRPr lang="en-US" sz="1600" dirty="0"/>
          </a:p>
          <a:p>
            <a:r>
              <a:rPr lang="en-US" sz="1600" dirty="0" smtClean="0"/>
              <a:t>The changing utility business model, and the emergence of many new resources and other factors that require consideration in the planning process make us rethink this definition.  </a:t>
            </a:r>
            <a:endParaRPr lang="en-US" sz="1600" dirty="0"/>
          </a:p>
        </p:txBody>
      </p:sp>
      <p:sp>
        <p:nvSpPr>
          <p:cNvPr id="4" name="Slide Number Placeholder 3"/>
          <p:cNvSpPr>
            <a:spLocks noGrp="1"/>
          </p:cNvSpPr>
          <p:nvPr>
            <p:ph type="sldNum" sz="quarter" idx="10"/>
          </p:nvPr>
        </p:nvSpPr>
        <p:spPr/>
        <p:txBody>
          <a:bodyPr/>
          <a:lstStyle/>
          <a:p>
            <a:fld id="{9598A623-7FB2-4F42-B8E9-C1A1E7BE8BF2}" type="slidenum">
              <a:rPr lang="en-US" smtClean="0"/>
              <a:t>5</a:t>
            </a:fld>
            <a:endParaRPr lang="en-US"/>
          </a:p>
        </p:txBody>
      </p:sp>
    </p:spTree>
    <p:extLst>
      <p:ext uri="{BB962C8B-B14F-4D97-AF65-F5344CB8AC3E}">
        <p14:creationId xmlns:p14="http://schemas.microsoft.com/office/powerpoint/2010/main" val="3018212543"/>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dirty="0" smtClean="0"/>
              <a:t>Western now has 4 IRP options to help address the diversity in our customer base.  </a:t>
            </a:r>
            <a:endParaRPr lang="en-US" sz="1600" dirty="0"/>
          </a:p>
          <a:p>
            <a:endParaRPr lang="en-US" sz="1600" dirty="0" smtClean="0"/>
          </a:p>
          <a:p>
            <a:r>
              <a:rPr lang="en-US" sz="1600" dirty="0" smtClean="0"/>
              <a:t>The requirements for each option are listed in 10 CFR Part 905</a:t>
            </a:r>
          </a:p>
          <a:p>
            <a:endParaRPr lang="en-US" sz="1600" dirty="0"/>
          </a:p>
          <a:p>
            <a:r>
              <a:rPr lang="en-US" sz="1600" dirty="0" smtClean="0"/>
              <a:t>The “Full Integrated Resource Plan” is still the standing requirement, but when customers meet certain conditions, they may qualify to submit one of the three other options.  </a:t>
            </a:r>
          </a:p>
          <a:p>
            <a:endParaRPr lang="en-US" sz="1600" dirty="0"/>
          </a:p>
          <a:p>
            <a:r>
              <a:rPr lang="en-US" sz="1600" dirty="0" smtClean="0"/>
              <a:t>If a customer wishes to file one of the IRP options, they must request permission from Western and Western decides if they meet the criteria to qualify for the desired option.  </a:t>
            </a:r>
          </a:p>
          <a:p>
            <a:endParaRPr lang="en-US" sz="1600" dirty="0"/>
          </a:p>
          <a:p>
            <a:r>
              <a:rPr lang="en-US" sz="1600" dirty="0" smtClean="0"/>
              <a:t>These additional IRP options were offered in response to the diversity in size and type of customer Western serves.   </a:t>
            </a:r>
            <a:endParaRPr lang="en-US" sz="1600" dirty="0"/>
          </a:p>
        </p:txBody>
      </p:sp>
      <p:sp>
        <p:nvSpPr>
          <p:cNvPr id="4" name="Slide Number Placeholder 3"/>
          <p:cNvSpPr>
            <a:spLocks noGrp="1"/>
          </p:cNvSpPr>
          <p:nvPr>
            <p:ph type="sldNum" sz="quarter" idx="10"/>
          </p:nvPr>
        </p:nvSpPr>
        <p:spPr/>
        <p:txBody>
          <a:bodyPr/>
          <a:lstStyle/>
          <a:p>
            <a:fld id="{9598A623-7FB2-4F42-B8E9-C1A1E7BE8BF2}" type="slidenum">
              <a:rPr lang="en-US" smtClean="0"/>
              <a:t>6</a:t>
            </a:fld>
            <a:endParaRPr lang="en-US"/>
          </a:p>
        </p:txBody>
      </p:sp>
    </p:spTree>
    <p:extLst>
      <p:ext uri="{BB962C8B-B14F-4D97-AF65-F5344CB8AC3E}">
        <p14:creationId xmlns:p14="http://schemas.microsoft.com/office/powerpoint/2010/main" val="188539951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dirty="0" smtClean="0"/>
              <a:t>The next several slides are the requirements listed in 10 CFR Part 905 for the full IRP.  </a:t>
            </a:r>
          </a:p>
          <a:p>
            <a:endParaRPr lang="en-US" sz="1600" dirty="0"/>
          </a:p>
          <a:p>
            <a:r>
              <a:rPr lang="en-US" sz="1600" dirty="0" smtClean="0"/>
              <a:t>I won’t spend a lot of time on the requirements, but I included them to give you a snapshot of what is required.  </a:t>
            </a:r>
          </a:p>
          <a:p>
            <a:endParaRPr lang="en-US" sz="1600" dirty="0"/>
          </a:p>
          <a:p>
            <a:r>
              <a:rPr lang="en-US" sz="1600" dirty="0" smtClean="0"/>
              <a:t>Let me know if you have any questions or want to discuss any of these requirements.   </a:t>
            </a:r>
            <a:endParaRPr lang="en-US" sz="1600" dirty="0"/>
          </a:p>
        </p:txBody>
      </p:sp>
      <p:sp>
        <p:nvSpPr>
          <p:cNvPr id="4" name="Slide Number Placeholder 3"/>
          <p:cNvSpPr>
            <a:spLocks noGrp="1"/>
          </p:cNvSpPr>
          <p:nvPr>
            <p:ph type="sldNum" sz="quarter" idx="10"/>
          </p:nvPr>
        </p:nvSpPr>
        <p:spPr/>
        <p:txBody>
          <a:bodyPr/>
          <a:lstStyle/>
          <a:p>
            <a:fld id="{9598A623-7FB2-4F42-B8E9-C1A1E7BE8BF2}" type="slidenum">
              <a:rPr lang="en-US" smtClean="0"/>
              <a:t>7</a:t>
            </a:fld>
            <a:endParaRPr lang="en-US"/>
          </a:p>
        </p:txBody>
      </p:sp>
    </p:spTree>
    <p:extLst>
      <p:ext uri="{BB962C8B-B14F-4D97-AF65-F5344CB8AC3E}">
        <p14:creationId xmlns:p14="http://schemas.microsoft.com/office/powerpoint/2010/main" val="88485574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dirty="0" smtClean="0"/>
              <a:t>The requirements are in place to make sure that each step of the IRP “process” is conducted.  </a:t>
            </a:r>
          </a:p>
          <a:p>
            <a:endParaRPr lang="en-US" sz="1600" dirty="0"/>
          </a:p>
          <a:p>
            <a:r>
              <a:rPr lang="en-US" sz="1600" dirty="0" smtClean="0"/>
              <a:t>This slide lists 6 more requirements.</a:t>
            </a:r>
          </a:p>
          <a:p>
            <a:endParaRPr lang="en-US" sz="1600" dirty="0"/>
          </a:p>
          <a:p>
            <a:endParaRPr lang="en-US" dirty="0"/>
          </a:p>
        </p:txBody>
      </p:sp>
      <p:sp>
        <p:nvSpPr>
          <p:cNvPr id="4" name="Slide Number Placeholder 3"/>
          <p:cNvSpPr>
            <a:spLocks noGrp="1"/>
          </p:cNvSpPr>
          <p:nvPr>
            <p:ph type="sldNum" sz="quarter" idx="10"/>
          </p:nvPr>
        </p:nvSpPr>
        <p:spPr/>
        <p:txBody>
          <a:bodyPr/>
          <a:lstStyle/>
          <a:p>
            <a:fld id="{9598A623-7FB2-4F42-B8E9-C1A1E7BE8BF2}" type="slidenum">
              <a:rPr lang="en-US" smtClean="0"/>
              <a:t>8</a:t>
            </a:fld>
            <a:endParaRPr lang="en-US"/>
          </a:p>
        </p:txBody>
      </p:sp>
    </p:spTree>
    <p:extLst>
      <p:ext uri="{BB962C8B-B14F-4D97-AF65-F5344CB8AC3E}">
        <p14:creationId xmlns:p14="http://schemas.microsoft.com/office/powerpoint/2010/main" val="251919441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dirty="0" smtClean="0"/>
              <a:t>IRPs must be submitted on time</a:t>
            </a:r>
          </a:p>
          <a:p>
            <a:endParaRPr lang="en-US" sz="1600" dirty="0" smtClean="0"/>
          </a:p>
          <a:p>
            <a:r>
              <a:rPr lang="en-US" sz="1600" dirty="0" smtClean="0"/>
              <a:t>The IRP must have an action plan</a:t>
            </a:r>
          </a:p>
          <a:p>
            <a:endParaRPr lang="en-US" sz="1600" dirty="0" smtClean="0"/>
          </a:p>
          <a:p>
            <a:r>
              <a:rPr lang="en-US" sz="1600" dirty="0" smtClean="0"/>
              <a:t>Milestones must be provided</a:t>
            </a:r>
          </a:p>
          <a:p>
            <a:endParaRPr lang="en-US" sz="1600" dirty="0" smtClean="0"/>
          </a:p>
          <a:p>
            <a:r>
              <a:rPr lang="en-US" sz="1600" dirty="0" smtClean="0"/>
              <a:t>And an estimate of the energy and capacity benefits associated with each action must be provided.  </a:t>
            </a:r>
            <a:endParaRPr lang="en-US" sz="1600" dirty="0"/>
          </a:p>
        </p:txBody>
      </p:sp>
      <p:sp>
        <p:nvSpPr>
          <p:cNvPr id="4" name="Slide Number Placeholder 3"/>
          <p:cNvSpPr>
            <a:spLocks noGrp="1"/>
          </p:cNvSpPr>
          <p:nvPr>
            <p:ph type="sldNum" sz="quarter" idx="10"/>
          </p:nvPr>
        </p:nvSpPr>
        <p:spPr/>
        <p:txBody>
          <a:bodyPr/>
          <a:lstStyle/>
          <a:p>
            <a:fld id="{9598A623-7FB2-4F42-B8E9-C1A1E7BE8BF2}" type="slidenum">
              <a:rPr lang="en-US" smtClean="0"/>
              <a:t>9</a:t>
            </a:fld>
            <a:endParaRPr lang="en-US"/>
          </a:p>
        </p:txBody>
      </p:sp>
    </p:spTree>
    <p:extLst>
      <p:ext uri="{BB962C8B-B14F-4D97-AF65-F5344CB8AC3E}">
        <p14:creationId xmlns:p14="http://schemas.microsoft.com/office/powerpoint/2010/main" val="180771901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dirty="0" smtClean="0"/>
              <a:t>The IRP must – to the extent practical, minimize adverse environmental effects of new resources, and they must be documented in the IRP</a:t>
            </a:r>
          </a:p>
          <a:p>
            <a:endParaRPr lang="en-US" sz="1600" dirty="0"/>
          </a:p>
          <a:p>
            <a:r>
              <a:rPr lang="en-US" sz="1600" dirty="0" smtClean="0"/>
              <a:t>Another critical part of the IRP process  is the public participation process.  </a:t>
            </a:r>
          </a:p>
          <a:p>
            <a:endParaRPr lang="en-US" sz="1600" dirty="0"/>
          </a:p>
          <a:p>
            <a:r>
              <a:rPr lang="en-US" sz="1600" dirty="0" smtClean="0"/>
              <a:t>The IRP must include a description of the public participation process and the responses to public comments.</a:t>
            </a:r>
          </a:p>
          <a:p>
            <a:endParaRPr lang="en-US" sz="1600" dirty="0"/>
          </a:p>
          <a:p>
            <a:r>
              <a:rPr lang="en-US" sz="1600" dirty="0" smtClean="0"/>
              <a:t>Western can request to see documentation on the public participation process. </a:t>
            </a:r>
            <a:endParaRPr lang="en-US" sz="1600" dirty="0"/>
          </a:p>
        </p:txBody>
      </p:sp>
      <p:sp>
        <p:nvSpPr>
          <p:cNvPr id="4" name="Slide Number Placeholder 3"/>
          <p:cNvSpPr>
            <a:spLocks noGrp="1"/>
          </p:cNvSpPr>
          <p:nvPr>
            <p:ph type="sldNum" sz="quarter" idx="10"/>
          </p:nvPr>
        </p:nvSpPr>
        <p:spPr/>
        <p:txBody>
          <a:bodyPr/>
          <a:lstStyle/>
          <a:p>
            <a:fld id="{9598A623-7FB2-4F42-B8E9-C1A1E7BE8BF2}" type="slidenum">
              <a:rPr lang="en-US" smtClean="0"/>
              <a:t>10</a:t>
            </a:fld>
            <a:endParaRPr lang="en-US"/>
          </a:p>
        </p:txBody>
      </p:sp>
    </p:spTree>
    <p:extLst>
      <p:ext uri="{BB962C8B-B14F-4D97-AF65-F5344CB8AC3E}">
        <p14:creationId xmlns:p14="http://schemas.microsoft.com/office/powerpoint/2010/main" val="723403397"/>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dirty="0" smtClean="0"/>
              <a:t>Here are 7 more requirements in the IRP process.</a:t>
            </a:r>
          </a:p>
          <a:p>
            <a:endParaRPr lang="en-US" dirty="0"/>
          </a:p>
        </p:txBody>
      </p:sp>
      <p:sp>
        <p:nvSpPr>
          <p:cNvPr id="4" name="Slide Number Placeholder 3"/>
          <p:cNvSpPr>
            <a:spLocks noGrp="1"/>
          </p:cNvSpPr>
          <p:nvPr>
            <p:ph type="sldNum" sz="quarter" idx="10"/>
          </p:nvPr>
        </p:nvSpPr>
        <p:spPr/>
        <p:txBody>
          <a:bodyPr/>
          <a:lstStyle/>
          <a:p>
            <a:fld id="{9598A623-7FB2-4F42-B8E9-C1A1E7BE8BF2}" type="slidenum">
              <a:rPr lang="en-US" smtClean="0"/>
              <a:t>11</a:t>
            </a:fld>
            <a:endParaRPr lang="en-US"/>
          </a:p>
        </p:txBody>
      </p:sp>
    </p:spTree>
    <p:extLst>
      <p:ext uri="{BB962C8B-B14F-4D97-AF65-F5344CB8AC3E}">
        <p14:creationId xmlns:p14="http://schemas.microsoft.com/office/powerpoint/2010/main" val="279743897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dirty="0" smtClean="0"/>
              <a:t>IRPs must be submitted no later than 1 year after signing a contract with Western.  </a:t>
            </a:r>
          </a:p>
          <a:p>
            <a:endParaRPr lang="en-US" sz="1600" dirty="0"/>
          </a:p>
          <a:p>
            <a:r>
              <a:rPr lang="en-US" sz="1600" dirty="0" smtClean="0"/>
              <a:t>IRPs must be updated and/or amended every 5 years</a:t>
            </a:r>
          </a:p>
          <a:p>
            <a:endParaRPr lang="en-US" sz="1600" dirty="0"/>
          </a:p>
          <a:p>
            <a:r>
              <a:rPr lang="en-US" sz="1600" dirty="0" smtClean="0"/>
              <a:t>Annual progress reports are due within 30daysof the anniversary date of becoming a customer.  </a:t>
            </a:r>
          </a:p>
          <a:p>
            <a:endParaRPr lang="en-US" sz="1600" dirty="0"/>
          </a:p>
          <a:p>
            <a:r>
              <a:rPr lang="en-US" sz="1600" dirty="0" smtClean="0"/>
              <a:t>There are conditions under which Western has the authority to adjust these dates.</a:t>
            </a:r>
            <a:endParaRPr lang="en-US" sz="1600" dirty="0"/>
          </a:p>
        </p:txBody>
      </p:sp>
      <p:sp>
        <p:nvSpPr>
          <p:cNvPr id="4" name="Slide Number Placeholder 3"/>
          <p:cNvSpPr>
            <a:spLocks noGrp="1"/>
          </p:cNvSpPr>
          <p:nvPr>
            <p:ph type="sldNum" sz="quarter" idx="10"/>
          </p:nvPr>
        </p:nvSpPr>
        <p:spPr/>
        <p:txBody>
          <a:bodyPr/>
          <a:lstStyle/>
          <a:p>
            <a:fld id="{9598A623-7FB2-4F42-B8E9-C1A1E7BE8BF2}" type="slidenum">
              <a:rPr lang="en-US" smtClean="0"/>
              <a:t>12</a:t>
            </a:fld>
            <a:endParaRPr lang="en-US"/>
          </a:p>
        </p:txBody>
      </p:sp>
    </p:spTree>
    <p:extLst>
      <p:ext uri="{BB962C8B-B14F-4D97-AF65-F5344CB8AC3E}">
        <p14:creationId xmlns:p14="http://schemas.microsoft.com/office/powerpoint/2010/main" val="3315527858"/>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dirty="0" smtClean="0"/>
              <a:t>Western customers can submit their IRPs in any one of the 3 ways listed here, but we strongly encourage the online method.  </a:t>
            </a:r>
            <a:endParaRPr lang="en-US" sz="1600" dirty="0"/>
          </a:p>
          <a:p>
            <a:endParaRPr lang="en-US" sz="1600" dirty="0" smtClean="0"/>
          </a:p>
          <a:p>
            <a:r>
              <a:rPr lang="en-US" sz="1600" dirty="0" smtClean="0"/>
              <a:t>If customers provide a hard copy, Western must enter their data into the online system for them.   </a:t>
            </a:r>
          </a:p>
          <a:p>
            <a:endParaRPr lang="en-US" sz="1600" dirty="0"/>
          </a:p>
          <a:p>
            <a:r>
              <a:rPr lang="en-US" sz="1600" dirty="0" smtClean="0"/>
              <a:t>Western has had an online IRP data collection system for many years.  We are presently in the middle of updating that system.  </a:t>
            </a:r>
          </a:p>
          <a:p>
            <a:endParaRPr lang="en-US" sz="1600" dirty="0"/>
          </a:p>
          <a:p>
            <a:r>
              <a:rPr lang="en-US" sz="1600" dirty="0" smtClean="0"/>
              <a:t>Our goal with the update is to make it easier for customers to submit their plans.  </a:t>
            </a:r>
          </a:p>
          <a:p>
            <a:endParaRPr lang="en-US" sz="1600" dirty="0"/>
          </a:p>
          <a:p>
            <a:r>
              <a:rPr lang="en-US" sz="1600" dirty="0" smtClean="0"/>
              <a:t>At the end of each year, all of the data entered by our customers is consolidated into a report that our Administrator (Mr. Mark Gabriel) takes with him when he testifies to the Congressional energy committee.  </a:t>
            </a:r>
            <a:endParaRPr lang="en-US" sz="1600" dirty="0"/>
          </a:p>
        </p:txBody>
      </p:sp>
      <p:sp>
        <p:nvSpPr>
          <p:cNvPr id="4" name="Slide Number Placeholder 3"/>
          <p:cNvSpPr>
            <a:spLocks noGrp="1"/>
          </p:cNvSpPr>
          <p:nvPr>
            <p:ph type="sldNum" sz="quarter" idx="10"/>
          </p:nvPr>
        </p:nvSpPr>
        <p:spPr/>
        <p:txBody>
          <a:bodyPr/>
          <a:lstStyle/>
          <a:p>
            <a:fld id="{9598A623-7FB2-4F42-B8E9-C1A1E7BE8BF2}" type="slidenum">
              <a:rPr lang="en-US" smtClean="0"/>
              <a:t>13</a:t>
            </a:fld>
            <a:endParaRPr lang="en-US"/>
          </a:p>
        </p:txBody>
      </p:sp>
    </p:spTree>
    <p:extLst>
      <p:ext uri="{BB962C8B-B14F-4D97-AF65-F5344CB8AC3E}">
        <p14:creationId xmlns:p14="http://schemas.microsoft.com/office/powerpoint/2010/main" val="221019003"/>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dirty="0" smtClean="0"/>
              <a:t>An annual progress report is required each year.  </a:t>
            </a:r>
          </a:p>
          <a:p>
            <a:endParaRPr lang="en-US" sz="1600" dirty="0"/>
          </a:p>
          <a:p>
            <a:r>
              <a:rPr lang="en-US" sz="1600" dirty="0" smtClean="0"/>
              <a:t>The annual report must include all of the items listed on this slide.  </a:t>
            </a:r>
          </a:p>
          <a:p>
            <a:endParaRPr lang="en-US" sz="1600" dirty="0"/>
          </a:p>
          <a:p>
            <a:r>
              <a:rPr lang="en-US" sz="1600" dirty="0" smtClean="0"/>
              <a:t>Western reviewers use the annual progress report to check on how the customer is doing.  </a:t>
            </a:r>
            <a:endParaRPr lang="en-US" sz="1600" dirty="0"/>
          </a:p>
        </p:txBody>
      </p:sp>
      <p:sp>
        <p:nvSpPr>
          <p:cNvPr id="4" name="Slide Number Placeholder 3"/>
          <p:cNvSpPr>
            <a:spLocks noGrp="1"/>
          </p:cNvSpPr>
          <p:nvPr>
            <p:ph type="sldNum" sz="quarter" idx="10"/>
          </p:nvPr>
        </p:nvSpPr>
        <p:spPr/>
        <p:txBody>
          <a:bodyPr/>
          <a:lstStyle/>
          <a:p>
            <a:fld id="{9598A623-7FB2-4F42-B8E9-C1A1E7BE8BF2}" type="slidenum">
              <a:rPr lang="en-US" smtClean="0"/>
              <a:t>14</a:t>
            </a:fld>
            <a:endParaRPr lang="en-US"/>
          </a:p>
        </p:txBody>
      </p:sp>
    </p:spTree>
    <p:extLst>
      <p:ext uri="{BB962C8B-B14F-4D97-AF65-F5344CB8AC3E}">
        <p14:creationId xmlns:p14="http://schemas.microsoft.com/office/powerpoint/2010/main" val="3565973470"/>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dirty="0" smtClean="0"/>
              <a:t>In order to get approval of an IRP from Western, it must address the criteria in the regulations.  </a:t>
            </a:r>
          </a:p>
          <a:p>
            <a:endParaRPr lang="en-US" sz="1600" dirty="0"/>
          </a:p>
          <a:p>
            <a:r>
              <a:rPr lang="en-US" sz="1600" dirty="0" smtClean="0"/>
              <a:t>In addition, the plan must be reasonable given the size, type, resource needs, geographic area, and competitive situation of the customer.  </a:t>
            </a:r>
          </a:p>
          <a:p>
            <a:endParaRPr lang="en-US" dirty="0"/>
          </a:p>
          <a:p>
            <a:endParaRPr lang="en-US" dirty="0"/>
          </a:p>
        </p:txBody>
      </p:sp>
      <p:sp>
        <p:nvSpPr>
          <p:cNvPr id="4" name="Slide Number Placeholder 3"/>
          <p:cNvSpPr>
            <a:spLocks noGrp="1"/>
          </p:cNvSpPr>
          <p:nvPr>
            <p:ph type="sldNum" sz="quarter" idx="10"/>
          </p:nvPr>
        </p:nvSpPr>
        <p:spPr/>
        <p:txBody>
          <a:bodyPr/>
          <a:lstStyle/>
          <a:p>
            <a:fld id="{9598A623-7FB2-4F42-B8E9-C1A1E7BE8BF2}" type="slidenum">
              <a:rPr lang="en-US" smtClean="0"/>
              <a:t>15</a:t>
            </a:fld>
            <a:endParaRPr lang="en-US"/>
          </a:p>
        </p:txBody>
      </p:sp>
    </p:spTree>
    <p:extLst>
      <p:ext uri="{BB962C8B-B14F-4D97-AF65-F5344CB8AC3E}">
        <p14:creationId xmlns:p14="http://schemas.microsoft.com/office/powerpoint/2010/main" val="2306856404"/>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dirty="0" smtClean="0"/>
              <a:t>Western has tried to make meeting the IRP requirements as easy as possible and eliminate duplicate efforts on the part of our customers.  </a:t>
            </a:r>
          </a:p>
          <a:p>
            <a:endParaRPr lang="en-US" sz="1600" dirty="0"/>
          </a:p>
          <a:p>
            <a:r>
              <a:rPr lang="en-US" sz="1600" dirty="0" smtClean="0"/>
              <a:t>Other plans that our customers submit in response to Federal, Tribal, or state initiatives will be accepted as long as they comply with the requirements of 10 CFR Part 905.  </a:t>
            </a:r>
            <a:endParaRPr lang="en-US" sz="1600" dirty="0"/>
          </a:p>
        </p:txBody>
      </p:sp>
      <p:sp>
        <p:nvSpPr>
          <p:cNvPr id="4" name="Slide Number Placeholder 3"/>
          <p:cNvSpPr>
            <a:spLocks noGrp="1"/>
          </p:cNvSpPr>
          <p:nvPr>
            <p:ph type="sldNum" sz="quarter" idx="10"/>
          </p:nvPr>
        </p:nvSpPr>
        <p:spPr/>
        <p:txBody>
          <a:bodyPr/>
          <a:lstStyle/>
          <a:p>
            <a:fld id="{9598A623-7FB2-4F42-B8E9-C1A1E7BE8BF2}" type="slidenum">
              <a:rPr lang="en-US" smtClean="0"/>
              <a:t>16</a:t>
            </a:fld>
            <a:endParaRPr lang="en-US"/>
          </a:p>
        </p:txBody>
      </p:sp>
    </p:spTree>
    <p:extLst>
      <p:ext uri="{BB962C8B-B14F-4D97-AF65-F5344CB8AC3E}">
        <p14:creationId xmlns:p14="http://schemas.microsoft.com/office/powerpoint/2010/main" val="3733538499"/>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dirty="0" smtClean="0"/>
              <a:t>Western reviews all plans within 120 days.  </a:t>
            </a:r>
          </a:p>
          <a:p>
            <a:endParaRPr lang="en-US" sz="1600" dirty="0"/>
          </a:p>
          <a:p>
            <a:r>
              <a:rPr lang="en-US" sz="1600" dirty="0" smtClean="0"/>
              <a:t>If Western identifies deficiencies in a plan, the customer is notified and a date for resubmittal is established.  The date must not exceed 9 months.  </a:t>
            </a:r>
            <a:endParaRPr lang="en-US" sz="1600" dirty="0"/>
          </a:p>
        </p:txBody>
      </p:sp>
      <p:sp>
        <p:nvSpPr>
          <p:cNvPr id="4" name="Slide Number Placeholder 3"/>
          <p:cNvSpPr>
            <a:spLocks noGrp="1"/>
          </p:cNvSpPr>
          <p:nvPr>
            <p:ph type="sldNum" sz="quarter" idx="10"/>
          </p:nvPr>
        </p:nvSpPr>
        <p:spPr/>
        <p:txBody>
          <a:bodyPr/>
          <a:lstStyle/>
          <a:p>
            <a:fld id="{9598A623-7FB2-4F42-B8E9-C1A1E7BE8BF2}" type="slidenum">
              <a:rPr lang="en-US" smtClean="0"/>
              <a:t>17</a:t>
            </a:fld>
            <a:endParaRPr lang="en-US"/>
          </a:p>
        </p:txBody>
      </p:sp>
    </p:spTree>
    <p:extLst>
      <p:ext uri="{BB962C8B-B14F-4D97-AF65-F5344CB8AC3E}">
        <p14:creationId xmlns:p14="http://schemas.microsoft.com/office/powerpoint/2010/main" val="521535268"/>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sz="1600" dirty="0" smtClean="0"/>
              <a:t>There are penalties for noncompliance.  </a:t>
            </a:r>
          </a:p>
          <a:p>
            <a:endParaRPr lang="en-US" sz="1600" dirty="0"/>
          </a:p>
          <a:p>
            <a:r>
              <a:rPr lang="en-US" sz="1600" dirty="0" smtClean="0"/>
              <a:t>Western has not had to enforce the penalties very often, but the penalties were established in the legislation and they are a positive way of making customers meet their IRP obligations.  </a:t>
            </a:r>
            <a:endParaRPr lang="en-US" sz="1600" dirty="0"/>
          </a:p>
        </p:txBody>
      </p:sp>
      <p:sp>
        <p:nvSpPr>
          <p:cNvPr id="4" name="Slide Number Placeholder 3"/>
          <p:cNvSpPr>
            <a:spLocks noGrp="1"/>
          </p:cNvSpPr>
          <p:nvPr>
            <p:ph type="sldNum" sz="quarter" idx="10"/>
          </p:nvPr>
        </p:nvSpPr>
        <p:spPr/>
        <p:txBody>
          <a:bodyPr/>
          <a:lstStyle/>
          <a:p>
            <a:fld id="{9598A623-7FB2-4F42-B8E9-C1A1E7BE8BF2}" type="slidenum">
              <a:rPr lang="en-US" smtClean="0"/>
              <a:t>18</a:t>
            </a:fld>
            <a:endParaRPr lang="en-US"/>
          </a:p>
        </p:txBody>
      </p:sp>
    </p:spTree>
    <p:extLst>
      <p:ext uri="{BB962C8B-B14F-4D97-AF65-F5344CB8AC3E}">
        <p14:creationId xmlns:p14="http://schemas.microsoft.com/office/powerpoint/2010/main" val="78005098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10"/>
          </p:nvPr>
        </p:nvSpPr>
        <p:spPr/>
        <p:txBody>
          <a:bodyPr/>
          <a:lstStyle/>
          <a:p>
            <a:fld id="{9598A623-7FB2-4F42-B8E9-C1A1E7BE8BF2}" type="slidenum">
              <a:rPr lang="en-US" smtClean="0"/>
              <a:t>19</a:t>
            </a:fld>
            <a:endParaRPr lang="en-US"/>
          </a:p>
        </p:txBody>
      </p:sp>
    </p:spTree>
    <p:extLst>
      <p:ext uri="{BB962C8B-B14F-4D97-AF65-F5344CB8AC3E}">
        <p14:creationId xmlns:p14="http://schemas.microsoft.com/office/powerpoint/2010/main" val="3687699841"/>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9" name="Subtitle 8"/>
          <p:cNvSpPr>
            <a:spLocks noGrp="1"/>
          </p:cNvSpPr>
          <p:nvPr>
            <p:ph type="subTitle" idx="1"/>
          </p:nvPr>
        </p:nvSpPr>
        <p:spPr>
          <a:xfrm>
            <a:off x="457200" y="3699804"/>
            <a:ext cx="8305800" cy="1143000"/>
          </a:xfrm>
        </p:spPr>
        <p:txBody>
          <a:bodyPr>
            <a:noAutofit/>
          </a:bodyPr>
          <a:lstStyle>
            <a:lvl1pPr marL="0" indent="0" algn="ctr">
              <a:buNone/>
              <a:defRPr sz="2200" spc="100" baseline="0">
                <a:solidFill>
                  <a:schemeClr val="tx2"/>
                </a:solidFill>
              </a:defRPr>
            </a:lvl1pPr>
            <a:lvl2pPr marL="457200" indent="0" algn="ctr">
              <a:buNone/>
            </a:lvl2pPr>
            <a:lvl3pPr marL="914400" indent="0" algn="ctr">
              <a:buNone/>
            </a:lvl3pPr>
            <a:lvl4pPr marL="1371600" indent="0" algn="ctr">
              <a:buNone/>
            </a:lvl4pPr>
            <a:lvl5pPr marL="1828800" indent="0" algn="ctr">
              <a:buNone/>
            </a:lvl5pPr>
            <a:lvl6pPr marL="2286000" indent="0" algn="ctr">
              <a:buNone/>
            </a:lvl6pPr>
            <a:lvl7pPr marL="2743200" indent="0" algn="ctr">
              <a:buNone/>
            </a:lvl7pPr>
            <a:lvl8pPr marL="3200400" indent="0" algn="ctr">
              <a:buNone/>
            </a:lvl8pPr>
            <a:lvl9pPr marL="3657600" indent="0" algn="ctr">
              <a:buNone/>
            </a:lvl9pPr>
          </a:lstStyle>
          <a:p>
            <a:r>
              <a:rPr kumimoji="0" lang="en-US" smtClean="0"/>
              <a:t>Click to edit Master subtitle style</a:t>
            </a:r>
            <a:endParaRPr kumimoji="0" lang="en-US"/>
          </a:p>
        </p:txBody>
      </p:sp>
      <p:sp>
        <p:nvSpPr>
          <p:cNvPr id="28" name="Title 27"/>
          <p:cNvSpPr>
            <a:spLocks noGrp="1"/>
          </p:cNvSpPr>
          <p:nvPr>
            <p:ph type="ctrTitle"/>
          </p:nvPr>
        </p:nvSpPr>
        <p:spPr>
          <a:xfrm>
            <a:off x="457200" y="1433732"/>
            <a:ext cx="8305800" cy="1981200"/>
          </a:xfrm>
          <a:ln w="6350" cap="rnd">
            <a:noFill/>
          </a:ln>
        </p:spPr>
        <p:txBody>
          <a:bodyPr anchor="b" anchorCtr="0">
            <a:noAutofit/>
          </a:bodyPr>
          <a:lstStyle>
            <a:lvl1pPr algn="ctr">
              <a:defRPr lang="en-US" sz="4800" b="0" dirty="0">
                <a:ln w="3200">
                  <a:solidFill>
                    <a:schemeClr val="bg2">
                      <a:shade val="75000"/>
                      <a:alpha val="25000"/>
                    </a:schemeClr>
                  </a:solidFill>
                  <a:prstDash val="solid"/>
                  <a:round/>
                </a:ln>
                <a:solidFill>
                  <a:srgbClr val="F9F9F9"/>
                </a:solidFill>
                <a:effectLst>
                  <a:innerShdw blurRad="50800" dist="25400" dir="13500000">
                    <a:srgbClr val="000000">
                      <a:alpha val="70000"/>
                    </a:srgbClr>
                  </a:innerShdw>
                </a:effectLst>
              </a:defRPr>
            </a:lvl1pPr>
          </a:lstStyle>
          <a:p>
            <a:r>
              <a:rPr kumimoji="0" lang="en-US" smtClean="0"/>
              <a:t>Click to edit Master title style</a:t>
            </a:r>
            <a:endParaRPr kumimoji="0" lang="en-US"/>
          </a:p>
        </p:txBody>
      </p:sp>
      <p:cxnSp>
        <p:nvCxnSpPr>
          <p:cNvPr id="8" name="Straight Connector 7"/>
          <p:cNvCxnSpPr/>
          <p:nvPr/>
        </p:nvCxnSpPr>
        <p:spPr>
          <a:xfrm>
            <a:off x="1463626"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3" name="Straight Connector 12"/>
          <p:cNvCxnSpPr/>
          <p:nvPr/>
        </p:nvCxnSpPr>
        <p:spPr>
          <a:xfrm>
            <a:off x="4708574" y="3550126"/>
            <a:ext cx="2971800" cy="1588"/>
          </a:xfrm>
          <a:prstGeom prst="line">
            <a:avLst/>
          </a:prstGeom>
          <a:ln w="9525" cap="flat" cmpd="sng" algn="ctr">
            <a:solidFill>
              <a:schemeClr val="bg2">
                <a:tint val="20000"/>
              </a:schemeClr>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
        <p:nvSpPr>
          <p:cNvPr id="14" name="Oval 13"/>
          <p:cNvSpPr/>
          <p:nvPr/>
        </p:nvSpPr>
        <p:spPr>
          <a:xfrm>
            <a:off x="4540348" y="3526302"/>
            <a:ext cx="45720" cy="45720"/>
          </a:xfrm>
          <a:prstGeom prst="ellipse">
            <a:avLst/>
          </a:prstGeom>
          <a:effectLst>
            <a:outerShdw blurRad="31750" dir="2700000" algn="tl" rotWithShape="0">
              <a:srgbClr val="000000">
                <a:alpha val="55000"/>
              </a:srgbClr>
            </a:outerShdw>
          </a:effectLst>
        </p:spPr>
        <p:style>
          <a:lnRef idx="2">
            <a:schemeClr val="accent2"/>
          </a:lnRef>
          <a:fillRef idx="1">
            <a:schemeClr val="accent2"/>
          </a:fillRef>
          <a:effectRef idx="0">
            <a:schemeClr val="accent2"/>
          </a:effectRef>
          <a:fontRef idx="minor">
            <a:schemeClr val="lt1"/>
          </a:fontRef>
        </p:style>
        <p:txBody>
          <a:bodyPr rtlCol="0" anchor="ctr"/>
          <a:lstStyle/>
          <a:p>
            <a:pPr algn="ctr" eaLnBrk="1" latinLnBrk="0" hangingPunct="1"/>
            <a:endParaRPr kumimoji="0" lang="en-US"/>
          </a:p>
        </p:txBody>
      </p:sp>
      <p:sp>
        <p:nvSpPr>
          <p:cNvPr id="15" name="Date Placeholder 14"/>
          <p:cNvSpPr>
            <a:spLocks noGrp="1"/>
          </p:cNvSpPr>
          <p:nvPr>
            <p:ph type="dt" sz="half" idx="10"/>
          </p:nvPr>
        </p:nvSpPr>
        <p:spPr/>
        <p:txBody>
          <a:bodyPr/>
          <a:lstStyle/>
          <a:p>
            <a:fld id="{5139860F-97E3-42A1-9114-5725F70FA6FB}" type="datetimeFigureOut">
              <a:rPr lang="en-US" smtClean="0"/>
              <a:t>7/5/2016</a:t>
            </a:fld>
            <a:endParaRPr lang="en-US"/>
          </a:p>
        </p:txBody>
      </p:sp>
      <p:sp>
        <p:nvSpPr>
          <p:cNvPr id="16" name="Slide Number Placeholder 15"/>
          <p:cNvSpPr>
            <a:spLocks noGrp="1"/>
          </p:cNvSpPr>
          <p:nvPr>
            <p:ph type="sldNum" sz="quarter" idx="11"/>
          </p:nvPr>
        </p:nvSpPr>
        <p:spPr/>
        <p:txBody>
          <a:bodyPr/>
          <a:lstStyle/>
          <a:p>
            <a:fld id="{F0C56A2F-C9C8-4F21-8D6A-ED42BA1178E1}" type="slidenum">
              <a:rPr lang="en-US" smtClean="0"/>
              <a:t>‹#›</a:t>
            </a:fld>
            <a:endParaRPr lang="en-US"/>
          </a:p>
        </p:txBody>
      </p:sp>
      <p:sp>
        <p:nvSpPr>
          <p:cNvPr id="17" name="Footer Placeholder 16"/>
          <p:cNvSpPr>
            <a:spLocks noGrp="1"/>
          </p:cNvSpPr>
          <p:nvPr>
            <p:ph type="ftr" sz="quarter" idx="12"/>
          </p:nvPr>
        </p:nvSpPr>
        <p:spPr/>
        <p:txBody>
          <a:bodyPr/>
          <a:lstStyle/>
          <a:p>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9" name="Content Placeholder 8"/>
          <p:cNvSpPr>
            <a:spLocks noGrp="1"/>
          </p:cNvSpPr>
          <p:nvPr>
            <p:ph idx="1"/>
          </p:nvPr>
        </p:nvSpPr>
        <p:spPr>
          <a:xfrm>
            <a:off x="457200" y="1524000"/>
            <a:ext cx="8229600"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4" name="Date Placeholder 13"/>
          <p:cNvSpPr>
            <a:spLocks noGrp="1"/>
          </p:cNvSpPr>
          <p:nvPr>
            <p:ph type="dt" sz="half" idx="14"/>
          </p:nvPr>
        </p:nvSpPr>
        <p:spPr/>
        <p:txBody>
          <a:bodyPr/>
          <a:lstStyle/>
          <a:p>
            <a:fld id="{5139860F-97E3-42A1-9114-5725F70FA6FB}" type="datetimeFigureOut">
              <a:rPr lang="en-US" smtClean="0"/>
              <a:t>7/5/2016</a:t>
            </a:fld>
            <a:endParaRPr lang="en-US"/>
          </a:p>
        </p:txBody>
      </p:sp>
      <p:sp>
        <p:nvSpPr>
          <p:cNvPr id="15" name="Slide Number Placeholder 14"/>
          <p:cNvSpPr>
            <a:spLocks noGrp="1"/>
          </p:cNvSpPr>
          <p:nvPr>
            <p:ph type="sldNum" sz="quarter" idx="15"/>
          </p:nvPr>
        </p:nvSpPr>
        <p:spPr/>
        <p:txBody>
          <a:bodyPr/>
          <a:lstStyle>
            <a:lvl1pPr algn="ctr">
              <a:defRPr/>
            </a:lvl1pPr>
          </a:lstStyle>
          <a:p>
            <a:fld id="{F0C56A2F-C9C8-4F21-8D6A-ED42BA1178E1}" type="slidenum">
              <a:rPr lang="en-US" smtClean="0"/>
              <a:t>‹#›</a:t>
            </a:fld>
            <a:endParaRPr lang="en-US"/>
          </a:p>
        </p:txBody>
      </p:sp>
      <p:sp>
        <p:nvSpPr>
          <p:cNvPr id="16" name="Footer Placeholder 15"/>
          <p:cNvSpPr>
            <a:spLocks noGrp="1"/>
          </p:cNvSpPr>
          <p:nvPr>
            <p:ph type="ftr" sz="quarter" idx="16"/>
          </p:nvPr>
        </p:nvSpPr>
        <p:spPr/>
        <p:txBody>
          <a:bodyPr/>
          <a:lstStyle/>
          <a:p>
            <a:endParaRPr lang="en-US"/>
          </a:p>
        </p:txBody>
      </p:sp>
      <p:sp>
        <p:nvSpPr>
          <p:cNvPr id="17" name="Title 16"/>
          <p:cNvSpPr>
            <a:spLocks noGrp="1"/>
          </p:cNvSpPr>
          <p:nvPr>
            <p:ph type="title"/>
          </p:nvPr>
        </p:nvSpPr>
        <p:spPr/>
        <p:txBody>
          <a:bodyPr rtlCol="0" anchor="b" anchorCtr="0"/>
          <a:lstStyle/>
          <a:p>
            <a:r>
              <a:rPr kumimoji="0" lang="en-US" smtClean="0"/>
              <a:t>Click to edit Master title style</a:t>
            </a:r>
            <a:endParaRPr kumimoji="0"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4" name="Date Placeholder 3"/>
          <p:cNvSpPr>
            <a:spLocks noGrp="1"/>
          </p:cNvSpPr>
          <p:nvPr>
            <p:ph type="dt" sz="half" idx="10"/>
          </p:nvPr>
        </p:nvSpPr>
        <p:spPr/>
        <p:txBody>
          <a:bodyPr/>
          <a:lstStyle/>
          <a:p>
            <a:fld id="{5139860F-97E3-42A1-9114-5725F70FA6FB}" type="datetimeFigureOut">
              <a:rPr lang="en-US" smtClean="0"/>
              <a:t>7/5/2016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C56A2F-C9C8-4F21-8D6A-ED42BA1178E1}" type="slidenum">
              <a:rPr lang="en-US" smtClean="0"/>
              <a:t>‹#›</a:t>
            </a:fld>
            <a:endParaRPr lang="en-US"/>
          </a:p>
        </p:txBody>
      </p:sp>
      <p:sp>
        <p:nvSpPr>
          <p:cNvPr id="2" name="Title 1"/>
          <p:cNvSpPr>
            <a:spLocks noGrp="1"/>
          </p:cNvSpPr>
          <p:nvPr>
            <p:ph type="title"/>
          </p:nvPr>
        </p:nvSpPr>
        <p:spPr>
          <a:xfrm>
            <a:off x="685800" y="3505200"/>
            <a:ext cx="7924800" cy="1371600"/>
          </a:xfrm>
        </p:spPr>
        <p:txBody>
          <a:bodyPr>
            <a:noAutofit/>
          </a:bodyPr>
          <a:lstStyle>
            <a:lvl1pPr algn="l" rtl="0">
              <a:spcBef>
                <a:spcPct val="0"/>
              </a:spcBef>
              <a:buNone/>
              <a:defRPr lang="en-US" sz="4800" b="0" dirty="0">
                <a:ln w="3200">
                  <a:solidFill>
                    <a:schemeClr val="bg2">
                      <a:shade val="25000"/>
                      <a:alpha val="25000"/>
                    </a:schemeClr>
                  </a:solidFill>
                  <a:prstDash val="solid"/>
                  <a:round/>
                </a:ln>
                <a:solidFill>
                  <a:srgbClr val="F9F9F9"/>
                </a:solidFill>
                <a:effectLst>
                  <a:innerShdw blurRad="38100" dist="25400" dir="13500000">
                    <a:prstClr val="black">
                      <a:alpha val="70000"/>
                    </a:prstClr>
                  </a:innerShdw>
                </a:effectLst>
              </a:defRPr>
            </a:lvl1pPr>
          </a:lstStyle>
          <a:p>
            <a:r>
              <a:rPr kumimoji="0" lang="en-US" smtClean="0"/>
              <a:t>Click to edit Master title style</a:t>
            </a:r>
            <a:endParaRPr kumimoji="0" lang="en-US"/>
          </a:p>
        </p:txBody>
      </p:sp>
      <p:sp>
        <p:nvSpPr>
          <p:cNvPr id="3" name="Text Placeholder 2"/>
          <p:cNvSpPr>
            <a:spLocks noGrp="1"/>
          </p:cNvSpPr>
          <p:nvPr>
            <p:ph type="body" idx="1"/>
          </p:nvPr>
        </p:nvSpPr>
        <p:spPr>
          <a:xfrm>
            <a:off x="685800" y="4958864"/>
            <a:ext cx="7924800" cy="984736"/>
          </a:xfrm>
        </p:spPr>
        <p:txBody>
          <a:bodyPr anchor="t"/>
          <a:lstStyle>
            <a:lvl1pPr marL="0" indent="0">
              <a:buNone/>
              <a:defRPr sz="2000" spc="100" baseline="0">
                <a:solidFill>
                  <a:schemeClr val="tx2"/>
                </a:solidFill>
              </a:defRPr>
            </a:lvl1pPr>
            <a:lvl2pPr>
              <a:buNone/>
              <a:defRPr sz="1800">
                <a:solidFill>
                  <a:schemeClr val="tx1">
                    <a:tint val="75000"/>
                  </a:schemeClr>
                </a:solidFill>
              </a:defRPr>
            </a:lvl2pPr>
            <a:lvl3pPr>
              <a:buNone/>
              <a:defRPr sz="1600">
                <a:solidFill>
                  <a:schemeClr val="tx1">
                    <a:tint val="75000"/>
                  </a:schemeClr>
                </a:solidFill>
              </a:defRPr>
            </a:lvl3pPr>
            <a:lvl4pPr>
              <a:buNone/>
              <a:defRPr sz="1400">
                <a:solidFill>
                  <a:schemeClr val="tx1">
                    <a:tint val="75000"/>
                  </a:schemeClr>
                </a:solidFill>
              </a:defRPr>
            </a:lvl4pPr>
            <a:lvl5pPr>
              <a:buNone/>
              <a:defRPr sz="1400">
                <a:solidFill>
                  <a:schemeClr val="tx1">
                    <a:tint val="75000"/>
                  </a:schemeClr>
                </a:solidFill>
              </a:defRPr>
            </a:lvl5pPr>
          </a:lstStyle>
          <a:p>
            <a:pPr lvl="0" eaLnBrk="1" latinLnBrk="0" hangingPunct="1"/>
            <a:r>
              <a:rPr kumimoji="0" lang="en-US" smtClean="0"/>
              <a:t>Click to edit Master text styles</a:t>
            </a:r>
          </a:p>
        </p:txBody>
      </p:sp>
      <p:cxnSp>
        <p:nvCxnSpPr>
          <p:cNvPr id="7" name="Straight Connector 6"/>
          <p:cNvCxnSpPr/>
          <p:nvPr/>
        </p:nvCxnSpPr>
        <p:spPr>
          <a:xfrm>
            <a:off x="685800" y="4916992"/>
            <a:ext cx="7924800" cy="4301"/>
          </a:xfrm>
          <a:prstGeom prst="line">
            <a:avLst/>
          </a:prstGeom>
          <a:noFill/>
          <a:ln w="9525" cap="flat" cmpd="sng" algn="ctr">
            <a:solidFill>
              <a:srgbClr val="E9E9E8"/>
            </a:solidFill>
            <a:prstDash val="solid"/>
          </a:ln>
          <a:effectLst>
            <a:outerShdw blurRad="31750"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5" name="Date Placeholder 4"/>
          <p:cNvSpPr>
            <a:spLocks noGrp="1"/>
          </p:cNvSpPr>
          <p:nvPr>
            <p:ph type="dt" sz="half" idx="10"/>
          </p:nvPr>
        </p:nvSpPr>
        <p:spPr/>
        <p:txBody>
          <a:bodyPr/>
          <a:lstStyle/>
          <a:p>
            <a:fld id="{5139860F-97E3-42A1-9114-5725F70FA6FB}" type="datetimeFigureOut">
              <a:rPr lang="en-US" smtClean="0"/>
              <a:t>7/5/2016</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0C56A2F-C9C8-4F21-8D6A-ED42BA1178E1}" type="slidenum">
              <a:rPr lang="en-US" smtClean="0"/>
              <a:t>‹#›</a:t>
            </a:fld>
            <a:endParaRPr lang="en-US"/>
          </a:p>
        </p:txBody>
      </p:sp>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11" name="Content Placeholder 10"/>
          <p:cNvSpPr>
            <a:spLocks noGrp="1"/>
          </p:cNvSpPr>
          <p:nvPr>
            <p:ph sz="half" idx="1"/>
          </p:nvPr>
        </p:nvSpPr>
        <p:spPr>
          <a:xfrm>
            <a:off x="457200" y="1524000"/>
            <a:ext cx="4059936"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13" name="Content Placeholder 12"/>
          <p:cNvSpPr>
            <a:spLocks noGrp="1"/>
          </p:cNvSpPr>
          <p:nvPr>
            <p:ph sz="half" idx="2"/>
          </p:nvPr>
        </p:nvSpPr>
        <p:spPr>
          <a:xfrm>
            <a:off x="4648200" y="1524000"/>
            <a:ext cx="4059936" cy="4572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9" name="Slide Number Placeholder 8"/>
          <p:cNvSpPr>
            <a:spLocks noGrp="1"/>
          </p:cNvSpPr>
          <p:nvPr>
            <p:ph type="sldNum" sz="quarter" idx="12"/>
          </p:nvPr>
        </p:nvSpPr>
        <p:spPr/>
        <p:txBody>
          <a:bodyPr/>
          <a:lstStyle/>
          <a:p>
            <a:fld id="{F0C56A2F-C9C8-4F21-8D6A-ED42BA1178E1}" type="slidenum">
              <a:rPr lang="en-US" smtClean="0"/>
              <a:t>‹#›</a:t>
            </a:fld>
            <a:endParaRPr lang="en-US"/>
          </a:p>
        </p:txBody>
      </p:sp>
      <p:sp>
        <p:nvSpPr>
          <p:cNvPr id="8" name="Footer Placeholder 7"/>
          <p:cNvSpPr>
            <a:spLocks noGrp="1"/>
          </p:cNvSpPr>
          <p:nvPr>
            <p:ph type="ftr" sz="quarter" idx="11"/>
          </p:nvPr>
        </p:nvSpPr>
        <p:spPr/>
        <p:txBody>
          <a:bodyPr/>
          <a:lstStyle/>
          <a:p>
            <a:endParaRPr lang="en-US"/>
          </a:p>
        </p:txBody>
      </p:sp>
      <p:sp>
        <p:nvSpPr>
          <p:cNvPr id="7" name="Date Placeholder 6"/>
          <p:cNvSpPr>
            <a:spLocks noGrp="1"/>
          </p:cNvSpPr>
          <p:nvPr>
            <p:ph type="dt" sz="half" idx="10"/>
          </p:nvPr>
        </p:nvSpPr>
        <p:spPr/>
        <p:txBody>
          <a:bodyPr/>
          <a:lstStyle/>
          <a:p>
            <a:fld id="{5139860F-97E3-42A1-9114-5725F70FA6FB}" type="datetimeFigureOut">
              <a:rPr lang="en-US" smtClean="0"/>
              <a:t>7/5/2016</a:t>
            </a:fld>
            <a:endParaRPr lang="en-US"/>
          </a:p>
        </p:txBody>
      </p:sp>
      <p:sp>
        <p:nvSpPr>
          <p:cNvPr id="3" name="Text Placeholder 2"/>
          <p:cNvSpPr>
            <a:spLocks noGrp="1"/>
          </p:cNvSpPr>
          <p:nvPr>
            <p:ph type="body" idx="1"/>
          </p:nvPr>
        </p:nvSpPr>
        <p:spPr>
          <a:xfrm>
            <a:off x="457200" y="1399593"/>
            <a:ext cx="4040188" cy="762000"/>
          </a:xfrm>
          <a:noFill/>
          <a:ln w="25400" cap="rnd" cmpd="sng" algn="ctr">
            <a:noFill/>
            <a:prstDash val="solid"/>
          </a:ln>
          <a:effectLst>
            <a:softEdge rad="63500"/>
          </a:effectLst>
          <a:sp3d prstMaterial="fla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sp>
        <p:nvSpPr>
          <p:cNvPr id="32" name="Content Placeholder 31"/>
          <p:cNvSpPr>
            <a:spLocks noGrp="1"/>
          </p:cNvSpPr>
          <p:nvPr>
            <p:ph sz="half" idx="2"/>
          </p:nvPr>
        </p:nvSpPr>
        <p:spPr>
          <a:xfrm>
            <a:off x="457200" y="2201896"/>
            <a:ext cx="4038600" cy="391363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34" name="Content Placeholder 33"/>
          <p:cNvSpPr>
            <a:spLocks noGrp="1"/>
          </p:cNvSpPr>
          <p:nvPr>
            <p:ph sz="quarter" idx="4"/>
          </p:nvPr>
        </p:nvSpPr>
        <p:spPr>
          <a:xfrm>
            <a:off x="4649788" y="2201896"/>
            <a:ext cx="4038600" cy="3913632"/>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2" name="Title 1"/>
          <p:cNvSpPr>
            <a:spLocks noGrp="1"/>
          </p:cNvSpPr>
          <p:nvPr>
            <p:ph type="title"/>
          </p:nvPr>
        </p:nvSpPr>
        <p:spPr>
          <a:xfrm>
            <a:off x="457200" y="155448"/>
            <a:ext cx="8229600" cy="1143000"/>
          </a:xfrm>
        </p:spPr>
        <p:txBody>
          <a:bodyPr anchor="b" anchorCtr="0"/>
          <a:lstStyle>
            <a:lvl1pPr>
              <a:defRPr/>
            </a:lvl1pPr>
          </a:lstStyle>
          <a:p>
            <a:r>
              <a:rPr kumimoji="0" lang="en-US" smtClean="0"/>
              <a:t>Click to edit Master title style</a:t>
            </a:r>
            <a:endParaRPr kumimoji="0" lang="en-US"/>
          </a:p>
        </p:txBody>
      </p:sp>
      <p:sp>
        <p:nvSpPr>
          <p:cNvPr id="12" name="Text Placeholder 11"/>
          <p:cNvSpPr>
            <a:spLocks noGrp="1"/>
          </p:cNvSpPr>
          <p:nvPr>
            <p:ph type="body" idx="3"/>
          </p:nvPr>
        </p:nvSpPr>
        <p:spPr>
          <a:xfrm>
            <a:off x="4648200" y="1399593"/>
            <a:ext cx="4040188" cy="762000"/>
          </a:xfrm>
          <a:noFill/>
          <a:ln w="25400" cap="rnd" cmpd="sng" algn="ctr">
            <a:noFill/>
            <a:prstDash val="solid"/>
          </a:ln>
          <a:effectLst>
            <a:softEdge rad="63500"/>
          </a:effectLst>
        </p:spPr>
        <p:style>
          <a:lnRef idx="3">
            <a:schemeClr val="lt1"/>
          </a:lnRef>
          <a:fillRef idx="1">
            <a:schemeClr val="accent5"/>
          </a:fillRef>
          <a:effectRef idx="1">
            <a:schemeClr val="accent5"/>
          </a:effectRef>
          <a:fontRef idx="minor">
            <a:schemeClr val="lt1"/>
          </a:fontRef>
        </p:style>
        <p:txBody>
          <a:bodyPr lIns="91440" tIns="45720" rIns="91440" bIns="45720" anchor="b">
            <a:noAutofit/>
          </a:bodyPr>
          <a:lstStyle>
            <a:lvl1pPr marL="0" indent="0" algn="l">
              <a:spcBef>
                <a:spcPts val="0"/>
              </a:spcBef>
              <a:buNone/>
              <a:defRPr sz="2600" b="1" baseline="0">
                <a:solidFill>
                  <a:schemeClr val="tx2"/>
                </a:solidFill>
              </a:defRPr>
            </a:lvl1pPr>
            <a:lvl2pPr>
              <a:buNone/>
              <a:defRPr sz="2000" b="1"/>
            </a:lvl2pPr>
            <a:lvl3pPr>
              <a:buNone/>
              <a:defRPr sz="1800" b="1"/>
            </a:lvl3pPr>
            <a:lvl4pPr>
              <a:buNone/>
              <a:defRPr sz="1600" b="1"/>
            </a:lvl4pPr>
            <a:lvl5pPr>
              <a:buNone/>
              <a:defRPr sz="1600" b="1"/>
            </a:lvl5pPr>
          </a:lstStyle>
          <a:p>
            <a:pPr lvl="0" eaLnBrk="1" latinLnBrk="0" hangingPunct="1"/>
            <a:r>
              <a:rPr kumimoji="0" lang="en-US" smtClean="0"/>
              <a:t>Click to edit Master text styles</a:t>
            </a:r>
          </a:p>
        </p:txBody>
      </p:sp>
      <p:cxnSp>
        <p:nvCxnSpPr>
          <p:cNvPr id="10" name="Straight Connector 9"/>
          <p:cNvCxnSpPr/>
          <p:nvPr/>
        </p:nvCxnSpPr>
        <p:spPr>
          <a:xfrm>
            <a:off x="562945"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cxnSp>
        <p:nvCxnSpPr>
          <p:cNvPr id="17" name="Straight Connector 16"/>
          <p:cNvCxnSpPr/>
          <p:nvPr/>
        </p:nvCxnSpPr>
        <p:spPr>
          <a:xfrm>
            <a:off x="4754880" y="2180219"/>
            <a:ext cx="3749040" cy="1588"/>
          </a:xfrm>
          <a:prstGeom prst="line">
            <a:avLst/>
          </a:prstGeom>
          <a:noFill/>
          <a:ln w="12700" cap="flat" cmpd="sng" algn="ctr">
            <a:solidFill>
              <a:schemeClr val="bg2">
                <a:tint val="20000"/>
              </a:schemeClr>
            </a:solidFill>
            <a:prstDash val="solid"/>
          </a:ln>
          <a:effectLst>
            <a:outerShdw blurRad="34925" dir="2700000" algn="tl" rotWithShape="0">
              <a:srgbClr val="000000">
                <a:alpha val="55000"/>
              </a:srgbClr>
            </a:outerShdw>
          </a:effectLst>
        </p:spPr>
        <p:style>
          <a:lnRef idx="1">
            <a:schemeClr val="accent1"/>
          </a:lnRef>
          <a:fillRef idx="0">
            <a:schemeClr val="accent1"/>
          </a:fillRef>
          <a:effectRef idx="0">
            <a:schemeClr val="accent1"/>
          </a:effectRef>
          <a:fontRef idx="minor">
            <a:schemeClr val="tx1"/>
          </a:fontRef>
        </p:style>
      </p:cxn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3" name="Date Placeholder 2"/>
          <p:cNvSpPr>
            <a:spLocks noGrp="1"/>
          </p:cNvSpPr>
          <p:nvPr>
            <p:ph type="dt" sz="half" idx="10"/>
          </p:nvPr>
        </p:nvSpPr>
        <p:spPr/>
        <p:txBody>
          <a:bodyPr/>
          <a:lstStyle/>
          <a:p>
            <a:fld id="{5139860F-97E3-42A1-9114-5725F70FA6FB}" type="datetimeFigureOut">
              <a:rPr lang="en-US" smtClean="0"/>
              <a:t>7/5/2016</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0C56A2F-C9C8-4F21-8D6A-ED42BA1178E1}" type="slidenum">
              <a:rPr lang="en-US" smtClean="0"/>
              <a:t>‹#›</a:t>
            </a:fld>
            <a:endParaRPr lang="en-US"/>
          </a:p>
        </p:txBody>
      </p:sp>
      <p:sp>
        <p:nvSpPr>
          <p:cNvPr id="2" name="Title 1"/>
          <p:cNvSpPr>
            <a:spLocks noGrp="1"/>
          </p:cNvSpPr>
          <p:nvPr>
            <p:ph type="title"/>
          </p:nvPr>
        </p:nvSpPr>
        <p:spPr/>
        <p:txBody>
          <a:bodyPr/>
          <a:lstStyle/>
          <a:p>
            <a:r>
              <a:rPr kumimoji="0" lang="en-US" smtClean="0"/>
              <a:t>Click to edit Master title style</a:t>
            </a:r>
            <a:endParaRPr kumimoji="0"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5139860F-97E3-42A1-9114-5725F70FA6FB}" type="datetimeFigureOut">
              <a:rPr lang="en-US" smtClean="0"/>
              <a:t>7/5/2016</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0C56A2F-C9C8-4F21-8D6A-ED42BA1178E1}"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showMasterSp="0" type="objTx" preserve="1">
  <p:cSld name="Content with Caption">
    <p:spTree>
      <p:nvGrpSpPr>
        <p:cNvPr id="1" name=""/>
        <p:cNvGrpSpPr/>
        <p:nvPr/>
      </p:nvGrpSpPr>
      <p:grpSpPr>
        <a:xfrm>
          <a:off x="0" y="0"/>
          <a:ext cx="0" cy="0"/>
          <a:chOff x="0" y="0"/>
          <a:chExt cx="0" cy="0"/>
        </a:xfrm>
      </p:grpSpPr>
      <p:sp>
        <p:nvSpPr>
          <p:cNvPr id="29" name="Content Placeholder 28"/>
          <p:cNvSpPr>
            <a:spLocks noGrp="1"/>
          </p:cNvSpPr>
          <p:nvPr>
            <p:ph sz="quarter" idx="1"/>
          </p:nvPr>
        </p:nvSpPr>
        <p:spPr>
          <a:xfrm>
            <a:off x="457200" y="457200"/>
            <a:ext cx="6248400" cy="5715000"/>
          </a:xfrm>
        </p:spPr>
        <p:txBody>
          <a:bodyPr/>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3" name="Text Placeholder 2"/>
          <p:cNvSpPr>
            <a:spLocks noGrp="1"/>
          </p:cNvSpPr>
          <p:nvPr>
            <p:ph type="body" idx="2"/>
          </p:nvPr>
        </p:nvSpPr>
        <p:spPr>
          <a:xfrm>
            <a:off x="6781800" y="1600200"/>
            <a:ext cx="1984248" cy="3733800"/>
          </a:xfrm>
        </p:spPr>
        <p:txBody>
          <a:bodyPr tIns="45720" bIns="45720" anchor="t" anchorCtr="0"/>
          <a:lstStyle>
            <a:lvl1pPr marL="0" indent="0">
              <a:lnSpc>
                <a:spcPct val="125000"/>
              </a:lnSpc>
              <a:spcAft>
                <a:spcPts val="1000"/>
              </a:spcAft>
              <a:buNone/>
              <a:defRPr sz="1600">
                <a:solidFill>
                  <a:schemeClr val="tx2"/>
                </a:solidFill>
              </a:defRPr>
            </a:lvl1pPr>
            <a:lvl2pPr>
              <a:buNone/>
              <a:defRPr sz="1200"/>
            </a:lvl2pPr>
            <a:lvl3pPr>
              <a:buNone/>
              <a:defRPr sz="1000"/>
            </a:lvl3pPr>
            <a:lvl4pPr>
              <a:buNone/>
              <a:defRPr sz="900"/>
            </a:lvl4pPr>
            <a:lvl5pPr>
              <a:buNone/>
              <a:defRPr sz="900"/>
            </a:lvl5pPr>
          </a:lstStyle>
          <a:p>
            <a:pPr lvl="0" eaLnBrk="1" latinLnBrk="0" hangingPunct="1"/>
            <a:r>
              <a:rPr kumimoji="0" lang="en-US" smtClean="0"/>
              <a:t>Click to edit Master text styles</a:t>
            </a:r>
          </a:p>
        </p:txBody>
      </p:sp>
      <p:sp>
        <p:nvSpPr>
          <p:cNvPr id="31" name="Title 30"/>
          <p:cNvSpPr>
            <a:spLocks noGrp="1"/>
          </p:cNvSpPr>
          <p:nvPr>
            <p:ph type="title"/>
          </p:nvPr>
        </p:nvSpPr>
        <p:spPr>
          <a:xfrm>
            <a:off x="6781800" y="457200"/>
            <a:ext cx="19812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en-US" smtClean="0"/>
              <a:t>Click to edit Master title style</a:t>
            </a:r>
            <a:endParaRPr kumimoji="0" lang="en-US"/>
          </a:p>
        </p:txBody>
      </p:sp>
      <p:sp>
        <p:nvSpPr>
          <p:cNvPr id="8" name="Date Placeholder 7"/>
          <p:cNvSpPr>
            <a:spLocks noGrp="1"/>
          </p:cNvSpPr>
          <p:nvPr>
            <p:ph type="dt" sz="half" idx="14"/>
          </p:nvPr>
        </p:nvSpPr>
        <p:spPr/>
        <p:txBody>
          <a:bodyPr/>
          <a:lstStyle/>
          <a:p>
            <a:fld id="{5139860F-97E3-42A1-9114-5725F70FA6FB}" type="datetimeFigureOut">
              <a:rPr lang="en-US" smtClean="0"/>
              <a:t>7/5/2016</a:t>
            </a:fld>
            <a:endParaRPr lang="en-US"/>
          </a:p>
        </p:txBody>
      </p:sp>
      <p:sp>
        <p:nvSpPr>
          <p:cNvPr id="9" name="Slide Number Placeholder 8"/>
          <p:cNvSpPr>
            <a:spLocks noGrp="1"/>
          </p:cNvSpPr>
          <p:nvPr>
            <p:ph type="sldNum" sz="quarter" idx="15"/>
          </p:nvPr>
        </p:nvSpPr>
        <p:spPr/>
        <p:txBody>
          <a:bodyPr/>
          <a:lstStyle/>
          <a:p>
            <a:fld id="{F0C56A2F-C9C8-4F21-8D6A-ED42BA1178E1}" type="slidenum">
              <a:rPr lang="en-US" smtClean="0"/>
              <a:t>‹#›</a:t>
            </a:fld>
            <a:endParaRPr lang="en-US"/>
          </a:p>
        </p:txBody>
      </p:sp>
      <p:sp>
        <p:nvSpPr>
          <p:cNvPr id="10" name="Footer Placeholder 9"/>
          <p:cNvSpPr>
            <a:spLocks noGrp="1"/>
          </p:cNvSpPr>
          <p:nvPr>
            <p:ph type="ftr" sz="quarter" idx="16"/>
          </p:nvPr>
        </p:nvSpPr>
        <p:spPr/>
        <p:txBody>
          <a:bodyPr/>
          <a:lstStyle/>
          <a:p>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showMasterSp="0"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629400" y="457200"/>
            <a:ext cx="2057400" cy="1066800"/>
          </a:xfrm>
        </p:spPr>
        <p:txBody>
          <a:bodyPr lIns="91440" tIns="91440" anchor="b" anchorCtr="0"/>
          <a:lstStyle>
            <a:lvl1pPr algn="l">
              <a:buNone/>
              <a:defRPr sz="1800" b="1" spc="-50" baseline="0">
                <a:ln w="3175">
                  <a:noFill/>
                </a:ln>
                <a:solidFill>
                  <a:schemeClr val="tx2"/>
                </a:solidFill>
                <a:effectLst/>
                <a:latin typeface="+mn-lt"/>
                <a:ea typeface="+mn-ea"/>
                <a:cs typeface="+mn-cs"/>
              </a:defRPr>
            </a:lvl1pPr>
          </a:lstStyle>
          <a:p>
            <a:r>
              <a:rPr kumimoji="0" lang="en-US" smtClean="0"/>
              <a:t>Click to edit Master title style</a:t>
            </a:r>
            <a:endParaRPr kumimoji="0" lang="en-US"/>
          </a:p>
        </p:txBody>
      </p:sp>
      <p:sp>
        <p:nvSpPr>
          <p:cNvPr id="3" name="Picture Placeholder 2"/>
          <p:cNvSpPr>
            <a:spLocks noGrp="1"/>
          </p:cNvSpPr>
          <p:nvPr>
            <p:ph type="pic" idx="1"/>
          </p:nvPr>
        </p:nvSpPr>
        <p:spPr>
          <a:xfrm>
            <a:off x="457200" y="457200"/>
            <a:ext cx="6019800" cy="5562600"/>
          </a:xfrm>
          <a:solidFill>
            <a:schemeClr val="tx2">
              <a:tint val="40000"/>
            </a:schemeClr>
          </a:solidFill>
          <a:effectLst>
            <a:outerShdw blurRad="88900" sx="103000" sy="103000" algn="ctr" rotWithShape="0">
              <a:prstClr val="black">
                <a:alpha val="32000"/>
              </a:prstClr>
            </a:outerShdw>
            <a:softEdge rad="127000"/>
          </a:effectLst>
        </p:spPr>
        <p:txBody>
          <a:bodyPr/>
          <a:lstStyle>
            <a:lvl1pPr marL="0" indent="0">
              <a:buNone/>
              <a:defRPr sz="3200">
                <a:solidFill>
                  <a:schemeClr val="bg1"/>
                </a:solidFill>
              </a:defRPr>
            </a:lvl1pPr>
          </a:lstStyle>
          <a:p>
            <a:r>
              <a:rPr kumimoji="0" lang="en-US" smtClean="0"/>
              <a:t>Click icon to add picture</a:t>
            </a:r>
            <a:endParaRPr kumimoji="0" lang="en-US"/>
          </a:p>
        </p:txBody>
      </p:sp>
      <p:sp>
        <p:nvSpPr>
          <p:cNvPr id="4" name="Text Placeholder 3"/>
          <p:cNvSpPr>
            <a:spLocks noGrp="1"/>
          </p:cNvSpPr>
          <p:nvPr>
            <p:ph type="body" sz="half" idx="2"/>
          </p:nvPr>
        </p:nvSpPr>
        <p:spPr>
          <a:xfrm>
            <a:off x="6629400" y="1600200"/>
            <a:ext cx="2057400" cy="4419600"/>
          </a:xfrm>
        </p:spPr>
        <p:txBody>
          <a:bodyPr anchor="t" anchorCtr="0"/>
          <a:lstStyle>
            <a:lvl1pPr marL="0" indent="0">
              <a:lnSpc>
                <a:spcPct val="125000"/>
              </a:lnSpc>
              <a:spcAft>
                <a:spcPts val="1000"/>
              </a:spcAft>
              <a:buFontTx/>
              <a:buNone/>
              <a:defRPr sz="1600" b="0">
                <a:solidFill>
                  <a:schemeClr val="tx2"/>
                </a:solidFill>
              </a:defRPr>
            </a:lvl1pPr>
            <a:lvl2pPr>
              <a:defRPr sz="1200"/>
            </a:lvl2pPr>
            <a:lvl3pPr>
              <a:defRPr sz="1000"/>
            </a:lvl3pPr>
            <a:lvl4pPr>
              <a:defRPr sz="900"/>
            </a:lvl4pPr>
            <a:lvl5pPr>
              <a:defRPr sz="900"/>
            </a:lvl5pPr>
          </a:lstStyle>
          <a:p>
            <a:pPr lvl="0" eaLnBrk="1" latinLnBrk="0" hangingPunct="1"/>
            <a:r>
              <a:rPr kumimoji="0" lang="en-US" smtClean="0"/>
              <a:t>Click to edit Master text styles</a:t>
            </a:r>
          </a:p>
        </p:txBody>
      </p:sp>
      <p:sp>
        <p:nvSpPr>
          <p:cNvPr id="8" name="Date Placeholder 7"/>
          <p:cNvSpPr>
            <a:spLocks noGrp="1"/>
          </p:cNvSpPr>
          <p:nvPr>
            <p:ph type="dt" sz="half" idx="10"/>
          </p:nvPr>
        </p:nvSpPr>
        <p:spPr/>
        <p:txBody>
          <a:bodyPr/>
          <a:lstStyle/>
          <a:p>
            <a:fld id="{5139860F-97E3-42A1-9114-5725F70FA6FB}" type="datetimeFigureOut">
              <a:rPr lang="en-US" smtClean="0"/>
              <a:t>7/5/2016</a:t>
            </a:fld>
            <a:endParaRPr lang="en-US"/>
          </a:p>
        </p:txBody>
      </p:sp>
      <p:sp>
        <p:nvSpPr>
          <p:cNvPr id="9" name="Slide Number Placeholder 8"/>
          <p:cNvSpPr>
            <a:spLocks noGrp="1"/>
          </p:cNvSpPr>
          <p:nvPr>
            <p:ph type="sldNum" sz="quarter" idx="11"/>
          </p:nvPr>
        </p:nvSpPr>
        <p:spPr/>
        <p:txBody>
          <a:bodyPr/>
          <a:lstStyle/>
          <a:p>
            <a:fld id="{F0C56A2F-C9C8-4F21-8D6A-ED42BA1178E1}" type="slidenum">
              <a:rPr lang="en-US" smtClean="0"/>
              <a:t>‹#›</a:t>
            </a:fld>
            <a:endParaRPr lang="en-US"/>
          </a:p>
        </p:txBody>
      </p:sp>
      <p:sp>
        <p:nvSpPr>
          <p:cNvPr id="10" name="Footer Placeholder 9"/>
          <p:cNvSpPr>
            <a:spLocks noGrp="1"/>
          </p:cNvSpPr>
          <p:nvPr>
            <p:ph type="ftr" sz="quarter" idx="12"/>
          </p:nvPr>
        </p:nvSpPr>
        <p:spPr/>
        <p:txBody>
          <a:bodyPr/>
          <a:lstStyle/>
          <a:p>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139860F-97E3-42A1-9114-5725F70FA6FB}" type="datetimeFigureOut">
              <a:rPr lang="en-US" smtClean="0"/>
              <a:t>7/5/2016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C56A2F-C9C8-4F21-8D6A-ED42BA1178E1}"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p:spPr>
        <p:txBody>
          <a:bodyPr vert="eaVert"/>
          <a:lstStyle/>
          <a:p>
            <a:r>
              <a:rPr kumimoji="0" lang="en-US" smtClean="0"/>
              <a:t>Click to edit Master title style</a:t>
            </a:r>
            <a:endParaRPr kumimoji="0" lang="en-US"/>
          </a:p>
        </p:txBody>
      </p:sp>
      <p:sp>
        <p:nvSpPr>
          <p:cNvPr id="3" name="Vertical Text Placeholder 2"/>
          <p:cNvSpPr>
            <a:spLocks noGrp="1"/>
          </p:cNvSpPr>
          <p:nvPr>
            <p:ph type="body" orient="vert" idx="1"/>
          </p:nvPr>
        </p:nvSpPr>
        <p:spPr>
          <a:xfrm>
            <a:off x="457200" y="274638"/>
            <a:ext cx="6019800" cy="5851525"/>
          </a:xfrm>
        </p:spPr>
        <p:txBody>
          <a:bodyPr vert="eaVert"/>
          <a:lstStyle/>
          <a:p>
            <a:pPr lvl="0" eaLnBrk="1" latinLnBrk="0" hangingPunct="1"/>
            <a:r>
              <a:rPr lang="en-US" smtClean="0"/>
              <a:t>Click to edit Master text styles</a:t>
            </a:r>
          </a:p>
          <a:p>
            <a:pPr lvl="1" eaLnBrk="1" latinLnBrk="0" hangingPunct="1"/>
            <a:r>
              <a:rPr lang="en-US" smtClean="0"/>
              <a:t>Second level</a:t>
            </a:r>
          </a:p>
          <a:p>
            <a:pPr lvl="2" eaLnBrk="1" latinLnBrk="0" hangingPunct="1"/>
            <a:r>
              <a:rPr lang="en-US" smtClean="0"/>
              <a:t>Third level</a:t>
            </a:r>
          </a:p>
          <a:p>
            <a:pPr lvl="3" eaLnBrk="1" latinLnBrk="0" hangingPunct="1"/>
            <a:r>
              <a:rPr lang="en-US" smtClean="0"/>
              <a:t>Fourth level</a:t>
            </a:r>
          </a:p>
          <a:p>
            <a:pPr lvl="4" eaLnBrk="1" latinLnBrk="0" hangingPunct="1"/>
            <a:r>
              <a:rPr lang="en-US" smtClean="0"/>
              <a:t>Fifth level</a:t>
            </a:r>
            <a:endParaRPr kumimoji="0" lang="en-US"/>
          </a:p>
        </p:txBody>
      </p:sp>
      <p:sp>
        <p:nvSpPr>
          <p:cNvPr id="4" name="Date Placeholder 3"/>
          <p:cNvSpPr>
            <a:spLocks noGrp="1"/>
          </p:cNvSpPr>
          <p:nvPr>
            <p:ph type="dt" sz="half" idx="10"/>
          </p:nvPr>
        </p:nvSpPr>
        <p:spPr/>
        <p:txBody>
          <a:bodyPr/>
          <a:lstStyle/>
          <a:p>
            <a:fld id="{5139860F-97E3-42A1-9114-5725F70FA6FB}" type="datetimeFigureOut">
              <a:rPr lang="en-US" smtClean="0"/>
              <a:t>7/5/2016</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0C56A2F-C9C8-4F21-8D6A-ED42BA1178E1}" type="slidenum">
              <a:rPr lang="en-US" smtClean="0"/>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sp>
        <p:nvSpPr>
          <p:cNvPr id="9" name="Text Placeholder 8"/>
          <p:cNvSpPr>
            <a:spLocks noGrp="1"/>
          </p:cNvSpPr>
          <p:nvPr>
            <p:ph type="body" idx="1"/>
          </p:nvPr>
        </p:nvSpPr>
        <p:spPr>
          <a:xfrm>
            <a:off x="457200" y="1447800"/>
            <a:ext cx="8229600" cy="4678363"/>
          </a:xfrm>
          <a:prstGeom prst="rect">
            <a:avLst/>
          </a:prstGeom>
        </p:spPr>
        <p:txBody>
          <a:bodyPr vert="horz">
            <a:normAutofit/>
          </a:bodyPr>
          <a:lstStyle/>
          <a:p>
            <a:pPr lvl="0" eaLnBrk="1" latinLnBrk="0" hangingPunct="1"/>
            <a:r>
              <a:rPr kumimoji="0" lang="en-US" smtClean="0"/>
              <a:t>Click to edit Master text styles</a:t>
            </a:r>
          </a:p>
          <a:p>
            <a:pPr lvl="1" eaLnBrk="1" latinLnBrk="0" hangingPunct="1"/>
            <a:r>
              <a:rPr kumimoji="0" lang="en-US" smtClean="0"/>
              <a:t>Second level</a:t>
            </a:r>
          </a:p>
          <a:p>
            <a:pPr lvl="2" eaLnBrk="1" latinLnBrk="0" hangingPunct="1"/>
            <a:r>
              <a:rPr kumimoji="0" lang="en-US" smtClean="0"/>
              <a:t>Third level</a:t>
            </a:r>
          </a:p>
          <a:p>
            <a:pPr lvl="3" eaLnBrk="1" latinLnBrk="0" hangingPunct="1"/>
            <a:r>
              <a:rPr kumimoji="0" lang="en-US" smtClean="0"/>
              <a:t>Fourth level</a:t>
            </a:r>
          </a:p>
          <a:p>
            <a:pPr lvl="4" eaLnBrk="1" latinLnBrk="0" hangingPunct="1"/>
            <a:r>
              <a:rPr kumimoji="0" lang="en-US" smtClean="0"/>
              <a:t>Fifth level</a:t>
            </a:r>
            <a:endParaRPr kumimoji="0" lang="en-US"/>
          </a:p>
        </p:txBody>
      </p:sp>
      <p:sp>
        <p:nvSpPr>
          <p:cNvPr id="24" name="Date Placeholder 23"/>
          <p:cNvSpPr>
            <a:spLocks noGrp="1"/>
          </p:cNvSpPr>
          <p:nvPr>
            <p:ph type="dt" sz="half" idx="2"/>
          </p:nvPr>
        </p:nvSpPr>
        <p:spPr>
          <a:xfrm>
            <a:off x="5791200" y="6203667"/>
            <a:ext cx="2590800" cy="384048"/>
          </a:xfrm>
          <a:prstGeom prst="rect">
            <a:avLst/>
          </a:prstGeom>
        </p:spPr>
        <p:txBody>
          <a:bodyPr vert="horz" anchor="ctr" anchorCtr="0"/>
          <a:lstStyle>
            <a:lvl1pPr algn="l" eaLnBrk="1" latinLnBrk="0" hangingPunct="1">
              <a:defRPr kumimoji="0" sz="1200">
                <a:solidFill>
                  <a:schemeClr val="tx2"/>
                </a:solidFill>
              </a:defRPr>
            </a:lvl1pPr>
          </a:lstStyle>
          <a:p>
            <a:fld id="{5139860F-97E3-42A1-9114-5725F70FA6FB}" type="datetimeFigureOut">
              <a:rPr lang="en-US" smtClean="0"/>
              <a:t>7/5/2016</a:t>
            </a:fld>
            <a:endParaRPr lang="en-US"/>
          </a:p>
        </p:txBody>
      </p:sp>
      <p:sp>
        <p:nvSpPr>
          <p:cNvPr id="10" name="Footer Placeholder 9"/>
          <p:cNvSpPr>
            <a:spLocks noGrp="1"/>
          </p:cNvSpPr>
          <p:nvPr>
            <p:ph type="ftr" sz="quarter" idx="3"/>
          </p:nvPr>
        </p:nvSpPr>
        <p:spPr>
          <a:xfrm>
            <a:off x="2133600" y="6203667"/>
            <a:ext cx="3581400" cy="384048"/>
          </a:xfrm>
          <a:prstGeom prst="rect">
            <a:avLst/>
          </a:prstGeom>
        </p:spPr>
        <p:txBody>
          <a:bodyPr vert="horz" anchor="ctr" anchorCtr="0"/>
          <a:lstStyle>
            <a:lvl1pPr algn="r" eaLnBrk="1" latinLnBrk="0" hangingPunct="1">
              <a:defRPr kumimoji="0" sz="1200">
                <a:solidFill>
                  <a:schemeClr val="tx2"/>
                </a:solidFill>
              </a:defRPr>
            </a:lvl1pPr>
          </a:lstStyle>
          <a:p>
            <a:endParaRPr lang="en-US"/>
          </a:p>
        </p:txBody>
      </p:sp>
      <p:sp>
        <p:nvSpPr>
          <p:cNvPr id="22" name="Slide Number Placeholder 21"/>
          <p:cNvSpPr>
            <a:spLocks noGrp="1"/>
          </p:cNvSpPr>
          <p:nvPr>
            <p:ph type="sldNum" sz="quarter" idx="4"/>
          </p:nvPr>
        </p:nvSpPr>
        <p:spPr>
          <a:xfrm>
            <a:off x="8410575" y="6181531"/>
            <a:ext cx="609600" cy="457200"/>
          </a:xfrm>
          <a:prstGeom prst="rect">
            <a:avLst/>
          </a:prstGeom>
          <a:noFill/>
        </p:spPr>
        <p:txBody>
          <a:bodyPr vert="horz" lIns="0" tIns="0" rIns="0" bIns="0" anchor="ctr" anchorCtr="0">
            <a:noAutofit/>
          </a:bodyPr>
          <a:lstStyle>
            <a:lvl1pPr algn="ctr" eaLnBrk="1" latinLnBrk="0" hangingPunct="1">
              <a:defRPr kumimoji="0" sz="1600" baseline="0">
                <a:solidFill>
                  <a:schemeClr val="tx2"/>
                </a:solidFill>
              </a:defRPr>
            </a:lvl1pPr>
          </a:lstStyle>
          <a:p>
            <a:fld id="{F0C56A2F-C9C8-4F21-8D6A-ED42BA1178E1}" type="slidenum">
              <a:rPr lang="en-US" smtClean="0"/>
              <a:t>‹#›</a:t>
            </a:fld>
            <a:endParaRPr lang="en-US"/>
          </a:p>
        </p:txBody>
      </p:sp>
      <p:sp>
        <p:nvSpPr>
          <p:cNvPr id="5" name="Title Placeholder 4"/>
          <p:cNvSpPr>
            <a:spLocks noGrp="1"/>
          </p:cNvSpPr>
          <p:nvPr>
            <p:ph type="title"/>
          </p:nvPr>
        </p:nvSpPr>
        <p:spPr>
          <a:xfrm>
            <a:off x="457200" y="152400"/>
            <a:ext cx="8229600" cy="1219200"/>
          </a:xfrm>
          <a:prstGeom prst="rect">
            <a:avLst/>
          </a:prstGeom>
          <a:ln w="6350" cap="rnd">
            <a:noFill/>
          </a:ln>
        </p:spPr>
        <p:txBody>
          <a:bodyPr vert="horz" anchor="b" anchorCtr="0">
            <a:normAutofit/>
          </a:bodyPr>
          <a:lstStyle/>
          <a:p>
            <a:r>
              <a:rPr kumimoji="0" lang="en-US" smtClean="0"/>
              <a:t>Click to edit Master title style</a:t>
            </a:r>
            <a:endParaRPr kumimoji="0" lang="en-US"/>
          </a:p>
        </p:txBody>
      </p:sp>
    </p:spTree>
  </p:cSld>
  <p:clrMap bg1="dk1" tx1="lt1" bg2="dk2" tx2="lt2" accent1="accent1" accent2="accent2" accent3="accent3" accent4="accent4" accent5="accent5" accent6="accent6" hlink="hlink" folHlink="folHlink"/>
  <p:sldLayoutIdLst>
    <p:sldLayoutId id="2147483709" r:id="rId1"/>
    <p:sldLayoutId id="2147483710" r:id="rId2"/>
    <p:sldLayoutId id="2147483711" r:id="rId3"/>
    <p:sldLayoutId id="2147483712" r:id="rId4"/>
    <p:sldLayoutId id="2147483713" r:id="rId5"/>
    <p:sldLayoutId id="2147483714" r:id="rId6"/>
    <p:sldLayoutId id="2147483715" r:id="rId7"/>
    <p:sldLayoutId id="2147483716" r:id="rId8"/>
    <p:sldLayoutId id="2147483717" r:id="rId9"/>
    <p:sldLayoutId id="2147483718" r:id="rId10"/>
    <p:sldLayoutId id="2147483719" r:id="rId11"/>
  </p:sldLayoutIdLst>
  <p:txStyles>
    <p:titleStyle>
      <a:lvl1pPr algn="l" rtl="0" eaLnBrk="1" latinLnBrk="0" hangingPunct="1">
        <a:spcBef>
          <a:spcPct val="0"/>
        </a:spcBef>
        <a:buNone/>
        <a:defRPr kumimoji="0" lang="en-US" sz="4200" b="0" kern="1200" spc="-100" baseline="0" dirty="0">
          <a:ln w="3200">
            <a:solidFill>
              <a:schemeClr val="bg2">
                <a:shade val="75000"/>
                <a:alpha val="25000"/>
              </a:schemeClr>
            </a:solidFill>
            <a:prstDash val="solid"/>
            <a:round/>
          </a:ln>
          <a:solidFill>
            <a:srgbClr val="F9F9F9"/>
          </a:solidFill>
          <a:effectLst>
            <a:innerShdw blurRad="50800" dist="25400" dir="13500000">
              <a:prstClr val="black">
                <a:alpha val="70000"/>
              </a:prstClr>
            </a:innerShdw>
          </a:effectLst>
          <a:latin typeface="+mj-lt"/>
          <a:ea typeface="+mj-ea"/>
          <a:cs typeface="+mj-cs"/>
        </a:defRPr>
      </a:lvl1pPr>
    </p:titleStyle>
    <p:bodyStyle>
      <a:lvl1pPr marL="274320" indent="-274320" algn="l" rtl="0" eaLnBrk="1" latinLnBrk="0" hangingPunct="1">
        <a:spcBef>
          <a:spcPts val="600"/>
        </a:spcBef>
        <a:buClr>
          <a:schemeClr val="accent2"/>
        </a:buClr>
        <a:buSzPct val="85000"/>
        <a:buFont typeface="Wingdings 2"/>
        <a:buChar char=""/>
        <a:defRPr kumimoji="0" sz="2600" kern="1200">
          <a:solidFill>
            <a:schemeClr val="tx1"/>
          </a:solidFill>
          <a:latin typeface="+mn-lt"/>
          <a:ea typeface="+mn-ea"/>
          <a:cs typeface="+mn-cs"/>
        </a:defRPr>
      </a:lvl1pPr>
      <a:lvl2pPr marL="640080" indent="-274320" algn="l" rtl="0" eaLnBrk="1" latinLnBrk="0" hangingPunct="1">
        <a:spcBef>
          <a:spcPts val="300"/>
        </a:spcBef>
        <a:buClr>
          <a:schemeClr val="accent2">
            <a:shade val="75000"/>
          </a:schemeClr>
        </a:buClr>
        <a:buSzPct val="85000"/>
        <a:buFont typeface="Wingdings 2"/>
        <a:buChar char=""/>
        <a:defRPr kumimoji="0" sz="2400" kern="1200">
          <a:solidFill>
            <a:schemeClr val="tx2"/>
          </a:solidFill>
          <a:latin typeface="+mn-lt"/>
          <a:ea typeface="+mn-ea"/>
          <a:cs typeface="+mn-cs"/>
        </a:defRPr>
      </a:lvl2pPr>
      <a:lvl3pPr marL="1005840" indent="-228600" algn="l" rtl="0" eaLnBrk="1" latinLnBrk="0" hangingPunct="1">
        <a:spcBef>
          <a:spcPts val="300"/>
        </a:spcBef>
        <a:buClr>
          <a:schemeClr val="accent2">
            <a:shade val="50000"/>
          </a:schemeClr>
        </a:buClr>
        <a:buSzPct val="85000"/>
        <a:buFont typeface="Wingdings 2"/>
        <a:buChar char=""/>
        <a:defRPr kumimoji="0" sz="2100" kern="1200">
          <a:solidFill>
            <a:schemeClr val="tx1"/>
          </a:solidFill>
          <a:latin typeface="+mn-lt"/>
          <a:ea typeface="+mn-ea"/>
          <a:cs typeface="+mn-cs"/>
        </a:defRPr>
      </a:lvl3pPr>
      <a:lvl4pPr marL="1280160" indent="-228600" algn="l" rtl="0" eaLnBrk="1" latinLnBrk="0" hangingPunct="1">
        <a:spcBef>
          <a:spcPts val="300"/>
        </a:spcBef>
        <a:buClr>
          <a:schemeClr val="accent2">
            <a:shade val="75000"/>
          </a:schemeClr>
        </a:buClr>
        <a:buSzPct val="85000"/>
        <a:buFont typeface="Wingdings 2" pitchFamily="18" charset="2"/>
        <a:buChar char=""/>
        <a:defRPr kumimoji="0" sz="1900" kern="1200">
          <a:solidFill>
            <a:schemeClr val="tx1"/>
          </a:solidFill>
          <a:latin typeface="+mn-lt"/>
          <a:ea typeface="+mn-ea"/>
          <a:cs typeface="+mn-cs"/>
        </a:defRPr>
      </a:lvl4pPr>
      <a:lvl5pPr marL="1554480" indent="-228600" algn="l" rtl="0" eaLnBrk="1" latinLnBrk="0" hangingPunct="1">
        <a:spcBef>
          <a:spcPts val="340"/>
        </a:spcBef>
        <a:buClr>
          <a:schemeClr val="accent2">
            <a:shade val="75000"/>
          </a:schemeClr>
        </a:buClr>
        <a:buSzPct val="85000"/>
        <a:buFont typeface="Wingdings 2" pitchFamily="18" charset="2"/>
        <a:buChar char=""/>
        <a:defRPr kumimoji="0" sz="1600" kern="1200">
          <a:solidFill>
            <a:schemeClr val="tx1"/>
          </a:solidFill>
          <a:latin typeface="+mn-lt"/>
          <a:ea typeface="+mn-ea"/>
          <a:cs typeface="+mn-cs"/>
        </a:defRPr>
      </a:lvl5pPr>
      <a:lvl6pPr marL="1828800" indent="-228600" algn="l" rtl="0" eaLnBrk="1" latinLnBrk="0" hangingPunct="1">
        <a:spcBef>
          <a:spcPts val="340"/>
        </a:spcBef>
        <a:buClr>
          <a:schemeClr val="accent2">
            <a:shade val="75000"/>
          </a:schemeClr>
        </a:buClr>
        <a:buSzPct val="85000"/>
        <a:buFont typeface="Wingdings 2" pitchFamily="18" charset="2"/>
        <a:buChar char="?"/>
        <a:defRPr kumimoji="0" sz="1700" kern="1200">
          <a:solidFill>
            <a:schemeClr val="tx1"/>
          </a:solidFill>
          <a:latin typeface="+mn-lt"/>
          <a:ea typeface="+mn-ea"/>
          <a:cs typeface="+mn-cs"/>
        </a:defRPr>
      </a:lvl6pPr>
      <a:lvl7pPr marL="2011680" indent="-182880" algn="l" rtl="0" eaLnBrk="1" latinLnBrk="0" hangingPunct="1">
        <a:spcBef>
          <a:spcPts val="340"/>
        </a:spcBef>
        <a:buClr>
          <a:schemeClr val="accent2">
            <a:shade val="75000"/>
          </a:schemeClr>
        </a:buClr>
        <a:buSzPct val="85000"/>
        <a:buFont typeface="Wingdings 2" pitchFamily="18" charset="2"/>
        <a:buChar char="?"/>
        <a:defRPr kumimoji="0" sz="1600" kern="1200" baseline="0">
          <a:solidFill>
            <a:schemeClr val="tx1"/>
          </a:solidFill>
          <a:latin typeface="+mn-lt"/>
          <a:ea typeface="+mn-ea"/>
          <a:cs typeface="+mn-cs"/>
        </a:defRPr>
      </a:lvl7pPr>
      <a:lvl8pPr marL="228600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8pPr>
      <a:lvl9pPr marL="2560320" indent="-182880" algn="l" rtl="0" eaLnBrk="1" latinLnBrk="0" hangingPunct="1">
        <a:spcBef>
          <a:spcPts val="340"/>
        </a:spcBef>
        <a:buClr>
          <a:schemeClr val="accent2">
            <a:shade val="75000"/>
          </a:schemeClr>
        </a:buClr>
        <a:buSzPct val="85000"/>
        <a:buFont typeface="Wingdings 2" pitchFamily="18" charset="2"/>
        <a:buChar char="?"/>
        <a:defRPr kumimoji="0" sz="1500" kern="1200">
          <a:solidFill>
            <a:schemeClr val="tx1"/>
          </a:solidFill>
          <a:latin typeface="+mn-lt"/>
          <a:ea typeface="+mn-ea"/>
          <a:cs typeface="+mn-cs"/>
        </a:defRPr>
      </a:lvl9pPr>
    </p:bodyStyle>
    <p:otherStyle>
      <a:lvl1pPr marL="0" algn="l" rtl="0" eaLnBrk="1" latinLnBrk="0" hangingPunct="1">
        <a:defRPr kumimoji="0" kern="1200">
          <a:solidFill>
            <a:schemeClr val="tx1"/>
          </a:solidFill>
          <a:latin typeface="+mn-lt"/>
          <a:ea typeface="+mn-ea"/>
          <a:cs typeface="+mn-cs"/>
        </a:defRPr>
      </a:lvl1pPr>
      <a:lvl2pPr marL="457200" algn="l" rtl="0" eaLnBrk="1" latinLnBrk="0" hangingPunct="1">
        <a:defRPr kumimoji="0" kern="1200">
          <a:solidFill>
            <a:schemeClr val="tx1"/>
          </a:solidFill>
          <a:latin typeface="+mn-lt"/>
          <a:ea typeface="+mn-ea"/>
          <a:cs typeface="+mn-cs"/>
        </a:defRPr>
      </a:lvl2pPr>
      <a:lvl3pPr marL="914400" algn="l" rtl="0" eaLnBrk="1" latinLnBrk="0" hangingPunct="1">
        <a:defRPr kumimoji="0" kern="1200">
          <a:solidFill>
            <a:schemeClr val="tx1"/>
          </a:solidFill>
          <a:latin typeface="+mn-lt"/>
          <a:ea typeface="+mn-ea"/>
          <a:cs typeface="+mn-cs"/>
        </a:defRPr>
      </a:lvl3pPr>
      <a:lvl4pPr marL="1371600" algn="l" rtl="0" eaLnBrk="1" latinLnBrk="0" hangingPunct="1">
        <a:defRPr kumimoji="0" kern="1200">
          <a:solidFill>
            <a:schemeClr val="tx1"/>
          </a:solidFill>
          <a:latin typeface="+mn-lt"/>
          <a:ea typeface="+mn-ea"/>
          <a:cs typeface="+mn-cs"/>
        </a:defRPr>
      </a:lvl4pPr>
      <a:lvl5pPr marL="1828800" algn="l" rtl="0" eaLnBrk="1" latinLnBrk="0" hangingPunct="1">
        <a:defRPr kumimoji="0" kern="1200">
          <a:solidFill>
            <a:schemeClr val="tx1"/>
          </a:solidFill>
          <a:latin typeface="+mn-lt"/>
          <a:ea typeface="+mn-ea"/>
          <a:cs typeface="+mn-cs"/>
        </a:defRPr>
      </a:lvl5pPr>
      <a:lvl6pPr marL="2286000" algn="l" rtl="0" eaLnBrk="1" latinLnBrk="0" hangingPunct="1">
        <a:defRPr kumimoji="0" kern="1200">
          <a:solidFill>
            <a:schemeClr val="tx1"/>
          </a:solidFill>
          <a:latin typeface="+mn-lt"/>
          <a:ea typeface="+mn-ea"/>
          <a:cs typeface="+mn-cs"/>
        </a:defRPr>
      </a:lvl6pPr>
      <a:lvl7pPr marL="2743200" algn="l" rtl="0" eaLnBrk="1" latinLnBrk="0" hangingPunct="1">
        <a:defRPr kumimoji="0" kern="1200">
          <a:solidFill>
            <a:schemeClr val="tx1"/>
          </a:solidFill>
          <a:latin typeface="+mn-lt"/>
          <a:ea typeface="+mn-ea"/>
          <a:cs typeface="+mn-cs"/>
        </a:defRPr>
      </a:lvl7pPr>
      <a:lvl8pPr marL="3200400" algn="l" rtl="0" eaLnBrk="1" latinLnBrk="0" hangingPunct="1">
        <a:defRPr kumimoji="0" kern="1200">
          <a:solidFill>
            <a:schemeClr val="tx1"/>
          </a:solidFill>
          <a:latin typeface="+mn-lt"/>
          <a:ea typeface="+mn-ea"/>
          <a:cs typeface="+mn-cs"/>
        </a:defRPr>
      </a:lvl8pPr>
      <a:lvl9pPr marL="3657600" algn="l" rtl="0" eaLnBrk="1" latinLnBrk="0" hangingPunct="1">
        <a:defRPr kumimoji="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notesSlide" Target="../notesSlides/notesSlide7.xml"/><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notesSlide" Target="../notesSlides/notesSlide10.xm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2" Type="http://schemas.openxmlformats.org/officeDocument/2006/relationships/notesSlide" Target="../notesSlides/notesSlide11.xml"/><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12.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13.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14.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notesSlide" Target="../notesSlides/notesSlide15.xml"/><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2" Type="http://schemas.openxmlformats.org/officeDocument/2006/relationships/notesSlide" Target="../notesSlides/notesSlide16.xml"/><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2" Type="http://schemas.openxmlformats.org/officeDocument/2006/relationships/notesSlide" Target="../notesSlides/notesSlide17.xml"/><Relationship Id="rId1" Type="http://schemas.openxmlformats.org/officeDocument/2006/relationships/slideLayout" Target="../slideLayouts/slideLayout2.xml"/></Relationships>
</file>

<file path=ppt/slides/_rels/slide18.xml.rels><?xml version="1.0" encoding="UTF-8" standalone="yes"?>
<Relationships xmlns="http://schemas.openxmlformats.org/package/2006/relationships"><Relationship Id="rId2" Type="http://schemas.openxmlformats.org/officeDocument/2006/relationships/notesSlide" Target="../notesSlides/notesSlide18.xml"/><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371600" y="4648200"/>
            <a:ext cx="6400800" cy="990600"/>
          </a:xfrm>
        </p:spPr>
        <p:txBody>
          <a:bodyPr>
            <a:normAutofit fontScale="92500" lnSpcReduction="20000"/>
          </a:bodyPr>
          <a:lstStyle/>
          <a:p>
            <a:r>
              <a:rPr lang="en-US" sz="2000" dirty="0" smtClean="0"/>
              <a:t>Ron Horstman</a:t>
            </a:r>
          </a:p>
          <a:p>
            <a:r>
              <a:rPr lang="en-US" sz="2000" dirty="0" smtClean="0"/>
              <a:t>Energy Services Program Manager</a:t>
            </a:r>
          </a:p>
          <a:p>
            <a:r>
              <a:rPr lang="en-US" sz="2000" dirty="0" smtClean="0"/>
              <a:t>April 18, 2016</a:t>
            </a:r>
            <a:endParaRPr lang="en-US" sz="2000" dirty="0"/>
          </a:p>
        </p:txBody>
      </p:sp>
      <p:sp>
        <p:nvSpPr>
          <p:cNvPr id="2" name="Title 1"/>
          <p:cNvSpPr>
            <a:spLocks noGrp="1"/>
          </p:cNvSpPr>
          <p:nvPr>
            <p:ph type="ctrTitle"/>
          </p:nvPr>
        </p:nvSpPr>
        <p:spPr>
          <a:xfrm>
            <a:off x="685800" y="838200"/>
            <a:ext cx="7772400" cy="2819399"/>
          </a:xfrm>
        </p:spPr>
        <p:txBody>
          <a:bodyPr>
            <a:normAutofit/>
          </a:bodyPr>
          <a:lstStyle/>
          <a:p>
            <a:r>
              <a:rPr lang="en-US" dirty="0" smtClean="0"/>
              <a:t>Western Area Power Administration’s Integrated Resource Planning Program</a:t>
            </a:r>
            <a:endParaRPr lang="en-US" dirty="0"/>
          </a:p>
        </p:txBody>
      </p:sp>
    </p:spTree>
    <p:extLst>
      <p:ext uri="{BB962C8B-B14F-4D97-AF65-F5344CB8AC3E}">
        <p14:creationId xmlns:p14="http://schemas.microsoft.com/office/powerpoint/2010/main" val="1469875904"/>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smtClean="0"/>
              <a:t>Legislation</a:t>
            </a:r>
          </a:p>
          <a:p>
            <a:r>
              <a:rPr lang="en-US" smtClean="0"/>
              <a:t>Goals of EPAct IRP requirements</a:t>
            </a:r>
          </a:p>
          <a:p>
            <a:r>
              <a:rPr lang="en-US" smtClean="0"/>
              <a:t>Definition of an IRP</a:t>
            </a:r>
          </a:p>
          <a:p>
            <a:r>
              <a:rPr lang="en-US" smtClean="0"/>
              <a:t>The 4 filing options for Western customers</a:t>
            </a:r>
          </a:p>
          <a:p>
            <a:r>
              <a:rPr lang="en-US" smtClean="0"/>
              <a:t>Requirements of the IRP process</a:t>
            </a:r>
          </a:p>
          <a:p>
            <a:r>
              <a:rPr lang="en-US" smtClean="0"/>
              <a:t>When &amp; how to submit and IRP</a:t>
            </a:r>
          </a:p>
          <a:p>
            <a:r>
              <a:rPr lang="en-US" smtClean="0"/>
              <a:t>Criteria for approval</a:t>
            </a:r>
          </a:p>
          <a:p>
            <a:r>
              <a:rPr lang="en-US" smtClean="0"/>
              <a:t>Penalties for noncompliance</a:t>
            </a:r>
          </a:p>
          <a:p>
            <a:endParaRPr lang="en-US" smtClean="0"/>
          </a:p>
          <a:p>
            <a:endParaRPr lang="en-US" smtClean="0"/>
          </a:p>
          <a:p>
            <a:endParaRPr lang="en-US" dirty="0" smtClean="0"/>
          </a:p>
        </p:txBody>
      </p:sp>
      <p:sp>
        <p:nvSpPr>
          <p:cNvPr id="2" name="Title 1"/>
          <p:cNvSpPr>
            <a:spLocks noGrp="1"/>
          </p:cNvSpPr>
          <p:nvPr>
            <p:ph type="title"/>
          </p:nvPr>
        </p:nvSpPr>
        <p:spPr/>
        <p:txBody>
          <a:bodyPr/>
          <a:lstStyle/>
          <a:p>
            <a:r>
              <a:rPr lang="en-US" smtClean="0"/>
              <a:t>Agenda</a:t>
            </a:r>
            <a:endParaRPr lang="en-US" dirty="0"/>
          </a:p>
        </p:txBody>
      </p:sp>
    </p:spTree>
    <p:extLst>
      <p:ext uri="{BB962C8B-B14F-4D97-AF65-F5344CB8AC3E}">
        <p14:creationId xmlns:p14="http://schemas.microsoft.com/office/powerpoint/2010/main" val="367301126"/>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smtClean="0"/>
              <a:t>EPAct of 1992</a:t>
            </a:r>
          </a:p>
          <a:p>
            <a:pPr lvl="1"/>
            <a:r>
              <a:rPr lang="en-US" dirty="0" smtClean="0"/>
              <a:t> IRP Requirements </a:t>
            </a:r>
          </a:p>
          <a:p>
            <a:r>
              <a:rPr lang="en-US" dirty="0" smtClean="0"/>
              <a:t>Western’s Energy Planning and Management Program (EPAMP) </a:t>
            </a:r>
          </a:p>
          <a:p>
            <a:pPr lvl="1"/>
            <a:r>
              <a:rPr lang="en-US" dirty="0" smtClean="0"/>
              <a:t>10 CFR Part 905  </a:t>
            </a:r>
          </a:p>
          <a:p>
            <a:pPr lvl="1"/>
            <a:r>
              <a:rPr lang="en-US" dirty="0" smtClean="0"/>
              <a:t>Effective October 24, 1995</a:t>
            </a:r>
          </a:p>
          <a:p>
            <a:pPr lvl="1"/>
            <a:r>
              <a:rPr lang="en-US" dirty="0" smtClean="0"/>
              <a:t>Revised in 2000 and 2008</a:t>
            </a:r>
            <a:endParaRPr lang="en-US" dirty="0"/>
          </a:p>
        </p:txBody>
      </p:sp>
      <p:sp>
        <p:nvSpPr>
          <p:cNvPr id="2" name="Title 1"/>
          <p:cNvSpPr>
            <a:spLocks noGrp="1"/>
          </p:cNvSpPr>
          <p:nvPr>
            <p:ph type="title"/>
          </p:nvPr>
        </p:nvSpPr>
        <p:spPr/>
        <p:txBody>
          <a:bodyPr/>
          <a:lstStyle/>
          <a:p>
            <a:r>
              <a:rPr lang="en-US" smtClean="0"/>
              <a:t>Legislation</a:t>
            </a:r>
            <a:endParaRPr lang="en-US" dirty="0"/>
          </a:p>
        </p:txBody>
      </p:sp>
    </p:spTree>
    <p:extLst>
      <p:ext uri="{BB962C8B-B14F-4D97-AF65-F5344CB8AC3E}">
        <p14:creationId xmlns:p14="http://schemas.microsoft.com/office/powerpoint/2010/main" val="3134484095"/>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smtClean="0"/>
              <a:t>Promote efficient electric energy use by Western customers</a:t>
            </a:r>
          </a:p>
          <a:p>
            <a:r>
              <a:rPr lang="en-US" dirty="0" smtClean="0"/>
              <a:t>Establish a framework for extension of existing firm power resource commitments in support of customer IRPs</a:t>
            </a:r>
          </a:p>
          <a:p>
            <a:endParaRPr lang="en-US" dirty="0"/>
          </a:p>
        </p:txBody>
      </p:sp>
      <p:sp>
        <p:nvSpPr>
          <p:cNvPr id="2" name="Title 1"/>
          <p:cNvSpPr>
            <a:spLocks noGrp="1"/>
          </p:cNvSpPr>
          <p:nvPr>
            <p:ph type="title"/>
          </p:nvPr>
        </p:nvSpPr>
        <p:spPr/>
        <p:txBody>
          <a:bodyPr/>
          <a:lstStyle/>
          <a:p>
            <a:r>
              <a:rPr lang="en-US" dirty="0" smtClean="0"/>
              <a:t>Goals of EPAct and EPAMP</a:t>
            </a:r>
            <a:endParaRPr lang="en-US" dirty="0"/>
          </a:p>
        </p:txBody>
      </p:sp>
    </p:spTree>
    <p:extLst>
      <p:ext uri="{BB962C8B-B14F-4D97-AF65-F5344CB8AC3E}">
        <p14:creationId xmlns:p14="http://schemas.microsoft.com/office/powerpoint/2010/main" val="2860539749"/>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smtClean="0"/>
              <a:t>A planning process for new energy resources that evaluate the full range of alternatives, including new generating capacity, power purchases, energy conservation, cogeneration and district heating and cooling applications, and renewable energy resources, to provide adequate and reliable service to electric consumers.  </a:t>
            </a:r>
            <a:endParaRPr lang="en-US" dirty="0"/>
          </a:p>
        </p:txBody>
      </p:sp>
      <p:sp>
        <p:nvSpPr>
          <p:cNvPr id="2" name="Title 1"/>
          <p:cNvSpPr>
            <a:spLocks noGrp="1"/>
          </p:cNvSpPr>
          <p:nvPr>
            <p:ph type="title"/>
          </p:nvPr>
        </p:nvSpPr>
        <p:spPr/>
        <p:txBody>
          <a:bodyPr/>
          <a:lstStyle/>
          <a:p>
            <a:r>
              <a:rPr lang="en-US" dirty="0" smtClean="0"/>
              <a:t>IRP Definition </a:t>
            </a:r>
            <a:endParaRPr lang="en-US" dirty="0"/>
          </a:p>
        </p:txBody>
      </p:sp>
    </p:spTree>
    <p:extLst>
      <p:ext uri="{BB962C8B-B14F-4D97-AF65-F5344CB8AC3E}">
        <p14:creationId xmlns:p14="http://schemas.microsoft.com/office/powerpoint/2010/main" val="376130177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smtClean="0"/>
              <a:t>Full Integrated Resource Plan</a:t>
            </a:r>
          </a:p>
          <a:p>
            <a:r>
              <a:rPr lang="en-US" dirty="0" smtClean="0"/>
              <a:t>Minimum Investment Report</a:t>
            </a:r>
          </a:p>
          <a:p>
            <a:r>
              <a:rPr lang="en-US" dirty="0" smtClean="0"/>
              <a:t>Small Customer Plan</a:t>
            </a:r>
          </a:p>
          <a:p>
            <a:r>
              <a:rPr lang="en-US" dirty="0" smtClean="0"/>
              <a:t>Energy Efficiency/Renewable Energy Report</a:t>
            </a:r>
            <a:endParaRPr lang="en-US" dirty="0"/>
          </a:p>
        </p:txBody>
      </p:sp>
      <p:sp>
        <p:nvSpPr>
          <p:cNvPr id="2" name="Title 1"/>
          <p:cNvSpPr>
            <a:spLocks noGrp="1"/>
          </p:cNvSpPr>
          <p:nvPr>
            <p:ph type="title"/>
          </p:nvPr>
        </p:nvSpPr>
        <p:spPr/>
        <p:txBody>
          <a:bodyPr/>
          <a:lstStyle/>
          <a:p>
            <a:r>
              <a:rPr lang="en-US" dirty="0" smtClean="0"/>
              <a:t>4 IRP Options</a:t>
            </a:r>
            <a:endParaRPr lang="en-US" dirty="0"/>
          </a:p>
        </p:txBody>
      </p:sp>
    </p:spTree>
    <p:extLst>
      <p:ext uri="{BB962C8B-B14F-4D97-AF65-F5344CB8AC3E}">
        <p14:creationId xmlns:p14="http://schemas.microsoft.com/office/powerpoint/2010/main" val="290889889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smtClean="0"/>
              <a:t>Take into account necessary features for system operation such as diversity, reliability dispatchability and other risk factors</a:t>
            </a:r>
          </a:p>
          <a:p>
            <a:r>
              <a:rPr lang="en-US" dirty="0" smtClean="0"/>
              <a:t>Take into account the ability to verify energy savings</a:t>
            </a:r>
          </a:p>
          <a:p>
            <a:r>
              <a:rPr lang="en-US" dirty="0" smtClean="0"/>
              <a:t>Treat demand and supply resources on a consistent and integrated basis</a:t>
            </a:r>
          </a:p>
          <a:p>
            <a:r>
              <a:rPr lang="en-US" dirty="0" smtClean="0"/>
              <a:t>Consider electric resource needs</a:t>
            </a:r>
            <a:endParaRPr lang="en-US" dirty="0"/>
          </a:p>
        </p:txBody>
      </p:sp>
      <p:sp>
        <p:nvSpPr>
          <p:cNvPr id="2" name="Title 1"/>
          <p:cNvSpPr>
            <a:spLocks noGrp="1"/>
          </p:cNvSpPr>
          <p:nvPr>
            <p:ph type="title"/>
          </p:nvPr>
        </p:nvSpPr>
        <p:spPr/>
        <p:txBody>
          <a:bodyPr/>
          <a:lstStyle/>
          <a:p>
            <a:r>
              <a:rPr lang="en-US" dirty="0" smtClean="0"/>
              <a:t>Requirements</a:t>
            </a:r>
            <a:endParaRPr lang="en-US" dirty="0"/>
          </a:p>
        </p:txBody>
      </p:sp>
    </p:spTree>
    <p:extLst>
      <p:ext uri="{BB962C8B-B14F-4D97-AF65-F5344CB8AC3E}">
        <p14:creationId xmlns:p14="http://schemas.microsoft.com/office/powerpoint/2010/main" val="522537077"/>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smtClean="0"/>
              <a:t>Identify resource options</a:t>
            </a:r>
          </a:p>
          <a:p>
            <a:r>
              <a:rPr lang="en-US" dirty="0" smtClean="0"/>
              <a:t>Identify resource options evaluated</a:t>
            </a:r>
          </a:p>
          <a:p>
            <a:r>
              <a:rPr lang="en-US" dirty="0" smtClean="0"/>
              <a:t>Make details on resource comparisons available upon request</a:t>
            </a:r>
          </a:p>
          <a:p>
            <a:r>
              <a:rPr lang="en-US" dirty="0" smtClean="0"/>
              <a:t>Describe the resource options chosen</a:t>
            </a:r>
          </a:p>
          <a:p>
            <a:r>
              <a:rPr lang="en-US" dirty="0" smtClean="0"/>
              <a:t>Include an action plan</a:t>
            </a:r>
          </a:p>
          <a:p>
            <a:r>
              <a:rPr lang="en-US" dirty="0" smtClean="0"/>
              <a:t>State the time period the action plan covers</a:t>
            </a:r>
          </a:p>
          <a:p>
            <a:endParaRPr lang="en-US" dirty="0"/>
          </a:p>
        </p:txBody>
      </p:sp>
      <p:sp>
        <p:nvSpPr>
          <p:cNvPr id="2" name="Title 1"/>
          <p:cNvSpPr>
            <a:spLocks noGrp="1"/>
          </p:cNvSpPr>
          <p:nvPr>
            <p:ph type="title"/>
          </p:nvPr>
        </p:nvSpPr>
        <p:spPr/>
        <p:txBody>
          <a:bodyPr/>
          <a:lstStyle/>
          <a:p>
            <a:r>
              <a:rPr lang="en-US" dirty="0" smtClean="0"/>
              <a:t>Requirements</a:t>
            </a:r>
            <a:endParaRPr lang="en-US" dirty="0"/>
          </a:p>
        </p:txBody>
      </p:sp>
    </p:spTree>
    <p:extLst>
      <p:ext uri="{BB962C8B-B14F-4D97-AF65-F5344CB8AC3E}">
        <p14:creationId xmlns:p14="http://schemas.microsoft.com/office/powerpoint/2010/main" val="3717515647"/>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smtClean="0"/>
              <a:t>Be updated and resubmitted to Western when the time period expires</a:t>
            </a:r>
          </a:p>
          <a:p>
            <a:r>
              <a:rPr lang="en-US" dirty="0" smtClean="0"/>
              <a:t>Identify the actions the customer expects to take in accomplishing the IRP goals</a:t>
            </a:r>
          </a:p>
          <a:p>
            <a:r>
              <a:rPr lang="en-US" dirty="0" smtClean="0"/>
              <a:t>Provide milestones to evaluate accomplishment of identified actions</a:t>
            </a:r>
          </a:p>
          <a:p>
            <a:r>
              <a:rPr lang="en-US" dirty="0" smtClean="0"/>
              <a:t>Estimated energy and capacity benefits for each action planned</a:t>
            </a:r>
            <a:endParaRPr lang="en-US" dirty="0"/>
          </a:p>
        </p:txBody>
      </p:sp>
      <p:sp>
        <p:nvSpPr>
          <p:cNvPr id="2" name="Title 1"/>
          <p:cNvSpPr>
            <a:spLocks noGrp="1"/>
          </p:cNvSpPr>
          <p:nvPr>
            <p:ph type="title"/>
          </p:nvPr>
        </p:nvSpPr>
        <p:spPr/>
        <p:txBody>
          <a:bodyPr>
            <a:normAutofit/>
          </a:bodyPr>
          <a:lstStyle/>
          <a:p>
            <a:r>
              <a:rPr lang="en-US" dirty="0" smtClean="0"/>
              <a:t>Requirements</a:t>
            </a:r>
            <a:endParaRPr lang="en-US" dirty="0"/>
          </a:p>
        </p:txBody>
      </p:sp>
    </p:spTree>
    <p:extLst>
      <p:ext uri="{BB962C8B-B14F-4D97-AF65-F5344CB8AC3E}">
        <p14:creationId xmlns:p14="http://schemas.microsoft.com/office/powerpoint/2010/main" val="424212082"/>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a:bodyPr>
          <a:lstStyle/>
          <a:p>
            <a:r>
              <a:rPr lang="en-US" dirty="0" smtClean="0"/>
              <a:t>To the extent practical, minimize adverse environmental effects of new resources and document these efforts in the IRP</a:t>
            </a:r>
          </a:p>
          <a:p>
            <a:r>
              <a:rPr lang="en-US" dirty="0" smtClean="0"/>
              <a:t>Provide ample opportunity for full public participation</a:t>
            </a:r>
          </a:p>
          <a:p>
            <a:r>
              <a:rPr lang="en-US" dirty="0" smtClean="0"/>
              <a:t>Include a brief description of public involvement activities and responses to public comments</a:t>
            </a:r>
          </a:p>
          <a:p>
            <a:r>
              <a:rPr lang="en-US" dirty="0" smtClean="0"/>
              <a:t>Make documentation on the public participation process available upon request</a:t>
            </a:r>
            <a:endParaRPr lang="en-US" dirty="0"/>
          </a:p>
        </p:txBody>
      </p:sp>
      <p:sp>
        <p:nvSpPr>
          <p:cNvPr id="2" name="Title 1"/>
          <p:cNvSpPr>
            <a:spLocks noGrp="1"/>
          </p:cNvSpPr>
          <p:nvPr>
            <p:ph type="title"/>
          </p:nvPr>
        </p:nvSpPr>
        <p:spPr/>
        <p:txBody>
          <a:bodyPr/>
          <a:lstStyle/>
          <a:p>
            <a:r>
              <a:rPr lang="en-US" dirty="0" smtClean="0"/>
              <a:t>Requirements</a:t>
            </a:r>
            <a:endParaRPr lang="en-US" dirty="0"/>
          </a:p>
        </p:txBody>
      </p:sp>
    </p:spTree>
    <p:extLst>
      <p:ext uri="{BB962C8B-B14F-4D97-AF65-F5344CB8AC3E}">
        <p14:creationId xmlns:p14="http://schemas.microsoft.com/office/powerpoint/2010/main" val="123749132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normAutofit lnSpcReduction="10000"/>
          </a:bodyPr>
          <a:lstStyle/>
          <a:p>
            <a:r>
              <a:rPr lang="en-US" dirty="0" smtClean="0"/>
              <a:t>Governing body of member based associations must approve the IRP</a:t>
            </a:r>
          </a:p>
          <a:p>
            <a:r>
              <a:rPr lang="en-US" dirty="0" smtClean="0"/>
              <a:t>Sign the IRP or pass a resolution approving the IRP</a:t>
            </a:r>
          </a:p>
          <a:p>
            <a:r>
              <a:rPr lang="en-US" dirty="0" smtClean="0"/>
              <a:t>Conduct load forecasting</a:t>
            </a:r>
          </a:p>
          <a:p>
            <a:r>
              <a:rPr lang="en-US" dirty="0" smtClean="0"/>
              <a:t>Make load forecasting data available upon request</a:t>
            </a:r>
          </a:p>
          <a:p>
            <a:r>
              <a:rPr lang="en-US" dirty="0" smtClean="0"/>
              <a:t>Describe measurement strategies for options identified in the IRP</a:t>
            </a:r>
          </a:p>
          <a:p>
            <a:r>
              <a:rPr lang="en-US" dirty="0" smtClean="0"/>
              <a:t>Identify a baseline from which benefits of the IRP are measured</a:t>
            </a:r>
          </a:p>
          <a:p>
            <a:r>
              <a:rPr lang="en-US" dirty="0" smtClean="0"/>
              <a:t>Make performance validation data available upon request</a:t>
            </a:r>
          </a:p>
          <a:p>
            <a:endParaRPr lang="en-US" dirty="0"/>
          </a:p>
        </p:txBody>
      </p:sp>
      <p:sp>
        <p:nvSpPr>
          <p:cNvPr id="2" name="Title 1"/>
          <p:cNvSpPr>
            <a:spLocks noGrp="1"/>
          </p:cNvSpPr>
          <p:nvPr>
            <p:ph type="title"/>
          </p:nvPr>
        </p:nvSpPr>
        <p:spPr/>
        <p:txBody>
          <a:bodyPr>
            <a:normAutofit/>
          </a:bodyPr>
          <a:lstStyle/>
          <a:p>
            <a:r>
              <a:rPr lang="en-US" dirty="0" smtClean="0"/>
              <a:t>Requirements</a:t>
            </a:r>
            <a:endParaRPr lang="en-US" dirty="0"/>
          </a:p>
        </p:txBody>
      </p:sp>
    </p:spTree>
    <p:extLst>
      <p:ext uri="{BB962C8B-B14F-4D97-AF65-F5344CB8AC3E}">
        <p14:creationId xmlns:p14="http://schemas.microsoft.com/office/powerpoint/2010/main" val="358000519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smtClean="0"/>
              <a:t>Initial IRPs must be submitted no later than 1 year after signing a contract for power</a:t>
            </a:r>
          </a:p>
          <a:p>
            <a:r>
              <a:rPr lang="en-US" dirty="0" smtClean="0"/>
              <a:t>Updated and amended IRPs are due every 5 years after initial approval </a:t>
            </a:r>
          </a:p>
          <a:p>
            <a:r>
              <a:rPr lang="en-US" dirty="0" smtClean="0"/>
              <a:t>Annual progress reports are due within 30 days of the anniversary date</a:t>
            </a:r>
            <a:endParaRPr lang="en-US" dirty="0"/>
          </a:p>
        </p:txBody>
      </p:sp>
      <p:sp>
        <p:nvSpPr>
          <p:cNvPr id="2" name="Title 1"/>
          <p:cNvSpPr>
            <a:spLocks noGrp="1"/>
          </p:cNvSpPr>
          <p:nvPr>
            <p:ph type="title"/>
          </p:nvPr>
        </p:nvSpPr>
        <p:spPr/>
        <p:txBody>
          <a:bodyPr/>
          <a:lstStyle/>
          <a:p>
            <a:r>
              <a:rPr lang="en-US" dirty="0" smtClean="0"/>
              <a:t>When </a:t>
            </a:r>
            <a:endParaRPr lang="en-US" dirty="0"/>
          </a:p>
        </p:txBody>
      </p:sp>
    </p:spTree>
    <p:extLst>
      <p:ext uri="{BB962C8B-B14F-4D97-AF65-F5344CB8AC3E}">
        <p14:creationId xmlns:p14="http://schemas.microsoft.com/office/powerpoint/2010/main" val="3569016159"/>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smtClean="0"/>
              <a:t>Online data collection system (recommended)</a:t>
            </a:r>
          </a:p>
          <a:p>
            <a:r>
              <a:rPr lang="en-US" dirty="0" smtClean="0"/>
              <a:t>Electronic copy</a:t>
            </a:r>
          </a:p>
          <a:p>
            <a:r>
              <a:rPr lang="en-US" dirty="0" smtClean="0"/>
              <a:t>Hard copy</a:t>
            </a:r>
          </a:p>
          <a:p>
            <a:endParaRPr lang="en-US" dirty="0"/>
          </a:p>
        </p:txBody>
      </p:sp>
      <p:sp>
        <p:nvSpPr>
          <p:cNvPr id="2" name="Title 1"/>
          <p:cNvSpPr>
            <a:spLocks noGrp="1"/>
          </p:cNvSpPr>
          <p:nvPr>
            <p:ph type="title"/>
          </p:nvPr>
        </p:nvSpPr>
        <p:spPr/>
        <p:txBody>
          <a:bodyPr/>
          <a:lstStyle/>
          <a:p>
            <a:r>
              <a:rPr lang="en-US" dirty="0" smtClean="0"/>
              <a:t>How to Submit an IRP</a:t>
            </a:r>
            <a:endParaRPr lang="en-US" dirty="0"/>
          </a:p>
        </p:txBody>
      </p:sp>
    </p:spTree>
    <p:extLst>
      <p:ext uri="{BB962C8B-B14F-4D97-AF65-F5344CB8AC3E}">
        <p14:creationId xmlns:p14="http://schemas.microsoft.com/office/powerpoint/2010/main" val="2248301049"/>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smtClean="0"/>
              <a:t>Describe accomplishments achieved under the action plan</a:t>
            </a:r>
          </a:p>
          <a:p>
            <a:r>
              <a:rPr lang="en-US" dirty="0" smtClean="0"/>
              <a:t>Include projected goals</a:t>
            </a:r>
          </a:p>
          <a:p>
            <a:r>
              <a:rPr lang="en-US" dirty="0" smtClean="0"/>
              <a:t>Implementation schedules</a:t>
            </a:r>
          </a:p>
          <a:p>
            <a:r>
              <a:rPr lang="en-US" dirty="0" smtClean="0"/>
              <a:t>Energy and capacity benefits</a:t>
            </a:r>
          </a:p>
          <a:p>
            <a:r>
              <a:rPr lang="en-US" dirty="0" smtClean="0"/>
              <a:t>Renewable energy developments achieved as compared to those anticipated</a:t>
            </a:r>
            <a:endParaRPr lang="en-US" dirty="0"/>
          </a:p>
        </p:txBody>
      </p:sp>
      <p:sp>
        <p:nvSpPr>
          <p:cNvPr id="2" name="Title 1"/>
          <p:cNvSpPr>
            <a:spLocks noGrp="1"/>
          </p:cNvSpPr>
          <p:nvPr>
            <p:ph type="title"/>
          </p:nvPr>
        </p:nvSpPr>
        <p:spPr/>
        <p:txBody>
          <a:bodyPr/>
          <a:lstStyle/>
          <a:p>
            <a:r>
              <a:rPr lang="en-US" dirty="0" smtClean="0"/>
              <a:t>Annual Progress Reports</a:t>
            </a:r>
            <a:endParaRPr lang="en-US" dirty="0"/>
          </a:p>
        </p:txBody>
      </p:sp>
    </p:spTree>
    <p:extLst>
      <p:ext uri="{BB962C8B-B14F-4D97-AF65-F5344CB8AC3E}">
        <p14:creationId xmlns:p14="http://schemas.microsoft.com/office/powerpoint/2010/main" val="134349843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smtClean="0"/>
              <a:t>Does the submitted IRP satisfactorily address the criteria in the regulations</a:t>
            </a:r>
          </a:p>
          <a:p>
            <a:r>
              <a:rPr lang="en-US" dirty="0" smtClean="0"/>
              <a:t>Is the plan reasonable given the size, type, resource needs, geographic area, and competitive situation of the customer </a:t>
            </a:r>
            <a:endParaRPr lang="en-US" dirty="0"/>
          </a:p>
        </p:txBody>
      </p:sp>
      <p:sp>
        <p:nvSpPr>
          <p:cNvPr id="2" name="Title 1"/>
          <p:cNvSpPr>
            <a:spLocks noGrp="1"/>
          </p:cNvSpPr>
          <p:nvPr>
            <p:ph type="title"/>
          </p:nvPr>
        </p:nvSpPr>
        <p:spPr/>
        <p:txBody>
          <a:bodyPr/>
          <a:lstStyle/>
          <a:p>
            <a:r>
              <a:rPr lang="en-US" dirty="0" smtClean="0"/>
              <a:t>Criteria For Approval</a:t>
            </a:r>
            <a:endParaRPr lang="en-US" dirty="0"/>
          </a:p>
        </p:txBody>
      </p:sp>
    </p:spTree>
    <p:extLst>
      <p:ext uri="{BB962C8B-B14F-4D97-AF65-F5344CB8AC3E}">
        <p14:creationId xmlns:p14="http://schemas.microsoft.com/office/powerpoint/2010/main" val="3219725081"/>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smtClean="0"/>
              <a:t>Western will accept and approve other plans that are responding to Federal, Tribal, or State initiatives as long as it complies with the requirements of 10 CFR Part 905</a:t>
            </a:r>
          </a:p>
        </p:txBody>
      </p:sp>
      <p:sp>
        <p:nvSpPr>
          <p:cNvPr id="2" name="Title 1"/>
          <p:cNvSpPr>
            <a:spLocks noGrp="1"/>
          </p:cNvSpPr>
          <p:nvPr>
            <p:ph type="title"/>
          </p:nvPr>
        </p:nvSpPr>
        <p:spPr/>
        <p:txBody>
          <a:bodyPr/>
          <a:lstStyle/>
          <a:p>
            <a:r>
              <a:rPr lang="en-US" dirty="0" smtClean="0"/>
              <a:t>Accepting Other Plans</a:t>
            </a:r>
            <a:endParaRPr lang="en-US" dirty="0"/>
          </a:p>
        </p:txBody>
      </p:sp>
    </p:spTree>
    <p:extLst>
      <p:ext uri="{BB962C8B-B14F-4D97-AF65-F5344CB8AC3E}">
        <p14:creationId xmlns:p14="http://schemas.microsoft.com/office/powerpoint/2010/main" val="3271409613"/>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smtClean="0"/>
              <a:t>Notify the submitting entity of acceptability within 120 days</a:t>
            </a:r>
          </a:p>
          <a:p>
            <a:r>
              <a:rPr lang="en-US" dirty="0" smtClean="0"/>
              <a:t>Provide notice of deficiencies</a:t>
            </a:r>
          </a:p>
          <a:p>
            <a:r>
              <a:rPr lang="en-US" dirty="0" smtClean="0"/>
              <a:t>Establish a resubmittal due date not to exceed 9 months</a:t>
            </a:r>
            <a:endParaRPr lang="en-US" dirty="0"/>
          </a:p>
        </p:txBody>
      </p:sp>
      <p:sp>
        <p:nvSpPr>
          <p:cNvPr id="2" name="Title 1"/>
          <p:cNvSpPr>
            <a:spLocks noGrp="1"/>
          </p:cNvSpPr>
          <p:nvPr>
            <p:ph type="title"/>
          </p:nvPr>
        </p:nvSpPr>
        <p:spPr/>
        <p:txBody>
          <a:bodyPr/>
          <a:lstStyle/>
          <a:p>
            <a:r>
              <a:rPr lang="en-US" dirty="0" smtClean="0"/>
              <a:t>Review and Approval</a:t>
            </a:r>
            <a:endParaRPr lang="en-US" dirty="0"/>
          </a:p>
        </p:txBody>
      </p:sp>
    </p:spTree>
    <p:extLst>
      <p:ext uri="{BB962C8B-B14F-4D97-AF65-F5344CB8AC3E}">
        <p14:creationId xmlns:p14="http://schemas.microsoft.com/office/powerpoint/2010/main" val="2576439490"/>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Content Placeholder 2"/>
          <p:cNvSpPr>
            <a:spLocks noGrp="1"/>
          </p:cNvSpPr>
          <p:nvPr>
            <p:ph idx="1"/>
          </p:nvPr>
        </p:nvSpPr>
        <p:spPr/>
        <p:txBody>
          <a:bodyPr/>
          <a:lstStyle/>
          <a:p>
            <a:r>
              <a:rPr lang="en-US" dirty="0" smtClean="0"/>
              <a:t>Good faith effort to comply – 30 days</a:t>
            </a:r>
          </a:p>
          <a:p>
            <a:r>
              <a:rPr lang="en-US" dirty="0" smtClean="0"/>
              <a:t>Written notice of penalty to customer</a:t>
            </a:r>
          </a:p>
          <a:p>
            <a:r>
              <a:rPr lang="en-US" dirty="0" smtClean="0"/>
              <a:t>Impose a 10% surcharge of monthly charges</a:t>
            </a:r>
          </a:p>
          <a:p>
            <a:r>
              <a:rPr lang="en-US" dirty="0" smtClean="0"/>
              <a:t>Surcharge increases to 20% after 12 months</a:t>
            </a:r>
          </a:p>
          <a:p>
            <a:r>
              <a:rPr lang="en-US" dirty="0" smtClean="0"/>
              <a:t>Surcharge increases to 30% after 24 months</a:t>
            </a:r>
          </a:p>
          <a:p>
            <a:r>
              <a:rPr lang="en-US" dirty="0" smtClean="0"/>
              <a:t>Option after the first 12 months – reduce the resource delivered by 10% if more effective or cost-effective for Western</a:t>
            </a:r>
            <a:endParaRPr lang="en-US" dirty="0"/>
          </a:p>
        </p:txBody>
      </p:sp>
      <p:sp>
        <p:nvSpPr>
          <p:cNvPr id="2" name="Title 1"/>
          <p:cNvSpPr>
            <a:spLocks noGrp="1"/>
          </p:cNvSpPr>
          <p:nvPr>
            <p:ph type="title"/>
          </p:nvPr>
        </p:nvSpPr>
        <p:spPr/>
        <p:txBody>
          <a:bodyPr/>
          <a:lstStyle/>
          <a:p>
            <a:r>
              <a:rPr lang="en-US" dirty="0" smtClean="0"/>
              <a:t>Penalties for Noncompliance</a:t>
            </a:r>
            <a:endParaRPr lang="en-US" dirty="0"/>
          </a:p>
        </p:txBody>
      </p:sp>
    </p:spTree>
    <p:extLst>
      <p:ext uri="{BB962C8B-B14F-4D97-AF65-F5344CB8AC3E}">
        <p14:creationId xmlns:p14="http://schemas.microsoft.com/office/powerpoint/2010/main" val="3180017041"/>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p:txBody>
          <a:bodyPr/>
          <a:lstStyle/>
          <a:p>
            <a:r>
              <a:rPr lang="en-US" dirty="0" smtClean="0"/>
              <a:t> </a:t>
            </a:r>
            <a:endParaRPr lang="en-US" dirty="0"/>
          </a:p>
        </p:txBody>
      </p:sp>
      <p:sp>
        <p:nvSpPr>
          <p:cNvPr id="2" name="Title 1"/>
          <p:cNvSpPr>
            <a:spLocks noGrp="1"/>
          </p:cNvSpPr>
          <p:nvPr>
            <p:ph type="ctrTitle"/>
          </p:nvPr>
        </p:nvSpPr>
        <p:spPr/>
        <p:txBody>
          <a:bodyPr/>
          <a:lstStyle/>
          <a:p>
            <a:r>
              <a:rPr lang="en-US" dirty="0" smtClean="0"/>
              <a:t>Questions?</a:t>
            </a:r>
            <a:endParaRPr lang="en-US" dirty="0"/>
          </a:p>
        </p:txBody>
      </p:sp>
    </p:spTree>
    <p:extLst>
      <p:ext uri="{BB962C8B-B14F-4D97-AF65-F5344CB8AC3E}">
        <p14:creationId xmlns:p14="http://schemas.microsoft.com/office/powerpoint/2010/main" val="1445620439"/>
      </p:ext>
    </p:extLst>
  </p:cSld>
  <p:clrMapOvr>
    <a:masterClrMapping/>
  </p:clrMapOvr>
</p:sld>
</file>

<file path=ppt/theme/_rels/theme1.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image" Target="../media/image1.jpeg"/></Relationships>
</file>

<file path=ppt/theme/theme1.xml><?xml version="1.0" encoding="utf-8"?>
<a:theme xmlns:a="http://schemas.openxmlformats.org/drawingml/2006/main" name="Paper">
  <a:themeElements>
    <a:clrScheme name="Paper">
      <a:dk1>
        <a:sysClr val="windowText" lastClr="000000"/>
      </a:dk1>
      <a:lt1>
        <a:sysClr val="window" lastClr="FFFFFF"/>
      </a:lt1>
      <a:dk2>
        <a:srgbClr val="444D26"/>
      </a:dk2>
      <a:lt2>
        <a:srgbClr val="FEFAC9"/>
      </a:lt2>
      <a:accent1>
        <a:srgbClr val="A5B592"/>
      </a:accent1>
      <a:accent2>
        <a:srgbClr val="F3A447"/>
      </a:accent2>
      <a:accent3>
        <a:srgbClr val="E7BC29"/>
      </a:accent3>
      <a:accent4>
        <a:srgbClr val="D092A7"/>
      </a:accent4>
      <a:accent5>
        <a:srgbClr val="9C85C0"/>
      </a:accent5>
      <a:accent6>
        <a:srgbClr val="809EC2"/>
      </a:accent6>
      <a:hlink>
        <a:srgbClr val="8E58B6"/>
      </a:hlink>
      <a:folHlink>
        <a:srgbClr val="7F6F6F"/>
      </a:folHlink>
    </a:clrScheme>
    <a:fontScheme name="Paper">
      <a:maj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onstantia"/>
        <a:ea typeface=""/>
        <a:cs typeface=""/>
        <a:font script="Jpan" typeface="HG明朝E"/>
        <a:font script="Hang" typeface="궁서"/>
        <a:font script="Hans" typeface="华文新魏"/>
        <a:font script="Hant" typeface="標楷體"/>
        <a:font script="Arab" typeface="Times New Roman"/>
        <a:font script="Hebr" typeface="Times New Roman"/>
        <a:font script="Thai" typeface="Browalli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inorFont>
    </a:fontScheme>
    <a:fmtScheme name="Paper">
      <a:fillStyleLst>
        <a:solidFill>
          <a:schemeClr val="phClr"/>
        </a:solidFill>
        <a:blipFill>
          <a:blip xmlns:r="http://schemas.openxmlformats.org/officeDocument/2006/relationships" r:embed="rId1">
            <a:duotone>
              <a:schemeClr val="phClr">
                <a:shade val="63000"/>
                <a:tint val="82000"/>
              </a:schemeClr>
              <a:schemeClr val="phClr">
                <a:tint val="10000"/>
                <a:satMod val="400000"/>
              </a:schemeClr>
            </a:duotone>
          </a:blip>
          <a:tile tx="0" ty="0" sx="40000" sy="40000" flip="none" algn="tl"/>
        </a:blipFill>
        <a:blipFill>
          <a:blip xmlns:r="http://schemas.openxmlformats.org/officeDocument/2006/relationships" r:embed="rId1">
            <a:duotone>
              <a:schemeClr val="phClr">
                <a:shade val="40000"/>
              </a:schemeClr>
              <a:schemeClr val="phClr">
                <a:tint val="42000"/>
              </a:schemeClr>
            </a:duotone>
          </a:blip>
          <a:tile tx="0" ty="0" sx="40000" sy="40000" flip="none" algn="tl"/>
        </a:blipFill>
      </a:fillStyleLst>
      <a:lnStyleLst>
        <a:ln w="12700" cap="flat" cmpd="sng" algn="ctr">
          <a:solidFill>
            <a:schemeClr val="phClr"/>
          </a:solidFill>
          <a:prstDash val="solid"/>
        </a:ln>
        <a:ln w="38100" cap="flat" cmpd="sng" algn="ctr">
          <a:solidFill>
            <a:schemeClr val="phClr"/>
          </a:solidFill>
          <a:prstDash val="solid"/>
        </a:ln>
        <a:ln w="63500" cap="flat" cmpd="sng" algn="ctr">
          <a:solidFill>
            <a:schemeClr val="phClr"/>
          </a:solidFill>
          <a:prstDash val="solid"/>
        </a:ln>
      </a:lnStyleLst>
      <a:effectStyleLst>
        <a:effectStyle>
          <a:effectLst>
            <a:outerShdw blurRad="95000" rotWithShape="0">
              <a:srgbClr val="000000">
                <a:alpha val="50000"/>
              </a:srgbClr>
            </a:outerShdw>
            <a:softEdge rad="12700"/>
          </a:effectLst>
        </a:effectStyle>
        <a:effectStyle>
          <a:effectLst>
            <a:outerShdw blurRad="95000" rotWithShape="0">
              <a:srgbClr val="000000">
                <a:alpha val="50000"/>
              </a:srgbClr>
            </a:outerShdw>
            <a:softEdge rad="12700"/>
          </a:effectLst>
        </a:effectStyle>
        <a:effectStyle>
          <a:effectLst>
            <a:outerShdw blurRad="95000" algn="tl" rotWithShape="0">
              <a:srgbClr val="000000">
                <a:alpha val="50000"/>
              </a:srgbClr>
            </a:outerShdw>
          </a:effectLst>
          <a:scene3d>
            <a:camera prst="orthographicFront"/>
            <a:lightRig rig="soft" dir="t">
              <a:rot lat="0" lon="0" rev="18000000"/>
            </a:lightRig>
          </a:scene3d>
          <a:sp3d prstMaterial="dkEdge">
            <a:bevelT w="73660" h="44450" prst="riblet"/>
          </a:sp3d>
        </a:effectStyle>
      </a:effectStyleLst>
      <a:bgFillStyleLst>
        <a:solidFill>
          <a:schemeClr val="phClr"/>
        </a:solidFill>
        <a:blipFill>
          <a:blip xmlns:r="http://schemas.openxmlformats.org/officeDocument/2006/relationships" r:embed="rId1">
            <a:duotone>
              <a:schemeClr val="phClr">
                <a:shade val="55000"/>
                <a:alpha val="20000"/>
              </a:schemeClr>
              <a:schemeClr val="phClr">
                <a:tint val="40000"/>
                <a:shade val="90000"/>
                <a:satMod val="60000"/>
                <a:alpha val="20000"/>
              </a:schemeClr>
            </a:duotone>
          </a:blip>
          <a:tile tx="0" ty="0" sx="58000" sy="38000" flip="none" algn="tl"/>
        </a:blipFill>
        <a:blipFill>
          <a:blip xmlns:r="http://schemas.openxmlformats.org/officeDocument/2006/relationships" r:embed="rId2">
            <a:duotone>
              <a:schemeClr val="phClr">
                <a:shade val="12000"/>
                <a:satMod val="240000"/>
              </a:schemeClr>
              <a:schemeClr val="phClr">
                <a:tint val="65000"/>
              </a:schemeClr>
            </a:duotone>
          </a:blip>
          <a:stretch>
            <a:fillRect/>
          </a:stretch>
        </a:blip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Received_x0020_From xmlns="8eef3743-c7b3-4cbe-8837-b6e805be353c">Western Area Power Administration</Received_x0020_From>
    <Docket_x0020_Number xmlns="8eef3743-c7b3-4cbe-8837-b6e805be353c">16-OIR-04</Docket_x0020_Number>
    <TaxCatchAll xmlns="8eef3743-c7b3-4cbe-8837-b6e805be353c">
      <Value>7</Value>
      <Value>6</Value>
      <Value>3</Value>
    </TaxCatchAll>
    <jbf85ac70d5848c6836ba15e22d94e70 xmlns="8eef3743-c7b3-4cbe-8837-b6e805be353c">
      <Terms xmlns="http://schemas.microsoft.com/office/infopath/2007/PartnerControls">
        <TermInfo xmlns="http://schemas.microsoft.com/office/infopath/2007/PartnerControls">
          <TermName xmlns="http://schemas.microsoft.com/office/infopath/2007/PartnerControls">Document</TermName>
          <TermId xmlns="http://schemas.microsoft.com/office/infopath/2007/PartnerControls">6786e4f6-aafd-416d-a977-1b2d5f456edf</TermId>
        </TermInfo>
      </Terms>
    </jbf85ac70d5848c6836ba15e22d94e70>
    <ia56c5f4991045989a786b6ecb732719 xmlns="8eef3743-c7b3-4cbe-8837-b6e805be353c">
      <Terms xmlns="http://schemas.microsoft.com/office/infopath/2007/PartnerControls">
        <TermInfo xmlns="http://schemas.microsoft.com/office/infopath/2007/PartnerControls">
          <TermName xmlns="http://schemas.microsoft.com/office/infopath/2007/PartnerControls">Public</TermName>
          <TermId xmlns="http://schemas.microsoft.com/office/infopath/2007/PartnerControls">5fee9918-69d5-40f5-9767-4e66d03898ce</TermId>
        </TermInfo>
      </Terms>
    </ia56c5f4991045989a786b6ecb732719>
    <bfc617c42d804116a0a5feb0906d720d xmlns="8eef3743-c7b3-4cbe-8837-b6e805be353c">
      <Terms xmlns="http://schemas.microsoft.com/office/infopath/2007/PartnerControls"/>
    </bfc617c42d804116a0a5feb0906d720d>
    <k2a3b5fc29f742a38f72e68b777baa26 xmlns="8eef3743-c7b3-4cbe-8837-b6e805be353c">
      <Terms xmlns="http://schemas.microsoft.com/office/infopath/2007/PartnerControls">
        <TermInfo xmlns="http://schemas.microsoft.com/office/infopath/2007/PartnerControls">
          <TermName xmlns="http://schemas.microsoft.com/office/infopath/2007/PartnerControls">Document</TermName>
          <TermId xmlns="http://schemas.microsoft.com/office/infopath/2007/PartnerControls">f3c81208-9d0f-49cc-afc5-e227f36ec0e7</TermId>
        </TermInfo>
      </Terms>
    </k2a3b5fc29f742a38f72e68b777baa26>
    <_dlc_DocId xmlns="8eef3743-c7b3-4cbe-8837-b6e805be353c">Z5JXHV6S7NA6-3-103975</_dlc_DocId>
    <_dlc_DocIdUrl xmlns="8eef3743-c7b3-4cbe-8837-b6e805be353c">
      <Url>http://efilingspinternal/_layouts/DocIdRedir.aspx?ID=Z5JXHV6S7NA6-3-103975</Url>
      <Description>Z5JXHV6S7NA6-3-103975</Description>
    </_dlc_DocIdUrl>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mso-contentType ?>
<spe:Receivers xmlns:spe="http://schemas.microsoft.com/sharepoint/events">
  <Receiver>
    <Name>Document ID Generator</Name>
    <Synchronization>Synchronous</Synchronization>
    <Type>10001</Type>
    <SequenceNumber>1000</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10002</Type>
    <SequenceNumber>1001</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10004</Type>
    <SequenceNumber>1002</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10006</Type>
    <SequenceNumber>1003</SequenceNumber>
    <Assembly>Microsoft.Office.DocumentManagement, Version=14.0.0.0, Culture=neutral, PublicKeyToken=71e9bce111e9429c</Assembly>
    <Class>Microsoft.Office.DocumentManagement.Internal.DocIdHandler</Class>
    <Data/>
    <Filter/>
  </Receiver>
</spe:Receivers>
</file>

<file path=customXml/item4.xml><?xml version="1.0" encoding="utf-8"?>
<ct:contentTypeSchema xmlns:ct="http://schemas.microsoft.com/office/2006/metadata/contentType" xmlns:ma="http://schemas.microsoft.com/office/2006/metadata/properties/metaAttributes" ct:_="" ma:_="" ma:contentTypeName="Document" ma:contentTypeID="0x01010060CCC58EB6DDD042AF64737FFB4292D8" ma:contentTypeVersion="11" ma:contentTypeDescription="Create a new document." ma:contentTypeScope="" ma:versionID="13f97a97acb76151d70d6bfa6f20dde2">
  <xsd:schema xmlns:xsd="http://www.w3.org/2001/XMLSchema" xmlns:xs="http://www.w3.org/2001/XMLSchema" xmlns:p="http://schemas.microsoft.com/office/2006/metadata/properties" xmlns:ns2="8eef3743-c7b3-4cbe-8837-b6e805be353c" targetNamespace="http://schemas.microsoft.com/office/2006/metadata/properties" ma:root="true" ma:fieldsID="9d326f15e9f28263b4a2e5035394f321" ns2:_="">
    <xsd:import namespace="8eef3743-c7b3-4cbe-8837-b6e805be353c"/>
    <xsd:element name="properties">
      <xsd:complexType>
        <xsd:sequence>
          <xsd:element name="documentManagement">
            <xsd:complexType>
              <xsd:all>
                <xsd:element ref="ns2:_dlc_DocId" minOccurs="0"/>
                <xsd:element ref="ns2:_dlc_DocIdUrl" minOccurs="0"/>
                <xsd:element ref="ns2:_dlc_DocIdPersistId" minOccurs="0"/>
                <xsd:element ref="ns2:Docket_x0020_Number" minOccurs="0"/>
                <xsd:element ref="ns2:k2a3b5fc29f742a38f72e68b777baa26" minOccurs="0"/>
                <xsd:element ref="ns2:TaxCatchAll" minOccurs="0"/>
                <xsd:element ref="ns2:Received_x0020_From" minOccurs="0"/>
                <xsd:element ref="ns2:bfc617c42d804116a0a5feb0906d720d" minOccurs="0"/>
                <xsd:element ref="ns2:jbf85ac70d5848c6836ba15e22d94e70" minOccurs="0"/>
                <xsd:element ref="ns2:ia56c5f4991045989a786b6ecb732719"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8eef3743-c7b3-4cbe-8837-b6e805be353c" elementFormDefault="qualified">
    <xsd:import namespace="http://schemas.microsoft.com/office/2006/documentManagement/types"/>
    <xsd:import namespace="http://schemas.microsoft.com/office/infopath/2007/PartnerControls"/>
    <xsd:element name="_dlc_DocId" ma:index="8" nillable="true" ma:displayName="Document ID Value" ma:description="The value of the document ID assigned to this item." ma:internalName="_dlc_DocId" ma:readOnly="true">
      <xsd:simpleType>
        <xsd:restriction base="dms:Text"/>
      </xsd:simpleType>
    </xsd:element>
    <xsd:element name="_dlc_DocIdUrl" ma:index="9"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0" nillable="true" ma:displayName="Persist ID" ma:description="Keep ID on add." ma:hidden="true" ma:internalName="_dlc_DocIdPersistId" ma:readOnly="true">
      <xsd:simpleType>
        <xsd:restriction base="dms:Boolean"/>
      </xsd:simpleType>
    </xsd:element>
    <xsd:element name="Docket_x0020_Number" ma:index="11" nillable="true" ma:displayName="Docket Number" ma:internalName="Docket_x0020_Number">
      <xsd:simpleType>
        <xsd:restriction base="dms:Text">
          <xsd:maxLength value="32"/>
        </xsd:restriction>
      </xsd:simpleType>
    </xsd:element>
    <xsd:element name="k2a3b5fc29f742a38f72e68b777baa26" ma:index="13" nillable="true" ma:taxonomy="true" ma:internalName="k2a3b5fc29f742a38f72e68b777baa26" ma:taxonomyFieldName="Document_x0020_Type" ma:displayName="Document Type" ma:default="" ma:fieldId="{42a3b5fc-29f7-42a3-8f72-e68b777baa26}" ma:sspId="a3ae1311-9ec1-44ed-9b85-20ca267aa743" ma:termSetId="4920f4ef-3ff7-430b-a2e3-4066540b3b46" ma:anchorId="00000000-0000-0000-0000-000000000000" ma:open="false" ma:isKeyword="false">
      <xsd:complexType>
        <xsd:sequence>
          <xsd:element ref="pc:Terms" minOccurs="0" maxOccurs="1"/>
        </xsd:sequence>
      </xsd:complexType>
    </xsd:element>
    <xsd:element name="TaxCatchAll" ma:index="14" nillable="true" ma:displayName="Taxonomy Catch All Column" ma:hidden="true" ma:list="{234b91fd-55c5-49f0-95fc-2af2c5baedaf}" ma:internalName="TaxCatchAll" ma:showField="CatchAllData" ma:web="8eef3743-c7b3-4cbe-8837-b6e805be353c">
      <xsd:complexType>
        <xsd:complexContent>
          <xsd:extension base="dms:MultiChoiceLookup">
            <xsd:sequence>
              <xsd:element name="Value" type="dms:Lookup" maxOccurs="unbounded" minOccurs="0" nillable="true"/>
            </xsd:sequence>
          </xsd:extension>
        </xsd:complexContent>
      </xsd:complexType>
    </xsd:element>
    <xsd:element name="Received_x0020_From" ma:index="15" nillable="true" ma:displayName="Received From" ma:internalName="Received_x0020_From">
      <xsd:simpleType>
        <xsd:restriction base="dms:Text">
          <xsd:maxLength value="255"/>
        </xsd:restriction>
      </xsd:simpleType>
    </xsd:element>
    <xsd:element name="bfc617c42d804116a0a5feb0906d720d" ma:index="17" nillable="true" ma:taxonomy="true" ma:internalName="bfc617c42d804116a0a5feb0906d720d" ma:taxonomyFieldName="Subject_x0020_Areas" ma:displayName="Subject Areas" ma:default="" ma:fieldId="{bfc617c4-2d80-4116-a0a5-feb0906d720d}" ma:taxonomyMulti="true" ma:sspId="a3ae1311-9ec1-44ed-9b85-20ca267aa743" ma:termSetId="cd7814c8-04c0-4947-a362-3e9c7caefa41" ma:anchorId="00000000-0000-0000-0000-000000000000" ma:open="false" ma:isKeyword="false">
      <xsd:complexType>
        <xsd:sequence>
          <xsd:element ref="pc:Terms" minOccurs="0" maxOccurs="1"/>
        </xsd:sequence>
      </xsd:complexType>
    </xsd:element>
    <xsd:element name="jbf85ac70d5848c6836ba15e22d94e70" ma:index="19" nillable="true" ma:taxonomy="true" ma:internalName="jbf85ac70d5848c6836ba15e22d94e70" ma:taxonomyFieldName="Submission_x0020_Type" ma:displayName="Submission Type" ma:default="" ma:fieldId="{3bf85ac7-0d58-48c6-836b-a15e22d94e70}" ma:sspId="a3ae1311-9ec1-44ed-9b85-20ca267aa743" ma:termSetId="81d50c0d-c30e-4c77-a756-69747127f684" ma:anchorId="00000000-0000-0000-0000-000000000000" ma:open="false" ma:isKeyword="false">
      <xsd:complexType>
        <xsd:sequence>
          <xsd:element ref="pc:Terms" minOccurs="0" maxOccurs="1"/>
        </xsd:sequence>
      </xsd:complexType>
    </xsd:element>
    <xsd:element name="ia56c5f4991045989a786b6ecb732719" ma:index="21" nillable="true" ma:taxonomy="true" ma:internalName="ia56c5f4991045989a786b6ecb732719" ma:taxonomyFieldName="Submitter_x0020_Role" ma:displayName="Submitter Role" ma:default="" ma:fieldId="{2a56c5f4-9910-4598-9a78-6b6ecb732719}" ma:sspId="a3ae1311-9ec1-44ed-9b85-20ca267aa743" ma:termSetId="d4ace8ae-a4c4-4770-a8b9-bc6c67c601d9" ma:anchorId="00000000-0000-0000-0000-000000000000" ma:open="false" ma:isKeyword="false">
      <xsd:complexType>
        <xsd:sequence>
          <xsd:element ref="pc:Terms" minOccurs="0" maxOccurs="1"/>
        </xsd:sequence>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8F082CED-4D5C-4C80-AD19-DA4B064BC174}"/>
</file>

<file path=customXml/itemProps2.xml><?xml version="1.0" encoding="utf-8"?>
<ds:datastoreItem xmlns:ds="http://schemas.openxmlformats.org/officeDocument/2006/customXml" ds:itemID="{56E180D4-8020-49AE-B15E-A786884350B9}"/>
</file>

<file path=customXml/itemProps3.xml><?xml version="1.0" encoding="utf-8"?>
<ds:datastoreItem xmlns:ds="http://schemas.openxmlformats.org/officeDocument/2006/customXml" ds:itemID="{C0539C7A-EA49-4778-8EF1-12C61B8E5FBD}"/>
</file>

<file path=customXml/itemProps4.xml><?xml version="1.0" encoding="utf-8"?>
<ds:datastoreItem xmlns:ds="http://schemas.openxmlformats.org/officeDocument/2006/customXml" ds:itemID="{B3064814-F11B-4D28-A8EF-5F17F3BE1715}"/>
</file>

<file path=docProps/app.xml><?xml version="1.0" encoding="utf-8"?>
<Properties xmlns="http://schemas.openxmlformats.org/officeDocument/2006/extended-properties" xmlns:vt="http://schemas.openxmlformats.org/officeDocument/2006/docPropsVTypes">
  <Template/>
  <TotalTime>760</TotalTime>
  <Words>1728</Words>
  <Application>Microsoft Office PowerPoint</Application>
  <PresentationFormat>On-screen Show (4:3)</PresentationFormat>
  <Paragraphs>199</Paragraphs>
  <Slides>19</Slides>
  <Notes>19</Notes>
  <HiddenSlides>0</HiddenSlides>
  <MMClips>0</MMClips>
  <ScaleCrop>false</ScaleCrop>
  <HeadingPairs>
    <vt:vector size="4" baseType="variant">
      <vt:variant>
        <vt:lpstr>Theme</vt:lpstr>
      </vt:variant>
      <vt:variant>
        <vt:i4>1</vt:i4>
      </vt:variant>
      <vt:variant>
        <vt:lpstr>Slide Titles</vt:lpstr>
      </vt:variant>
      <vt:variant>
        <vt:i4>19</vt:i4>
      </vt:variant>
    </vt:vector>
  </HeadingPairs>
  <TitlesOfParts>
    <vt:vector size="20" baseType="lpstr">
      <vt:lpstr>Paper</vt:lpstr>
      <vt:lpstr>Western Area Power Administration’s Integrated Resource Planning Program</vt:lpstr>
      <vt:lpstr>Agenda</vt:lpstr>
      <vt:lpstr>Legislation</vt:lpstr>
      <vt:lpstr>Goals of EPAct and EPAMP</vt:lpstr>
      <vt:lpstr>IRP Definition </vt:lpstr>
      <vt:lpstr>4 IRP Options</vt:lpstr>
      <vt:lpstr>Requirements</vt:lpstr>
      <vt:lpstr>Requirements</vt:lpstr>
      <vt:lpstr>Requirements</vt:lpstr>
      <vt:lpstr>Requirements</vt:lpstr>
      <vt:lpstr>Requirements</vt:lpstr>
      <vt:lpstr>When </vt:lpstr>
      <vt:lpstr>How to Submit an IRP</vt:lpstr>
      <vt:lpstr>Annual Progress Reports</vt:lpstr>
      <vt:lpstr>Criteria For Approval</vt:lpstr>
      <vt:lpstr>Accepting Other Plans</vt:lpstr>
      <vt:lpstr>Review and Approval</vt:lpstr>
      <vt:lpstr>Penalties for Noncompliance</vt:lpstr>
      <vt:lpstr>Questions?</vt:lpstr>
    </vt:vector>
  </TitlesOfParts>
  <Company>WAPA DOE</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Presentation - Western Area Power Administration's Integrated Resource Planning Program</dc:title>
  <dc:creator>Horstman, Ron</dc:creator>
  <cp:lastModifiedBy>Paul, Patricia@Energy</cp:lastModifiedBy>
  <cp:revision>53</cp:revision>
  <cp:lastPrinted>2016-04-12T13:43:53Z</cp:lastPrinted>
  <dcterms:created xsi:type="dcterms:W3CDTF">2016-04-06T18:15:59Z</dcterms:created>
  <dcterms:modified xsi:type="dcterms:W3CDTF">2016-07-05T16:24:47Z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0x01010060CCC58EB6DDD042AF64737FFB4292D8</vt:lpwstr>
  </property>
  <property fmtid="{D5CDD505-2E9C-101B-9397-08002B2CF9AE}" pid="3" name="_dlc_DocIdItemGuid">
    <vt:lpwstr>18ec33c5-6385-49ad-beea-f564d35f0dcf</vt:lpwstr>
  </property>
  <property fmtid="{D5CDD505-2E9C-101B-9397-08002B2CF9AE}" pid="4" name="Subject_x0020_Areas">
    <vt:lpwstr/>
  </property>
  <property fmtid="{D5CDD505-2E9C-101B-9397-08002B2CF9AE}" pid="5" name="_CopySource">
    <vt:lpwstr>http://efilingspinternal/PendingDocuments/16-OIR-04/20160705T121140_Presentation__Western_Area_Power_Administration's_Integrated_Re.pptx</vt:lpwstr>
  </property>
  <property fmtid="{D5CDD505-2E9C-101B-9397-08002B2CF9AE}" pid="6" name="Subject Areas">
    <vt:lpwstr/>
  </property>
  <property fmtid="{D5CDD505-2E9C-101B-9397-08002B2CF9AE}" pid="7" name="Submission Type">
    <vt:lpwstr>6;#Document|6786e4f6-aafd-416d-a977-1b2d5f456edf</vt:lpwstr>
  </property>
  <property fmtid="{D5CDD505-2E9C-101B-9397-08002B2CF9AE}" pid="8" name="Submitter Role">
    <vt:lpwstr>7;#Public|5fee9918-69d5-40f5-9767-4e66d03898ce</vt:lpwstr>
  </property>
  <property fmtid="{D5CDD505-2E9C-101B-9397-08002B2CF9AE}" pid="9" name="Order">
    <vt:r8>1276300</vt:r8>
  </property>
  <property fmtid="{D5CDD505-2E9C-101B-9397-08002B2CF9AE}" pid="10" name="Document Type">
    <vt:lpwstr>3;#Document|f3c81208-9d0f-49cc-afc5-e227f36ec0e7</vt:lpwstr>
  </property>
  <property fmtid="{D5CDD505-2E9C-101B-9397-08002B2CF9AE}" pid="11" name="xd_ProgID">
    <vt:lpwstr/>
  </property>
  <property fmtid="{D5CDD505-2E9C-101B-9397-08002B2CF9AE}" pid="12" name="_SourceUrl">
    <vt:lpwstr/>
  </property>
  <property fmtid="{D5CDD505-2E9C-101B-9397-08002B2CF9AE}" pid="13" name="_SharedFileIndex">
    <vt:lpwstr/>
  </property>
  <property fmtid="{D5CDD505-2E9C-101B-9397-08002B2CF9AE}" pid="14" name="TemplateUrl">
    <vt:lpwstr/>
  </property>
</Properties>
</file>