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1"/>
  </p:sldMasterIdLst>
  <p:notesMasterIdLst>
    <p:notesMasterId r:id="rId18"/>
  </p:notesMasterIdLst>
  <p:handoutMasterIdLst>
    <p:handoutMasterId r:id="rId19"/>
  </p:handoutMasterIdLst>
  <p:sldIdLst>
    <p:sldId id="277" r:id="rId2"/>
    <p:sldId id="305" r:id="rId3"/>
    <p:sldId id="306" r:id="rId4"/>
    <p:sldId id="295" r:id="rId5"/>
    <p:sldId id="293" r:id="rId6"/>
    <p:sldId id="302" r:id="rId7"/>
    <p:sldId id="303" r:id="rId8"/>
    <p:sldId id="307" r:id="rId9"/>
    <p:sldId id="292" r:id="rId10"/>
    <p:sldId id="308" r:id="rId11"/>
    <p:sldId id="309" r:id="rId12"/>
    <p:sldId id="310" r:id="rId13"/>
    <p:sldId id="311" r:id="rId14"/>
    <p:sldId id="312" r:id="rId15"/>
    <p:sldId id="313" r:id="rId16"/>
    <p:sldId id="301" r:id="rId17"/>
  </p:sldIdLst>
  <p:sldSz cx="9144000" cy="6858000" type="screen4x3"/>
  <p:notesSz cx="7010400" cy="92964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000000"/>
    <a:srgbClr val="000066"/>
    <a:srgbClr val="FFE983"/>
    <a:srgbClr val="A33E10"/>
    <a:srgbClr val="734B05"/>
    <a:srgbClr val="425A0E"/>
    <a:srgbClr val="9E00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25" autoAdjust="0"/>
    <p:restoredTop sz="94588" autoAdjust="0"/>
  </p:normalViewPr>
  <p:slideViewPr>
    <p:cSldViewPr snapToGrid="0" snapToObjects="1">
      <p:cViewPr varScale="1">
        <p:scale>
          <a:sx n="91" d="100"/>
          <a:sy n="91" d="100"/>
        </p:scale>
        <p:origin x="-687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>
        <p:scale>
          <a:sx n="75" d="100"/>
          <a:sy n="75" d="100"/>
        </p:scale>
        <p:origin x="-2116" y="9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openxmlformats.org/officeDocument/2006/relationships/customXml" Target="../customXml/item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IRANIR.PUBLICFM\Local%20Settings\Temporary%20Internet%20Files\Content.Outlook\6NYIMJAK\Charts%20and%20data%20for%20SP%20presentation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92D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3"/>
            <c:bubble3D val="0"/>
            <c:spPr>
              <a:solidFill>
                <a:srgbClr val="99CCFF"/>
              </a:solidFill>
              <a:ln>
                <a:solidFill>
                  <a:schemeClr val="tx1"/>
                </a:solidFill>
              </a:ln>
            </c:spPr>
          </c:dPt>
          <c:dPt>
            <c:idx val="4"/>
            <c:bubble3D val="0"/>
            <c:spPr>
              <a:solidFill>
                <a:srgbClr val="CC0000"/>
              </a:solidFill>
              <a:ln>
                <a:solidFill>
                  <a:schemeClr val="tx1"/>
                </a:solidFill>
              </a:ln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'Charts and data for presentatio'!$K$7:$K$11</c:f>
              <c:strCache>
                <c:ptCount val="5"/>
                <c:pt idx="0">
                  <c:v>City Owned</c:v>
                </c:pt>
                <c:pt idx="1">
                  <c:v>WAPA</c:v>
                </c:pt>
                <c:pt idx="2">
                  <c:v>MSR</c:v>
                </c:pt>
                <c:pt idx="3">
                  <c:v>NCPA</c:v>
                </c:pt>
                <c:pt idx="4">
                  <c:v>Other Purchases</c:v>
                </c:pt>
              </c:strCache>
            </c:strRef>
          </c:cat>
          <c:val>
            <c:numRef>
              <c:f>'Charts and data for presentatio'!$L$7:$L$11</c:f>
              <c:numCache>
                <c:formatCode>0%</c:formatCode>
                <c:ptCount val="5"/>
                <c:pt idx="0">
                  <c:v>0.35877812606015241</c:v>
                </c:pt>
                <c:pt idx="1">
                  <c:v>9.9251818779273471E-2</c:v>
                </c:pt>
                <c:pt idx="2">
                  <c:v>0.24174479197402529</c:v>
                </c:pt>
                <c:pt idx="3">
                  <c:v>0.23911105795627074</c:v>
                </c:pt>
                <c:pt idx="4">
                  <c:v>6.1114205230278579E-2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800">
          <a:latin typeface="Arial" pitchFamily="34" charset="0"/>
          <a:cs typeface="Arial" pitchFamily="34" charset="0"/>
        </a:defRPr>
      </a:pPr>
      <a:endParaRPr lang="en-US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 bwMode="auto">
          <a:xfrm>
            <a:off x="3970338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algn="r"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75936ABB-D4F5-492A-AE36-1BE0E1669F8F}" type="datetimeFigureOut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 bwMode="auto">
          <a:xfrm>
            <a:off x="0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auto">
          <a:xfrm>
            <a:off x="3970338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algn="r" defTabSz="465138" eaLnBrk="1" hangingPunct="1">
              <a:defRPr sz="13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EA486DB-3B77-4A1B-B815-D8722F65AA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87276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0338" y="0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>
            <a:lvl1pPr algn="r"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4BFEAD2E-4FB2-4F06-8011-FD95050B7320}" type="datetimeFigureOut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81100" y="698500"/>
            <a:ext cx="4648200" cy="3486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8139" tIns="44070" rIns="88139" bIns="4407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1675" y="4416425"/>
            <a:ext cx="5607050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defTabSz="465138" eaLnBrk="1" hangingPunct="1">
              <a:defRPr sz="1300">
                <a:latin typeface="Calibri" pitchFamily="34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0338" y="8831263"/>
            <a:ext cx="30384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45" tIns="46573" rIns="93145" bIns="46573" numCol="1" anchor="b" anchorCtr="0" compatLnSpc="1">
            <a:prstTxWarp prst="textNoShape">
              <a:avLst/>
            </a:prstTxWarp>
          </a:bodyPr>
          <a:lstStyle>
            <a:lvl1pPr algn="r" defTabSz="465138" eaLnBrk="1" hangingPunct="1">
              <a:defRPr sz="13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5DD7BD2-021D-481F-92D5-E7F5A7DE60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69061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</p:spPr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algn="ctr"/>
            <a:r>
              <a:rPr lang="en-US" altLang="en-US" sz="1600" b="1" u="sng" smtClean="0"/>
              <a:t>Title Page</a:t>
            </a:r>
          </a:p>
          <a:p>
            <a:pPr algn="ctr"/>
            <a:endParaRPr lang="en-US" altLang="en-US" sz="1600" b="1" u="sng" smtClean="0"/>
          </a:p>
          <a:p>
            <a:pPr algn="ctr"/>
            <a:r>
              <a:rPr lang="en-US" altLang="en-US" sz="1600" b="1" smtClean="0"/>
              <a:t>Calibri Font</a:t>
            </a:r>
          </a:p>
          <a:p>
            <a:pPr algn="ctr"/>
            <a:r>
              <a:rPr lang="en-US" altLang="en-US" sz="1600" b="1" smtClean="0"/>
              <a:t>No more than 3 lines </a:t>
            </a:r>
          </a:p>
          <a:p>
            <a:pPr algn="ctr"/>
            <a:r>
              <a:rPr lang="en-US" altLang="en-US" sz="1600" b="1" smtClean="0"/>
              <a:t>No smaller than 28 point font</a:t>
            </a:r>
          </a:p>
          <a:p>
            <a:endParaRPr lang="en-US" altLang="en-US" sz="1600" b="1" smtClean="0"/>
          </a:p>
        </p:txBody>
      </p:sp>
    </p:spTree>
    <p:extLst>
      <p:ext uri="{BB962C8B-B14F-4D97-AF65-F5344CB8AC3E}">
        <p14:creationId xmlns:p14="http://schemas.microsoft.com/office/powerpoint/2010/main" val="3507615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>
            <a:spLocks noChangeArrowheads="1"/>
          </p:cNvSpPr>
          <p:nvPr userDrawn="1"/>
        </p:nvSpPr>
        <p:spPr bwMode="auto">
          <a:xfrm>
            <a:off x="457200" y="5529263"/>
            <a:ext cx="533400" cy="990600"/>
          </a:xfrm>
          <a:prstGeom prst="rect">
            <a:avLst/>
          </a:prstGeom>
          <a:solidFill>
            <a:srgbClr val="008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defTabSz="914400">
              <a:defRPr/>
            </a:pPr>
            <a:endParaRPr lang="en-US" altLang="en-US" dirty="0" smtClean="0">
              <a:latin typeface="Calibri" pitchFamily="34" charset="0"/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790575" y="5667375"/>
            <a:ext cx="8018463" cy="600075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altLang="en-US" sz="2800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         City of Santa Clara</a:t>
            </a:r>
          </a:p>
        </p:txBody>
      </p:sp>
      <p:pic>
        <p:nvPicPr>
          <p:cNvPr id="5" name="Picture 14" descr="I:\Graphics\City Seal\City seal color.gif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5767388"/>
            <a:ext cx="9112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735" y="223822"/>
            <a:ext cx="7881937" cy="1143000"/>
          </a:xfrm>
          <a:prstGeom prst="rect">
            <a:avLst/>
          </a:prstGeom>
        </p:spPr>
        <p:txBody>
          <a:bodyPr/>
          <a:lstStyle>
            <a:lvl1pPr algn="l">
              <a:defRPr sz="42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519113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6F2EC5F8-15A6-4CDD-91DF-4D1800B432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39950614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578C0-1826-49A0-853B-1BF7C441B4F1}" type="datetimeFigureOut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71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4942040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6363988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0098423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0323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&amp; Content w/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5167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/>
          </p:nvPr>
        </p:nvSpPr>
        <p:spPr>
          <a:xfrm>
            <a:off x="457198" y="1635761"/>
            <a:ext cx="4958447" cy="4029209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000"/>
            </a:lvl1pPr>
            <a:lvl2pPr marL="742950" indent="-285750">
              <a:buFont typeface="Arial"/>
              <a:buChar char="–"/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7"/>
          </p:nvPr>
        </p:nvSpPr>
        <p:spPr>
          <a:xfrm>
            <a:off x="5649913" y="1636184"/>
            <a:ext cx="3205162" cy="402801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9094A-9C59-4035-B848-2482EF8116B8}" type="datetime1">
              <a:rPr lang="en-US"/>
              <a:pPr>
                <a:defRPr/>
              </a:pPr>
              <a:t>4/18/2016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20"/>
          </p:nvPr>
        </p:nvSpPr>
        <p:spPr>
          <a:xfrm>
            <a:off x="404813" y="6396038"/>
            <a:ext cx="84613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699A1-45E1-44E9-9F54-23C2C12E0F4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444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3" descr="U:\Logo Graphics\~New SVP Logo\svp_2012_logo_no_seal_300dpi.jpg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54"/>
          <a:stretch>
            <a:fillRect/>
          </a:stretch>
        </p:blipFill>
        <p:spPr bwMode="auto">
          <a:xfrm>
            <a:off x="7356475" y="5675313"/>
            <a:ext cx="1330325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 userDrawn="1"/>
        </p:nvSpPr>
        <p:spPr>
          <a:xfrm>
            <a:off x="6248400" y="5499100"/>
            <a:ext cx="809625" cy="105092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1028" name="Picture 1"/>
          <p:cNvPicPr>
            <a:picLocks noChangeAspect="1"/>
          </p:cNvPicPr>
          <p:nvPr userDrawn="1"/>
        </p:nvPicPr>
        <p:blipFill>
          <a:blip r:embed="rId10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-381000"/>
            <a:ext cx="56388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Oval 2"/>
          <p:cNvSpPr/>
          <p:nvPr userDrawn="1"/>
        </p:nvSpPr>
        <p:spPr>
          <a:xfrm>
            <a:off x="4114800" y="-381000"/>
            <a:ext cx="5638800" cy="5638800"/>
          </a:xfrm>
          <a:prstGeom prst="ellipse">
            <a:avLst/>
          </a:prstGeom>
          <a:solidFill>
            <a:schemeClr val="bg2">
              <a:lumMod val="20000"/>
              <a:lumOff val="80000"/>
              <a:alpha val="33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9" name="Date Placeholder 3"/>
          <p:cNvSpPr txBox="1">
            <a:spLocks/>
          </p:cNvSpPr>
          <p:nvPr userDrawn="1"/>
        </p:nvSpPr>
        <p:spPr bwMode="auto">
          <a:xfrm>
            <a:off x="6459538" y="6313488"/>
            <a:ext cx="903287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 eaLnBrk="0" hangingPunct="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charset="0"/>
                <a:ea typeface="ＭＳ Ｐゴシック" charset="0"/>
              </a:defRPr>
            </a:lvl9pPr>
          </a:lstStyle>
          <a:p>
            <a:pPr algn="r" eaLnBrk="1" hangingPunct="1">
              <a:defRPr/>
            </a:pPr>
            <a:endParaRPr lang="en-US" sz="1200" b="1" dirty="0" smtClean="0">
              <a:solidFill>
                <a:srgbClr val="898989"/>
              </a:solidFill>
              <a:latin typeface="Arial" charset="0"/>
            </a:endParaRPr>
          </a:p>
        </p:txBody>
      </p:sp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6688138" y="6307138"/>
            <a:ext cx="903287" cy="273050"/>
          </a:xfrm>
          <a:prstGeom prst="rect">
            <a:avLst/>
          </a:prstGeom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fld id="{F4444179-25F0-4154-BE94-210A85DC7680}" type="slidenum">
              <a:rPr lang="en-US" altLang="en-US" sz="1400" smtClean="0">
                <a:solidFill>
                  <a:srgbClr val="898989"/>
                </a:solidFill>
                <a:latin typeface="Arial" panose="020B0604020202020204" pitchFamily="34" charset="0"/>
              </a:rPr>
              <a:pPr algn="ctr" eaLnBrk="1" hangingPunct="1">
                <a:defRPr/>
              </a:pPr>
              <a:t>‹#›</a:t>
            </a:fld>
            <a:endParaRPr lang="en-US" altLang="en-US" sz="1400" smtClean="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 userDrawn="1"/>
        </p:nvSpPr>
        <p:spPr bwMode="auto">
          <a:xfrm>
            <a:off x="457200" y="5529263"/>
            <a:ext cx="533400" cy="990600"/>
          </a:xfrm>
          <a:prstGeom prst="rect">
            <a:avLst/>
          </a:prstGeom>
          <a:solidFill>
            <a:srgbClr val="008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ＭＳ Ｐゴシック" pitchFamily="34" charset="-128"/>
              </a:defRPr>
            </a:lvl9pPr>
          </a:lstStyle>
          <a:p>
            <a:pPr defTabSz="914400">
              <a:defRPr/>
            </a:pPr>
            <a:endParaRPr lang="en-US" altLang="en-US" dirty="0" smtClean="0">
              <a:latin typeface="Calibri" pitchFamily="34" charset="0"/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790575" y="5667375"/>
            <a:ext cx="6572250" cy="600075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spcBef>
                <a:spcPts val="200"/>
              </a:spcBef>
              <a:spcAft>
                <a:spcPts val="200"/>
              </a:spcAft>
              <a:defRPr/>
            </a:pPr>
            <a:r>
              <a:rPr lang="en-US" altLang="en-US" sz="2800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         City of Santa Clara</a:t>
            </a:r>
          </a:p>
        </p:txBody>
      </p:sp>
      <p:pic>
        <p:nvPicPr>
          <p:cNvPr id="1036" name="Picture 14" descr="I:\Graphics\City Seal\City seal color.gif"/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5767388"/>
            <a:ext cx="9112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3" r:id="rId3"/>
    <p:sldLayoutId id="2147483904" r:id="rId4"/>
    <p:sldLayoutId id="2147483907" r:id="rId5"/>
    <p:sldLayoutId id="2147483908" r:id="rId6"/>
    <p:sldLayoutId id="2147483909" r:id="rId7"/>
  </p:sldLayoutIdLst>
  <p:transition spd="slow">
    <p:fade/>
  </p:transition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emf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12925" y="4313238"/>
            <a:ext cx="5867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defTabSz="914400"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76288" y="561975"/>
            <a:ext cx="781685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3600" b="1"/>
              <a:t>Silicon Valley Power</a:t>
            </a:r>
            <a:endParaRPr lang="en-US" altLang="en-US" sz="360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algn="ctr" eaLnBrk="1" hangingPunct="1">
              <a:spcBef>
                <a:spcPct val="50000"/>
              </a:spcBef>
            </a:pPr>
            <a:endParaRPr lang="en-US" altLang="en-US" sz="2800">
              <a:latin typeface="Calibri" panose="020F0502020204030204" pitchFamily="34" charset="0"/>
            </a:endParaRPr>
          </a:p>
        </p:txBody>
      </p:sp>
      <p:sp>
        <p:nvSpPr>
          <p:cNvPr id="819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306513" y="6245225"/>
            <a:ext cx="2895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mtClean="0">
                <a:latin typeface="Arial" panose="020B0604020202020204" pitchFamily="34" charset="0"/>
              </a:rPr>
              <a:t>The Center of What’s Possible</a:t>
            </a:r>
          </a:p>
        </p:txBody>
      </p:sp>
      <p:pic>
        <p:nvPicPr>
          <p:cNvPr id="819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1430338"/>
            <a:ext cx="4772025" cy="343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extBox 2"/>
          <p:cNvSpPr txBox="1">
            <a:spLocks noChangeArrowheads="1"/>
          </p:cNvSpPr>
          <p:nvPr/>
        </p:nvSpPr>
        <p:spPr bwMode="auto">
          <a:xfrm>
            <a:off x="3824288" y="5113338"/>
            <a:ext cx="1844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/>
              <a:t>April 18, 2016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Date Placeholder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1B2B300D-0FA7-41E6-9932-88B347F14615}" type="datetime1">
              <a:rPr lang="en-US" altLang="en-US" smtClean="0">
                <a:latin typeface="Arial" panose="020B0604020202020204" pitchFamily="34" charset="0"/>
              </a:rPr>
              <a:pPr/>
              <a:t>4/18/2016</a:t>
            </a:fld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457200" y="628650"/>
            <a:ext cx="79629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4400"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87425" y="1397000"/>
            <a:ext cx="7685088" cy="286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latin typeface="+mn-lt"/>
              </a:rPr>
              <a:t>Background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latin typeface="+mn-lt"/>
              </a:rPr>
              <a:t>Ongoing Integrated Resource Planning Process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latin typeface="+mn-lt"/>
              </a:rPr>
              <a:t>Incorporation of State Environmental Goals</a:t>
            </a: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3654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mtClean="0"/>
              <a:t/>
            </a:r>
            <a:br>
              <a:rPr lang="en-US" altLang="en-US" smtClean="0"/>
            </a:br>
            <a:r>
              <a:rPr lang="en-US" altLang="en-US" sz="5400" smtClean="0"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</a:p>
        </p:txBody>
      </p:sp>
      <p:sp>
        <p:nvSpPr>
          <p:cNvPr id="11267" name="Date Placeholder 2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Date Placeholder 1"/>
          <p:cNvSpPr>
            <a:spLocks noGrp="1"/>
          </p:cNvSpPr>
          <p:nvPr>
            <p:ph type="dt" sz="quarter" idx="10"/>
          </p:nvPr>
        </p:nvSpPr>
        <p:spPr>
          <a:xfrm>
            <a:off x="4386263" y="6245225"/>
            <a:ext cx="2133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9F5F3BFD-8F42-4254-AF55-11930A705390}" type="datetime1">
              <a:rPr lang="en-US" altLang="en-US" smtClean="0">
                <a:latin typeface="Arial" panose="020B0604020202020204" pitchFamily="34" charset="0"/>
              </a:rPr>
              <a:pPr/>
              <a:t>4/18/2016</a:t>
            </a:fld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1229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306513" y="6245225"/>
            <a:ext cx="2895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mtClean="0">
                <a:latin typeface="Arial" panose="020B0604020202020204" pitchFamily="34" charset="0"/>
              </a:rPr>
              <a:t>The Center of What’s Possible</a:t>
            </a:r>
          </a:p>
        </p:txBody>
      </p:sp>
      <p:sp>
        <p:nvSpPr>
          <p:cNvPr id="12292" name="TextBox 4"/>
          <p:cNvSpPr txBox="1">
            <a:spLocks noChangeArrowheads="1"/>
          </p:cNvSpPr>
          <p:nvPr/>
        </p:nvSpPr>
        <p:spPr bwMode="auto">
          <a:xfrm>
            <a:off x="887413" y="363538"/>
            <a:ext cx="7416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4000"/>
              <a:t>What is Silicon Valley Power</a:t>
            </a:r>
          </a:p>
        </p:txBody>
      </p:sp>
      <p:sp>
        <p:nvSpPr>
          <p:cNvPr id="12293" name="TextBox 5"/>
          <p:cNvSpPr txBox="1">
            <a:spLocks noChangeArrowheads="1"/>
          </p:cNvSpPr>
          <p:nvPr/>
        </p:nvSpPr>
        <p:spPr bwMode="auto">
          <a:xfrm>
            <a:off x="784225" y="1417638"/>
            <a:ext cx="8540750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City of Santa Clara’s Municipal Electric Utility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Serve 120,000+ population, 53,000 customers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&gt;500 MW peak, &gt;3,000GWh/yr sales, flat load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About 13 MW DER/PV, 19MWh/yr production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&gt;90% of sales are Commercial and Industrial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High Tech/Data Centers—reliability top concern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/>
              <a:t>Long Term history of diverse generation portfolio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10"/>
          <p:cNvSpPr>
            <a:spLocks noChangeArrowheads="1"/>
          </p:cNvSpPr>
          <p:nvPr/>
        </p:nvSpPr>
        <p:spPr bwMode="auto">
          <a:xfrm>
            <a:off x="79375" y="254000"/>
            <a:ext cx="77724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64" tIns="46032" rIns="92064" bIns="46032" anchor="b"/>
          <a:lstStyle/>
          <a:p>
            <a:pPr defTabSz="912813">
              <a:defRPr/>
            </a:pPr>
            <a:r>
              <a:rPr lang="en-US" sz="4000" dirty="0">
                <a:solidFill>
                  <a:srgbClr val="009900"/>
                </a:solidFill>
                <a:latin typeface="+mj-lt"/>
              </a:rPr>
              <a:t>Power Resource Portfolio 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798513"/>
            <a:ext cx="4029075" cy="263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2"/>
          <p:cNvSpPr>
            <a:spLocks noChangeArrowheads="1"/>
          </p:cNvSpPr>
          <p:nvPr/>
        </p:nvSpPr>
        <p:spPr bwMode="auto">
          <a:xfrm>
            <a:off x="498475" y="696913"/>
            <a:ext cx="42973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SVP Resources Mix in 2014</a:t>
            </a:r>
            <a:endParaRPr lang="en-US" altLang="en-US" sz="2000" b="1">
              <a:solidFill>
                <a:schemeClr val="tx2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31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979488"/>
            <a:ext cx="3128963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49788" y="630238"/>
            <a:ext cx="441483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2000" dirty="0">
                <a:latin typeface="+mj-lt"/>
              </a:rPr>
              <a:t>Planned SVP Resources Mix in 2018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369888" y="3367088"/>
            <a:ext cx="3829050" cy="400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>
            <a:lvl1pPr defTabSz="912813" eaLnBrk="0" hangingPunct="0"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defTabSz="912813" eaLnBrk="0" hangingPunct="0"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defTabSz="912813" eaLnBrk="0" hangingPunct="0"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defTabSz="912813" eaLnBrk="0" hangingPunct="0"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defTabSz="912813" eaLnBrk="0" hangingPunct="0"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altLang="en-US" sz="2000" dirty="0" smtClean="0">
                <a:latin typeface="+mj-lt"/>
              </a:rPr>
              <a:t>Generation by Ownership</a:t>
            </a:r>
          </a:p>
        </p:txBody>
      </p:sp>
      <p:graphicFrame>
        <p:nvGraphicFramePr>
          <p:cNvPr id="11" name="Chart 10"/>
          <p:cNvGraphicFramePr/>
          <p:nvPr/>
        </p:nvGraphicFramePr>
        <p:xfrm>
          <a:off x="387350" y="3793183"/>
          <a:ext cx="3827588" cy="2888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3321" name="Straight Connector 2"/>
          <p:cNvCxnSpPr>
            <a:cxnSpLocks noChangeShapeType="1"/>
          </p:cNvCxnSpPr>
          <p:nvPr/>
        </p:nvCxnSpPr>
        <p:spPr bwMode="auto">
          <a:xfrm flipH="1">
            <a:off x="6618288" y="2185988"/>
            <a:ext cx="325437" cy="933450"/>
          </a:xfrm>
          <a:prstGeom prst="line">
            <a:avLst/>
          </a:prstGeom>
          <a:noFill/>
          <a:ln w="19050" algn="ctr">
            <a:solidFill>
              <a:srgbClr val="0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332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788" y="3435350"/>
            <a:ext cx="4192587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 bwMode="auto">
          <a:xfrm>
            <a:off x="404813" y="112713"/>
            <a:ext cx="8610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00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Resources Portfolio, cont.</a:t>
            </a:r>
            <a:endParaRPr lang="en-US" altLang="en-US" sz="40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39" name="Date Placeholder 4"/>
          <p:cNvSpPr>
            <a:spLocks noGrp="1"/>
          </p:cNvSpPr>
          <p:nvPr>
            <p:ph type="dt" sz="quarter" idx="18"/>
          </p:nvPr>
        </p:nvSpPr>
        <p:spPr>
          <a:xfrm>
            <a:off x="2811463" y="6292850"/>
            <a:ext cx="2133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B877415B-95B4-4436-B69A-AACD9E7900AC}" type="datetime1">
              <a:rPr lang="en-US" altLang="en-US" smtClean="0">
                <a:latin typeface="Arial" panose="020B0604020202020204" pitchFamily="34" charset="0"/>
              </a:rPr>
              <a:pPr/>
              <a:t>4/18/2016</a:t>
            </a:fld>
            <a:endParaRPr lang="en-US" altLang="en-US" smtClean="0">
              <a:latin typeface="Arial" panose="020B0604020202020204" pitchFamily="34" charset="0"/>
            </a:endParaRPr>
          </a:p>
        </p:txBody>
      </p:sp>
      <p:pic>
        <p:nvPicPr>
          <p:cNvPr id="1434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946150"/>
            <a:ext cx="4454525" cy="282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33675"/>
            <a:ext cx="4443413" cy="267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 bwMode="auto">
          <a:xfrm>
            <a:off x="142875" y="274638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 &amp; </a:t>
            </a:r>
            <a:br>
              <a:rPr lang="en-US" altLang="en-US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Generation</a:t>
            </a:r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3498850"/>
            <a:ext cx="4273550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0" y="2832100"/>
            <a:ext cx="4408488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90488"/>
            <a:ext cx="4670425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 bwMode="auto">
          <a:xfrm>
            <a:off x="863600" y="1108075"/>
            <a:ext cx="7886700" cy="26304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mtClean="0"/>
              <a:t>Ongoing Integrated Resource Planning Process</a:t>
            </a:r>
            <a:br>
              <a:rPr lang="en-US" altLang="en-US" smtClean="0"/>
            </a:br>
            <a:endParaRPr lang="en-US" altLang="en-US" smtClean="0"/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7127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40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Planning Process</a:t>
            </a:r>
            <a:r>
              <a:rPr lang="en-US" altLang="en-US" smtClean="0">
                <a:solidFill>
                  <a:srgbClr val="009900"/>
                </a:solidFill>
              </a:rPr>
              <a:t/>
            </a:r>
            <a:br>
              <a:rPr lang="en-US" altLang="en-US" smtClean="0">
                <a:solidFill>
                  <a:srgbClr val="009900"/>
                </a:solidFill>
              </a:rPr>
            </a:br>
            <a:endParaRPr lang="en-US" altLang="en-US" smtClean="0"/>
          </a:p>
        </p:txBody>
      </p:sp>
      <p:sp>
        <p:nvSpPr>
          <p:cNvPr id="17411" name="Content Placeholder 2"/>
          <p:cNvSpPr>
            <a:spLocks noGrp="1"/>
          </p:cNvSpPr>
          <p:nvPr>
            <p:ph sz="half" idx="13"/>
          </p:nvPr>
        </p:nvSpPr>
        <p:spPr bwMode="auto">
          <a:xfrm>
            <a:off x="233363" y="1290638"/>
            <a:ext cx="7805737" cy="4029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Silicon Valley Power maintains a diverse portfolio of resources to enhance reliability, environmental responsibility and price for its customers. </a:t>
            </a:r>
          </a:p>
          <a:p>
            <a:r>
              <a:rPr lang="en-US" altLang="en-US" smtClean="0"/>
              <a:t>When making resource acquisitions, SVP considers whether needs could be supplied through demand side opportunities, renewable energy or traditional generation sources. </a:t>
            </a:r>
          </a:p>
          <a:p>
            <a:r>
              <a:rPr lang="en-US" altLang="en-US" smtClean="0"/>
              <a:t>Carbon allowance pricing is added to the analysis for resources that emit GHG. </a:t>
            </a:r>
          </a:p>
          <a:p>
            <a:r>
              <a:rPr lang="en-US" altLang="en-US" smtClean="0"/>
              <a:t>This decision metric combined with its long-term history of concern for the environment and RPS requirements has led SVP to pursue a portfolio that has a broad array of resources, including high percentages of energy from carbon free and renewable facilities. </a:t>
            </a:r>
          </a:p>
          <a:p>
            <a:endParaRPr lang="en-US" altLang="en-US" smtClean="0"/>
          </a:p>
        </p:txBody>
      </p:sp>
      <p:sp>
        <p:nvSpPr>
          <p:cNvPr id="17412" name="Footer Placeholder 2"/>
          <p:cNvSpPr>
            <a:spLocks noGrp="1"/>
          </p:cNvSpPr>
          <p:nvPr>
            <p:ph type="ftr" sz="quarter" idx="19"/>
          </p:nvPr>
        </p:nvSpPr>
        <p:spPr>
          <a:xfrm>
            <a:off x="1509713" y="6245225"/>
            <a:ext cx="2895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mtClean="0">
                <a:latin typeface="Arial" panose="020B0604020202020204" pitchFamily="34" charset="0"/>
              </a:rPr>
              <a:t>The Center of What’s Possible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Planning Process, Continued </a:t>
            </a:r>
            <a:endParaRPr lang="en-US" altLang="en-US" smtClean="0"/>
          </a:p>
        </p:txBody>
      </p:sp>
      <p:sp>
        <p:nvSpPr>
          <p:cNvPr id="18435" name="Content Placeholder 2"/>
          <p:cNvSpPr>
            <a:spLocks noGrp="1"/>
          </p:cNvSpPr>
          <p:nvPr>
            <p:ph sz="half" idx="13"/>
          </p:nvPr>
        </p:nvSpPr>
        <p:spPr bwMode="auto">
          <a:xfrm>
            <a:off x="457200" y="1022350"/>
            <a:ext cx="8229600" cy="46418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After consultation with Key Account and Public Benefit staff, SVP prepares annual load forecasts for 20 years</a:t>
            </a:r>
          </a:p>
          <a:p>
            <a:pPr lvl="1">
              <a:buFontTx/>
              <a:buChar char="–"/>
            </a:pPr>
            <a:r>
              <a:rPr lang="en-US" altLang="en-US" smtClean="0"/>
              <a:t>Estimates are completed based on low, medium and high changes in load. </a:t>
            </a:r>
          </a:p>
          <a:p>
            <a:pPr lvl="1">
              <a:buFontTx/>
              <a:buChar char="–"/>
            </a:pPr>
            <a:r>
              <a:rPr lang="en-US" altLang="en-US" smtClean="0"/>
              <a:t>Load is adjusted for expected energy efficiency and distributed generation output (including PV).</a:t>
            </a:r>
          </a:p>
          <a:p>
            <a:r>
              <a:rPr lang="en-US" altLang="en-US" smtClean="0"/>
              <a:t>Production Models for resources availability are run. </a:t>
            </a:r>
          </a:p>
          <a:p>
            <a:pPr lvl="1">
              <a:buFontTx/>
              <a:buChar char="–"/>
            </a:pPr>
            <a:r>
              <a:rPr lang="en-US" altLang="en-US" smtClean="0"/>
              <a:t>Models include expected life of project, output and/or length of PPA</a:t>
            </a:r>
          </a:p>
          <a:p>
            <a:pPr lvl="1">
              <a:buFontTx/>
              <a:buChar char="–"/>
            </a:pPr>
            <a:r>
              <a:rPr lang="en-US" altLang="en-US" smtClean="0"/>
              <a:t>Availability of current resources is developed and pricing compared under low/high green house gas costs, low/standard/high hydro, low/high costs for resources and expected changes in state policies. </a:t>
            </a:r>
          </a:p>
          <a:p>
            <a:r>
              <a:rPr lang="en-US" altLang="en-US" smtClean="0"/>
              <a:t>Future needs are developed and resources acquired based on</a:t>
            </a:r>
          </a:p>
          <a:p>
            <a:pPr lvl="1">
              <a:buFontTx/>
              <a:buChar char="–"/>
            </a:pPr>
            <a:r>
              <a:rPr lang="en-US" altLang="en-US" smtClean="0"/>
              <a:t>Comparison of expected load and generation available from previous analyses.</a:t>
            </a:r>
          </a:p>
          <a:p>
            <a:pPr lvl="1">
              <a:buFontTx/>
              <a:buChar char="–"/>
            </a:pPr>
            <a:r>
              <a:rPr lang="en-US" altLang="en-US" smtClean="0"/>
              <a:t>Expected increases in Energy Efficiency and local Distributed Resources.</a:t>
            </a:r>
          </a:p>
          <a:p>
            <a:pPr lvl="1">
              <a:buFontTx/>
              <a:buChar char="–"/>
            </a:pPr>
            <a:r>
              <a:rPr lang="en-US" altLang="en-US" smtClean="0"/>
              <a:t>State policies, both current and expected changes.</a:t>
            </a:r>
          </a:p>
          <a:p>
            <a:pPr lvl="1">
              <a:buFontTx/>
              <a:buChar char="–"/>
            </a:pPr>
            <a:r>
              <a:rPr lang="en-US" altLang="en-US" smtClean="0"/>
              <a:t>Capabilities and pricing of supply technologies, both current and future.</a:t>
            </a:r>
          </a:p>
          <a:p>
            <a:endParaRPr lang="en-US" altLang="en-US" smtClean="0"/>
          </a:p>
          <a:p>
            <a:endParaRPr lang="en-US" altLang="en-US" smtClean="0"/>
          </a:p>
        </p:txBody>
      </p:sp>
      <p:sp>
        <p:nvSpPr>
          <p:cNvPr id="18436" name="Date Placeholder 4"/>
          <p:cNvSpPr>
            <a:spLocks noGrp="1"/>
          </p:cNvSpPr>
          <p:nvPr>
            <p:ph type="dt" sz="quarter" idx="18"/>
          </p:nvPr>
        </p:nvSpPr>
        <p:spPr>
          <a:xfrm>
            <a:off x="2087563" y="6292850"/>
            <a:ext cx="2133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5D8798B7-F7DE-403E-AB37-37B782E12AF7}" type="datetime1">
              <a:rPr lang="en-US" altLang="en-US" smtClean="0">
                <a:latin typeface="Arial" panose="020B0604020202020204" pitchFamily="34" charset="0"/>
              </a:rPr>
              <a:pPr/>
              <a:t>4/18/2016</a:t>
            </a:fld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 bwMode="auto">
          <a:xfrm>
            <a:off x="360363" y="188913"/>
            <a:ext cx="7886700" cy="758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Documents Produced</a:t>
            </a:r>
            <a:endParaRPr lang="en-US" alt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269875" y="947738"/>
            <a:ext cx="8716963" cy="5230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dirty="0"/>
              <a:t>Report to City Council, State, Regional and Federal Agencies including these areas: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/>
              <a:t>Carbon Reduction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City of Santa Clara Climate Action Plan; Adopted December 2013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RPS Policy Statement to CEC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/>
              <a:t>Load and Supply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City of Santa Clara Budget; includes Energy Demand &amp; Supply forecasts to CEC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Quarterly Form 1304 on Actual Sales to the CEC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Energy Efficiency Reports to Council and to CEC with CMUA/NCPA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Annual Third Party Measurement, Evaluation and Verification Reports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Tri-Annual Energy Efficiency Potential Report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Annual Reports on Solar PV and Distributed Gen. to DOE, CEC SEPA and CAISO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Annual Power Source Disclosure and Content Label </a:t>
            </a:r>
            <a:r>
              <a:rPr lang="en-US" sz="1400" dirty="0" smtClean="0"/>
              <a:t>to Council and to </a:t>
            </a:r>
            <a:r>
              <a:rPr lang="en-US" sz="1400" dirty="0"/>
              <a:t>CEC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Mandatory Cap Trade MRR Reporting to CARB on GHG Emissions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Monthly, Quarterly and Annual Resource Adequacy Reports to CAISO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Energy Storage Procurement Plan to CEC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/>
              <a:t>Planning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Western Integrated Resource Plan; every five years with annual update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/>
              <a:t>Integrated Resource Plan (2014 with 2015 Update)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lvl="1">
              <a:defRPr/>
            </a:pPr>
            <a:r>
              <a:rPr lang="en-US" dirty="0"/>
              <a:t>	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 bwMode="auto">
          <a:xfrm>
            <a:off x="457200" y="1239838"/>
            <a:ext cx="7886700" cy="1765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mtClean="0"/>
              <a:t>Incorporation of State Environmental Goals</a:t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20483" name="Date Placeholder 2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 bwMode="auto">
          <a:xfrm>
            <a:off x="715963" y="223838"/>
            <a:ext cx="7881937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4400" smtClean="0">
                <a:solidFill>
                  <a:srgbClr val="00B050"/>
                </a:solidFill>
              </a:rPr>
              <a:t>Incorporation of State Environmental Goals</a:t>
            </a:r>
            <a:endParaRPr lang="en-US" altLang="en-US" smtClean="0"/>
          </a:p>
        </p:txBody>
      </p:sp>
      <p:sp>
        <p:nvSpPr>
          <p:cNvPr id="21508" name="Slide Number Placeholder 4"/>
          <p:cNvSpPr>
            <a:spLocks noGrp="1"/>
          </p:cNvSpPr>
          <p:nvPr>
            <p:ph type="sldNum" sz="quarter" idx="12"/>
          </p:nvPr>
        </p:nvSpPr>
        <p:spPr bwMode="auto">
          <a:xfrm>
            <a:off x="7005638" y="6262688"/>
            <a:ext cx="519112" cy="4762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defRPr/>
            </a:pPr>
            <a:fld id="{2A32F348-6C38-4DC6-B836-43C2A568B9D4}" type="slidenum">
              <a:rPr lang="en-US" altLang="en-US" sz="1400" smtClean="0">
                <a:solidFill>
                  <a:schemeClr val="bg1">
                    <a:lumMod val="75000"/>
                  </a:schemeClr>
                </a:solidFill>
                <a:latin typeface="+mj-lt"/>
              </a:rPr>
              <a:pPr>
                <a:defRPr/>
              </a:pPr>
              <a:t>13</a:t>
            </a:fld>
            <a:endParaRPr lang="en-US" altLang="en-US" sz="1400" dirty="0" smtClean="0">
              <a:solidFill>
                <a:schemeClr val="bg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3250" y="1695450"/>
            <a:ext cx="7308850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State goals and requirements are included in all planning.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City carbon reduction </a:t>
            </a:r>
            <a:r>
              <a:rPr lang="en-US" dirty="0" smtClean="0"/>
              <a:t>goals.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The vast majority of documents produced are reported to the state through the California Energy Commission or California Air Resources Board.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Documents are approved in a public process through the board of governors, the Santa Clara City Council.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Documents and achievements are publicly available, include web posting (some at SVP and some at the Northern California Power Agency).</a:t>
            </a:r>
          </a:p>
          <a:p>
            <a:pPr lvl="1">
              <a:defRPr/>
            </a:pPr>
            <a:r>
              <a:rPr lang="en-US" dirty="0"/>
              <a:t>	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Date Placeholder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59DE6044-A61C-4011-AC96-5C66F9FBF072}" type="datetime1">
              <a:rPr lang="en-US" altLang="en-US" smtClean="0">
                <a:latin typeface="Arial" panose="020B0604020202020204" pitchFamily="34" charset="0"/>
              </a:rPr>
              <a:pPr/>
              <a:t>4/18/2016</a:t>
            </a:fld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236538"/>
            <a:ext cx="88392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4000" dirty="0">
                <a:solidFill>
                  <a:srgbClr val="00B050"/>
                </a:solidFill>
                <a:latin typeface="+mn-lt"/>
              </a:rPr>
              <a:t>Santa Clara Climate Action Goals</a:t>
            </a:r>
            <a:endParaRPr lang="en-US" sz="4000" dirty="0">
              <a:latin typeface="+mn-lt"/>
            </a:endParaRP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304800" y="1085850"/>
            <a:ext cx="7308850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1.1 Coal-free by 2020; Silicon Valley Power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1.2 Renewable energy resources; Silicon Valley Power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1.3 Utility-installed renewables; Silicon Valley Power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2.1 Community electricity efficiency; Silicon Valley Power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2.2 Community natural gas efficiency (coordination with PG&amp;E)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2.3 Data centers Near-Term; Planning &amp; Inspection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2.4 Customer-installed solar; SVP &amp; Public Works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2.5 Municipal energy efficiency; Public Works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2.6 Municipal renewables; Public Works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3.1 Urban Water Management Plan targets; Water and Sewer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4.1 Food waste; Public Works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4.2 Increased waste diversion; Public Works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5.1 Lawn and garden equipment; Planning and Inspection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5.2 Alternative construction fuels; Planning and Inspection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6.1 TDM program; Planning and Inspection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6.2 Municipal TDM; Planning and Inspection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6.3 Electric vehicle parking; City Government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7.1 Urban forestry; Planning and Inspection 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1400"/>
              <a:t>7.2 Urban cooling; Planning and Inspection	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altLang="en-US" sz="1600"/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B92647-2FF7-40E4-A032-6BB872FA12CF}" type="datetime1">
              <a:rPr lang="en-US" smtClean="0"/>
              <a:t>4/18/2016</a:t>
            </a:fld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391" y="189367"/>
            <a:ext cx="6781045" cy="52427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33307" y="1176950"/>
            <a:ext cx="15300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Continue to integrate EV and EV charging centers into City-wide planning.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1401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354138" y="6234113"/>
            <a:ext cx="2895600" cy="47625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mtClean="0">
                <a:latin typeface="Arial" panose="020B0604020202020204" pitchFamily="34" charset="0"/>
              </a:rPr>
              <a:t>The Center of What’s Possible</a:t>
            </a:r>
          </a:p>
        </p:txBody>
      </p:sp>
      <p:sp>
        <p:nvSpPr>
          <p:cNvPr id="23555" name="TextBox 1"/>
          <p:cNvSpPr txBox="1">
            <a:spLocks noChangeArrowheads="1"/>
          </p:cNvSpPr>
          <p:nvPr/>
        </p:nvSpPr>
        <p:spPr bwMode="auto">
          <a:xfrm>
            <a:off x="1731963" y="1328738"/>
            <a:ext cx="50355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7200"/>
              <a:t>Thank you</a:t>
            </a:r>
          </a:p>
        </p:txBody>
      </p:sp>
      <p:sp>
        <p:nvSpPr>
          <p:cNvPr id="23556" name="TextBox 2"/>
          <p:cNvSpPr txBox="1">
            <a:spLocks noChangeArrowheads="1"/>
          </p:cNvSpPr>
          <p:nvPr/>
        </p:nvSpPr>
        <p:spPr bwMode="auto">
          <a:xfrm>
            <a:off x="2974975" y="4773613"/>
            <a:ext cx="2886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/>
              <a:t>Joyce Kinnear</a:t>
            </a:r>
          </a:p>
          <a:p>
            <a:pPr algn="ctr"/>
            <a:r>
              <a:rPr lang="en-US" altLang="en-US"/>
              <a:t>Jkinnear@svpower.com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Default Design 13">
      <a:dk1>
        <a:srgbClr val="000099"/>
      </a:dk1>
      <a:lt1>
        <a:srgbClr val="DDDDDD"/>
      </a:lt1>
      <a:dk2>
        <a:srgbClr val="000099"/>
      </a:dk2>
      <a:lt2>
        <a:srgbClr val="808080"/>
      </a:lt2>
      <a:accent1>
        <a:srgbClr val="3366FF"/>
      </a:accent1>
      <a:accent2>
        <a:srgbClr val="CCCCFF"/>
      </a:accent2>
      <a:accent3>
        <a:srgbClr val="EBEBEB"/>
      </a:accent3>
      <a:accent4>
        <a:srgbClr val="000082"/>
      </a:accent4>
      <a:accent5>
        <a:srgbClr val="ADB8FF"/>
      </a:accent5>
      <a:accent6>
        <a:srgbClr val="B9B9E7"/>
      </a:accent6>
      <a:hlink>
        <a:srgbClr val="3333CC"/>
      </a:hlink>
      <a:folHlink>
        <a:srgbClr val="AF67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99"/>
        </a:dk1>
        <a:lt1>
          <a:srgbClr val="DDDDDD"/>
        </a:lt1>
        <a:dk2>
          <a:srgbClr val="000099"/>
        </a:dk2>
        <a:lt2>
          <a:srgbClr val="808080"/>
        </a:lt2>
        <a:accent1>
          <a:srgbClr val="3366FF"/>
        </a:accent1>
        <a:accent2>
          <a:srgbClr val="CCCCFF"/>
        </a:accent2>
        <a:accent3>
          <a:srgbClr val="EBEBEB"/>
        </a:accent3>
        <a:accent4>
          <a:srgbClr val="000082"/>
        </a:accent4>
        <a:accent5>
          <a:srgbClr val="ADB8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969696"/>
    </a:lt2>
    <a:accent1>
      <a:srgbClr val="009900"/>
    </a:accent1>
    <a:accent2>
      <a:srgbClr val="009900"/>
    </a:accent2>
    <a:accent3>
      <a:srgbClr val="FFFFFF"/>
    </a:accent3>
    <a:accent4>
      <a:srgbClr val="000000"/>
    </a:accent4>
    <a:accent5>
      <a:srgbClr val="AACAAA"/>
    </a:accent5>
    <a:accent6>
      <a:srgbClr val="008A00"/>
    </a:accent6>
    <a:hlink>
      <a:srgbClr val="0066FF"/>
    </a:hlink>
    <a:folHlink>
      <a:srgbClr val="B2B2B2"/>
    </a:folHlink>
  </a:clrScheme>
  <a:fontScheme name="Default Design">
    <a:majorFont>
      <a:latin typeface="Arial"/>
      <a:ea typeface=""/>
      <a:cs typeface=""/>
    </a:majorFont>
    <a:minorFont>
      <a:latin typeface="Times New Roman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Silicon Valley Power</Received_x0020_From>
    <Docket_x0020_Number xmlns="8eef3743-c7b3-4cbe-8837-b6e805be353c">16-OIR-01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Z5JXHV6S7NA6-3-103028</_dlc_DocId>
    <_dlc_DocIdUrl xmlns="8eef3743-c7b3-4cbe-8837-b6e805be353c">
      <Url>http://efilingspinternal/_layouts/DocIdRedir.aspx?ID=Z5JXHV6S7NA6-3-103028</Url>
      <Description>Z5JXHV6S7NA6-3-103028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47215F-FD44-4309-99B3-8305F59C4453}"/>
</file>

<file path=customXml/itemProps2.xml><?xml version="1.0" encoding="utf-8"?>
<ds:datastoreItem xmlns:ds="http://schemas.openxmlformats.org/officeDocument/2006/customXml" ds:itemID="{18F22B5E-892E-4AA3-8609-3D6FBF7532ED}"/>
</file>

<file path=customXml/itemProps3.xml><?xml version="1.0" encoding="utf-8"?>
<ds:datastoreItem xmlns:ds="http://schemas.openxmlformats.org/officeDocument/2006/customXml" ds:itemID="{4F49B508-8E42-4AAB-998F-8F8F8161B655}"/>
</file>

<file path=customXml/itemProps4.xml><?xml version="1.0" encoding="utf-8"?>
<ds:datastoreItem xmlns:ds="http://schemas.openxmlformats.org/officeDocument/2006/customXml" ds:itemID="{7F210648-C66B-43D5-945E-E8447469C51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22756</TotalTime>
  <Words>821</Words>
  <Application>Microsoft Office PowerPoint</Application>
  <PresentationFormat>On-screen Show (4:3)</PresentationFormat>
  <Paragraphs>108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Theme1</vt:lpstr>
      <vt:lpstr>PowerPoint Presentation</vt:lpstr>
      <vt:lpstr>PowerPoint Presentation</vt:lpstr>
      <vt:lpstr>  Background</vt:lpstr>
      <vt:lpstr>PowerPoint Presentation</vt:lpstr>
      <vt:lpstr>PowerPoint Presentation</vt:lpstr>
      <vt:lpstr>Power Resources Portfolio, cont.</vt:lpstr>
      <vt:lpstr>Load &amp;  Generation</vt:lpstr>
      <vt:lpstr>Ongoing Integrated Resource Planning Process </vt:lpstr>
      <vt:lpstr>Planning Process </vt:lpstr>
      <vt:lpstr>Planning Process, Continued </vt:lpstr>
      <vt:lpstr>Documents Produced</vt:lpstr>
      <vt:lpstr>Incorporation of State Environmental Goals </vt:lpstr>
      <vt:lpstr>Incorporation of State Environmental Goals</vt:lpstr>
      <vt:lpstr>PowerPoint Presentation</vt:lpstr>
      <vt:lpstr>PowerPoint Presentation</vt:lpstr>
      <vt:lpstr>PowerPoint Presentation</vt:lpstr>
    </vt:vector>
  </TitlesOfParts>
  <Company>RHDG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Silicon Valley Power - Integrated Resource Planning at Lead Commissioner Workshop on April 18, 2016</dc:title>
  <dc:creator>Ben Hopfer</dc:creator>
  <cp:lastModifiedBy>Scott Tomashefsky</cp:lastModifiedBy>
  <cp:revision>228</cp:revision>
  <cp:lastPrinted>2016-04-08T18:07:30Z</cp:lastPrinted>
  <dcterms:created xsi:type="dcterms:W3CDTF">2011-10-11T20:34:08Z</dcterms:created>
  <dcterms:modified xsi:type="dcterms:W3CDTF">2016-04-18T13:24:37Z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1f232815-14f1-4312-a2ae-22a08c16e2d5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http://efilingspinternal/PendingDocuments/16-OIR-01/20160418T094130_Silicon_Valley_Power_presentation_of_its_Integrated_Resource_Pl.pptx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1274100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