
<file path=[Content_Types].xml><?xml version="1.0" encoding="utf-8"?>
<Types xmlns="http://schemas.openxmlformats.org/package/2006/content-types">
  <Default Extension="27D3F0F0" ContentType="image/png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30"/>
  </p:notesMasterIdLst>
  <p:handoutMasterIdLst>
    <p:handoutMasterId r:id="rId31"/>
  </p:handoutMasterIdLst>
  <p:sldIdLst>
    <p:sldId id="278" r:id="rId9"/>
    <p:sldId id="343" r:id="rId10"/>
    <p:sldId id="287" r:id="rId11"/>
    <p:sldId id="347" r:id="rId12"/>
    <p:sldId id="345" r:id="rId13"/>
    <p:sldId id="344" r:id="rId14"/>
    <p:sldId id="369" r:id="rId15"/>
    <p:sldId id="370" r:id="rId16"/>
    <p:sldId id="371" r:id="rId17"/>
    <p:sldId id="341" r:id="rId18"/>
    <p:sldId id="285" r:id="rId19"/>
    <p:sldId id="270" r:id="rId20"/>
    <p:sldId id="281" r:id="rId21"/>
    <p:sldId id="322" r:id="rId22"/>
    <p:sldId id="334" r:id="rId23"/>
    <p:sldId id="336" r:id="rId24"/>
    <p:sldId id="297" r:id="rId25"/>
    <p:sldId id="315" r:id="rId26"/>
    <p:sldId id="292" r:id="rId27"/>
    <p:sldId id="317" r:id="rId28"/>
    <p:sldId id="346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kol, Michael@Energy" initials="SM" lastIdx="1" clrIdx="0">
    <p:extLst>
      <p:ext uri="{19B8F6BF-5375-455C-9EA6-DF929625EA0E}">
        <p15:presenceInfo xmlns:p15="http://schemas.microsoft.com/office/powerpoint/2012/main" userId="S::Michael.Sokol@energy.ca.gov::d5ad28ec-3963-4671-b9e5-fd61c1bcbd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117220-35DA-48D1-B79A-19AC4E71D273}" v="4789" dt="2020-10-16T06:16:55.2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73" autoAdjust="0"/>
    <p:restoredTop sz="86388" autoAdjust="0"/>
  </p:normalViewPr>
  <p:slideViewPr>
    <p:cSldViewPr snapToGrid="0">
      <p:cViewPr varScale="1">
        <p:scale>
          <a:sx n="50" d="100"/>
          <a:sy n="50" d="100"/>
        </p:scale>
        <p:origin x="32" y="200"/>
      </p:cViewPr>
      <p:guideLst/>
    </p:cSldViewPr>
  </p:slideViewPr>
  <p:outlineViewPr>
    <p:cViewPr>
      <p:scale>
        <a:sx n="33" d="100"/>
        <a:sy n="33" d="100"/>
      </p:scale>
      <p:origin x="0" y="-850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818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97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78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665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25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966612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101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0181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966612">
              <a:buFontTx/>
              <a:buNone/>
            </a:pPr>
            <a:endParaRPr lang="en-US" dirty="0"/>
          </a:p>
          <a:p>
            <a:pPr marL="241653" indent="-241653" defTabSz="966612">
              <a:buFontTx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59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048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960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6057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99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791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875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9793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839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91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10/16/2020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10/16/2020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7146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688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27D3F0F0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1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mailto:Pierre.DuVair@energy.ca.gov" TargetMode="External"/><Relationship Id="rId3" Type="http://schemas.openxmlformats.org/officeDocument/2006/relationships/hyperlink" Target="https://efiling.energy.ca.gov/Lists/DocketLog.aspx?docketnumber=19-DECARB-01" TargetMode="External"/><Relationship Id="rId7" Type="http://schemas.openxmlformats.org/officeDocument/2006/relationships/hyperlink" Target="https://www.energy.ca.gov/proceedings/energy-commission-proceedings/flexible-demand-appliances" TargetMode="External"/><Relationship Id="rId12" Type="http://schemas.openxmlformats.org/officeDocument/2006/relationships/hyperlink" Target="mailto:Jordan.Scavo@energy.ca.gov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hyperlink" Target="mailto:Gabriel.Taylor@energy.ca.gov" TargetMode="External"/><Relationship Id="rId11" Type="http://schemas.openxmlformats.org/officeDocument/2006/relationships/hyperlink" Target="https://www.energy.ca.gov/programs-and-topics/programs/building-initiative-low-emissions-development-program" TargetMode="External"/><Relationship Id="rId5" Type="http://schemas.openxmlformats.org/officeDocument/2006/relationships/hyperlink" Target="https://www.energy.ca.gov/proceedings/energy-commission-proceedings/2020-load-management-rulemaking" TargetMode="External"/><Relationship Id="rId10" Type="http://schemas.openxmlformats.org/officeDocument/2006/relationships/hyperlink" Target="mailto:Payam.bozorgchami@energy.ca.gov" TargetMode="External"/><Relationship Id="rId4" Type="http://schemas.openxmlformats.org/officeDocument/2006/relationships/hyperlink" Target="mailto:Jennifer.Nelson@energy.ca.gov" TargetMode="External"/><Relationship Id="rId9" Type="http://schemas.openxmlformats.org/officeDocument/2006/relationships/hyperlink" Target="https://www.energy.ca.gov/programs-and-topics/programs/building-energy-efficiency-standards/2022-building-energy-efficienc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05241"/>
            <a:ext cx="12192000" cy="1637956"/>
          </a:xfrm>
        </p:spPr>
        <p:txBody>
          <a:bodyPr>
            <a:noAutofit/>
          </a:bodyPr>
          <a:lstStyle/>
          <a:p>
            <a:pPr algn="ctr"/>
            <a:r>
              <a:rPr lang="en-US" sz="4800" dirty="0"/>
              <a:t>Item3: CEC Building Decarbonization Overview</a:t>
            </a:r>
            <a:br>
              <a:rPr lang="en-US" sz="3400" dirty="0"/>
            </a:br>
            <a:endParaRPr lang="en-US" dirty="0"/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73211" y="3633781"/>
            <a:ext cx="10515600" cy="15001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October 16, 2020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5" y="4945059"/>
            <a:ext cx="11185443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Michael J. Sokol</a:t>
            </a: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cs typeface="Arial"/>
              </a:rPr>
              <a:t>Deputy Director, Efficiency Division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309" y="218779"/>
            <a:ext cx="10681855" cy="1166676"/>
          </a:xfrm>
        </p:spPr>
        <p:txBody>
          <a:bodyPr>
            <a:noAutofit/>
          </a:bodyPr>
          <a:lstStyle/>
          <a:p>
            <a:r>
              <a:rPr lang="en-US" sz="3600" dirty="0"/>
              <a:t>California’s Greenhouse Gas Emissions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3" descr="A breakdown of the key sources of greenhouse gas emissions in California.">
            <a:extLst>
              <a:ext uri="{FF2B5EF4-FFF2-40B4-BE49-F238E27FC236}">
                <a16:creationId xmlns:a16="http://schemas.microsoft.com/office/drawing/2014/main" id="{5DB816B7-BC92-4FF9-A210-1A4BDBC00ACB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1"/>
          <a:stretch/>
        </p:blipFill>
        <p:spPr bwMode="auto">
          <a:xfrm>
            <a:off x="1338535" y="1385455"/>
            <a:ext cx="9514930" cy="4720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0941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030" y="218779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dirty="0"/>
              <a:t>CEC’s Key Building Decarbonization Proceedings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ED2A14C-870C-4D45-BC75-42F421D9E08F}"/>
              </a:ext>
            </a:extLst>
          </p:cNvPr>
          <p:cNvSpPr txBox="1">
            <a:spLocks/>
          </p:cNvSpPr>
          <p:nvPr/>
        </p:nvSpPr>
        <p:spPr>
          <a:xfrm>
            <a:off x="955964" y="1815738"/>
            <a:ext cx="11042072" cy="4950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latin typeface="Arial"/>
                <a:cs typeface="Arial"/>
              </a:rPr>
              <a:t>Assembly Bill 3232 – Building Decarbonization Assessment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latin typeface="Arial"/>
                <a:cs typeface="Arial"/>
              </a:rPr>
              <a:t>Load Management Standards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latin typeface="Arial"/>
                <a:cs typeface="Arial"/>
              </a:rPr>
              <a:t>Senate Bill 49 – Flexible Demand Appliance Standards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latin typeface="Arial"/>
                <a:cs typeface="Arial"/>
              </a:rPr>
              <a:t>Senate Bill 1477 – Building Initiative for Low-Emissions Development (BUILD) program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800" dirty="0">
                <a:cs typeface="Arial"/>
              </a:rPr>
              <a:t>2022 Building Energy Efficiency Standards</a:t>
            </a:r>
            <a:endParaRPr lang="en-US" sz="28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2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2000" dirty="0">
                <a:latin typeface="Arial"/>
                <a:cs typeface="Arial"/>
              </a:rPr>
              <a:t>*Also a range of other CEC and other agency policies and proceedings related to building decarb that will not be covered in detail today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800" dirty="0"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1702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030" y="218779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dirty="0"/>
              <a:t>Assembly Bill 3232 Building Decarbonization Assessment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ED2A14C-870C-4D45-BC75-42F421D9E08F}"/>
              </a:ext>
            </a:extLst>
          </p:cNvPr>
          <p:cNvSpPr txBox="1">
            <a:spLocks/>
          </p:cNvSpPr>
          <p:nvPr/>
        </p:nvSpPr>
        <p:spPr>
          <a:xfrm>
            <a:off x="595745" y="1815738"/>
            <a:ext cx="11402291" cy="4950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800" dirty="0">
                <a:latin typeface="Arial"/>
                <a:cs typeface="Arial"/>
              </a:rPr>
              <a:t>Primary question – </a:t>
            </a:r>
            <a:r>
              <a:rPr lang="en-US" sz="2800" i="1" dirty="0">
                <a:latin typeface="Arial"/>
                <a:cs typeface="Arial"/>
              </a:rPr>
              <a:t>How can California reduce GHG emissions in its commercial and residential buildings 40% below 1990 values by 2030?</a:t>
            </a:r>
          </a:p>
          <a:p>
            <a:pPr marL="0" indent="0">
              <a:buFont typeface="Arial"/>
              <a:buNone/>
            </a:pPr>
            <a:endParaRPr lang="en-US" sz="2800" i="1" dirty="0">
              <a:latin typeface="Arial"/>
              <a:cs typeface="Arial"/>
            </a:endParaRPr>
          </a:p>
          <a:p>
            <a:pPr lvl="1"/>
            <a:r>
              <a:rPr lang="en-US" sz="2800" dirty="0">
                <a:latin typeface="Arial"/>
                <a:cs typeface="Arial"/>
              </a:rPr>
              <a:t>Strategies</a:t>
            </a:r>
          </a:p>
          <a:p>
            <a:pPr lvl="1"/>
            <a:r>
              <a:rPr lang="en-US" sz="2800" dirty="0">
                <a:latin typeface="Arial"/>
                <a:cs typeface="Arial"/>
              </a:rPr>
              <a:t>Studies and Pilot Programs</a:t>
            </a:r>
            <a:endParaRPr lang="en-US" dirty="0">
              <a:latin typeface="Arial"/>
              <a:cs typeface="Arial"/>
            </a:endParaRPr>
          </a:p>
          <a:p>
            <a:pPr lvl="1"/>
            <a:r>
              <a:rPr lang="en-US" sz="2800" dirty="0">
                <a:latin typeface="Arial"/>
                <a:cs typeface="Arial"/>
              </a:rPr>
              <a:t>Barriers and Impacts</a:t>
            </a:r>
            <a:endParaRPr lang="en-US" dirty="0">
              <a:latin typeface="Arial"/>
              <a:cs typeface="Arial"/>
            </a:endParaRPr>
          </a:p>
          <a:p>
            <a:pPr lvl="1"/>
            <a:r>
              <a:rPr lang="en-US" sz="2800" dirty="0">
                <a:latin typeface="Arial"/>
                <a:cs typeface="Arial"/>
              </a:rPr>
              <a:t>Findings</a:t>
            </a:r>
          </a:p>
          <a:p>
            <a:pPr lvl="1"/>
            <a:r>
              <a:rPr lang="en-US" sz="2800" dirty="0">
                <a:latin typeface="Arial"/>
                <a:cs typeface="Arial"/>
              </a:rPr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1215149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030" y="218779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dirty="0"/>
              <a:t>Building Decarbonization Strategies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  <p:pic>
        <p:nvPicPr>
          <p:cNvPr id="7" name="Picture 4" descr="Key strategies supporting decarbonization of California's buildings include fuel substitution, energy efficiency, photovoltaics, load management, and decarbonization of the electricity and gas supplies.">
            <a:extLst>
              <a:ext uri="{FF2B5EF4-FFF2-40B4-BE49-F238E27FC236}">
                <a16:creationId xmlns:a16="http://schemas.microsoft.com/office/drawing/2014/main" id="{6FB48641-9A3F-43E6-8DF1-0A5687895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504" t="23736" r="12782" b="6374"/>
          <a:stretch/>
        </p:blipFill>
        <p:spPr>
          <a:xfrm>
            <a:off x="1963192" y="1568176"/>
            <a:ext cx="8265615" cy="4584500"/>
          </a:xfrm>
        </p:spPr>
      </p:pic>
    </p:spTree>
    <p:extLst>
      <p:ext uri="{BB962C8B-B14F-4D97-AF65-F5344CB8AC3E}">
        <p14:creationId xmlns:p14="http://schemas.microsoft.com/office/powerpoint/2010/main" val="4290748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030" y="218779"/>
            <a:ext cx="9953978" cy="1038840"/>
          </a:xfrm>
        </p:spPr>
        <p:txBody>
          <a:bodyPr>
            <a:noAutofit/>
          </a:bodyPr>
          <a:lstStyle/>
          <a:p>
            <a:r>
              <a:rPr lang="en-US" sz="3600" dirty="0"/>
              <a:t>AB 3232 Building Decarbonization Assessment Timeline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87B64F8-93BD-4092-B44C-9204FE5DF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333002"/>
              </p:ext>
            </p:extLst>
          </p:nvPr>
        </p:nvGraphicFramePr>
        <p:xfrm>
          <a:off x="1742662" y="1331845"/>
          <a:ext cx="8774373" cy="4781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335">
                  <a:extLst>
                    <a:ext uri="{9D8B030D-6E8A-4147-A177-3AD203B41FA5}">
                      <a16:colId xmlns:a16="http://schemas.microsoft.com/office/drawing/2014/main" val="4247237608"/>
                    </a:ext>
                  </a:extLst>
                </a:gridCol>
                <a:gridCol w="2858038">
                  <a:extLst>
                    <a:ext uri="{9D8B030D-6E8A-4147-A177-3AD203B41FA5}">
                      <a16:colId xmlns:a16="http://schemas.microsoft.com/office/drawing/2014/main" val="1764466589"/>
                    </a:ext>
                  </a:extLst>
                </a:gridCol>
              </a:tblGrid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Workshop/Milestone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Date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1803458308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lvl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Workshop: Building Decarbonization Assessment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lvl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December 4, 2019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4128768642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lvl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Webinar: Fuel Substitution Scenario Analysis Tool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lvl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None/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February 27, 2020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2062053888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Webinar: Building Decarb </a:t>
                      </a:r>
                      <a:r>
                        <a:rPr lang="en-US" sz="2000" b="0" err="1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Opps</a:t>
                      </a: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 and Challenges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May 22, 2020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2717340929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Webinar: Fuel Substitution Scenarios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June 9, 2020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1871655749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Post: Draft Building Decarb Assessment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December 31, 2020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703304176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Webinar: Draft Building Decarb Assessment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January 2021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3721881244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Post: Proposed Building Decarb Assessment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April 2021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325710060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Vote: CEC Business Meeting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April 2021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521452821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Deliver: Assessment to Legislature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June 1, 2021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2693738448"/>
                  </a:ext>
                </a:extLst>
              </a:tr>
              <a:tr h="434701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2021 IEPR: Update on topic/issues</a:t>
                      </a: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November 2021</a:t>
                      </a: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482905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3993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 example daily load profile California showing hourly increments throughout the day.">
            <a:extLst>
              <a:ext uri="{FF2B5EF4-FFF2-40B4-BE49-F238E27FC236}">
                <a16:creationId xmlns:a16="http://schemas.microsoft.com/office/drawing/2014/main" id="{CF3A8C08-BD00-41F3-9E66-06D6A16E145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intBrus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479478"/>
            <a:ext cx="12192000" cy="537852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E156F6-6D9C-4F8D-8E2E-11963D3DF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7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14FCCD-4C43-41E2-BC88-CF9CA1C47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Management Standards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160E68-FB7D-47D2-BA76-60079DE37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933" y="1717586"/>
            <a:ext cx="10531867" cy="48926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7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Utility Programs for Electrical Load Management</a:t>
            </a:r>
          </a:p>
          <a:p>
            <a:pPr marL="0" indent="0">
              <a:buNone/>
            </a:pPr>
            <a:endParaRPr lang="en-US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6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Consumer Protection</a:t>
            </a:r>
          </a:p>
          <a:p>
            <a:r>
              <a:rPr lang="en-US" sz="35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Voluntary &amp; Automatic</a:t>
            </a:r>
          </a:p>
          <a:p>
            <a:r>
              <a:rPr lang="en-US" sz="35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Save Money &amp; Reduce Impacts</a:t>
            </a:r>
            <a:endParaRPr lang="en-US" sz="3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3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48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management aims to automatically shift flexible electricity use </a:t>
            </a:r>
            <a:r>
              <a:rPr lang="en-US" sz="4800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without reducing </a:t>
            </a:r>
            <a:r>
              <a:rPr lang="en-US" sz="48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customer quality of service.</a:t>
            </a:r>
            <a:endParaRPr lang="en-US" sz="35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6869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Arrow Connector 20" descr="Load serving entities send rate information to demand response aggregators and automation manufacturers.">
            <a:extLst>
              <a:ext uri="{FF2B5EF4-FFF2-40B4-BE49-F238E27FC236}">
                <a16:creationId xmlns:a16="http://schemas.microsoft.com/office/drawing/2014/main" id="{75CBB02B-F4E8-A84B-8D86-DBD89998CBC3}"/>
              </a:ext>
            </a:extLst>
          </p:cNvPr>
          <p:cNvCxnSpPr>
            <a:cxnSpLocks/>
          </p:cNvCxnSpPr>
          <p:nvPr/>
        </p:nvCxnSpPr>
        <p:spPr>
          <a:xfrm>
            <a:off x="1640017" y="3537026"/>
            <a:ext cx="487778" cy="976523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headEnd type="triangle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0F353131-E695-B845-BB69-7EFAAFFDDE4B}"/>
              </a:ext>
            </a:extLst>
          </p:cNvPr>
          <p:cNvSpPr txBox="1"/>
          <p:nvPr/>
        </p:nvSpPr>
        <p:spPr>
          <a:xfrm rot="3775514">
            <a:off x="1489685" y="3848117"/>
            <a:ext cx="120931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 signals</a:t>
            </a:r>
          </a:p>
        </p:txBody>
      </p:sp>
      <p:grpSp>
        <p:nvGrpSpPr>
          <p:cNvPr id="8" name="Group 7" descr="Rate database sends rates and greenhouse gas signals to automation providers.">
            <a:extLst>
              <a:ext uri="{FF2B5EF4-FFF2-40B4-BE49-F238E27FC236}">
                <a16:creationId xmlns:a16="http://schemas.microsoft.com/office/drawing/2014/main" id="{3B4E1578-D8A7-47EB-83AE-BC5D397A0EFD}"/>
              </a:ext>
            </a:extLst>
          </p:cNvPr>
          <p:cNvGrpSpPr/>
          <p:nvPr/>
        </p:nvGrpSpPr>
        <p:grpSpPr>
          <a:xfrm>
            <a:off x="2933476" y="2896486"/>
            <a:ext cx="591613" cy="1466817"/>
            <a:chOff x="2933476" y="2896486"/>
            <a:chExt cx="591613" cy="1466817"/>
          </a:xfrm>
        </p:grpSpPr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2539DB38-F331-8542-BDBA-F786CA875BD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33476" y="2898234"/>
              <a:ext cx="572242" cy="146506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6D3FA21-67B1-2C41-9236-F28E00002DAA}"/>
                </a:ext>
              </a:extLst>
            </p:cNvPr>
            <p:cNvSpPr txBox="1"/>
            <p:nvPr/>
          </p:nvSpPr>
          <p:spPr>
            <a:xfrm rot="6600000">
              <a:off x="2561715" y="3336640"/>
              <a:ext cx="14035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Rates + GHG</a:t>
              </a:r>
            </a:p>
            <a:p>
              <a:pPr algn="ctr"/>
              <a:endParaRPr lang="en-US" sz="1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Group 13" descr="Demand response devices respond to rate and greenhouse gas emissions signals.">
            <a:extLst>
              <a:ext uri="{FF2B5EF4-FFF2-40B4-BE49-F238E27FC236}">
                <a16:creationId xmlns:a16="http://schemas.microsoft.com/office/drawing/2014/main" id="{C2FEEA2E-DB1F-5C47-A8EE-4DBA1D750150}"/>
              </a:ext>
            </a:extLst>
          </p:cNvPr>
          <p:cNvGrpSpPr/>
          <p:nvPr/>
        </p:nvGrpSpPr>
        <p:grpSpPr>
          <a:xfrm>
            <a:off x="4242662" y="4049198"/>
            <a:ext cx="1879972" cy="983481"/>
            <a:chOff x="3783509" y="4903742"/>
            <a:chExt cx="2535494" cy="121684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054DE59-4E0E-4D44-9E73-0A71C41B0B00}"/>
                </a:ext>
              </a:extLst>
            </p:cNvPr>
            <p:cNvSpPr txBox="1"/>
            <p:nvPr/>
          </p:nvSpPr>
          <p:spPr>
            <a:xfrm>
              <a:off x="3783509" y="5663616"/>
              <a:ext cx="2535494" cy="456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DR Devices</a:t>
              </a:r>
            </a:p>
          </p:txBody>
        </p:sp>
        <p:pic>
          <p:nvPicPr>
            <p:cNvPr id="74" name="Graphic 73" descr="City">
              <a:extLst>
                <a:ext uri="{FF2B5EF4-FFF2-40B4-BE49-F238E27FC236}">
                  <a16:creationId xmlns:a16="http://schemas.microsoft.com/office/drawing/2014/main" id="{7AC17FC0-7333-E840-8BCB-ECC2B32C3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80502" y="4903742"/>
              <a:ext cx="914400" cy="914398"/>
            </a:xfrm>
            <a:prstGeom prst="rect">
              <a:avLst/>
            </a:prstGeom>
          </p:spPr>
        </p:pic>
        <p:pic>
          <p:nvPicPr>
            <p:cNvPr id="78" name="Graphic 77" descr="Factory">
              <a:extLst>
                <a:ext uri="{FF2B5EF4-FFF2-40B4-BE49-F238E27FC236}">
                  <a16:creationId xmlns:a16="http://schemas.microsoft.com/office/drawing/2014/main" id="{76033B89-3550-5441-81B3-FDA290BBBD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060608" y="4933167"/>
              <a:ext cx="857170" cy="857170"/>
            </a:xfrm>
            <a:prstGeom prst="rect">
              <a:avLst/>
            </a:prstGeom>
          </p:spPr>
        </p:pic>
        <p:pic>
          <p:nvPicPr>
            <p:cNvPr id="89" name="Graphic 88" descr="House">
              <a:extLst>
                <a:ext uri="{FF2B5EF4-FFF2-40B4-BE49-F238E27FC236}">
                  <a16:creationId xmlns:a16="http://schemas.microsoft.com/office/drawing/2014/main" id="{0848590E-42E0-3347-899F-720C331B61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713677" y="5261510"/>
              <a:ext cx="402102" cy="402102"/>
            </a:xfrm>
            <a:prstGeom prst="rect">
              <a:avLst/>
            </a:prstGeom>
          </p:spPr>
        </p:pic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D5AD0C37-1430-2C4D-8663-2E2142DB7A0C}"/>
              </a:ext>
            </a:extLst>
          </p:cNvPr>
          <p:cNvSpPr txBox="1"/>
          <p:nvPr/>
        </p:nvSpPr>
        <p:spPr>
          <a:xfrm>
            <a:off x="7692220" y="1535742"/>
            <a:ext cx="39512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anose="03020702040506060504" pitchFamily="66" charset="-79"/>
                <a:ea typeface="Ayuthaya" pitchFamily="2" charset="-34"/>
                <a:cs typeface="Apple Chancery" panose="03020702040506060504" pitchFamily="66" charset="-79"/>
              </a:rPr>
              <a:t>2019-2021 Rulemaking</a:t>
            </a:r>
          </a:p>
          <a:p>
            <a:pPr algn="ctr"/>
            <a:r>
              <a:rPr lang="en-US" sz="3600" b="1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anose="03020702040506060504" pitchFamily="66" charset="-79"/>
                <a:ea typeface="Ayuthaya" pitchFamily="2" charset="-34"/>
                <a:cs typeface="Apple Chancery" panose="03020702040506060504" pitchFamily="66" charset="-79"/>
              </a:rPr>
              <a:t>In Progress</a:t>
            </a:r>
          </a:p>
        </p:txBody>
      </p:sp>
      <p:cxnSp>
        <p:nvCxnSpPr>
          <p:cNvPr id="38" name="Straight Arrow Connector 37" descr="Signals are provided from demand response providers to devices.">
            <a:extLst>
              <a:ext uri="{FF2B5EF4-FFF2-40B4-BE49-F238E27FC236}">
                <a16:creationId xmlns:a16="http://schemas.microsoft.com/office/drawing/2014/main" id="{09F4FD0E-3333-B847-8ADA-34D952438905}"/>
              </a:ext>
            </a:extLst>
          </p:cNvPr>
          <p:cNvCxnSpPr>
            <a:cxnSpLocks/>
          </p:cNvCxnSpPr>
          <p:nvPr/>
        </p:nvCxnSpPr>
        <p:spPr>
          <a:xfrm>
            <a:off x="3289824" y="4902101"/>
            <a:ext cx="1013997" cy="0"/>
          </a:xfrm>
          <a:prstGeom prst="straightConnector1">
            <a:avLst/>
          </a:prstGeom>
          <a:ln w="19050">
            <a:solidFill>
              <a:schemeClr val="bg1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>
            <a:extLst>
              <a:ext uri="{FF2B5EF4-FFF2-40B4-BE49-F238E27FC236}">
                <a16:creationId xmlns:a16="http://schemas.microsoft.com/office/drawing/2014/main" id="{54C903E7-1966-2C42-A960-C54A77AA1834}"/>
              </a:ext>
            </a:extLst>
          </p:cNvPr>
          <p:cNvSpPr txBox="1"/>
          <p:nvPr/>
        </p:nvSpPr>
        <p:spPr>
          <a:xfrm>
            <a:off x="3250617" y="4585598"/>
            <a:ext cx="1148032" cy="30777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 signals</a:t>
            </a:r>
          </a:p>
        </p:txBody>
      </p:sp>
      <p:grpSp>
        <p:nvGrpSpPr>
          <p:cNvPr id="10" name="Group 9" descr="Rates and greenhouse gas emissions are conveyed from the CEC's rate database to responsive devices in California buildings.">
            <a:extLst>
              <a:ext uri="{FF2B5EF4-FFF2-40B4-BE49-F238E27FC236}">
                <a16:creationId xmlns:a16="http://schemas.microsoft.com/office/drawing/2014/main" id="{5B9B8882-4548-478B-A443-0B20BF9B3C87}"/>
              </a:ext>
            </a:extLst>
          </p:cNvPr>
          <p:cNvGrpSpPr/>
          <p:nvPr/>
        </p:nvGrpSpPr>
        <p:grpSpPr>
          <a:xfrm>
            <a:off x="4854221" y="2652341"/>
            <a:ext cx="2118152" cy="1405749"/>
            <a:chOff x="4854221" y="2652341"/>
            <a:chExt cx="2118152" cy="1405749"/>
          </a:xfrm>
        </p:grpSpPr>
        <p:cxnSp>
          <p:nvCxnSpPr>
            <p:cNvPr id="115" name="Straight Arrow Connector 114">
              <a:extLst>
                <a:ext uri="{FF2B5EF4-FFF2-40B4-BE49-F238E27FC236}">
                  <a16:creationId xmlns:a16="http://schemas.microsoft.com/office/drawing/2014/main" id="{7C14D60C-46F0-BF48-91B7-6023E8E88EB8}"/>
                </a:ext>
              </a:extLst>
            </p:cNvPr>
            <p:cNvCxnSpPr>
              <a:cxnSpLocks/>
            </p:cNvCxnSpPr>
            <p:nvPr/>
          </p:nvCxnSpPr>
          <p:spPr>
            <a:xfrm>
              <a:off x="4854221" y="2652341"/>
              <a:ext cx="2118152" cy="140574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D1E6547F-BD0B-DE4B-8825-0C2AF43B0608}"/>
                </a:ext>
              </a:extLst>
            </p:cNvPr>
            <p:cNvSpPr txBox="1"/>
            <p:nvPr/>
          </p:nvSpPr>
          <p:spPr>
            <a:xfrm rot="2114294">
              <a:off x="5270995" y="3081057"/>
              <a:ext cx="13380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Rates + GHG</a:t>
              </a:r>
            </a:p>
            <a:p>
              <a:endParaRPr lang="en-US" sz="1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55" name="TextBox 154">
            <a:extLst>
              <a:ext uri="{FF2B5EF4-FFF2-40B4-BE49-F238E27FC236}">
                <a16:creationId xmlns:a16="http://schemas.microsoft.com/office/drawing/2014/main" id="{EF6F7433-3557-2A45-8441-6F54380D72DC}"/>
              </a:ext>
            </a:extLst>
          </p:cNvPr>
          <p:cNvSpPr txBox="1"/>
          <p:nvPr/>
        </p:nvSpPr>
        <p:spPr>
          <a:xfrm>
            <a:off x="8216070" y="4520176"/>
            <a:ext cx="3951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Electric Vehicle Charging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Batteries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Electric Water Heating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 Plugs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Space Heating &amp; Cooling</a:t>
            </a:r>
          </a:p>
        </p:txBody>
      </p:sp>
      <p:grpSp>
        <p:nvGrpSpPr>
          <p:cNvPr id="11" name="Group 10" descr="Rate information is provided from California load-serving entities to the CEC.">
            <a:extLst>
              <a:ext uri="{FF2B5EF4-FFF2-40B4-BE49-F238E27FC236}">
                <a16:creationId xmlns:a16="http://schemas.microsoft.com/office/drawing/2014/main" id="{6DB0CEAF-FCF9-4D92-9A75-55FC43733E28}"/>
              </a:ext>
            </a:extLst>
          </p:cNvPr>
          <p:cNvGrpSpPr/>
          <p:nvPr/>
        </p:nvGrpSpPr>
        <p:grpSpPr>
          <a:xfrm>
            <a:off x="1799431" y="2285353"/>
            <a:ext cx="1481277" cy="523220"/>
            <a:chOff x="1799431" y="2285353"/>
            <a:chExt cx="1481277" cy="523220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13242EAC-BCB5-4A4B-98FA-5DF78BF479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11382" y="2349279"/>
              <a:ext cx="1165079" cy="4562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5BBD745-BB2C-9F4F-8CF9-EDB089FA31BB}"/>
                </a:ext>
              </a:extLst>
            </p:cNvPr>
            <p:cNvSpPr txBox="1"/>
            <p:nvPr/>
          </p:nvSpPr>
          <p:spPr>
            <a:xfrm rot="20400000">
              <a:off x="1799431" y="2285353"/>
              <a:ext cx="14812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Rates</a:t>
              </a:r>
            </a:p>
            <a:p>
              <a:pPr algn="ctr"/>
              <a:endParaRPr lang="en-US" sz="1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50" name="Graphic 49" descr="Electric car">
            <a:extLst>
              <a:ext uri="{FF2B5EF4-FFF2-40B4-BE49-F238E27FC236}">
                <a16:creationId xmlns:a16="http://schemas.microsoft.com/office/drawing/2014/main" id="{BA434380-59FD-7545-8062-4DF76BA8C5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641684" y="4023624"/>
            <a:ext cx="457200" cy="457200"/>
          </a:xfrm>
          <a:prstGeom prst="rect">
            <a:avLst/>
          </a:prstGeom>
        </p:spPr>
      </p:pic>
      <p:pic>
        <p:nvPicPr>
          <p:cNvPr id="60" name="Graphic 59" descr="House">
            <a:extLst>
              <a:ext uri="{FF2B5EF4-FFF2-40B4-BE49-F238E27FC236}">
                <a16:creationId xmlns:a16="http://schemas.microsoft.com/office/drawing/2014/main" id="{6A7FB466-0FA3-8C47-8E50-39F3F76444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098917" y="3800772"/>
            <a:ext cx="572670" cy="572670"/>
          </a:xfrm>
          <a:prstGeom prst="rect">
            <a:avLst/>
          </a:prstGeom>
        </p:spPr>
      </p:pic>
      <p:grpSp>
        <p:nvGrpSpPr>
          <p:cNvPr id="9" name="Group 8" descr="Rates and greenhouse gas emissions signals are sent to demand responsive devices.">
            <a:extLst>
              <a:ext uri="{FF2B5EF4-FFF2-40B4-BE49-F238E27FC236}">
                <a16:creationId xmlns:a16="http://schemas.microsoft.com/office/drawing/2014/main" id="{3300AB69-F78F-4A48-8A4C-BC3B79CEDDCA}"/>
              </a:ext>
            </a:extLst>
          </p:cNvPr>
          <p:cNvGrpSpPr/>
          <p:nvPr/>
        </p:nvGrpSpPr>
        <p:grpSpPr>
          <a:xfrm>
            <a:off x="4522057" y="2803399"/>
            <a:ext cx="571711" cy="1442138"/>
            <a:chOff x="4522057" y="2803399"/>
            <a:chExt cx="571711" cy="1442138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81A16021-4051-BB4E-878E-5CB8780C29B8}"/>
                </a:ext>
              </a:extLst>
            </p:cNvPr>
            <p:cNvCxnSpPr>
              <a:cxnSpLocks/>
            </p:cNvCxnSpPr>
            <p:nvPr/>
          </p:nvCxnSpPr>
          <p:spPr>
            <a:xfrm>
              <a:off x="4522057" y="2803399"/>
              <a:ext cx="499656" cy="134770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B4DC65D-9709-8A4C-A0EF-A53A15507858}"/>
                </a:ext>
              </a:extLst>
            </p:cNvPr>
            <p:cNvSpPr txBox="1"/>
            <p:nvPr/>
          </p:nvSpPr>
          <p:spPr>
            <a:xfrm rot="4183809">
              <a:off x="4134871" y="3286640"/>
              <a:ext cx="139457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Rates + GHG</a:t>
              </a:r>
            </a:p>
            <a:p>
              <a:pPr algn="ctr"/>
              <a:endParaRPr lang="en-US" sz="1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96B380F2-C3B7-D84E-A474-E7723560FFEB}"/>
              </a:ext>
            </a:extLst>
          </p:cNvPr>
          <p:cNvSpPr txBox="1"/>
          <p:nvPr/>
        </p:nvSpPr>
        <p:spPr>
          <a:xfrm>
            <a:off x="169377" y="6287316"/>
            <a:ext cx="50319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1. Load Serving Entities include IOUs, POUs, CCAs, Etc.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8C3484A-2CCF-CB4F-8DF0-341A5514893B}"/>
              </a:ext>
            </a:extLst>
          </p:cNvPr>
          <p:cNvSpPr txBox="1"/>
          <p:nvPr/>
        </p:nvSpPr>
        <p:spPr>
          <a:xfrm>
            <a:off x="409622" y="2357030"/>
            <a:ext cx="1500026" cy="1123712"/>
          </a:xfrm>
          <a:prstGeom prst="flowChartAlternateProcess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Serving Entities </a:t>
            </a:r>
            <a:r>
              <a:rPr lang="en-US" sz="2000" b="1" baseline="300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64" name="Cloud 63">
            <a:extLst>
              <a:ext uri="{FF2B5EF4-FFF2-40B4-BE49-F238E27FC236}">
                <a16:creationId xmlns:a16="http://schemas.microsoft.com/office/drawing/2014/main" id="{71F27809-2343-6A45-9331-A92E80D34B7B}"/>
              </a:ext>
            </a:extLst>
          </p:cNvPr>
          <p:cNvSpPr/>
          <p:nvPr/>
        </p:nvSpPr>
        <p:spPr>
          <a:xfrm>
            <a:off x="3102707" y="1418067"/>
            <a:ext cx="2370044" cy="1578455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Rate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Database</a:t>
            </a:r>
          </a:p>
        </p:txBody>
      </p:sp>
      <p:grpSp>
        <p:nvGrpSpPr>
          <p:cNvPr id="13" name="Group 12" descr="Responsive devices in California buildings could include electric vehicle charging, batteries, electric water heating, smart plugs, or space heating, in addition to other potential appliances.">
            <a:extLst>
              <a:ext uri="{FF2B5EF4-FFF2-40B4-BE49-F238E27FC236}">
                <a16:creationId xmlns:a16="http://schemas.microsoft.com/office/drawing/2014/main" id="{B49680C9-2B17-4B1A-AA7A-A9EADE9F75C5}"/>
              </a:ext>
            </a:extLst>
          </p:cNvPr>
          <p:cNvGrpSpPr/>
          <p:nvPr/>
        </p:nvGrpSpPr>
        <p:grpSpPr>
          <a:xfrm>
            <a:off x="6510359" y="3670900"/>
            <a:ext cx="2347184" cy="2031194"/>
            <a:chOff x="6510359" y="3670900"/>
            <a:chExt cx="2347184" cy="2031194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442B16BC-7638-8D46-9729-B2C2516D77D4}"/>
                </a:ext>
              </a:extLst>
            </p:cNvPr>
            <p:cNvGrpSpPr/>
            <p:nvPr/>
          </p:nvGrpSpPr>
          <p:grpSpPr>
            <a:xfrm>
              <a:off x="7369934" y="3670900"/>
              <a:ext cx="1487609" cy="1228005"/>
              <a:chOff x="6796350" y="5183316"/>
              <a:chExt cx="1487609" cy="1228005"/>
            </a:xfrm>
          </p:grpSpPr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08C00194-B827-8042-88D4-9DA749DB4B0D}"/>
                  </a:ext>
                </a:extLst>
              </p:cNvPr>
              <p:cNvGrpSpPr/>
              <p:nvPr/>
            </p:nvGrpSpPr>
            <p:grpSpPr>
              <a:xfrm>
                <a:off x="6796350" y="5183316"/>
                <a:ext cx="1487609" cy="1228005"/>
                <a:chOff x="7722888" y="5460757"/>
                <a:chExt cx="1487609" cy="1228005"/>
              </a:xfrm>
            </p:grpSpPr>
            <p:pic>
              <p:nvPicPr>
                <p:cNvPr id="55" name="Graphic 54" descr="House">
                  <a:extLst>
                    <a:ext uri="{FF2B5EF4-FFF2-40B4-BE49-F238E27FC236}">
                      <a16:creationId xmlns:a16="http://schemas.microsoft.com/office/drawing/2014/main" id="{B66E7F1A-6C88-7A4E-87C4-9257A564263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22888" y="6116092"/>
                  <a:ext cx="572670" cy="572670"/>
                </a:xfrm>
                <a:prstGeom prst="rect">
                  <a:avLst/>
                </a:prstGeom>
              </p:spPr>
            </p:pic>
            <p:pic>
              <p:nvPicPr>
                <p:cNvPr id="57" name="Graphic 56" descr="Home">
                  <a:extLst>
                    <a:ext uri="{FF2B5EF4-FFF2-40B4-BE49-F238E27FC236}">
                      <a16:creationId xmlns:a16="http://schemas.microsoft.com/office/drawing/2014/main" id="{1283986A-963D-3C4A-A7A7-64F6A612848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13166" y="5539917"/>
                  <a:ext cx="602465" cy="602465"/>
                </a:xfrm>
                <a:prstGeom prst="rect">
                  <a:avLst/>
                </a:prstGeom>
              </p:spPr>
            </p:pic>
            <p:pic>
              <p:nvPicPr>
                <p:cNvPr id="58" name="Graphic 57" descr="House">
                  <a:extLst>
                    <a:ext uri="{FF2B5EF4-FFF2-40B4-BE49-F238E27FC236}">
                      <a16:creationId xmlns:a16="http://schemas.microsoft.com/office/drawing/2014/main" id="{1B108439-18C7-1F48-B6E9-1915761E3D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637827" y="5460757"/>
                  <a:ext cx="572670" cy="572670"/>
                </a:xfrm>
                <a:prstGeom prst="rect">
                  <a:avLst/>
                </a:prstGeom>
              </p:spPr>
            </p:pic>
          </p:grpSp>
          <p:pic>
            <p:nvPicPr>
              <p:cNvPr id="54" name="Graphic 53" descr="Electric car">
                <a:extLst>
                  <a:ext uri="{FF2B5EF4-FFF2-40B4-BE49-F238E27FC236}">
                    <a16:creationId xmlns:a16="http://schemas.microsoft.com/office/drawing/2014/main" id="{0363B599-E3A4-034F-8DF4-2D697CD9A9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7430805" y="5683205"/>
                <a:ext cx="457200" cy="457200"/>
              </a:xfrm>
              <a:prstGeom prst="rect">
                <a:avLst/>
              </a:prstGeom>
            </p:spPr>
          </p:pic>
        </p:grpSp>
        <p:pic>
          <p:nvPicPr>
            <p:cNvPr id="59" name="Graphic 58" descr="Building">
              <a:extLst>
                <a:ext uri="{FF2B5EF4-FFF2-40B4-BE49-F238E27FC236}">
                  <a16:creationId xmlns:a16="http://schemas.microsoft.com/office/drawing/2014/main" id="{3BBBC121-877C-F34D-AFB6-C80D47DBB2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6510359" y="4173123"/>
              <a:ext cx="824472" cy="824472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14C66DA-8867-FE44-842F-AAF15ADB3AD0}"/>
                </a:ext>
              </a:extLst>
            </p:cNvPr>
            <p:cNvSpPr txBox="1"/>
            <p:nvPr/>
          </p:nvSpPr>
          <p:spPr>
            <a:xfrm>
              <a:off x="6516410" y="4994208"/>
              <a:ext cx="193633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accent5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Responsive Devices</a:t>
              </a:r>
            </a:p>
          </p:txBody>
        </p:sp>
      </p:grpSp>
      <p:grpSp>
        <p:nvGrpSpPr>
          <p:cNvPr id="7" name="Group 6" descr="Rates could be provided from third party aggregators to demand responsive devices.">
            <a:extLst>
              <a:ext uri="{FF2B5EF4-FFF2-40B4-BE49-F238E27FC236}">
                <a16:creationId xmlns:a16="http://schemas.microsoft.com/office/drawing/2014/main" id="{C330B291-D2B2-4813-B8A9-3A469402558D}"/>
              </a:ext>
            </a:extLst>
          </p:cNvPr>
          <p:cNvGrpSpPr/>
          <p:nvPr/>
        </p:nvGrpSpPr>
        <p:grpSpPr>
          <a:xfrm>
            <a:off x="3270067" y="5036690"/>
            <a:ext cx="3409668" cy="307777"/>
            <a:chOff x="3270067" y="5036690"/>
            <a:chExt cx="3409668" cy="307777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077E3A2-8113-8C4C-A5AB-BBBD9750A3C2}"/>
                </a:ext>
              </a:extLst>
            </p:cNvPr>
            <p:cNvSpPr txBox="1"/>
            <p:nvPr/>
          </p:nvSpPr>
          <p:spPr>
            <a:xfrm>
              <a:off x="3887153" y="5036690"/>
              <a:ext cx="19363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Rates</a:t>
              </a: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393BDB73-A18F-BA48-8118-AB68E714B606}"/>
                </a:ext>
              </a:extLst>
            </p:cNvPr>
            <p:cNvCxnSpPr>
              <a:cxnSpLocks/>
            </p:cNvCxnSpPr>
            <p:nvPr/>
          </p:nvCxnSpPr>
          <p:spPr>
            <a:xfrm>
              <a:off x="3270067" y="5051034"/>
              <a:ext cx="3409668" cy="0"/>
            </a:xfrm>
            <a:prstGeom prst="straightConnector1">
              <a:avLst/>
            </a:prstGeom>
            <a:ln>
              <a:headEnd type="triangle" w="lg" len="med"/>
              <a:tailEnd type="triangle" w="lg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 descr="Tariff Identifiers must be conveyed from load serving entities to third-party aggregators.">
            <a:extLst>
              <a:ext uri="{FF2B5EF4-FFF2-40B4-BE49-F238E27FC236}">
                <a16:creationId xmlns:a16="http://schemas.microsoft.com/office/drawing/2014/main" id="{47B0150C-F286-4CC2-9698-28DB37F9215E}"/>
              </a:ext>
            </a:extLst>
          </p:cNvPr>
          <p:cNvGrpSpPr/>
          <p:nvPr/>
        </p:nvGrpSpPr>
        <p:grpSpPr>
          <a:xfrm>
            <a:off x="1413423" y="3436894"/>
            <a:ext cx="512761" cy="1287490"/>
            <a:chOff x="1413423" y="3436894"/>
            <a:chExt cx="512761" cy="1287490"/>
          </a:xfrm>
        </p:grpSpPr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F53D8A4D-7499-EE4C-B693-55580D4F368C}"/>
                </a:ext>
              </a:extLst>
            </p:cNvPr>
            <p:cNvCxnSpPr>
              <a:cxnSpLocks/>
            </p:cNvCxnSpPr>
            <p:nvPr/>
          </p:nvCxnSpPr>
          <p:spPr>
            <a:xfrm>
              <a:off x="1466498" y="3537225"/>
              <a:ext cx="459686" cy="942546"/>
            </a:xfrm>
            <a:prstGeom prst="straightConnector1">
              <a:avLst/>
            </a:prstGeom>
            <a:ln>
              <a:headEnd type="triangle" w="lg" len="med"/>
              <a:tailEnd type="triangle" w="lg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7210A8EF-A026-4844-A3D0-55511C2E04B2}"/>
                </a:ext>
              </a:extLst>
            </p:cNvPr>
            <p:cNvSpPr txBox="1"/>
            <p:nvPr/>
          </p:nvSpPr>
          <p:spPr>
            <a:xfrm rot="3903526">
              <a:off x="923567" y="3926750"/>
              <a:ext cx="1287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accent1">
                      <a:lumMod val="50000"/>
                    </a:schemeClr>
                  </a:solidFill>
                </a:rPr>
                <a:t>Tariff ID</a:t>
              </a:r>
            </a:p>
          </p:txBody>
        </p:sp>
      </p:grpSp>
      <p:sp>
        <p:nvSpPr>
          <p:cNvPr id="80" name="TextBox 79">
            <a:extLst>
              <a:ext uri="{FF2B5EF4-FFF2-40B4-BE49-F238E27FC236}">
                <a16:creationId xmlns:a16="http://schemas.microsoft.com/office/drawing/2014/main" id="{75772712-A592-0C48-AB5B-2D6EC4943240}"/>
              </a:ext>
            </a:extLst>
          </p:cNvPr>
          <p:cNvSpPr txBox="1"/>
          <p:nvPr/>
        </p:nvSpPr>
        <p:spPr>
          <a:xfrm>
            <a:off x="1250441" y="4570533"/>
            <a:ext cx="1936339" cy="1146572"/>
          </a:xfrm>
          <a:prstGeom prst="flowChartDocumen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Aggregators</a:t>
            </a:r>
          </a:p>
          <a:p>
            <a:pPr algn="ctr"/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Automation Manufacturers</a:t>
            </a:r>
          </a:p>
        </p:txBody>
      </p:sp>
      <p:sp>
        <p:nvSpPr>
          <p:cNvPr id="56" name="Title 2">
            <a:extLst>
              <a:ext uri="{FF2B5EF4-FFF2-40B4-BE49-F238E27FC236}">
                <a16:creationId xmlns:a16="http://schemas.microsoft.com/office/drawing/2014/main" id="{8898EA3D-57F2-4507-83F5-52FA8D4C78A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Management Standards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4A0FF8-0FFD-4B9D-876D-3C16BBC6D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Load Management Standards</a:t>
            </a:r>
          </a:p>
        </p:txBody>
      </p:sp>
    </p:spTree>
    <p:extLst>
      <p:ext uri="{BB962C8B-B14F-4D97-AF65-F5344CB8AC3E}">
        <p14:creationId xmlns:p14="http://schemas.microsoft.com/office/powerpoint/2010/main" val="180422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6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E156F6-6D9C-4F8D-8E2E-11963D3DF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9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14FCCD-4C43-41E2-BC88-CF9CA1C47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Load Management Standards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160E68-FB7D-47D2-BA76-60079DE37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933" y="1479479"/>
            <a:ext cx="10531867" cy="52419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LMS 19-OIR-01 Rulemaking Schedule</a:t>
            </a:r>
          </a:p>
          <a:p>
            <a:pPr marL="0" indent="0">
              <a:buNone/>
            </a:pP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20000"/>
              </a:lnSpc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 JAN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Publish Draft Staff Report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 FEB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Workshop on Draft Staff Report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 MAY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Final Report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 JUNE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Formal Rulemaking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 Q4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Adopt Final Rules</a:t>
            </a:r>
          </a:p>
        </p:txBody>
      </p:sp>
      <p:pic>
        <p:nvPicPr>
          <p:cNvPr id="6" name="Graphic 5" descr="Stopwatch">
            <a:extLst>
              <a:ext uri="{FF2B5EF4-FFF2-40B4-BE49-F238E27FC236}">
                <a16:creationId xmlns:a16="http://schemas.microsoft.com/office/drawing/2014/main" id="{03DCD188-7233-44A6-AD2D-D2E51026F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31643" y="3958409"/>
            <a:ext cx="2580503" cy="25805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6209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1807-E9A9-4725-93AB-BD64230EA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030" y="218779"/>
            <a:ext cx="9953978" cy="1038840"/>
          </a:xfrm>
        </p:spPr>
        <p:txBody>
          <a:bodyPr/>
          <a:lstStyle/>
          <a:p>
            <a:r>
              <a:rPr lang="en-US" dirty="0"/>
              <a:t>Senate Bill 49 Requirements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88487-3E7D-4254-BDEE-6F6A581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37DCC2C-1AE2-4563-A82F-BA41CE36B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094" y="1636649"/>
            <a:ext cx="10874474" cy="451593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3200">
                <a:cs typeface="Arial"/>
              </a:rPr>
              <a:t>Requires CEC to develop </a:t>
            </a:r>
            <a:r>
              <a:rPr lang="en-US" sz="3200" b="1">
                <a:cs typeface="Arial"/>
              </a:rPr>
              <a:t>Flexible Demand Appliance Standards</a:t>
            </a:r>
            <a:r>
              <a:rPr lang="en-US" sz="3200">
                <a:cs typeface="Arial"/>
              </a:rPr>
              <a:t>, in coordination with LSEs and CPUC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200">
                <a:cs typeface="Arial"/>
              </a:rPr>
              <a:t> Cost-effective, including GHG and grid benefits</a:t>
            </a:r>
            <a:endParaRPr lang="en-US">
              <a:cs typeface="Arial"/>
            </a:endParaRP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200">
                <a:ea typeface="+mn-lt"/>
                <a:cs typeface="+mn-lt"/>
              </a:rPr>
              <a:t> Requires consumer consent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200">
                <a:cs typeface="Arial"/>
              </a:rPr>
              <a:t> Open source and user-friendly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3200">
                <a:cs typeface="Arial"/>
              </a:rPr>
              <a:t> Cybersecurity</a:t>
            </a:r>
          </a:p>
          <a:p>
            <a:pPr>
              <a:spcAft>
                <a:spcPts val="600"/>
              </a:spcAft>
            </a:pPr>
            <a:r>
              <a:rPr lang="en-US" sz="3200">
                <a:cs typeface="Arial"/>
              </a:rPr>
              <a:t>Report on progress in the Integrated Energy Policy Report</a:t>
            </a:r>
          </a:p>
        </p:txBody>
      </p:sp>
    </p:spTree>
    <p:extLst>
      <p:ext uri="{BB962C8B-B14F-4D97-AF65-F5344CB8AC3E}">
        <p14:creationId xmlns:p14="http://schemas.microsoft.com/office/powerpoint/2010/main" val="277159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ources of load shift potential in California include HVAC, EV charging, pool pumps, refrigeration, pumping, and process loads.">
            <a:extLst>
              <a:ext uri="{FF2B5EF4-FFF2-40B4-BE49-F238E27FC236}">
                <a16:creationId xmlns:a16="http://schemas.microsoft.com/office/drawing/2014/main" id="{D33A0A15-8C03-C942-A30E-CC55E7E93A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619" y="1290188"/>
            <a:ext cx="8261684" cy="51730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478BDD-7E65-4BA4-A3DC-FDBF3D847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8734" y="163915"/>
            <a:ext cx="9953978" cy="1038840"/>
          </a:xfrm>
        </p:spPr>
        <p:txBody>
          <a:bodyPr/>
          <a:lstStyle/>
          <a:p>
            <a:r>
              <a:rPr lang="en-US" dirty="0"/>
              <a:t>Appliance Load Shift Potential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97C7D3-3558-410D-BC4F-C09092EB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807EE2-A58E-494C-8641-2E45F613F7C4}"/>
              </a:ext>
            </a:extLst>
          </p:cNvPr>
          <p:cNvSpPr txBox="1"/>
          <p:nvPr/>
        </p:nvSpPr>
        <p:spPr>
          <a:xfrm>
            <a:off x="2601509" y="6471215"/>
            <a:ext cx="6301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/>
              <a:t>Source: Final Report, CPUC working group on “Load Shift” January 31, 2019</a:t>
            </a:r>
          </a:p>
        </p:txBody>
      </p:sp>
    </p:spTree>
    <p:extLst>
      <p:ext uri="{BB962C8B-B14F-4D97-AF65-F5344CB8AC3E}">
        <p14:creationId xmlns:p14="http://schemas.microsoft.com/office/powerpoint/2010/main" val="3049697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2910" y="200491"/>
            <a:ext cx="9953978" cy="1038840"/>
          </a:xfrm>
        </p:spPr>
        <p:txBody>
          <a:bodyPr/>
          <a:lstStyle/>
          <a:p>
            <a:r>
              <a:rPr lang="en-US"/>
              <a:t>Benefits to California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36" y="1593129"/>
            <a:ext cx="11737830" cy="47902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lnSpc>
                <a:spcPct val="100000"/>
              </a:lnSpc>
              <a:spcAft>
                <a:spcPts val="500"/>
              </a:spcAft>
            </a:pPr>
            <a:r>
              <a:rPr lang="en-US" sz="3200"/>
              <a:t>Support efforts to </a:t>
            </a:r>
            <a:r>
              <a:rPr lang="en-US" sz="3200" b="1"/>
              <a:t>decarbonize</a:t>
            </a:r>
            <a:r>
              <a:rPr lang="en-US" sz="3200"/>
              <a:t> California's energy and building sectors</a:t>
            </a:r>
            <a:endParaRPr lang="en-US" sz="3200">
              <a:cs typeface="Arial" panose="020B0604020202020204"/>
            </a:endParaRPr>
          </a:p>
          <a:p>
            <a:pPr lvl="1">
              <a:lnSpc>
                <a:spcPct val="150000"/>
              </a:lnSpc>
              <a:spcAft>
                <a:spcPts val="500"/>
              </a:spcAft>
            </a:pPr>
            <a:r>
              <a:rPr lang="en-US" sz="3200"/>
              <a:t>Improve </a:t>
            </a:r>
            <a:r>
              <a:rPr lang="en-US" sz="3200" b="1"/>
              <a:t>grid reliability</a:t>
            </a:r>
            <a:r>
              <a:rPr lang="en-US" sz="3200"/>
              <a:t> and emergency response capability </a:t>
            </a:r>
            <a:endParaRPr lang="en-US" sz="3200">
              <a:cs typeface="Arial"/>
            </a:endParaRPr>
          </a:p>
          <a:p>
            <a:pPr lvl="1">
              <a:lnSpc>
                <a:spcPct val="150000"/>
              </a:lnSpc>
              <a:spcAft>
                <a:spcPts val="500"/>
              </a:spcAft>
            </a:pPr>
            <a:r>
              <a:rPr lang="en-US" sz="3200"/>
              <a:t>Make utility </a:t>
            </a:r>
            <a:r>
              <a:rPr lang="en-US" sz="3200" b="1"/>
              <a:t>bill savings</a:t>
            </a:r>
            <a:r>
              <a:rPr lang="en-US" sz="3200"/>
              <a:t> available to all consumers </a:t>
            </a:r>
            <a:endParaRPr lang="en-US" sz="3200">
              <a:cs typeface="Arial"/>
            </a:endParaRPr>
          </a:p>
          <a:p>
            <a:pPr lvl="1">
              <a:lnSpc>
                <a:spcPct val="150000"/>
              </a:lnSpc>
              <a:spcAft>
                <a:spcPts val="500"/>
              </a:spcAft>
            </a:pPr>
            <a:r>
              <a:rPr lang="en-US" sz="3200"/>
              <a:t>Reduce future electricity sector </a:t>
            </a:r>
            <a:r>
              <a:rPr lang="en-US" sz="3200" b="1"/>
              <a:t>infrastructure costs</a:t>
            </a:r>
            <a:endParaRPr lang="en-US" sz="3200" b="1"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Steps Towards New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356" y="1423289"/>
            <a:ext cx="11737830" cy="45214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Order Instituting Rulemaking           October 2020</a:t>
            </a:r>
            <a:endParaRPr lang="en-US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Invitation to Participate                       Q4 2020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Public Workshop                                 Q4 2020</a:t>
            </a:r>
            <a:endParaRPr lang="en-US" dirty="0">
              <a:cs typeface="Arial" panose="020B0604020202020204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Draft Staff Report                                Q2 2021</a:t>
            </a:r>
            <a:endParaRPr lang="en-US" dirty="0">
              <a:cs typeface="Arial" panose="020B0604020202020204"/>
            </a:endParaRPr>
          </a:p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Initiate Formal Rulemaking                 Q3 2021</a:t>
            </a:r>
          </a:p>
          <a:p>
            <a:pPr marL="0" indent="0">
              <a:spcAft>
                <a:spcPts val="1000"/>
              </a:spcAft>
              <a:buNone/>
            </a:pPr>
            <a:r>
              <a:rPr lang="en-US" sz="3600" dirty="0">
                <a:cs typeface="Arial"/>
              </a:rPr>
              <a:t>Initial Standards Adopted                    Q2 2022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FC41D5-3272-41BD-94A1-6D29B09883C3}"/>
              </a:ext>
            </a:extLst>
          </p:cNvPr>
          <p:cNvSpPr txBox="1"/>
          <p:nvPr/>
        </p:nvSpPr>
        <p:spPr>
          <a:xfrm>
            <a:off x="697832" y="6148137"/>
            <a:ext cx="91079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* All dates are tentative based on results of research and pre-rulemaking activities</a:t>
            </a:r>
          </a:p>
        </p:txBody>
      </p:sp>
    </p:spTree>
    <p:extLst>
      <p:ext uri="{BB962C8B-B14F-4D97-AF65-F5344CB8AC3E}">
        <p14:creationId xmlns:p14="http://schemas.microsoft.com/office/powerpoint/2010/main" val="2535844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914401" y="1428750"/>
          <a:ext cx="10540724" cy="49530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41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9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94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BUILD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TECH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Promote GHG emission reductions and bill savings in new low-income residential buildings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Statewide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market development for low-emission space and water heating equipment for new and existing residential buildings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Administrator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</a:t>
                      </a:r>
                      <a:r>
                        <a:rPr lang="en-US" sz="1800" baseline="30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rd</a:t>
                      </a: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Party Implementer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$80 million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$120 million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LI/DAC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Component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≥ $60 million for new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low-income residential housing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Projects are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offered technical assistance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Implement an outreach plan to encourage applicants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Implement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outreach strategies for hard-to-reach customers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Evaluation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Metrics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No. low emission systems installed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Projected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utility bill savings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$/MT avoided GHG emissions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Market share for eligible</a:t>
                      </a: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technology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Projected utility bill savings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$/MT avoided GHG emissions</a:t>
                      </a:r>
                      <a:endParaRPr lang="en-US" sz="1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148" y="177261"/>
            <a:ext cx="9953978" cy="1038840"/>
          </a:xfrm>
        </p:spPr>
        <p:txBody>
          <a:bodyPr/>
          <a:lstStyle/>
          <a:p>
            <a:r>
              <a:rPr lang="en-US" dirty="0"/>
              <a:t>Senate Bill 1477 Summary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A28B2858-3418-459A-9679-B11FB26D3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78792" y="631561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z="1800" smtClean="0">
                <a:solidFill>
                  <a:schemeClr val="tx2">
                    <a:lumMod val="75000"/>
                  </a:schemeClr>
                </a:solidFill>
              </a:rPr>
              <a:t>14</a:t>
            </a:fld>
            <a:endParaRPr lang="en-US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496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6666186"/>
              </p:ext>
            </p:extLst>
          </p:nvPr>
        </p:nvGraphicFramePr>
        <p:xfrm>
          <a:off x="1026866" y="1349059"/>
          <a:ext cx="9953626" cy="466344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30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3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Milestone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9/13/2018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SB 1477 approved by Governor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1/31/2019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CPUC instituted building decarb rulemaking (R.19-01-011)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4/8/2019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Joint agency</a:t>
                      </a:r>
                      <a:r>
                        <a:rPr lang="en-US" sz="20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workshop, Los Angeles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7/16/2019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CPUC files SB 1477 Joint</a:t>
                      </a:r>
                      <a:r>
                        <a:rPr lang="en-US" sz="20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Staff Proposal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7/30/2019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Public workshop,</a:t>
                      </a:r>
                      <a:r>
                        <a:rPr lang="en-US" sz="20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San Francisco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2/12/2020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CPUC Proposed Decision establishing pilot programs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3/26/2020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CPUC adopted Decision establishing framework and requirements</a:t>
                      </a:r>
                      <a:r>
                        <a:rPr lang="en-US" sz="20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(D.20-03-027)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6/15/2020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Joint</a:t>
                      </a:r>
                      <a:r>
                        <a:rPr lang="en-US" sz="20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agency public workshop on BUILD Implementation Plan, virtual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7/24/2020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CEC staff submitted the initial BUILD Implementation Plan to CPUC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4517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9/29/2020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Updated BUILD Implementation Plan submitted to CPUC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9668380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SB 1477 Key Milestones</a:t>
            </a:r>
          </a:p>
        </p:txBody>
      </p:sp>
      <p:sp>
        <p:nvSpPr>
          <p:cNvPr id="21" name="Slide Number Placeholder 4">
            <a:extLst>
              <a:ext uri="{FF2B5EF4-FFF2-40B4-BE49-F238E27FC236}">
                <a16:creationId xmlns:a16="http://schemas.microsoft.com/office/drawing/2014/main" id="{A4DEA370-AFA5-4C6C-92BB-C12AB3197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78792" y="631561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z="1800" smtClean="0">
                <a:solidFill>
                  <a:schemeClr val="tx2">
                    <a:lumMod val="75000"/>
                  </a:schemeClr>
                </a:solidFill>
              </a:rPr>
              <a:t>15</a:t>
            </a:fld>
            <a:endParaRPr lang="en-US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246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9073" y="177261"/>
            <a:ext cx="9953978" cy="1038840"/>
          </a:xfrm>
        </p:spPr>
        <p:txBody>
          <a:bodyPr/>
          <a:lstStyle/>
          <a:p>
            <a:r>
              <a:rPr lang="en-US" dirty="0"/>
              <a:t>SB 1477 Next Steps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1FA31CDF-0050-4CEA-8A3E-4DD63C754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78792" y="631561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z="1800" smtClean="0">
                <a:solidFill>
                  <a:schemeClr val="tx2">
                    <a:lumMod val="75000"/>
                  </a:schemeClr>
                </a:solidFill>
              </a:rPr>
              <a:t>16</a:t>
            </a:fld>
            <a:endParaRPr lang="en-US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6522620"/>
              </p:ext>
            </p:extLst>
          </p:nvPr>
        </p:nvGraphicFramePr>
        <p:xfrm>
          <a:off x="1169716" y="1377219"/>
          <a:ext cx="9953626" cy="356616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30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23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Milestone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Q4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CEC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issue RFP for technical assistance provider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Q1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CEC publish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draft BUILD Program guidelines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Q2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CPUC finalize contract with TECH Implementer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and BUILD/TECH Evaluator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Q3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CEC publish final BUILD Program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guidelines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Q3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Launch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TECH Initiative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Q3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Launch</a:t>
                      </a:r>
                      <a:r>
                        <a:rPr lang="en-U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BUILD Program</a:t>
                      </a:r>
                      <a:endParaRPr lang="en-US" sz="24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972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2022 Building Energy Efficiency Standards - Highlights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E346BB-6183-4A90-89A2-0156B7F6789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19187" y="1609881"/>
            <a:ext cx="9953625" cy="50110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/>
              <a:buChar char="•"/>
            </a:pPr>
            <a:r>
              <a:rPr lang="en-US" sz="2000" b="1" dirty="0">
                <a:latin typeface="Arial"/>
                <a:cs typeface="Arial"/>
              </a:rPr>
              <a:t>Multifamily Restructuring</a:t>
            </a:r>
            <a:r>
              <a:rPr lang="en-US" sz="2000" dirty="0">
                <a:latin typeface="Arial"/>
                <a:cs typeface="Arial"/>
              </a:rPr>
              <a:t> to set a foundation for improved compliance, simplification, and setting more appropriate requirements for the multifamily industry</a:t>
            </a:r>
            <a:endParaRPr lang="en-US" sz="2000" dirty="0"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/>
              <a:buChar char="•"/>
            </a:pPr>
            <a:r>
              <a:rPr lang="en-US" sz="2000" b="1" dirty="0">
                <a:latin typeface="Arial"/>
                <a:cs typeface="Arial"/>
              </a:rPr>
              <a:t>Contributing to California's energy and climate goals</a:t>
            </a:r>
            <a:r>
              <a:rPr lang="en-US" sz="2000" dirty="0">
                <a:latin typeface="Arial"/>
                <a:cs typeface="Arial"/>
              </a:rPr>
              <a:t> through support of electric construction to reduce greenhouse gas emissions, grid integration to support the transition to renewables, and innovative measures that move beyond keeping up with model codes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/>
              <a:buChar char="•"/>
            </a:pPr>
            <a:r>
              <a:rPr lang="en-US" sz="2000" b="1" dirty="0">
                <a:latin typeface="Arial"/>
                <a:cs typeface="Arial"/>
              </a:rPr>
              <a:t>Examining incentive concerns or needs </a:t>
            </a:r>
            <a:r>
              <a:rPr lang="en-US" sz="2000" dirty="0">
                <a:latin typeface="Arial"/>
                <a:cs typeface="Arial"/>
              </a:rPr>
              <a:t>related to Controlled Environment Horticulture, controls for building systems measures, and software and modeling challenges.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/>
              <a:buChar char="•"/>
            </a:pPr>
            <a:r>
              <a:rPr lang="en-US" sz="2000" b="1" dirty="0">
                <a:latin typeface="Arial"/>
                <a:cs typeface="Arial"/>
              </a:rPr>
              <a:t>Enhancing electric and PV measures </a:t>
            </a:r>
            <a:r>
              <a:rPr lang="en-US" sz="2000" dirty="0">
                <a:latin typeface="Arial"/>
                <a:cs typeface="Arial"/>
              </a:rPr>
              <a:t>to ensure buildings are best equipped to benefit from renewable energy resources.</a:t>
            </a: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endParaRPr lang="en-US" sz="2000" dirty="0">
              <a:highlight>
                <a:srgbClr val="FFFF00"/>
              </a:highligh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50947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1" y="237067"/>
            <a:ext cx="10113305" cy="1038840"/>
          </a:xfrm>
        </p:spPr>
        <p:txBody>
          <a:bodyPr>
            <a:noAutofit/>
          </a:bodyPr>
          <a:lstStyle/>
          <a:p>
            <a:r>
              <a:rPr lang="en-US" sz="3600" dirty="0"/>
              <a:t>2022 Goals for Decarbonization &amp; PV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E346BB-6183-4A90-89A2-0156B7F6789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8815" y="1546717"/>
            <a:ext cx="9953625" cy="34394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rial"/>
                <a:cs typeface="Arial"/>
              </a:rPr>
              <a:t>Building Electrification Baselines For: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000" dirty="0">
                <a:latin typeface="Arial"/>
                <a:cs typeface="Arial"/>
              </a:rPr>
              <a:t>Low-rise Residential Buildings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000" dirty="0">
                <a:latin typeface="Arial"/>
                <a:cs typeface="Arial"/>
              </a:rPr>
              <a:t>High-rise Multifamily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000" dirty="0">
                <a:latin typeface="Arial"/>
                <a:cs typeface="Arial"/>
              </a:rPr>
              <a:t>Selected Nonresidential Occupancies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rial"/>
                <a:cs typeface="Arial"/>
              </a:rPr>
              <a:t>PV &amp; Battery Storage Requirements For: 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000" dirty="0">
                <a:cs typeface="Arial"/>
              </a:rPr>
              <a:t>High-rise Multifamily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000" dirty="0">
                <a:cs typeface="Arial" panose="020B0604020202020204" pitchFamily="34" charset="0"/>
              </a:rPr>
              <a:t>Selected Nonresidential Occupancies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cs typeface="Arial" panose="020B0604020202020204" pitchFamily="34" charset="0"/>
              </a:rPr>
              <a:t>Support development of local reach codes moving toward decarbonization</a:t>
            </a:r>
          </a:p>
        </p:txBody>
      </p:sp>
    </p:spTree>
    <p:extLst>
      <p:ext uri="{BB962C8B-B14F-4D97-AF65-F5344CB8AC3E}">
        <p14:creationId xmlns:p14="http://schemas.microsoft.com/office/powerpoint/2010/main" val="4461057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7"/>
            <a:ext cx="10639778" cy="1038840"/>
          </a:xfrm>
        </p:spPr>
        <p:txBody>
          <a:bodyPr>
            <a:normAutofit fontScale="90000"/>
          </a:bodyPr>
          <a:lstStyle/>
          <a:p>
            <a:r>
              <a:rPr lang="en-US" sz="3900" dirty="0"/>
              <a:t>Proposed Measures Connected to Decarbonization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19</a:t>
            </a:fld>
            <a:endParaRPr lang="en-US" dirty="0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55FB13B1-ED00-4B63-841E-816A7C5D8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375" y="1314450"/>
            <a:ext cx="9821545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Nonresidential (6 measures)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Demand Response Lighting Systems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Thermal Energy Storage Systems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Heat Pump Water Heaters (HPWH) with Load Management Capabilities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Communications Protocol Clean Up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HVAC Controls – Dedicated Outdoor Air Systems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Drainwater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 Heat Recovery </a:t>
            </a: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Multifamily (3)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Central HPWH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Ducted Heat Pump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Appliances and Plug Loads MF</a:t>
            </a:r>
          </a:p>
          <a:p>
            <a:pPr marL="285750" marR="0" lvl="0" indent="-28575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Single Family (9)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Alterations and Additions: prohibit electric resistance water heating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Alterations and Additions: prohibit electric resistance space heating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Alterations and Additions: Compliance Options for Alterations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Alterations and Additions: Compliance Options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Battery Storage Systems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HVAC Load shifting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HPWH Load shifting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Home Energy Management</a:t>
            </a:r>
          </a:p>
          <a:p>
            <a:pPr marL="800100" marR="0" lvl="1" indent="-3429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</a:rPr>
              <a:t>Variable Capacity HVAC Compliance Software Revisions</a:t>
            </a:r>
            <a:endParaRPr kumimoji="0" lang="en-US" alt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4424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2022 Building Standards Update Schedule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aphicFrame>
        <p:nvGraphicFramePr>
          <p:cNvPr id="7" name="Table 6" descr="2022 Standards Update Schedule">
            <a:extLst>
              <a:ext uri="{FF2B5EF4-FFF2-40B4-BE49-F238E27FC236}">
                <a16:creationId xmlns:a16="http://schemas.microsoft.com/office/drawing/2014/main" id="{E5B18778-5DFB-4418-B7E7-28FE456B03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959416"/>
              </p:ext>
            </p:extLst>
          </p:nvPr>
        </p:nvGraphicFramePr>
        <p:xfrm>
          <a:off x="929406" y="1692114"/>
          <a:ext cx="9708857" cy="4568950"/>
        </p:xfrm>
        <a:graphic>
          <a:graphicData uri="http://schemas.openxmlformats.org/drawingml/2006/table">
            <a:tbl>
              <a:tblPr firstRow="1">
                <a:tableStyleId>{ED083AE6-46FA-4A59-8FB0-9F97EB10719F}</a:tableStyleId>
              </a:tblPr>
              <a:tblGrid>
                <a:gridCol w="3484721">
                  <a:extLst>
                    <a:ext uri="{9D8B030D-6E8A-4147-A177-3AD203B41FA5}">
                      <a16:colId xmlns:a16="http://schemas.microsoft.com/office/drawing/2014/main" val="1582185574"/>
                    </a:ext>
                  </a:extLst>
                </a:gridCol>
                <a:gridCol w="6224136">
                  <a:extLst>
                    <a:ext uri="{9D8B030D-6E8A-4147-A177-3AD203B41FA5}">
                      <a16:colId xmlns:a16="http://schemas.microsoft.com/office/drawing/2014/main" val="2765803970"/>
                    </a:ext>
                  </a:extLst>
                </a:gridCol>
              </a:tblGrid>
              <a:tr h="26267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effectLst/>
                        </a:rPr>
                        <a:t>2022 STANDARDS UPDATE SCHEDULE</a:t>
                      </a: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245292"/>
                  </a:ext>
                </a:extLst>
              </a:tr>
              <a:tr h="2391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DATE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MILESTONES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938608094"/>
                  </a:ext>
                </a:extLst>
              </a:tr>
              <a:tr h="4749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November 2018 - November 2019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Updated Weather Files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088967992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November 2018-December 2019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Metric Development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510224393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November 2018-July 2019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Measures Identified and approval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95020684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August 2019 to October 2020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Stakeholder meeting/workshop &amp; final staff workshop 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360311203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August 2020-October 2020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CASE Reports submitted to the CEC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89920902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February 2021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45-day Language Hearings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717244942"/>
                  </a:ext>
                </a:extLst>
              </a:tr>
              <a:tr h="2665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July 2021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Adoption of 2022 Standards at a Business Meeting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914638162"/>
                  </a:ext>
                </a:extLst>
              </a:tr>
              <a:tr h="5224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July 2021 to 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November 2021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Staff work on Software, Compliance Manuals, Electronic Documents Available to Industry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608583178"/>
                  </a:ext>
                </a:extLst>
              </a:tr>
              <a:tr h="135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December 2021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Approval of the Manuals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894752646"/>
                  </a:ext>
                </a:extLst>
              </a:tr>
              <a:tr h="135224">
                <a:tc>
                  <a:txBody>
                    <a:bodyPr/>
                    <a:lstStyle/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December  2021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Approval of the Energy Standards at CBSC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84843332"/>
                  </a:ext>
                </a:extLst>
              </a:tr>
              <a:tr h="5224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January 2022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Software, Compliance Manuals, Electronic Documents Available to Industry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725871814"/>
                  </a:ext>
                </a:extLst>
              </a:tr>
              <a:tr h="2017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January 1, 2023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w Cen MT" panose="020B0602020104020603"/>
                        </a:defRPr>
                      </a:lvl9pPr>
                    </a:lstStyle>
                    <a:p>
                      <a:pPr marL="0" marR="0"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>
                          <a:effectLst/>
                        </a:rPr>
                        <a:t>Effective Date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62459113"/>
                  </a:ext>
                </a:extLst>
              </a:tr>
            </a:tbl>
          </a:graphicData>
        </a:graphic>
      </p:graphicFrame>
      <p:sp>
        <p:nvSpPr>
          <p:cNvPr id="3" name="Rectangle 2" descr="Highlight current status of the 2022 rulemaking schedule.">
            <a:extLst>
              <a:ext uri="{FF2B5EF4-FFF2-40B4-BE49-F238E27FC236}">
                <a16:creationId xmlns:a16="http://schemas.microsoft.com/office/drawing/2014/main" id="{16DA8FD4-C530-4007-8FDB-ACCAC9BA57FC}"/>
              </a:ext>
            </a:extLst>
          </p:cNvPr>
          <p:cNvSpPr/>
          <p:nvPr/>
        </p:nvSpPr>
        <p:spPr>
          <a:xfrm>
            <a:off x="929406" y="3334729"/>
            <a:ext cx="9708858" cy="567968"/>
          </a:xfrm>
          <a:prstGeom prst="rect">
            <a:avLst/>
          </a:prstGeom>
          <a:noFill/>
          <a:ln w="635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43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9073" y="177261"/>
            <a:ext cx="9953978" cy="1038840"/>
          </a:xfrm>
        </p:spPr>
        <p:txBody>
          <a:bodyPr/>
          <a:lstStyle/>
          <a:p>
            <a:r>
              <a:rPr lang="en-US" dirty="0"/>
              <a:t>For More Information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1FA31CDF-0050-4CEA-8A3E-4DD63C754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78792" y="631561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z="1800" smtClean="0">
                <a:solidFill>
                  <a:schemeClr val="tx2">
                    <a:lumMod val="75000"/>
                  </a:schemeClr>
                </a:solidFill>
              </a:rPr>
              <a:t>21</a:t>
            </a:fld>
            <a:endParaRPr lang="en-US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AADF2571-ACC7-44BC-B99B-B8461E5AD3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561897"/>
              </p:ext>
            </p:extLst>
          </p:nvPr>
        </p:nvGraphicFramePr>
        <p:xfrm>
          <a:off x="740474" y="1638179"/>
          <a:ext cx="10711051" cy="4190542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761568">
                  <a:extLst>
                    <a:ext uri="{9D8B030D-6E8A-4147-A177-3AD203B41FA5}">
                      <a16:colId xmlns:a16="http://schemas.microsoft.com/office/drawing/2014/main" val="3345909134"/>
                    </a:ext>
                  </a:extLst>
                </a:gridCol>
                <a:gridCol w="4331959">
                  <a:extLst>
                    <a:ext uri="{9D8B030D-6E8A-4147-A177-3AD203B41FA5}">
                      <a16:colId xmlns:a16="http://schemas.microsoft.com/office/drawing/2014/main" val="1755804148"/>
                    </a:ext>
                  </a:extLst>
                </a:gridCol>
                <a:gridCol w="3617524">
                  <a:extLst>
                    <a:ext uri="{9D8B030D-6E8A-4147-A177-3AD203B41FA5}">
                      <a16:colId xmlns:a16="http://schemas.microsoft.com/office/drawing/2014/main" val="2460863131"/>
                    </a:ext>
                  </a:extLst>
                </a:gridCol>
              </a:tblGrid>
              <a:tr h="626725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Proceeding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Website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Primary Contact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7444243"/>
                  </a:ext>
                </a:extLst>
              </a:tr>
              <a:tr h="990552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AB 3232 Building Decarbonization Assessment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19-DECARB-01 Docket</a:t>
                      </a:r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Jennifer Nelson</a:t>
                      </a:r>
                    </a:p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Jennifer.Nelson@energy.ca.gov</a:t>
                      </a:r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1394227"/>
                  </a:ext>
                </a:extLst>
              </a:tr>
              <a:tr h="65323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Load Management Standards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2020 Load Management Rulemaking</a:t>
                      </a:r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Gabriel Taylor</a:t>
                      </a:r>
                    </a:p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Gabriel.Taylor@energy.ca.gov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1908560"/>
                  </a:ext>
                </a:extLst>
              </a:tr>
              <a:tr h="626725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Senate Bill 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Flexible Demand Appliances</a:t>
                      </a:r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Pierre </a:t>
                      </a:r>
                      <a:r>
                        <a:rPr lang="en-US" sz="16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DuVair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Pierre.DuVair@energy.ca.gov</a:t>
                      </a:r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5672267"/>
                  </a:ext>
                </a:extLst>
              </a:tr>
              <a:tr h="65323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Building Energy Efficiency Standards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2022 Building Energy Efficiency Standards</a:t>
                      </a:r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Payam </a:t>
                      </a:r>
                      <a:r>
                        <a:rPr lang="en-US" sz="16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Bozorgchami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Payam.Bozorgchami@energy.ca.gov</a:t>
                      </a:r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3433356"/>
                  </a:ext>
                </a:extLst>
              </a:tr>
              <a:tr h="626725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SB 1477 BUILD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Building</a:t>
                      </a:r>
                      <a:r>
                        <a:rPr lang="en-US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Initiative for Low-Emissions Development Program</a:t>
                      </a:r>
                      <a:endParaRPr lang="en-US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Jordan </a:t>
                      </a:r>
                      <a:r>
                        <a:rPr lang="en-US" sz="16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Scavo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  <a:hlinkClick r:id="rId1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Jordan.Scavo@energy.ca.gov</a:t>
                      </a:r>
                      <a:r>
                        <a:rPr lang="en-US" sz="1600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355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530779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5038410C6DC543B8D3FBA4ACC89650" ma:contentTypeVersion="13" ma:contentTypeDescription="Create a new document." ma:contentTypeScope="" ma:versionID="eb5ffdb7480dc6d955504ec74f0d2d40">
  <xsd:schema xmlns:xsd="http://www.w3.org/2001/XMLSchema" xmlns:xs="http://www.w3.org/2001/XMLSchema" xmlns:p="http://schemas.microsoft.com/office/2006/metadata/properties" xmlns:ns1="http://schemas.microsoft.com/sharepoint/v3" xmlns:ns3="35712952-2fc6-4f4f-a924-f4d6513303be" xmlns:ns4="5bfaec93-3092-4921-8232-75eb7714f09e" targetNamespace="http://schemas.microsoft.com/office/2006/metadata/properties" ma:root="true" ma:fieldsID="d5de9d2304bd11584bc00138a269218b" ns1:_="" ns3:_="" ns4:_="">
    <xsd:import namespace="http://schemas.microsoft.com/sharepoint/v3"/>
    <xsd:import namespace="35712952-2fc6-4f4f-a924-f4d6513303be"/>
    <xsd:import namespace="5bfaec93-3092-4921-8232-75eb7714f09e"/>
    <xsd:element name="properties">
      <xsd:complexType>
        <xsd:sequence>
          <xsd:element name="documentManagement">
            <xsd:complexType>
              <xsd:all>
                <xsd:element ref="ns1:_ip_UnifiedCompliancePolicyProperties" minOccurs="0"/>
                <xsd:element ref="ns1:_ip_UnifiedCompliancePolicyUIAction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712952-2fc6-4f4f-a924-f4d6513303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faec93-3092-4921-8232-75eb7714f09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EDF2D0-74EF-49D2-9575-BAA3248D15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5712952-2fc6-4f4f-a924-f4d6513303be"/>
    <ds:schemaRef ds:uri="5bfaec93-3092-4921-8232-75eb7714f0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www.w3.org/XML/1998/namespace"/>
    <ds:schemaRef ds:uri="5bfaec93-3092-4921-8232-75eb7714f09e"/>
    <ds:schemaRef ds:uri="http://purl.org/dc/elements/1.1/"/>
    <ds:schemaRef ds:uri="http://schemas.microsoft.com/sharepoint/v3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35712952-2fc6-4f4f-a924-f4d6513303be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765</TotalTime>
  <Words>1303</Words>
  <Application>Microsoft Office PowerPoint</Application>
  <PresentationFormat>Widescreen</PresentationFormat>
  <Paragraphs>296</Paragraphs>
  <Slides>21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Apple Chancery</vt:lpstr>
      <vt:lpstr>Arial</vt:lpstr>
      <vt:lpstr>Arial Black</vt:lpstr>
      <vt:lpstr>Calibri</vt:lpstr>
      <vt:lpstr>Tw Cen MT</vt:lpstr>
      <vt:lpstr>Wingdings</vt:lpstr>
      <vt:lpstr>Title/Section</vt:lpstr>
      <vt:lpstr>Content</vt:lpstr>
      <vt:lpstr>Content: blank background</vt:lpstr>
      <vt:lpstr>Blank: Black</vt:lpstr>
      <vt:lpstr>Blank: White</vt:lpstr>
      <vt:lpstr>Item3: CEC Building Decarbonization Overview </vt:lpstr>
      <vt:lpstr>California’s Greenhouse Gas Emissions</vt:lpstr>
      <vt:lpstr>CEC’s Key Building Decarbonization Proceedings</vt:lpstr>
      <vt:lpstr>Assembly Bill 3232 Building Decarbonization Assessment</vt:lpstr>
      <vt:lpstr>Building Decarbonization Strategies</vt:lpstr>
      <vt:lpstr>AB 3232 Building Decarbonization Assessment Timeline</vt:lpstr>
      <vt:lpstr>Load Management Standards</vt:lpstr>
      <vt:lpstr>Load Management Standards</vt:lpstr>
      <vt:lpstr>Load Management Standards</vt:lpstr>
      <vt:lpstr>Senate Bill 49 Requirements</vt:lpstr>
      <vt:lpstr>Appliance Load Shift Potential</vt:lpstr>
      <vt:lpstr>Benefits to California</vt:lpstr>
      <vt:lpstr>Steps Towards New Standards</vt:lpstr>
      <vt:lpstr>Senate Bill 1477 Summary</vt:lpstr>
      <vt:lpstr>SB 1477 Key Milestones</vt:lpstr>
      <vt:lpstr>SB 1477 Next Steps</vt:lpstr>
      <vt:lpstr>2022 Building Energy Efficiency Standards - Highlights</vt:lpstr>
      <vt:lpstr>2022 Goals for Decarbonization &amp; PV</vt:lpstr>
      <vt:lpstr>Proposed Measures Connected to Decarbonization</vt:lpstr>
      <vt:lpstr>2022 Building Standards Update Schedule</vt:lpstr>
      <vt:lpstr>For More Information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Lundeen, Albert@Energy</cp:lastModifiedBy>
  <cp:revision>66</cp:revision>
  <cp:lastPrinted>2019-12-11T23:19:58Z</cp:lastPrinted>
  <dcterms:created xsi:type="dcterms:W3CDTF">2020-03-06T19:07:21Z</dcterms:created>
  <dcterms:modified xsi:type="dcterms:W3CDTF">2020-10-16T15:07:02Z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0x010100E35038410C6DC543B8D3FBA4ACC89650</vt:lpwstr>
  </property>
</Properties>
</file>