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56" r:id="rId2"/>
    <p:sldId id="258" r:id="rId3"/>
    <p:sldId id="257" r:id="rId4"/>
    <p:sldId id="260" r:id="rId5"/>
    <p:sldId id="259" r:id="rId6"/>
    <p:sldId id="261" r:id="rId7"/>
    <p:sldId id="262" r:id="rId8"/>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p:scale>
          <a:sx n="78" d="100"/>
          <a:sy n="78" d="100"/>
        </p:scale>
        <p:origin x="-120" y="-76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18" Type="http://schemas.openxmlformats.org/officeDocument/2006/relationships/customXml" Target="../customXml/item4.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customXml" Target="../customXml/item1.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Photz\AppData\Local\Microsoft\Windows\INetCache\Content.Outlook\P958T3S3\Water%20allocations%20vs%20Ag%20load.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manualLayout>
          <c:layoutTarget val="inner"/>
          <c:xMode val="edge"/>
          <c:yMode val="edge"/>
          <c:x val="0.101525590551181"/>
          <c:y val="6.0185185185185203E-2"/>
          <c:w val="0.81928698314133097"/>
          <c:h val="0.78364209682123098"/>
        </c:manualLayout>
      </c:layout>
      <c:lineChart>
        <c:grouping val="standard"/>
        <c:varyColors val="0"/>
        <c:ser>
          <c:idx val="0"/>
          <c:order val="0"/>
          <c:tx>
            <c:strRef>
              <c:f>Sheet1!$D$36</c:f>
              <c:strCache>
                <c:ptCount val="1"/>
                <c:pt idx="0">
                  <c:v>Total Retail Sales (GWh)</c:v>
                </c:pt>
              </c:strCache>
            </c:strRef>
          </c:tx>
          <c:spPr>
            <a:ln>
              <a:noFill/>
            </a:ln>
          </c:spPr>
          <c:marker>
            <c:symbol val="square"/>
            <c:size val="5"/>
            <c:spPr>
              <a:solidFill>
                <a:schemeClr val="accent1"/>
              </a:solidFill>
            </c:spPr>
          </c:marker>
          <c:cat>
            <c:numRef>
              <c:f>Sheet1!$C$83:$C$102</c:f>
              <c:numCache>
                <c:formatCode>General</c:formatCode>
                <c:ptCount val="20"/>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numCache>
            </c:numRef>
          </c:cat>
          <c:val>
            <c:numRef>
              <c:f>Sheet1!$D$83:$D$102</c:f>
              <c:numCache>
                <c:formatCode>_-* #,##0_-;\-* #,##0_-;_-* "-"??_-;_-@_-</c:formatCode>
                <c:ptCount val="20"/>
                <c:pt idx="0">
                  <c:v>3478.1987100000001</c:v>
                </c:pt>
                <c:pt idx="1">
                  <c:v>3631.3758769999999</c:v>
                </c:pt>
                <c:pt idx="2">
                  <c:v>3931.9055469999998</c:v>
                </c:pt>
                <c:pt idx="3">
                  <c:v>3068.5169569999998</c:v>
                </c:pt>
                <c:pt idx="4">
                  <c:v>3739.4416639999999</c:v>
                </c:pt>
                <c:pt idx="5">
                  <c:v>3818.4713960000004</c:v>
                </c:pt>
                <c:pt idx="6">
                  <c:v>4149.6374040000001</c:v>
                </c:pt>
                <c:pt idx="7">
                  <c:v>3930.4340309999998</c:v>
                </c:pt>
                <c:pt idx="8">
                  <c:v>3908.7606540000002</c:v>
                </c:pt>
                <c:pt idx="9">
                  <c:v>4300.6318059999994</c:v>
                </c:pt>
                <c:pt idx="10">
                  <c:v>3742.1775750000002</c:v>
                </c:pt>
                <c:pt idx="11">
                  <c:v>3838.4541787159997</c:v>
                </c:pt>
                <c:pt idx="12">
                  <c:v>5402.8817759999993</c:v>
                </c:pt>
                <c:pt idx="13">
                  <c:v>5594.0227201850003</c:v>
                </c:pt>
                <c:pt idx="14">
                  <c:v>5803.3457615770003</c:v>
                </c:pt>
                <c:pt idx="15">
                  <c:v>5070.535202017998</c:v>
                </c:pt>
                <c:pt idx="16">
                  <c:v>4691.4554588080009</c:v>
                </c:pt>
                <c:pt idx="17">
                  <c:v>6178.5390140499994</c:v>
                </c:pt>
                <c:pt idx="18">
                  <c:v>7021.9758244259992</c:v>
                </c:pt>
                <c:pt idx="19">
                  <c:v>7610.5593778710008</c:v>
                </c:pt>
              </c:numCache>
            </c:numRef>
          </c:val>
          <c:smooth val="0"/>
          <c:extLst xmlns:c16r2="http://schemas.microsoft.com/office/drawing/2015/06/chart">
            <c:ext xmlns:c16="http://schemas.microsoft.com/office/drawing/2014/chart" uri="{C3380CC4-5D6E-409C-BE32-E72D297353CC}">
              <c16:uniqueId val="{00000000-F6CF-46F9-BEEF-29DA3B1E9656}"/>
            </c:ext>
          </c:extLst>
        </c:ser>
        <c:dLbls>
          <c:showLegendKey val="0"/>
          <c:showVal val="0"/>
          <c:showCatName val="0"/>
          <c:showSerName val="0"/>
          <c:showPercent val="0"/>
          <c:showBubbleSize val="0"/>
        </c:dLbls>
        <c:marker val="1"/>
        <c:smooth val="0"/>
        <c:axId val="67494272"/>
        <c:axId val="67495808"/>
      </c:lineChart>
      <c:lineChart>
        <c:grouping val="standard"/>
        <c:varyColors val="0"/>
        <c:ser>
          <c:idx val="3"/>
          <c:order val="1"/>
          <c:tx>
            <c:strRef>
              <c:f>Sheet1!$G$82</c:f>
              <c:strCache>
                <c:ptCount val="1"/>
                <c:pt idx="0">
                  <c:v>Allocation bucket (lower number = lower water allocation)</c:v>
                </c:pt>
              </c:strCache>
            </c:strRef>
          </c:tx>
          <c:spPr>
            <a:ln>
              <a:noFill/>
            </a:ln>
          </c:spPr>
          <c:marker>
            <c:symbol val="circle"/>
            <c:size val="5"/>
          </c:marker>
          <c:cat>
            <c:numRef>
              <c:f>Sheet1!$C$83:$C$102</c:f>
              <c:numCache>
                <c:formatCode>General</c:formatCode>
                <c:ptCount val="20"/>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pt idx="19">
                  <c:v>2014</c:v>
                </c:pt>
              </c:numCache>
            </c:numRef>
          </c:cat>
          <c:val>
            <c:numRef>
              <c:f>Sheet1!$G$83:$G$102</c:f>
              <c:numCache>
                <c:formatCode>_-* #,##0_-;\-* #,##0_-;_-* "-"??_-;_-@_-</c:formatCode>
                <c:ptCount val="20"/>
                <c:pt idx="1">
                  <c:v>3</c:v>
                </c:pt>
                <c:pt idx="2">
                  <c:v>3</c:v>
                </c:pt>
                <c:pt idx="3">
                  <c:v>3</c:v>
                </c:pt>
                <c:pt idx="4">
                  <c:v>3</c:v>
                </c:pt>
                <c:pt idx="5">
                  <c:v>3</c:v>
                </c:pt>
                <c:pt idx="6">
                  <c:v>2</c:v>
                </c:pt>
                <c:pt idx="7">
                  <c:v>3</c:v>
                </c:pt>
                <c:pt idx="8">
                  <c:v>3</c:v>
                </c:pt>
                <c:pt idx="9">
                  <c:v>3</c:v>
                </c:pt>
                <c:pt idx="10">
                  <c:v>3</c:v>
                </c:pt>
                <c:pt idx="11">
                  <c:v>3</c:v>
                </c:pt>
                <c:pt idx="12">
                  <c:v>2.5</c:v>
                </c:pt>
                <c:pt idx="13">
                  <c:v>2</c:v>
                </c:pt>
                <c:pt idx="14">
                  <c:v>1.5</c:v>
                </c:pt>
                <c:pt idx="15">
                  <c:v>2</c:v>
                </c:pt>
                <c:pt idx="16">
                  <c:v>3</c:v>
                </c:pt>
                <c:pt idx="17">
                  <c:v>2.5</c:v>
                </c:pt>
                <c:pt idx="18">
                  <c:v>1.5</c:v>
                </c:pt>
                <c:pt idx="19">
                  <c:v>1</c:v>
                </c:pt>
              </c:numCache>
            </c:numRef>
          </c:val>
          <c:smooth val="0"/>
          <c:extLst xmlns:c16r2="http://schemas.microsoft.com/office/drawing/2015/06/chart">
            <c:ext xmlns:c16="http://schemas.microsoft.com/office/drawing/2014/chart" uri="{C3380CC4-5D6E-409C-BE32-E72D297353CC}">
              <c16:uniqueId val="{00000001-F6CF-46F9-BEEF-29DA3B1E9656}"/>
            </c:ext>
          </c:extLst>
        </c:ser>
        <c:dLbls>
          <c:showLegendKey val="0"/>
          <c:showVal val="0"/>
          <c:showCatName val="0"/>
          <c:showSerName val="0"/>
          <c:showPercent val="0"/>
          <c:showBubbleSize val="0"/>
        </c:dLbls>
        <c:marker val="1"/>
        <c:smooth val="0"/>
        <c:axId val="67118976"/>
        <c:axId val="67117056"/>
      </c:lineChart>
      <c:catAx>
        <c:axId val="67494272"/>
        <c:scaling>
          <c:orientation val="minMax"/>
        </c:scaling>
        <c:delete val="0"/>
        <c:axPos val="b"/>
        <c:numFmt formatCode="General" sourceLinked="1"/>
        <c:majorTickMark val="out"/>
        <c:minorTickMark val="none"/>
        <c:tickLblPos val="nextTo"/>
        <c:crossAx val="67495808"/>
        <c:crosses val="autoZero"/>
        <c:auto val="1"/>
        <c:lblAlgn val="ctr"/>
        <c:lblOffset val="100"/>
        <c:tickLblSkip val="2"/>
        <c:noMultiLvlLbl val="0"/>
      </c:catAx>
      <c:valAx>
        <c:axId val="67495808"/>
        <c:scaling>
          <c:orientation val="minMax"/>
        </c:scaling>
        <c:delete val="0"/>
        <c:axPos val="l"/>
        <c:majorGridlines/>
        <c:title>
          <c:tx>
            <c:rich>
              <a:bodyPr rot="-5400000" vert="horz"/>
              <a:lstStyle/>
              <a:p>
                <a:pPr>
                  <a:defRPr/>
                </a:pPr>
                <a:r>
                  <a:rPr lang="en-US"/>
                  <a:t>GWh</a:t>
                </a:r>
              </a:p>
            </c:rich>
          </c:tx>
          <c:layout/>
          <c:overlay val="0"/>
        </c:title>
        <c:numFmt formatCode="_-* #,##0_-;\-* #,##0_-;_-* &quot;-&quot;??_-;_-@_-" sourceLinked="1"/>
        <c:majorTickMark val="out"/>
        <c:minorTickMark val="none"/>
        <c:tickLblPos val="nextTo"/>
        <c:crossAx val="67494272"/>
        <c:crosses val="autoZero"/>
        <c:crossBetween val="between"/>
      </c:valAx>
      <c:valAx>
        <c:axId val="67117056"/>
        <c:scaling>
          <c:orientation val="minMax"/>
        </c:scaling>
        <c:delete val="0"/>
        <c:axPos val="r"/>
        <c:title>
          <c:tx>
            <c:rich>
              <a:bodyPr rot="-5400000" vert="horz"/>
              <a:lstStyle/>
              <a:p>
                <a:pPr>
                  <a:defRPr/>
                </a:pPr>
                <a:r>
                  <a:rPr lang="en-US" baseline="0"/>
                  <a:t>Allocation Bucket </a:t>
                </a:r>
                <a:endParaRPr lang="en-US"/>
              </a:p>
            </c:rich>
          </c:tx>
          <c:layout>
            <c:manualLayout>
              <c:xMode val="edge"/>
              <c:yMode val="edge"/>
              <c:x val="0.95507611133752501"/>
              <c:y val="0.28445638436114801"/>
            </c:manualLayout>
          </c:layout>
          <c:overlay val="0"/>
        </c:title>
        <c:numFmt formatCode="_-* #,##0_-;\-* #,##0_-;_-* &quot;-&quot;??_-;_-@_-" sourceLinked="1"/>
        <c:majorTickMark val="out"/>
        <c:minorTickMark val="none"/>
        <c:tickLblPos val="nextTo"/>
        <c:crossAx val="67118976"/>
        <c:crosses val="max"/>
        <c:crossBetween val="between"/>
        <c:majorUnit val="1"/>
        <c:minorUnit val="0.1"/>
      </c:valAx>
      <c:catAx>
        <c:axId val="67118976"/>
        <c:scaling>
          <c:orientation val="minMax"/>
        </c:scaling>
        <c:delete val="1"/>
        <c:axPos val="b"/>
        <c:numFmt formatCode="General" sourceLinked="1"/>
        <c:majorTickMark val="out"/>
        <c:minorTickMark val="none"/>
        <c:tickLblPos val="nextTo"/>
        <c:crossAx val="67117056"/>
        <c:crosses val="autoZero"/>
        <c:auto val="1"/>
        <c:lblAlgn val="ctr"/>
        <c:lblOffset val="100"/>
        <c:noMultiLvlLbl val="0"/>
      </c:catAx>
    </c:plotArea>
    <c:legend>
      <c:legendPos val="r"/>
      <c:layout>
        <c:manualLayout>
          <c:xMode val="edge"/>
          <c:yMode val="edge"/>
          <c:x val="8.8975372759256197E-2"/>
          <c:y val="4.1090696996208799E-2"/>
          <c:w val="0.59371338707118304"/>
          <c:h val="0.18595290172061801"/>
        </c:manualLayout>
      </c:layout>
      <c:overlay val="0"/>
    </c:legend>
    <c:plotVisOnly val="1"/>
    <c:dispBlanksAs val="gap"/>
    <c:showDLblsOverMax val="0"/>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0C671E46-23CC-4D0C-AA28-FE48087157BB}" type="datetimeFigureOut">
              <a:rPr lang="en-US" smtClean="0"/>
              <a:t>1/23/2017</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30F111BC-7ED0-4AB9-BD47-B51F68ABE6EE}" type="slidenum">
              <a:rPr lang="en-US" smtClean="0"/>
              <a:t>‹#›</a:t>
            </a:fld>
            <a:endParaRPr lang="en-US"/>
          </a:p>
        </p:txBody>
      </p:sp>
    </p:spTree>
    <p:extLst>
      <p:ext uri="{BB962C8B-B14F-4D97-AF65-F5344CB8AC3E}">
        <p14:creationId xmlns:p14="http://schemas.microsoft.com/office/powerpoint/2010/main" val="3452026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8475" cy="466725"/>
          </a:xfrm>
          <a:prstGeom prst="rect">
            <a:avLst/>
          </a:prstGeom>
        </p:spPr>
        <p:txBody>
          <a:bodyPr vert="horz" lIns="91435" tIns="45717" rIns="91435" bIns="45717" rtlCol="0"/>
          <a:lstStyle>
            <a:lvl1pPr algn="l">
              <a:defRPr sz="1200"/>
            </a:lvl1pPr>
          </a:lstStyle>
          <a:p>
            <a:endParaRPr lang="en-US"/>
          </a:p>
        </p:txBody>
      </p:sp>
      <p:sp>
        <p:nvSpPr>
          <p:cNvPr id="3" name="Date Placeholder 2"/>
          <p:cNvSpPr>
            <a:spLocks noGrp="1"/>
          </p:cNvSpPr>
          <p:nvPr>
            <p:ph type="dt" idx="1"/>
          </p:nvPr>
        </p:nvSpPr>
        <p:spPr>
          <a:xfrm>
            <a:off x="3970339" y="0"/>
            <a:ext cx="3038475" cy="466725"/>
          </a:xfrm>
          <a:prstGeom prst="rect">
            <a:avLst/>
          </a:prstGeom>
        </p:spPr>
        <p:txBody>
          <a:bodyPr vert="horz" lIns="91435" tIns="45717" rIns="91435" bIns="45717" rtlCol="0"/>
          <a:lstStyle>
            <a:lvl1pPr algn="r">
              <a:defRPr sz="1200"/>
            </a:lvl1pPr>
          </a:lstStyle>
          <a:p>
            <a:fld id="{EC5C33E9-67E6-4081-947D-AAB4537A5151}" type="datetimeFigureOut">
              <a:rPr lang="en-US" smtClean="0"/>
              <a:t>1/23/2017</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35" tIns="45717" rIns="91435" bIns="45717"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35" tIns="45717" rIns="91435" bIns="45717"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829676"/>
            <a:ext cx="3038475" cy="466725"/>
          </a:xfrm>
          <a:prstGeom prst="rect">
            <a:avLst/>
          </a:prstGeom>
        </p:spPr>
        <p:txBody>
          <a:bodyPr vert="horz" lIns="91435" tIns="45717" rIns="91435" bIns="45717" rtlCol="0" anchor="b"/>
          <a:lstStyle>
            <a:lvl1pPr algn="l">
              <a:defRPr sz="1200"/>
            </a:lvl1pPr>
          </a:lstStyle>
          <a:p>
            <a:endParaRPr lang="en-US"/>
          </a:p>
        </p:txBody>
      </p:sp>
      <p:sp>
        <p:nvSpPr>
          <p:cNvPr id="7" name="Slide Number Placeholder 6"/>
          <p:cNvSpPr>
            <a:spLocks noGrp="1"/>
          </p:cNvSpPr>
          <p:nvPr>
            <p:ph type="sldNum" sz="quarter" idx="5"/>
          </p:nvPr>
        </p:nvSpPr>
        <p:spPr>
          <a:xfrm>
            <a:off x="3970339" y="8829676"/>
            <a:ext cx="3038475" cy="466725"/>
          </a:xfrm>
          <a:prstGeom prst="rect">
            <a:avLst/>
          </a:prstGeom>
        </p:spPr>
        <p:txBody>
          <a:bodyPr vert="horz" lIns="91435" tIns="45717" rIns="91435" bIns="45717" rtlCol="0" anchor="b"/>
          <a:lstStyle>
            <a:lvl1pPr algn="r">
              <a:defRPr sz="1200"/>
            </a:lvl1pPr>
          </a:lstStyle>
          <a:p>
            <a:fld id="{374FF108-3958-4410-88BA-5D607189B27C}" type="slidenum">
              <a:rPr lang="en-US" smtClean="0"/>
              <a:t>‹#›</a:t>
            </a:fld>
            <a:endParaRPr lang="en-US"/>
          </a:p>
        </p:txBody>
      </p:sp>
    </p:spTree>
    <p:extLst>
      <p:ext uri="{BB962C8B-B14F-4D97-AF65-F5344CB8AC3E}">
        <p14:creationId xmlns:p14="http://schemas.microsoft.com/office/powerpoint/2010/main" val="9640312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A05E9D5-ED02-4F8E-9751-5D78551C201E}" type="datetime1">
              <a:rPr lang="en-US" smtClean="0"/>
              <a:t>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7F5EF-C54D-4C81-BDDE-076E0C9E8D1B}" type="slidenum">
              <a:rPr lang="en-US" smtClean="0"/>
              <a:t>‹#›</a:t>
            </a:fld>
            <a:endParaRPr lang="en-US"/>
          </a:p>
        </p:txBody>
      </p:sp>
    </p:spTree>
    <p:extLst>
      <p:ext uri="{BB962C8B-B14F-4D97-AF65-F5344CB8AC3E}">
        <p14:creationId xmlns:p14="http://schemas.microsoft.com/office/powerpoint/2010/main" val="1405158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08C007-D4E1-416B-8FC5-7E9E7846234B}" type="datetime1">
              <a:rPr lang="en-US" smtClean="0"/>
              <a:t>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7F5EF-C54D-4C81-BDDE-076E0C9E8D1B}" type="slidenum">
              <a:rPr lang="en-US" smtClean="0"/>
              <a:t>‹#›</a:t>
            </a:fld>
            <a:endParaRPr lang="en-US"/>
          </a:p>
        </p:txBody>
      </p:sp>
    </p:spTree>
    <p:extLst>
      <p:ext uri="{BB962C8B-B14F-4D97-AF65-F5344CB8AC3E}">
        <p14:creationId xmlns:p14="http://schemas.microsoft.com/office/powerpoint/2010/main" val="4236767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F92B69D-1DB1-4075-A11C-031CAB526EDB}" type="datetime1">
              <a:rPr lang="en-US" smtClean="0"/>
              <a:t>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7F5EF-C54D-4C81-BDDE-076E0C9E8D1B}" type="slidenum">
              <a:rPr lang="en-US" smtClean="0"/>
              <a:t>‹#›</a:t>
            </a:fld>
            <a:endParaRPr lang="en-US"/>
          </a:p>
        </p:txBody>
      </p:sp>
    </p:spTree>
    <p:extLst>
      <p:ext uri="{BB962C8B-B14F-4D97-AF65-F5344CB8AC3E}">
        <p14:creationId xmlns:p14="http://schemas.microsoft.com/office/powerpoint/2010/main" val="3164580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4EF91D2-4B3F-4F1E-A369-DB53A8D0B4F6}" type="datetime1">
              <a:rPr lang="en-US" smtClean="0"/>
              <a:t>1/23/2017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7F5EF-C54D-4C81-BDDE-076E0C9E8D1B}" type="slidenum">
              <a:rPr lang="en-US" smtClean="0"/>
              <a:t>‹#›</a:t>
            </a:fld>
            <a:endParaRPr lang="en-US"/>
          </a:p>
        </p:txBody>
      </p:sp>
    </p:spTree>
    <p:extLst>
      <p:ext uri="{BB962C8B-B14F-4D97-AF65-F5344CB8AC3E}">
        <p14:creationId xmlns:p14="http://schemas.microsoft.com/office/powerpoint/2010/main" val="614192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93684C1-9811-4CC0-AE8A-3A92F83E8C52}" type="datetime1">
              <a:rPr lang="en-US" smtClean="0"/>
              <a:t>1/23/2017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07F5EF-C54D-4C81-BDDE-076E0C9E8D1B}" type="slidenum">
              <a:rPr lang="en-US" smtClean="0"/>
              <a:t>‹#›</a:t>
            </a:fld>
            <a:endParaRPr lang="en-US"/>
          </a:p>
        </p:txBody>
      </p:sp>
    </p:spTree>
    <p:extLst>
      <p:ext uri="{BB962C8B-B14F-4D97-AF65-F5344CB8AC3E}">
        <p14:creationId xmlns:p14="http://schemas.microsoft.com/office/powerpoint/2010/main" val="351217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3542864-37EF-4C4F-A667-B6E14E3E98BB}" type="datetime1">
              <a:rPr lang="en-US" smtClean="0"/>
              <a:t>1/23/2017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07F5EF-C54D-4C81-BDDE-076E0C9E8D1B}" type="slidenum">
              <a:rPr lang="en-US" smtClean="0"/>
              <a:t>‹#›</a:t>
            </a:fld>
            <a:endParaRPr lang="en-US"/>
          </a:p>
        </p:txBody>
      </p:sp>
    </p:spTree>
    <p:extLst>
      <p:ext uri="{BB962C8B-B14F-4D97-AF65-F5344CB8AC3E}">
        <p14:creationId xmlns:p14="http://schemas.microsoft.com/office/powerpoint/2010/main" val="32865554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6CED40-0685-42A9-AFDC-9E393FAFBF9D}" type="datetime1">
              <a:rPr lang="en-US" smtClean="0"/>
              <a:t>1/23/2017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07F5EF-C54D-4C81-BDDE-076E0C9E8D1B}" type="slidenum">
              <a:rPr lang="en-US" smtClean="0"/>
              <a:t>‹#›</a:t>
            </a:fld>
            <a:endParaRPr lang="en-US"/>
          </a:p>
        </p:txBody>
      </p:sp>
    </p:spTree>
    <p:extLst>
      <p:ext uri="{BB962C8B-B14F-4D97-AF65-F5344CB8AC3E}">
        <p14:creationId xmlns:p14="http://schemas.microsoft.com/office/powerpoint/2010/main" val="2153704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3B07F59-4DB4-4429-904A-FC34E6C8342E}" type="datetime1">
              <a:rPr lang="en-US" smtClean="0"/>
              <a:t>1/23/2017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7F5EF-C54D-4C81-BDDE-076E0C9E8D1B}" type="slidenum">
              <a:rPr lang="en-US" smtClean="0"/>
              <a:t>‹#›</a:t>
            </a:fld>
            <a:endParaRPr lang="en-US"/>
          </a:p>
        </p:txBody>
      </p:sp>
    </p:spTree>
    <p:extLst>
      <p:ext uri="{BB962C8B-B14F-4D97-AF65-F5344CB8AC3E}">
        <p14:creationId xmlns:p14="http://schemas.microsoft.com/office/powerpoint/2010/main" val="3103637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4DB7E2B-426B-4824-B5EF-5A20BAB5D366}" type="datetime1">
              <a:rPr lang="en-US" smtClean="0"/>
              <a:t>1/23/2017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7F5EF-C54D-4C81-BDDE-076E0C9E8D1B}" type="slidenum">
              <a:rPr lang="en-US" smtClean="0"/>
              <a:t>‹#›</a:t>
            </a:fld>
            <a:endParaRPr lang="en-US"/>
          </a:p>
        </p:txBody>
      </p:sp>
    </p:spTree>
    <p:extLst>
      <p:ext uri="{BB962C8B-B14F-4D97-AF65-F5344CB8AC3E}">
        <p14:creationId xmlns:p14="http://schemas.microsoft.com/office/powerpoint/2010/main" val="281983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72ADD9D-38A7-4C59-B42F-6000D4E85FAA}" type="datetime1">
              <a:rPr lang="en-US" smtClean="0"/>
              <a:t>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7F5EF-C54D-4C81-BDDE-076E0C9E8D1B}" type="slidenum">
              <a:rPr lang="en-US" smtClean="0"/>
              <a:t>‹#›</a:t>
            </a:fld>
            <a:endParaRPr lang="en-US"/>
          </a:p>
        </p:txBody>
      </p:sp>
    </p:spTree>
    <p:extLst>
      <p:ext uri="{BB962C8B-B14F-4D97-AF65-F5344CB8AC3E}">
        <p14:creationId xmlns:p14="http://schemas.microsoft.com/office/powerpoint/2010/main" val="607621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517295-4E90-47B1-8F7F-D8D17FCC0498}" type="datetime1">
              <a:rPr lang="en-US" smtClean="0"/>
              <a:t>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7F5EF-C54D-4C81-BDDE-076E0C9E8D1B}" type="slidenum">
              <a:rPr lang="en-US" smtClean="0"/>
              <a:t>‹#›</a:t>
            </a:fld>
            <a:endParaRPr lang="en-US"/>
          </a:p>
        </p:txBody>
      </p:sp>
    </p:spTree>
    <p:extLst>
      <p:ext uri="{BB962C8B-B14F-4D97-AF65-F5344CB8AC3E}">
        <p14:creationId xmlns:p14="http://schemas.microsoft.com/office/powerpoint/2010/main" val="2944983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667140-6BA6-499E-83D6-0F26A354971D}" type="datetime1">
              <a:rPr lang="en-US" smtClean="0"/>
              <a:t>1/23/2017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07F5EF-C54D-4C81-BDDE-076E0C9E8D1B}" type="slidenum">
              <a:rPr lang="en-US" smtClean="0"/>
              <a:t>‹#›</a:t>
            </a:fld>
            <a:endParaRPr lang="en-US"/>
          </a:p>
        </p:txBody>
      </p:sp>
    </p:spTree>
    <p:extLst>
      <p:ext uri="{BB962C8B-B14F-4D97-AF65-F5344CB8AC3E}">
        <p14:creationId xmlns:p14="http://schemas.microsoft.com/office/powerpoint/2010/main" val="13413301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ecdms.energy.ca.gov/elecbyutil.aspx" TargetMode="External"/><Relationship Id="rId2" Type="http://schemas.openxmlformats.org/officeDocument/2006/relationships/image" Target="../media/image3.emf"/><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45846"/>
            <a:ext cx="9144000" cy="2900996"/>
          </a:xfrm>
        </p:spPr>
        <p:txBody>
          <a:bodyPr>
            <a:normAutofit fontScale="90000"/>
          </a:bodyPr>
          <a:lstStyle/>
          <a:p>
            <a:r>
              <a:rPr lang="en-US" sz="4400" dirty="0">
                <a:latin typeface="Arial" panose="020B0604020202020204" pitchFamily="34" charset="0"/>
                <a:cs typeface="Arial" panose="020B0604020202020204" pitchFamily="34" charset="0"/>
              </a:rPr>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IEPR Workshop on California’s Economic and Demographic</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Outlook</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January 24, 2017</a:t>
            </a:r>
          </a:p>
        </p:txBody>
      </p:sp>
      <p:sp>
        <p:nvSpPr>
          <p:cNvPr id="3" name="Subtitle 2"/>
          <p:cNvSpPr>
            <a:spLocks noGrp="1"/>
          </p:cNvSpPr>
          <p:nvPr>
            <p:ph type="subTitle" idx="1"/>
          </p:nvPr>
        </p:nvSpPr>
        <p:spPr>
          <a:xfrm>
            <a:off x="1524001" y="4507453"/>
            <a:ext cx="9143999" cy="2194560"/>
          </a:xfrm>
        </p:spPr>
        <p:txBody>
          <a:bodyPr>
            <a:noAutofit/>
          </a:bodyPr>
          <a:lstStyle/>
          <a:p>
            <a:pPr>
              <a:lnSpc>
                <a:spcPct val="100000"/>
              </a:lnSpc>
              <a:spcBef>
                <a:spcPts val="0"/>
              </a:spcBef>
            </a:pPr>
            <a:r>
              <a:rPr lang="en-US" sz="2000" dirty="0">
                <a:latin typeface="Arial" panose="020B0604020202020204" pitchFamily="34" charset="0"/>
                <a:cs typeface="Arial" panose="020B0604020202020204" pitchFamily="34" charset="0"/>
              </a:rPr>
              <a:t>Presentation by</a:t>
            </a:r>
          </a:p>
          <a:p>
            <a:pPr>
              <a:lnSpc>
                <a:spcPct val="100000"/>
              </a:lnSpc>
              <a:spcBef>
                <a:spcPts val="0"/>
              </a:spcBef>
            </a:pPr>
            <a:r>
              <a:rPr lang="en-US" sz="2000" dirty="0">
                <a:latin typeface="Arial" panose="020B0604020202020204" pitchFamily="34" charset="0"/>
                <a:cs typeface="Arial" panose="020B0604020202020204" pitchFamily="34" charset="0"/>
              </a:rPr>
              <a:t>Karen </a:t>
            </a:r>
            <a:r>
              <a:rPr lang="en-US" sz="2000" dirty="0" err="1">
                <a:latin typeface="Arial" panose="020B0604020202020204" pitchFamily="34" charset="0"/>
                <a:cs typeface="Arial" panose="020B0604020202020204" pitchFamily="34" charset="0"/>
              </a:rPr>
              <a:t>Norene</a:t>
            </a:r>
            <a:r>
              <a:rPr lang="en-US" sz="2000" dirty="0">
                <a:latin typeface="Arial" panose="020B0604020202020204" pitchFamily="34" charset="0"/>
                <a:cs typeface="Arial" panose="020B0604020202020204" pitchFamily="34" charset="0"/>
              </a:rPr>
              <a:t> Mills</a:t>
            </a:r>
          </a:p>
          <a:p>
            <a:pPr>
              <a:lnSpc>
                <a:spcPct val="100000"/>
              </a:lnSpc>
              <a:spcBef>
                <a:spcPts val="0"/>
              </a:spcBef>
            </a:pPr>
            <a:r>
              <a:rPr lang="en-US" sz="2000" dirty="0">
                <a:latin typeface="Arial" panose="020B0604020202020204" pitchFamily="34" charset="0"/>
                <a:cs typeface="Arial" panose="020B0604020202020204" pitchFamily="34" charset="0"/>
              </a:rPr>
              <a:t>California Farm Bureau Federation</a:t>
            </a:r>
          </a:p>
          <a:p>
            <a:pPr>
              <a:lnSpc>
                <a:spcPct val="100000"/>
              </a:lnSpc>
              <a:spcBef>
                <a:spcPts val="0"/>
              </a:spcBef>
            </a:pPr>
            <a:r>
              <a:rPr lang="en-US" sz="2000" dirty="0">
                <a:latin typeface="Arial" panose="020B0604020202020204" pitchFamily="34" charset="0"/>
                <a:cs typeface="Arial" panose="020B0604020202020204" pitchFamily="34" charset="0"/>
              </a:rPr>
              <a:t>2300 River Plaza Dr.</a:t>
            </a:r>
          </a:p>
          <a:p>
            <a:pPr>
              <a:lnSpc>
                <a:spcPct val="100000"/>
              </a:lnSpc>
              <a:spcBef>
                <a:spcPts val="0"/>
              </a:spcBef>
            </a:pPr>
            <a:r>
              <a:rPr lang="en-US" sz="2000" dirty="0">
                <a:latin typeface="Arial" panose="020B0604020202020204" pitchFamily="34" charset="0"/>
                <a:cs typeface="Arial" panose="020B0604020202020204" pitchFamily="34" charset="0"/>
              </a:rPr>
              <a:t>Sacramento, CA  95833</a:t>
            </a:r>
          </a:p>
          <a:p>
            <a:pPr>
              <a:lnSpc>
                <a:spcPct val="100000"/>
              </a:lnSpc>
              <a:spcBef>
                <a:spcPts val="0"/>
              </a:spcBef>
            </a:pPr>
            <a:r>
              <a:rPr lang="en-US" sz="2000" dirty="0">
                <a:latin typeface="Arial" panose="020B0604020202020204" pitchFamily="34" charset="0"/>
                <a:cs typeface="Arial" panose="020B0604020202020204" pitchFamily="34" charset="0"/>
              </a:rPr>
              <a:t>(916) 561-5655</a:t>
            </a:r>
          </a:p>
          <a:p>
            <a:pPr>
              <a:lnSpc>
                <a:spcPct val="100000"/>
              </a:lnSpc>
              <a:spcBef>
                <a:spcPts val="0"/>
              </a:spcBef>
            </a:pPr>
            <a:r>
              <a:rPr lang="en-US" sz="2000" dirty="0">
                <a:latin typeface="Arial" panose="020B0604020202020204" pitchFamily="34" charset="0"/>
                <a:cs typeface="Arial" panose="020B0604020202020204" pitchFamily="34" charset="0"/>
              </a:rPr>
              <a:t>kmills@cfbf.com</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30500" y="5183000"/>
            <a:ext cx="1675000" cy="167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p:cNvSpPr>
            <a:spLocks noGrp="1"/>
          </p:cNvSpPr>
          <p:nvPr>
            <p:ph type="sldNum" sz="quarter" idx="12"/>
          </p:nvPr>
        </p:nvSpPr>
        <p:spPr/>
        <p:txBody>
          <a:bodyPr/>
          <a:lstStyle/>
          <a:p>
            <a:fld id="{A707F5EF-C54D-4C81-BDDE-076E0C9E8D1B}" type="slidenum">
              <a:rPr lang="en-US" smtClean="0"/>
              <a:t>1</a:t>
            </a:fld>
            <a:endParaRPr lang="en-US"/>
          </a:p>
        </p:txBody>
      </p:sp>
    </p:spTree>
    <p:extLst>
      <p:ext uri="{BB962C8B-B14F-4D97-AF65-F5344CB8AC3E}">
        <p14:creationId xmlns:p14="http://schemas.microsoft.com/office/powerpoint/2010/main" val="3951481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259" y="104252"/>
            <a:ext cx="10515601" cy="6844030"/>
          </a:xfrm>
          <a:prstGeom prst="rect">
            <a:avLst/>
          </a:prstGeom>
        </p:spPr>
      </p:pic>
      <p:sp>
        <p:nvSpPr>
          <p:cNvPr id="5" name="Title 4"/>
          <p:cNvSpPr>
            <a:spLocks noGrp="1"/>
          </p:cNvSpPr>
          <p:nvPr>
            <p:ph type="title"/>
          </p:nvPr>
        </p:nvSpPr>
        <p:spPr>
          <a:xfrm>
            <a:off x="924261" y="515732"/>
            <a:ext cx="10515600" cy="1305971"/>
          </a:xfrm>
        </p:spPr>
        <p:txBody>
          <a:bodyPr>
            <a:normAutofit fontScale="90000"/>
          </a:bodyPr>
          <a:lstStyle/>
          <a:p>
            <a:pPr algn="ctr"/>
            <a:r>
              <a:rPr lang="en-US" sz="3600" b="1" dirty="0">
                <a:solidFill>
                  <a:srgbClr val="FFC000"/>
                </a:solidFill>
                <a:latin typeface="Arial" panose="020B0604020202020204" pitchFamily="34" charset="0"/>
                <a:cs typeface="Arial" panose="020B0604020202020204" pitchFamily="34" charset="0"/>
              </a:rPr>
              <a:t>Providing support for 2.5 million jobs, $56 billion in crop value...</a:t>
            </a:r>
            <a:r>
              <a:rPr lang="en-US" b="1" dirty="0"/>
              <a:t/>
            </a:r>
            <a:br>
              <a:rPr lang="en-US" b="1" dirty="0"/>
            </a:br>
            <a:endParaRPr lang="en-US" dirty="0"/>
          </a:p>
        </p:txBody>
      </p:sp>
      <p:sp>
        <p:nvSpPr>
          <p:cNvPr id="6" name="Content Placeholder 5"/>
          <p:cNvSpPr>
            <a:spLocks noGrp="1"/>
          </p:cNvSpPr>
          <p:nvPr>
            <p:ph idx="1"/>
          </p:nvPr>
        </p:nvSpPr>
        <p:spPr>
          <a:xfrm>
            <a:off x="924261" y="1963062"/>
            <a:ext cx="10515600" cy="971364"/>
          </a:xfrm>
        </p:spPr>
        <p:txBody>
          <a:bodyPr>
            <a:normAutofit fontScale="85000" lnSpcReduction="20000"/>
          </a:bodyPr>
          <a:lstStyle/>
          <a:p>
            <a:pPr marL="0" indent="0" algn="just">
              <a:lnSpc>
                <a:spcPct val="120000"/>
              </a:lnSpc>
              <a:buNone/>
            </a:pPr>
            <a:r>
              <a:rPr lang="en-US" sz="1600" dirty="0">
                <a:solidFill>
                  <a:srgbClr val="00B0F0"/>
                </a:solidFill>
                <a:latin typeface="Arial" panose="020B0604020202020204" pitchFamily="34" charset="0"/>
                <a:cs typeface="Arial" panose="020B0604020202020204" pitchFamily="34" charset="0"/>
              </a:rPr>
              <a:t>California Farm Bureau Federation is a nonprofit organization of farmers and ranchers consisting of county Farm Bureaus from nearly every county in California, established in 1919 to work for the betterment of family farmers and ranchers in California. We are deeply committed to our mission, which is to improve the well-being and quality of life for California farmers and ranchers. We do this through advocacy, ongoing outreach, and economic services and products for those involved in agricultural production</a:t>
            </a:r>
            <a:r>
              <a:rPr lang="en-US" sz="1600" dirty="0">
                <a:solidFill>
                  <a:srgbClr val="FFC000"/>
                </a:solidFill>
                <a:latin typeface="Arial" panose="020B0604020202020204" pitchFamily="34" charset="0"/>
                <a:cs typeface="Arial" panose="020B0604020202020204" pitchFamily="34" charset="0"/>
              </a:rPr>
              <a:t>.</a:t>
            </a:r>
          </a:p>
          <a:p>
            <a:pPr marL="0" indent="0" algn="just">
              <a:buNone/>
            </a:pPr>
            <a:endParaRPr lang="en-US" sz="1400" dirty="0">
              <a:latin typeface="Arial" panose="020B0604020202020204" pitchFamily="34" charset="0"/>
              <a:cs typeface="Arial" panose="020B0604020202020204" pitchFamily="34" charset="0"/>
            </a:endParaRPr>
          </a:p>
          <a:p>
            <a:pPr marL="0" indent="0" algn="just">
              <a:buNone/>
            </a:pPr>
            <a:endParaRPr lang="en-US" sz="1400" dirty="0">
              <a:latin typeface="Arial" panose="020B0604020202020204" pitchFamily="34" charset="0"/>
              <a:cs typeface="Arial" panose="020B0604020202020204" pitchFamily="34" charset="0"/>
            </a:endParaRPr>
          </a:p>
          <a:p>
            <a:pPr marL="0" indent="0" algn="just">
              <a:buNone/>
            </a:pPr>
            <a:endParaRPr lang="en-US" sz="1400" dirty="0">
              <a:latin typeface="Arial" panose="020B0604020202020204" pitchFamily="34" charset="0"/>
              <a:cs typeface="Arial" panose="020B0604020202020204" pitchFamily="34" charset="0"/>
            </a:endParaRPr>
          </a:p>
          <a:p>
            <a:pPr marL="0" indent="0" algn="just">
              <a:buNone/>
            </a:pPr>
            <a:endParaRPr lang="en-US" sz="1400" dirty="0">
              <a:latin typeface="Arial" panose="020B0604020202020204" pitchFamily="34" charset="0"/>
              <a:cs typeface="Arial" panose="020B0604020202020204" pitchFamily="34" charset="0"/>
            </a:endParaRPr>
          </a:p>
          <a:p>
            <a:pPr marL="0" indent="0" algn="just">
              <a:buNone/>
            </a:pPr>
            <a:endParaRPr lang="en-US" sz="1400" dirty="0">
              <a:latin typeface="Arial" panose="020B0604020202020204" pitchFamily="34" charset="0"/>
              <a:cs typeface="Arial" panose="020B0604020202020204" pitchFamily="34" charset="0"/>
            </a:endParaRPr>
          </a:p>
          <a:p>
            <a:pPr marL="0" indent="0" algn="just">
              <a:buNone/>
            </a:pPr>
            <a:endParaRPr lang="en-US" sz="1400" dirty="0"/>
          </a:p>
        </p:txBody>
      </p:sp>
      <p:sp>
        <p:nvSpPr>
          <p:cNvPr id="8" name="TextBox 7"/>
          <p:cNvSpPr txBox="1"/>
          <p:nvPr/>
        </p:nvSpPr>
        <p:spPr>
          <a:xfrm>
            <a:off x="924261" y="3075785"/>
            <a:ext cx="10515600" cy="2277547"/>
          </a:xfrm>
          <a:prstGeom prst="rect">
            <a:avLst/>
          </a:prstGeom>
          <a:noFill/>
        </p:spPr>
        <p:txBody>
          <a:bodyPr wrap="square" rtlCol="0">
            <a:spAutoFit/>
          </a:bodyPr>
          <a:lstStyle/>
          <a:p>
            <a:r>
              <a:rPr lang="en-US" sz="1400" dirty="0">
                <a:solidFill>
                  <a:srgbClr val="00B0F0"/>
                </a:solidFill>
                <a:latin typeface="Arial" panose="020B0604020202020204" pitchFamily="34" charset="0"/>
                <a:cs typeface="Arial" panose="020B0604020202020204" pitchFamily="34" charset="0"/>
              </a:rPr>
              <a:t>According to the California Department of Food and Agriculture, California’s agricultural abundance includes more than 400 commodities. Over a third of the country’s vegetables and two-thirds of the country’s fruits and nuts are grown in California. California’s top–10 valued commodities for 2015 are:</a:t>
            </a:r>
          </a:p>
          <a:p>
            <a:endParaRPr lang="en-US" sz="1400" dirty="0">
              <a:solidFill>
                <a:srgbClr val="00B0F0"/>
              </a:solidFill>
              <a:latin typeface="Arial" panose="020B0604020202020204" pitchFamily="34" charset="0"/>
              <a:cs typeface="Arial" panose="020B0604020202020204" pitchFamily="34" charset="0"/>
            </a:endParaRPr>
          </a:p>
          <a:p>
            <a:r>
              <a:rPr lang="en-US" sz="1400" b="1" dirty="0">
                <a:solidFill>
                  <a:srgbClr val="00B0F0"/>
                </a:solidFill>
                <a:latin typeface="Arial" panose="020B0604020202020204" pitchFamily="34" charset="0"/>
                <a:cs typeface="Arial" panose="020B0604020202020204" pitchFamily="34" charset="0"/>
              </a:rPr>
              <a:t>	Milk — $6.29 billion				Strawberries — $1.86 billion</a:t>
            </a:r>
            <a:endParaRPr lang="en-US" sz="1400" dirty="0">
              <a:solidFill>
                <a:srgbClr val="00B0F0"/>
              </a:solidFill>
              <a:latin typeface="Arial" panose="020B0604020202020204" pitchFamily="34" charset="0"/>
              <a:cs typeface="Arial" panose="020B0604020202020204" pitchFamily="34" charset="0"/>
            </a:endParaRPr>
          </a:p>
          <a:p>
            <a:r>
              <a:rPr lang="en-US" sz="1400" b="1" dirty="0">
                <a:solidFill>
                  <a:srgbClr val="00B0F0"/>
                </a:solidFill>
                <a:latin typeface="Arial" panose="020B0604020202020204" pitchFamily="34" charset="0"/>
                <a:cs typeface="Arial" panose="020B0604020202020204" pitchFamily="34" charset="0"/>
              </a:rPr>
              <a:t>	Almonds — $5.33 billion			Tomatoes — $1.71 billion</a:t>
            </a:r>
            <a:endParaRPr lang="en-US" sz="1400" dirty="0">
              <a:solidFill>
                <a:srgbClr val="00B0F0"/>
              </a:solidFill>
              <a:latin typeface="Arial" panose="020B0604020202020204" pitchFamily="34" charset="0"/>
              <a:cs typeface="Arial" panose="020B0604020202020204" pitchFamily="34" charset="0"/>
            </a:endParaRPr>
          </a:p>
          <a:p>
            <a:r>
              <a:rPr lang="en-US" sz="1400" b="1" dirty="0">
                <a:solidFill>
                  <a:srgbClr val="00B0F0"/>
                </a:solidFill>
                <a:latin typeface="Arial" panose="020B0604020202020204" pitchFamily="34" charset="0"/>
                <a:cs typeface="Arial" panose="020B0604020202020204" pitchFamily="34" charset="0"/>
              </a:rPr>
              <a:t>	Grapes — $4.95 billion			Poultry/Eggs — $1.7 billion</a:t>
            </a:r>
            <a:endParaRPr lang="en-US" sz="1400" dirty="0">
              <a:solidFill>
                <a:srgbClr val="00B0F0"/>
              </a:solidFill>
              <a:latin typeface="Arial" panose="020B0604020202020204" pitchFamily="34" charset="0"/>
              <a:cs typeface="Arial" panose="020B0604020202020204" pitchFamily="34" charset="0"/>
            </a:endParaRPr>
          </a:p>
          <a:p>
            <a:r>
              <a:rPr lang="en-US" sz="1400" b="1" dirty="0">
                <a:solidFill>
                  <a:srgbClr val="00B0F0"/>
                </a:solidFill>
                <a:latin typeface="Arial" panose="020B0604020202020204" pitchFamily="34" charset="0"/>
                <a:cs typeface="Arial" panose="020B0604020202020204" pitchFamily="34" charset="0"/>
              </a:rPr>
              <a:t>	Cattle, Calves — $3.39 billion			Walnuts — $977 million</a:t>
            </a:r>
            <a:endParaRPr lang="en-US" sz="1400" dirty="0">
              <a:solidFill>
                <a:srgbClr val="00B0F0"/>
              </a:solidFill>
              <a:latin typeface="Arial" panose="020B0604020202020204" pitchFamily="34" charset="0"/>
              <a:cs typeface="Arial" panose="020B0604020202020204" pitchFamily="34" charset="0"/>
            </a:endParaRPr>
          </a:p>
          <a:p>
            <a:r>
              <a:rPr lang="en-US" sz="1400" b="1" dirty="0">
                <a:solidFill>
                  <a:srgbClr val="00B0F0"/>
                </a:solidFill>
                <a:latin typeface="Arial" panose="020B0604020202020204" pitchFamily="34" charset="0"/>
                <a:cs typeface="Arial" panose="020B0604020202020204" pitchFamily="34" charset="0"/>
              </a:rPr>
              <a:t>	Lettuce — $2.25 billion			Hay — $945 million</a:t>
            </a:r>
            <a:endParaRPr lang="en-US" sz="1400" dirty="0">
              <a:solidFill>
                <a:srgbClr val="00B0F0"/>
              </a:solidFill>
              <a:latin typeface="Arial" panose="020B0604020202020204" pitchFamily="34" charset="0"/>
              <a:cs typeface="Arial" panose="020B0604020202020204" pitchFamily="34" charset="0"/>
            </a:endParaRPr>
          </a:p>
          <a:p>
            <a:pPr lvl="0"/>
            <a:endParaRPr lang="en-US" sz="1600" dirty="0">
              <a:solidFill>
                <a:srgbClr val="FFC000"/>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r>
              <a:rPr lang="en-US" dirty="0">
                <a:solidFill>
                  <a:schemeClr val="bg1"/>
                </a:solidFill>
                <a:latin typeface="Arial" panose="020B0604020202020204" pitchFamily="34" charset="0"/>
                <a:cs typeface="Arial" panose="020B0604020202020204" pitchFamily="34" charset="0"/>
              </a:rPr>
              <a:t>1</a:t>
            </a:r>
          </a:p>
        </p:txBody>
      </p:sp>
      <p:sp>
        <p:nvSpPr>
          <p:cNvPr id="9" name="Footer Placeholder 8"/>
          <p:cNvSpPr>
            <a:spLocks noGrp="1"/>
          </p:cNvSpPr>
          <p:nvPr>
            <p:ph type="ftr" sz="quarter" idx="11"/>
          </p:nvPr>
        </p:nvSpPr>
        <p:spPr/>
        <p:txBody>
          <a:bodyPr/>
          <a:lstStyle/>
          <a:p>
            <a:r>
              <a:rPr lang="en-US"/>
              <a:t>1</a:t>
            </a:r>
          </a:p>
        </p:txBody>
      </p:sp>
    </p:spTree>
    <p:extLst>
      <p:ext uri="{BB962C8B-B14F-4D97-AF65-F5344CB8AC3E}">
        <p14:creationId xmlns:p14="http://schemas.microsoft.com/office/powerpoint/2010/main" val="32029430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rcRect/>
          <a:stretch>
            <a:fillRect/>
          </a:stretch>
        </p:blipFill>
        <p:spPr bwMode="auto">
          <a:xfrm>
            <a:off x="1128246" y="1818994"/>
            <a:ext cx="9318812" cy="4719918"/>
          </a:xfrm>
          <a:prstGeom prst="rect">
            <a:avLst/>
          </a:prstGeom>
          <a:noFill/>
          <a:ln>
            <a:noFill/>
          </a:ln>
        </p:spPr>
      </p:pic>
      <p:sp>
        <p:nvSpPr>
          <p:cNvPr id="3" name="Title 2"/>
          <p:cNvSpPr>
            <a:spLocks noGrp="1"/>
          </p:cNvSpPr>
          <p:nvPr>
            <p:ph type="title"/>
          </p:nvPr>
        </p:nvSpPr>
        <p:spPr>
          <a:xfrm>
            <a:off x="880821" y="77880"/>
            <a:ext cx="10515600" cy="1600200"/>
          </a:xfrm>
        </p:spPr>
        <p:txBody>
          <a:bodyPr>
            <a:normAutofit/>
          </a:bodyPr>
          <a:lstStyle/>
          <a:p>
            <a:pPr algn="ctr">
              <a:lnSpc>
                <a:spcPct val="100000"/>
              </a:lnSpc>
            </a:pPr>
            <a:r>
              <a:rPr lang="en-US" dirty="0">
                <a:latin typeface="Arial" panose="020B0604020202020204" pitchFamily="34" charset="0"/>
                <a:cs typeface="Arial" panose="020B0604020202020204" pitchFamily="34" charset="0"/>
              </a:rPr>
              <a:t>PG&amp;E Electricity Sales to Agricultural and </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Pumping Customers, 1993-2012 </a:t>
            </a:r>
            <a:br>
              <a:rPr lang="en-US"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(California Energy Commission, ECDMS </a:t>
            </a:r>
            <a:r>
              <a:rPr lang="en-US" sz="1400" u="sng" dirty="0">
                <a:latin typeface="Arial" panose="020B0604020202020204" pitchFamily="34" charset="0"/>
                <a:cs typeface="Arial" panose="020B0604020202020204" pitchFamily="34" charset="0"/>
                <a:hlinkClick r:id="rId3"/>
              </a:rPr>
              <a:t>http://www.ecdms.energy.ca.gov/elecbyutil.aspx</a:t>
            </a:r>
            <a:r>
              <a:rPr lang="en-US" sz="1400" u="sng" dirty="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r>
              <a:rPr lang="en-US" dirty="0">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3455333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10482636" cy="984325"/>
          </a:xfrm>
        </p:spPr>
        <p:txBody>
          <a:bodyPr/>
          <a:lstStyle/>
          <a:p>
            <a:pPr algn="ctr">
              <a:lnSpc>
                <a:spcPct val="100000"/>
              </a:lnSpc>
            </a:pPr>
            <a:r>
              <a:rPr lang="en-US" b="1" dirty="0">
                <a:latin typeface="Arial" panose="020B0604020202020204" pitchFamily="34" charset="0"/>
                <a:cs typeface="Arial" panose="020B0604020202020204" pitchFamily="34" charset="0"/>
              </a:rPr>
              <a:t>California DWR Water Allocations, 2006-2016</a:t>
            </a:r>
            <a:br>
              <a:rPr lang="en-US" b="1" dirty="0">
                <a:latin typeface="Arial" panose="020B0604020202020204" pitchFamily="34" charset="0"/>
                <a:cs typeface="Arial" panose="020B0604020202020204" pitchFamily="34" charset="0"/>
              </a:rPr>
            </a:br>
            <a:r>
              <a:rPr lang="en-US" sz="1400" b="1" dirty="0">
                <a:latin typeface="Arial" panose="020B0604020202020204" pitchFamily="34" charset="0"/>
                <a:cs typeface="Arial" panose="020B0604020202020204" pitchFamily="34" charset="0"/>
              </a:rPr>
              <a:t>(</a:t>
            </a:r>
            <a:r>
              <a:rPr lang="en-US" sz="1400" dirty="0">
                <a:latin typeface="Arial" panose="020B0604020202020204" pitchFamily="34" charset="0"/>
                <a:cs typeface="Arial" panose="020B0604020202020204" pitchFamily="34" charset="0"/>
              </a:rPr>
              <a:t>DWR Press Release)</a:t>
            </a:r>
          </a:p>
        </p:txBody>
      </p:sp>
      <p:graphicFrame>
        <p:nvGraphicFramePr>
          <p:cNvPr id="5" name="Table 4"/>
          <p:cNvGraphicFramePr>
            <a:graphicFrameLocks noGrp="1"/>
          </p:cNvGraphicFramePr>
          <p:nvPr>
            <p:extLst>
              <p:ext uri="{D42A27DB-BD31-4B8C-83A1-F6EECF244321}">
                <p14:modId xmlns:p14="http://schemas.microsoft.com/office/powerpoint/2010/main" val="803914685"/>
              </p:ext>
            </p:extLst>
          </p:nvPr>
        </p:nvGraphicFramePr>
        <p:xfrm>
          <a:off x="1748118" y="2517455"/>
          <a:ext cx="8727141" cy="3668195"/>
        </p:xfrm>
        <a:graphic>
          <a:graphicData uri="http://schemas.openxmlformats.org/drawingml/2006/table">
            <a:tbl>
              <a:tblPr firstRow="1" firstCol="1" bandRow="1">
                <a:tableStyleId>{5C22544A-7EE6-4342-B048-85BDC9FD1C3A}</a:tableStyleId>
              </a:tblPr>
              <a:tblGrid>
                <a:gridCol w="2179451">
                  <a:extLst>
                    <a:ext uri="{9D8B030D-6E8A-4147-A177-3AD203B41FA5}">
                      <a16:colId xmlns="" xmlns:a16="http://schemas.microsoft.com/office/drawing/2014/main" val="1342365280"/>
                    </a:ext>
                  </a:extLst>
                </a:gridCol>
                <a:gridCol w="3192173">
                  <a:extLst>
                    <a:ext uri="{9D8B030D-6E8A-4147-A177-3AD203B41FA5}">
                      <a16:colId xmlns="" xmlns:a16="http://schemas.microsoft.com/office/drawing/2014/main" val="2758065723"/>
                    </a:ext>
                  </a:extLst>
                </a:gridCol>
                <a:gridCol w="3355517">
                  <a:extLst>
                    <a:ext uri="{9D8B030D-6E8A-4147-A177-3AD203B41FA5}">
                      <a16:colId xmlns="" xmlns:a16="http://schemas.microsoft.com/office/drawing/2014/main" val="223748559"/>
                    </a:ext>
                  </a:extLst>
                </a:gridCol>
              </a:tblGrid>
              <a:tr h="575347">
                <a:tc>
                  <a:txBody>
                    <a:bodyPr/>
                    <a:lstStyle/>
                    <a:p>
                      <a:pPr marL="0" marR="0" algn="ctr">
                        <a:lnSpc>
                          <a:spcPct val="107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dirty="0">
                          <a:effectLst/>
                        </a:rPr>
                        <a:t>DWR Water Allocation</a:t>
                      </a:r>
                      <a:endParaRPr lang="en-US" sz="1100" dirty="0">
                        <a:effectLst/>
                      </a:endParaRPr>
                    </a:p>
                    <a:p>
                      <a:pPr marL="0" marR="0" algn="ctr">
                        <a:lnSpc>
                          <a:spcPct val="107000"/>
                        </a:lnSpc>
                        <a:spcBef>
                          <a:spcPts val="0"/>
                        </a:spcBef>
                        <a:spcAft>
                          <a:spcPts val="0"/>
                        </a:spcAft>
                      </a:pPr>
                      <a:r>
                        <a:rPr lang="en-US" sz="1400" dirty="0">
                          <a:effectLst/>
                        </a:rPr>
                        <a:t>(% of requests)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3‐Year Average Allocation</a:t>
                      </a:r>
                      <a:endParaRPr lang="en-US" sz="1100">
                        <a:effectLst/>
                      </a:endParaRPr>
                    </a:p>
                    <a:p>
                      <a:pPr marL="0" marR="0" algn="ctr">
                        <a:lnSpc>
                          <a:spcPct val="107000"/>
                        </a:lnSpc>
                        <a:spcBef>
                          <a:spcPts val="0"/>
                        </a:spcBef>
                        <a:spcAft>
                          <a:spcPts val="0"/>
                        </a:spcAft>
                      </a:pPr>
                      <a:r>
                        <a:rPr lang="en-US" sz="1400">
                          <a:effectLst/>
                        </a:rPr>
                        <a:t>(% of requests)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2968610419"/>
                  </a:ext>
                </a:extLst>
              </a:tr>
              <a:tr h="281168">
                <a:tc>
                  <a:txBody>
                    <a:bodyPr/>
                    <a:lstStyle/>
                    <a:p>
                      <a:pPr marL="0" marR="0" algn="ctr">
                        <a:lnSpc>
                          <a:spcPct val="107000"/>
                        </a:lnSpc>
                        <a:spcBef>
                          <a:spcPts val="0"/>
                        </a:spcBef>
                        <a:spcAft>
                          <a:spcPts val="0"/>
                        </a:spcAft>
                      </a:pPr>
                      <a:r>
                        <a:rPr lang="en-US" sz="1400">
                          <a:effectLst/>
                        </a:rPr>
                        <a:t>2006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100%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n/a</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898128856"/>
                  </a:ext>
                </a:extLst>
              </a:tr>
              <a:tr h="281168">
                <a:tc>
                  <a:txBody>
                    <a:bodyPr/>
                    <a:lstStyle/>
                    <a:p>
                      <a:pPr marL="0" marR="0" algn="ctr">
                        <a:lnSpc>
                          <a:spcPct val="107000"/>
                        </a:lnSpc>
                        <a:spcBef>
                          <a:spcPts val="0"/>
                        </a:spcBef>
                        <a:spcAft>
                          <a:spcPts val="0"/>
                        </a:spcAft>
                      </a:pPr>
                      <a:r>
                        <a:rPr lang="en-US" sz="1400">
                          <a:effectLst/>
                        </a:rPr>
                        <a:t>2007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60%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n/a</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956869946"/>
                  </a:ext>
                </a:extLst>
              </a:tr>
              <a:tr h="281168">
                <a:tc>
                  <a:txBody>
                    <a:bodyPr/>
                    <a:lstStyle/>
                    <a:p>
                      <a:pPr marL="0" marR="0" algn="ctr">
                        <a:lnSpc>
                          <a:spcPct val="107000"/>
                        </a:lnSpc>
                        <a:spcBef>
                          <a:spcPts val="0"/>
                        </a:spcBef>
                        <a:spcAft>
                          <a:spcPts val="0"/>
                        </a:spcAft>
                      </a:pPr>
                      <a:r>
                        <a:rPr lang="en-US" sz="1400">
                          <a:effectLst/>
                        </a:rPr>
                        <a:t>2008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35%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65%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175649578"/>
                  </a:ext>
                </a:extLst>
              </a:tr>
              <a:tr h="281168">
                <a:tc>
                  <a:txBody>
                    <a:bodyPr/>
                    <a:lstStyle/>
                    <a:p>
                      <a:pPr marL="0" marR="0" algn="ctr">
                        <a:lnSpc>
                          <a:spcPct val="107000"/>
                        </a:lnSpc>
                        <a:spcBef>
                          <a:spcPts val="0"/>
                        </a:spcBef>
                        <a:spcAft>
                          <a:spcPts val="0"/>
                        </a:spcAft>
                      </a:pPr>
                      <a:r>
                        <a:rPr lang="en-US" sz="1400">
                          <a:effectLst/>
                        </a:rPr>
                        <a:t>2009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40%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45%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549256126"/>
                  </a:ext>
                </a:extLst>
              </a:tr>
              <a:tr h="281168">
                <a:tc>
                  <a:txBody>
                    <a:bodyPr/>
                    <a:lstStyle/>
                    <a:p>
                      <a:pPr marL="0" marR="0" algn="ctr">
                        <a:lnSpc>
                          <a:spcPct val="107000"/>
                        </a:lnSpc>
                        <a:spcBef>
                          <a:spcPts val="0"/>
                        </a:spcBef>
                        <a:spcAft>
                          <a:spcPts val="0"/>
                        </a:spcAft>
                      </a:pPr>
                      <a:r>
                        <a:rPr lang="en-US" sz="1400">
                          <a:effectLst/>
                        </a:rPr>
                        <a:t>2010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42%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79989329"/>
                  </a:ext>
                </a:extLst>
              </a:tr>
              <a:tr h="281168">
                <a:tc>
                  <a:txBody>
                    <a:bodyPr/>
                    <a:lstStyle/>
                    <a:p>
                      <a:pPr marL="0" marR="0" algn="ctr">
                        <a:lnSpc>
                          <a:spcPct val="107000"/>
                        </a:lnSpc>
                        <a:spcBef>
                          <a:spcPts val="0"/>
                        </a:spcBef>
                        <a:spcAft>
                          <a:spcPts val="0"/>
                        </a:spcAft>
                      </a:pPr>
                      <a:r>
                        <a:rPr lang="en-US" sz="1400">
                          <a:effectLst/>
                        </a:rPr>
                        <a:t>2011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80%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57%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154292536"/>
                  </a:ext>
                </a:extLst>
              </a:tr>
              <a:tr h="281168">
                <a:tc>
                  <a:txBody>
                    <a:bodyPr/>
                    <a:lstStyle/>
                    <a:p>
                      <a:pPr marL="0" marR="0" algn="ctr">
                        <a:lnSpc>
                          <a:spcPct val="107000"/>
                        </a:lnSpc>
                        <a:spcBef>
                          <a:spcPts val="0"/>
                        </a:spcBef>
                        <a:spcAft>
                          <a:spcPts val="0"/>
                        </a:spcAft>
                      </a:pPr>
                      <a:r>
                        <a:rPr lang="en-US" sz="1400">
                          <a:effectLst/>
                        </a:rPr>
                        <a:t>2012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65%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65%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4061017345"/>
                  </a:ext>
                </a:extLst>
              </a:tr>
              <a:tr h="281168">
                <a:tc>
                  <a:txBody>
                    <a:bodyPr/>
                    <a:lstStyle/>
                    <a:p>
                      <a:pPr marL="0" marR="0" algn="ctr">
                        <a:lnSpc>
                          <a:spcPct val="107000"/>
                        </a:lnSpc>
                        <a:spcBef>
                          <a:spcPts val="0"/>
                        </a:spcBef>
                        <a:spcAft>
                          <a:spcPts val="0"/>
                        </a:spcAft>
                      </a:pPr>
                      <a:r>
                        <a:rPr lang="en-US" sz="1400">
                          <a:effectLst/>
                        </a:rPr>
                        <a:t>2013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35%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60%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2639032796"/>
                  </a:ext>
                </a:extLst>
              </a:tr>
              <a:tr h="281168">
                <a:tc>
                  <a:txBody>
                    <a:bodyPr/>
                    <a:lstStyle/>
                    <a:p>
                      <a:pPr marL="0" marR="0" algn="ctr">
                        <a:lnSpc>
                          <a:spcPct val="107000"/>
                        </a:lnSpc>
                        <a:spcBef>
                          <a:spcPts val="0"/>
                        </a:spcBef>
                        <a:spcAft>
                          <a:spcPts val="0"/>
                        </a:spcAft>
                      </a:pPr>
                      <a:r>
                        <a:rPr lang="en-US" sz="1400">
                          <a:effectLst/>
                        </a:rPr>
                        <a:t>2014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35%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906833128"/>
                  </a:ext>
                </a:extLst>
              </a:tr>
              <a:tr h="281168">
                <a:tc>
                  <a:txBody>
                    <a:bodyPr/>
                    <a:lstStyle/>
                    <a:p>
                      <a:pPr marL="0" marR="0" algn="ctr">
                        <a:lnSpc>
                          <a:spcPct val="107000"/>
                        </a:lnSpc>
                        <a:spcBef>
                          <a:spcPts val="0"/>
                        </a:spcBef>
                        <a:spcAft>
                          <a:spcPts val="0"/>
                        </a:spcAft>
                      </a:pPr>
                      <a:r>
                        <a:rPr lang="en-US" sz="1400">
                          <a:effectLst/>
                        </a:rPr>
                        <a:t>2015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57159006"/>
                  </a:ext>
                </a:extLst>
              </a:tr>
              <a:tr h="281168">
                <a:tc>
                  <a:txBody>
                    <a:bodyPr/>
                    <a:lstStyle/>
                    <a:p>
                      <a:pPr marL="0" marR="0" algn="ctr">
                        <a:lnSpc>
                          <a:spcPct val="107000"/>
                        </a:lnSpc>
                        <a:spcBef>
                          <a:spcPts val="0"/>
                        </a:spcBef>
                        <a:spcAft>
                          <a:spcPts val="0"/>
                        </a:spcAft>
                      </a:pPr>
                      <a:r>
                        <a:rPr lang="en-US" sz="1400">
                          <a:effectLst/>
                        </a:rPr>
                        <a:t>2016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a:effectLst/>
                        </a:rPr>
                        <a:t>60%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dirty="0">
                          <a:effectLst/>
                        </a:rPr>
                        <a:t>28%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360856534"/>
                  </a:ext>
                </a:extLst>
              </a:tr>
            </a:tbl>
          </a:graphicData>
        </a:graphic>
      </p:graphicFrame>
      <p:sp>
        <p:nvSpPr>
          <p:cNvPr id="6" name="Slide Number Placeholder 5"/>
          <p:cNvSpPr>
            <a:spLocks noGrp="1"/>
          </p:cNvSpPr>
          <p:nvPr>
            <p:ph type="sldNum" sz="quarter" idx="12"/>
          </p:nvPr>
        </p:nvSpPr>
        <p:spPr/>
        <p:txBody>
          <a:bodyPr/>
          <a:lstStyle/>
          <a:p>
            <a:r>
              <a:rPr lang="en-US" dirty="0">
                <a:latin typeface="Arial" panose="020B0604020202020204" pitchFamily="34" charset="0"/>
                <a:cs typeface="Arial" panose="020B0604020202020204" pitchFamily="34" charset="0"/>
              </a:rPr>
              <a:t>3</a:t>
            </a:r>
          </a:p>
        </p:txBody>
      </p:sp>
    </p:spTree>
    <p:extLst>
      <p:ext uri="{BB962C8B-B14F-4D97-AF65-F5344CB8AC3E}">
        <p14:creationId xmlns:p14="http://schemas.microsoft.com/office/powerpoint/2010/main" val="140412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9552" y="457200"/>
            <a:ext cx="10273553" cy="832141"/>
          </a:xfrm>
        </p:spPr>
        <p:txBody>
          <a:bodyPr>
            <a:noAutofit/>
          </a:bodyPr>
          <a:lstStyle/>
          <a:p>
            <a:pPr algn="ctr"/>
            <a:r>
              <a:rPr lang="en-US" sz="2400" dirty="0">
                <a:latin typeface="Arial" panose="020B0604020202020204" pitchFamily="34" charset="0"/>
                <a:cs typeface="Arial" panose="020B0604020202020204" pitchFamily="34" charset="0"/>
              </a:rPr>
              <a:t>The CVP and SWP allocations are each assigned to an allocation bucket, and the average of those two buckets is charted against PG&amp;E Ag sales in each year. Lower buckets represent lower allocations.</a:t>
            </a:r>
          </a:p>
        </p:txBody>
      </p:sp>
      <p:graphicFrame>
        <p:nvGraphicFramePr>
          <p:cNvPr id="5" name="Chart 4"/>
          <p:cNvGraphicFramePr>
            <a:graphicFrameLocks/>
          </p:cNvGraphicFramePr>
          <p:nvPr>
            <p:extLst>
              <p:ext uri="{D42A27DB-BD31-4B8C-83A1-F6EECF244321}">
                <p14:modId xmlns:p14="http://schemas.microsoft.com/office/powerpoint/2010/main" val="3614811397"/>
              </p:ext>
            </p:extLst>
          </p:nvPr>
        </p:nvGraphicFramePr>
        <p:xfrm>
          <a:off x="591671" y="1541338"/>
          <a:ext cx="11095616" cy="481501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903381555"/>
              </p:ext>
            </p:extLst>
          </p:nvPr>
        </p:nvGraphicFramePr>
        <p:xfrm>
          <a:off x="7263204" y="6040606"/>
          <a:ext cx="3352800" cy="809625"/>
        </p:xfrm>
        <a:graphic>
          <a:graphicData uri="http://schemas.openxmlformats.org/drawingml/2006/table">
            <a:tbl>
              <a:tblPr>
                <a:tableStyleId>{5C22544A-7EE6-4342-B048-85BDC9FD1C3A}</a:tableStyleId>
              </a:tblPr>
              <a:tblGrid>
                <a:gridCol w="838200">
                  <a:extLst>
                    <a:ext uri="{9D8B030D-6E8A-4147-A177-3AD203B41FA5}">
                      <a16:colId xmlns="" xmlns:a16="http://schemas.microsoft.com/office/drawing/2014/main" val="2229660306"/>
                    </a:ext>
                  </a:extLst>
                </a:gridCol>
                <a:gridCol w="838200">
                  <a:extLst>
                    <a:ext uri="{9D8B030D-6E8A-4147-A177-3AD203B41FA5}">
                      <a16:colId xmlns="" xmlns:a16="http://schemas.microsoft.com/office/drawing/2014/main" val="2631734424"/>
                    </a:ext>
                  </a:extLst>
                </a:gridCol>
                <a:gridCol w="838200">
                  <a:extLst>
                    <a:ext uri="{9D8B030D-6E8A-4147-A177-3AD203B41FA5}">
                      <a16:colId xmlns="" xmlns:a16="http://schemas.microsoft.com/office/drawing/2014/main" val="948467681"/>
                    </a:ext>
                  </a:extLst>
                </a:gridCol>
                <a:gridCol w="838200">
                  <a:extLst>
                    <a:ext uri="{9D8B030D-6E8A-4147-A177-3AD203B41FA5}">
                      <a16:colId xmlns="" xmlns:a16="http://schemas.microsoft.com/office/drawing/2014/main" val="207833540"/>
                    </a:ext>
                  </a:extLst>
                </a:gridCol>
              </a:tblGrid>
              <a:tr h="200025">
                <a:tc>
                  <a:txBody>
                    <a:bodyPr/>
                    <a:lstStyle/>
                    <a:p>
                      <a:pPr algn="l" fontAlgn="b"/>
                      <a:r>
                        <a:rPr lang="en-US" sz="1200" u="sng" strike="noStrike">
                          <a:effectLst/>
                        </a:rPr>
                        <a:t>Buckets</a:t>
                      </a:r>
                      <a:endParaRPr lang="en-US" sz="1200" b="1" i="0" u="sng" strike="noStrike">
                        <a:solidFill>
                          <a:srgbClr val="000000"/>
                        </a:solidFill>
                        <a:effectLst/>
                        <a:latin typeface="Calibri" panose="020F0502020204030204" pitchFamily="34" charset="0"/>
                      </a:endParaRPr>
                    </a:p>
                  </a:txBody>
                  <a:tcPr marL="0" marR="0" marT="0" marB="0" anchor="b"/>
                </a:tc>
                <a:tc>
                  <a:txBody>
                    <a:bodyPr/>
                    <a:lstStyle/>
                    <a:p>
                      <a:pPr algn="l" fontAlgn="b"/>
                      <a:r>
                        <a:rPr lang="en-US" sz="1200" u="none" strike="noStrike" dirty="0">
                          <a:effectLst/>
                        </a:rPr>
                        <a:t> </a:t>
                      </a:r>
                      <a:endParaRPr lang="en-US" sz="1200" b="0" i="0" u="none" strike="noStrike" dirty="0">
                        <a:solidFill>
                          <a:srgbClr val="000000"/>
                        </a:solidFill>
                        <a:effectLst/>
                        <a:latin typeface="Calibri" panose="020F0502020204030204" pitchFamily="34" charset="0"/>
                      </a:endParaRPr>
                    </a:p>
                  </a:txBody>
                  <a:tcPr marL="0" marR="0" marT="0" marB="0" anchor="b"/>
                </a:tc>
                <a:tc>
                  <a:txBody>
                    <a:bodyPr/>
                    <a:lstStyle/>
                    <a:p>
                      <a:pPr algn="l" fontAlgn="b"/>
                      <a:r>
                        <a:rPr lang="en-US" sz="1200" u="none" strike="noStrike">
                          <a:effectLst/>
                        </a:rPr>
                        <a:t> </a:t>
                      </a:r>
                      <a:endParaRPr lang="en-US" sz="1200" b="0" i="0" u="none" strike="noStrike">
                        <a:solidFill>
                          <a:srgbClr val="000000"/>
                        </a:solidFill>
                        <a:effectLst/>
                        <a:latin typeface="Calibri" panose="020F0502020204030204" pitchFamily="34" charset="0"/>
                      </a:endParaRPr>
                    </a:p>
                  </a:txBody>
                  <a:tcPr marL="0" marR="0" marT="0" marB="0" anchor="b"/>
                </a:tc>
                <a:tc>
                  <a:txBody>
                    <a:bodyPr/>
                    <a:lstStyle/>
                    <a:p>
                      <a:pPr algn="l" fontAlgn="b"/>
                      <a:r>
                        <a:rPr lang="en-US" sz="1200" u="none" strike="noStrike">
                          <a:effectLst/>
                        </a:rPr>
                        <a:t> </a:t>
                      </a:r>
                      <a:endParaRPr lang="en-US" sz="12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 xmlns:a16="http://schemas.microsoft.com/office/drawing/2014/main" val="3276233868"/>
                  </a:ext>
                </a:extLst>
              </a:tr>
              <a:tr h="200025">
                <a:tc gridSpan="4">
                  <a:txBody>
                    <a:bodyPr/>
                    <a:lstStyle/>
                    <a:p>
                      <a:pPr algn="l" fontAlgn="b"/>
                      <a:r>
                        <a:rPr lang="en-US" sz="1200" u="none" strike="noStrike" dirty="0">
                          <a:effectLst/>
                        </a:rPr>
                        <a:t>Bucket 3: allocation &gt;=50%: low load year</a:t>
                      </a:r>
                      <a:endParaRPr lang="en-US" sz="1200" b="0" i="0" u="none" strike="noStrike" dirty="0">
                        <a:solidFill>
                          <a:srgbClr val="000000"/>
                        </a:solidFill>
                        <a:effectLst/>
                        <a:latin typeface="Calibri" panose="020F0502020204030204" pitchFamily="34" charset="0"/>
                      </a:endParaRPr>
                    </a:p>
                  </a:txBody>
                  <a:tcPr marL="0" marR="0" marT="0" marB="0" anchor="b"/>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3584888603"/>
                  </a:ext>
                </a:extLst>
              </a:tr>
              <a:tr h="200025">
                <a:tc gridSpan="4">
                  <a:txBody>
                    <a:bodyPr/>
                    <a:lstStyle/>
                    <a:p>
                      <a:pPr algn="l" fontAlgn="b"/>
                      <a:r>
                        <a:rPr lang="en-US" sz="1200" u="none" strike="noStrike">
                          <a:effectLst/>
                        </a:rPr>
                        <a:t>Bucket 2: allocation: 25-50%: medium load year</a:t>
                      </a:r>
                      <a:endParaRPr lang="en-US" sz="1200" b="0" i="0" u="none" strike="noStrike">
                        <a:solidFill>
                          <a:srgbClr val="000000"/>
                        </a:solidFill>
                        <a:effectLst/>
                        <a:latin typeface="Calibri" panose="020F0502020204030204" pitchFamily="34" charset="0"/>
                      </a:endParaRPr>
                    </a:p>
                  </a:txBody>
                  <a:tcPr marL="0" marR="0" marT="0" marB="0" anchor="b"/>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2692605277"/>
                  </a:ext>
                </a:extLst>
              </a:tr>
              <a:tr h="209550">
                <a:tc gridSpan="4">
                  <a:txBody>
                    <a:bodyPr/>
                    <a:lstStyle/>
                    <a:p>
                      <a:pPr algn="l" fontAlgn="b"/>
                      <a:r>
                        <a:rPr lang="en-US" sz="1200" u="none" strike="noStrike" dirty="0">
                          <a:effectLst/>
                        </a:rPr>
                        <a:t>Bucket 1: allocation &lt;25%: high load year</a:t>
                      </a:r>
                      <a:endParaRPr lang="en-US" sz="1200" b="0" i="0" u="none" strike="noStrike" dirty="0">
                        <a:solidFill>
                          <a:srgbClr val="000000"/>
                        </a:solidFill>
                        <a:effectLst/>
                        <a:latin typeface="Calibri" panose="020F0502020204030204" pitchFamily="34" charset="0"/>
                      </a:endParaRPr>
                    </a:p>
                  </a:txBody>
                  <a:tcPr marL="0" marR="0" marT="0" marB="0" anchor="b"/>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885043633"/>
                  </a:ext>
                </a:extLst>
              </a:tr>
            </a:tbl>
          </a:graphicData>
        </a:graphic>
      </p:graphicFrame>
      <p:sp>
        <p:nvSpPr>
          <p:cNvPr id="8" name="Slide Number Placeholder 7"/>
          <p:cNvSpPr>
            <a:spLocks noGrp="1"/>
          </p:cNvSpPr>
          <p:nvPr>
            <p:ph type="sldNum" sz="quarter" idx="12"/>
          </p:nvPr>
        </p:nvSpPr>
        <p:spPr/>
        <p:txBody>
          <a:bodyPr/>
          <a:lstStyle/>
          <a:p>
            <a:r>
              <a:rPr lang="en-US" dirty="0">
                <a:latin typeface="Arial" panose="020B0604020202020204" pitchFamily="34" charset="0"/>
                <a:cs typeface="Arial" panose="020B0604020202020204" pitchFamily="34" charset="0"/>
              </a:rPr>
              <a:t>4</a:t>
            </a:r>
          </a:p>
        </p:txBody>
      </p:sp>
    </p:spTree>
    <p:extLst>
      <p:ext uri="{BB962C8B-B14F-4D97-AF65-F5344CB8AC3E}">
        <p14:creationId xmlns:p14="http://schemas.microsoft.com/office/powerpoint/2010/main" val="2565671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1652" y="1021976"/>
            <a:ext cx="8797366" cy="4948518"/>
          </a:xfrm>
          <a:prstGeom prst="rect">
            <a:avLst/>
          </a:prstGeom>
          <a:effectLst>
            <a:softEdge rad="1079500"/>
          </a:effectLst>
        </p:spPr>
      </p:pic>
      <p:sp>
        <p:nvSpPr>
          <p:cNvPr id="2" name="Rectangle 1"/>
          <p:cNvSpPr/>
          <p:nvPr/>
        </p:nvSpPr>
        <p:spPr>
          <a:xfrm>
            <a:off x="1561652" y="1436060"/>
            <a:ext cx="8593568" cy="4615623"/>
          </a:xfrm>
          <a:prstGeom prst="rect">
            <a:avLst/>
          </a:prstGeom>
        </p:spPr>
        <p:txBody>
          <a:bodyPr wrap="square">
            <a:spAutoFit/>
          </a:bodyPr>
          <a:lstStyle/>
          <a:p>
            <a:pPr algn="just">
              <a:lnSpc>
                <a:spcPct val="107000"/>
              </a:lnSpc>
              <a:spcAft>
                <a:spcPts val="800"/>
              </a:spcAft>
            </a:pPr>
            <a:r>
              <a:rPr lang="en-US" sz="3200" dirty="0">
                <a:solidFill>
                  <a:srgbClr val="00B0F0"/>
                </a:solidFill>
                <a:latin typeface="Arial" panose="020B0604020202020204" pitchFamily="34" charset="0"/>
                <a:ea typeface="Calibri" panose="020F0502020204030204" pitchFamily="34" charset="0"/>
                <a:cs typeface="Arial" panose="020B0604020202020204" pitchFamily="34" charset="0"/>
              </a:rPr>
              <a:t>California built its last major reservoir in 1979 when the State’s population was 23 million people.  Now the population is at 39 million.</a:t>
            </a:r>
          </a:p>
          <a:p>
            <a:pPr algn="just">
              <a:lnSpc>
                <a:spcPct val="107000"/>
              </a:lnSpc>
              <a:spcAft>
                <a:spcPts val="800"/>
              </a:spcAft>
            </a:pPr>
            <a:endParaRPr lang="en-US" sz="3200" dirty="0">
              <a:solidFill>
                <a:srgbClr val="00B0F0"/>
              </a:solidFill>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pPr>
            <a:endParaRPr lang="en-US" sz="3200" dirty="0">
              <a:solidFill>
                <a:srgbClr val="00B0F0"/>
              </a:solidFill>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US" sz="3200" dirty="0">
                <a:solidFill>
                  <a:srgbClr val="00B0F0"/>
                </a:solidFill>
                <a:latin typeface="Arial" panose="020B0604020202020204" pitchFamily="34" charset="0"/>
                <a:ea typeface="Calibri" panose="020F0502020204030204" pitchFamily="34" charset="0"/>
                <a:cs typeface="Arial" panose="020B0604020202020204" pitchFamily="34" charset="0"/>
              </a:rPr>
              <a:t>This winter highlights the lost opportunity from the lack of new reservoirs to store more storm water when rain is delivered.</a:t>
            </a:r>
            <a:endParaRPr lang="en-US" sz="3200" dirty="0">
              <a:solidFill>
                <a:srgbClr val="00B0F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r>
              <a:rPr lang="en-US" dirty="0">
                <a:latin typeface="Arial" panose="020B0604020202020204" pitchFamily="34" charset="0"/>
                <a:cs typeface="Arial" panose="020B0604020202020204" pitchFamily="34" charset="0"/>
              </a:rPr>
              <a:t>5</a:t>
            </a:r>
          </a:p>
        </p:txBody>
      </p:sp>
    </p:spTree>
    <p:extLst>
      <p:ext uri="{BB962C8B-B14F-4D97-AF65-F5344CB8AC3E}">
        <p14:creationId xmlns:p14="http://schemas.microsoft.com/office/powerpoint/2010/main" val="34976132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4701" y="656215"/>
            <a:ext cx="10832950" cy="1046181"/>
          </a:xfrm>
        </p:spPr>
        <p:txBody>
          <a:bodyPr/>
          <a:lstStyle/>
          <a:p>
            <a:pPr algn="ctr"/>
            <a:r>
              <a:rPr lang="en-US" b="1" dirty="0">
                <a:latin typeface="Arial" panose="020B0604020202020204" pitchFamily="34" charset="0"/>
                <a:cs typeface="Arial" panose="020B0604020202020204" pitchFamily="34" charset="0"/>
              </a:rPr>
              <a:t>OTHER ISSUES IMPACTING AGRICULTURAL ELECTRICITY DEMAND</a:t>
            </a:r>
          </a:p>
        </p:txBody>
      </p:sp>
      <p:sp>
        <p:nvSpPr>
          <p:cNvPr id="4" name="Text Placeholder 3"/>
          <p:cNvSpPr>
            <a:spLocks noGrp="1"/>
          </p:cNvSpPr>
          <p:nvPr>
            <p:ph type="body" sz="half" idx="2"/>
          </p:nvPr>
        </p:nvSpPr>
        <p:spPr>
          <a:xfrm>
            <a:off x="1613647" y="2280622"/>
            <a:ext cx="10424160" cy="4227755"/>
          </a:xfrm>
        </p:spPr>
        <p:txBody>
          <a:bodyPr>
            <a:noAutofit/>
          </a:bodyPr>
          <a:lstStyle/>
          <a:p>
            <a:pPr marL="342900" indent="-342900">
              <a:lnSpc>
                <a:spcPct val="200000"/>
              </a:lnSpc>
              <a:spcBef>
                <a:spcPts val="0"/>
              </a:spcBef>
              <a:buFont typeface="Wingdings" panose="05000000000000000000" pitchFamily="2" charset="2"/>
              <a:buChar char="Ø"/>
            </a:pPr>
            <a:r>
              <a:rPr lang="en-US" sz="28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Changing TOU Periods</a:t>
            </a:r>
          </a:p>
          <a:p>
            <a:pPr marL="342900" indent="-342900">
              <a:lnSpc>
                <a:spcPct val="200000"/>
              </a:lnSpc>
              <a:spcBef>
                <a:spcPts val="0"/>
              </a:spcBef>
              <a:buFont typeface="Wingdings" panose="05000000000000000000" pitchFamily="2" charset="2"/>
              <a:buChar char="Ø"/>
            </a:pPr>
            <a:r>
              <a:rPr lang="en-US" sz="28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Sustainable Groundwater Management Act of 2014</a:t>
            </a:r>
          </a:p>
          <a:p>
            <a:pPr marL="342900" indent="-342900">
              <a:lnSpc>
                <a:spcPct val="200000"/>
              </a:lnSpc>
              <a:spcBef>
                <a:spcPts val="0"/>
              </a:spcBef>
              <a:buFont typeface="Wingdings" panose="05000000000000000000" pitchFamily="2" charset="2"/>
              <a:buChar char="Ø"/>
            </a:pPr>
            <a:r>
              <a:rPr lang="en-US" sz="28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On-Site Generation</a:t>
            </a:r>
          </a:p>
          <a:p>
            <a:pPr marL="342900" indent="-342900">
              <a:lnSpc>
                <a:spcPct val="200000"/>
              </a:lnSpc>
              <a:spcBef>
                <a:spcPts val="0"/>
              </a:spcBef>
              <a:buFont typeface="Wingdings" panose="05000000000000000000" pitchFamily="2" charset="2"/>
              <a:buChar char="Ø"/>
            </a:pPr>
            <a:r>
              <a:rPr lang="en-US" sz="28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Marijuana Legalization</a:t>
            </a:r>
          </a:p>
        </p:txBody>
      </p:sp>
      <p:sp>
        <p:nvSpPr>
          <p:cNvPr id="7" name="Slide Number Placeholder 6"/>
          <p:cNvSpPr>
            <a:spLocks noGrp="1"/>
          </p:cNvSpPr>
          <p:nvPr>
            <p:ph type="sldNum" sz="quarter" idx="12"/>
          </p:nvPr>
        </p:nvSpPr>
        <p:spPr/>
        <p:txBody>
          <a:bodyPr/>
          <a:lstStyle/>
          <a:p>
            <a:r>
              <a:rPr lang="en-US" dirty="0">
                <a:latin typeface="Arial" panose="020B0604020202020204" pitchFamily="34" charset="0"/>
                <a:cs typeface="Arial" panose="020B0604020202020204" pitchFamily="34" charset="0"/>
              </a:rPr>
              <a:t>6</a:t>
            </a:r>
          </a:p>
        </p:txBody>
      </p:sp>
    </p:spTree>
    <p:extLst>
      <p:ext uri="{BB962C8B-B14F-4D97-AF65-F5344CB8AC3E}">
        <p14:creationId xmlns:p14="http://schemas.microsoft.com/office/powerpoint/2010/main" val="14709247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Farm Bureau Federation</Received_x0020_From>
    <Docket_x0020_Number xmlns="8eef3743-c7b3-4cbe-8837-b6e805be353c">17-IEPR-03</Docket_x0020_Number>
    <TaxCatchAll xmlns="8eef3743-c7b3-4cbe-8837-b6e805be353c">
      <Value>6</Value>
      <Value>7</Value>
      <Value>61</Value>
      <Value>115</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TermName>
          <TermId xmlns="http://schemas.microsoft.com/office/infopath/2007/PartnerControls">5fee9918-69d5-40f5-9767-4e66d03898ce</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2017-01-24 Workshop</TermName>
          <TermId xmlns="http://schemas.microsoft.com/office/infopath/2007/PartnerControls">2c3ef548-79d9-4b29-a568-e096890fe4a0</TermId>
        </TermInfo>
        <TermInfo xmlns="http://schemas.microsoft.com/office/infopath/2007/PartnerControls">
          <TermName xmlns="http://schemas.microsoft.com/office/infopath/2007/PartnerControls">IEPR Presentations</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Z5JXHV6S7NA6-3-107391</_dlc_DocId>
    <_dlc_DocIdUrl xmlns="8eef3743-c7b3-4cbe-8837-b6e805be353c">
      <Url>http://efilingspinternal/_layouts/DocIdRedir.aspx?ID=Z5JXHV6S7NA6-3-107391</Url>
      <Description>Z5JXHV6S7NA6-3-107391</Description>
    </_dlc_DocIdUrl>
  </documentManagement>
</p:properties>
</file>

<file path=customXml/itemProps1.xml><?xml version="1.0" encoding="utf-8"?>
<ds:datastoreItem xmlns:ds="http://schemas.openxmlformats.org/officeDocument/2006/customXml" ds:itemID="{802CA507-5449-49BD-A431-A851E403B50A}"/>
</file>

<file path=customXml/itemProps2.xml><?xml version="1.0" encoding="utf-8"?>
<ds:datastoreItem xmlns:ds="http://schemas.openxmlformats.org/officeDocument/2006/customXml" ds:itemID="{E5BA3AB3-D696-4CE6-8052-ED5183799384}"/>
</file>

<file path=customXml/itemProps3.xml><?xml version="1.0" encoding="utf-8"?>
<ds:datastoreItem xmlns:ds="http://schemas.openxmlformats.org/officeDocument/2006/customXml" ds:itemID="{1190EE70-F68A-4691-B462-43454F6BF861}"/>
</file>

<file path=customXml/itemProps4.xml><?xml version="1.0" encoding="utf-8"?>
<ds:datastoreItem xmlns:ds="http://schemas.openxmlformats.org/officeDocument/2006/customXml" ds:itemID="{95ED7F27-6F37-4E05-84B9-BF6334F8D553}"/>
</file>

<file path=docProps/app.xml><?xml version="1.0" encoding="utf-8"?>
<Properties xmlns="http://schemas.openxmlformats.org/officeDocument/2006/extended-properties" xmlns:vt="http://schemas.openxmlformats.org/officeDocument/2006/docPropsVTypes">
  <TotalTime>136</TotalTime>
  <Words>392</Words>
  <Application>Microsoft Office PowerPoint</Application>
  <PresentationFormat>Custom</PresentationFormat>
  <Paragraphs>88</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    IEPR Workshop on California’s Economic and Demographic Outlook  January 24, 2017</vt:lpstr>
      <vt:lpstr>Providing support for 2.5 million jobs, $56 billion in crop value... </vt:lpstr>
      <vt:lpstr>PG&amp;E Electricity Sales to Agricultural and  Pumping Customers, 1993-2012  (California Energy Commission, ECDMS http://www.ecdms.energy.ca.gov/elecbyutil.aspx)</vt:lpstr>
      <vt:lpstr>California DWR Water Allocations, 2006-2016 (DWR Press Release)</vt:lpstr>
      <vt:lpstr>The CVP and SWP allocations are each assigned to an allocation bucket, and the average of those two buckets is charted against PG&amp;E Ag sales in each year. Lower buckets represent lower allocations.</vt:lpstr>
      <vt:lpstr>PowerPoint Presentation</vt:lpstr>
      <vt:lpstr>OTHER ISSUES IMPACTING AGRICULTURAL ELECTRICITY DEMAND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 IEPR Workshop on California's Economic and Demographic Outlook</dc:title>
  <dc:creator>Pam Hotz</dc:creator>
  <cp:lastModifiedBy>Kravitz, Raquel@Energy</cp:lastModifiedBy>
  <cp:revision>21</cp:revision>
  <cp:lastPrinted>2017-01-23T23:41:35Z</cp:lastPrinted>
  <dcterms:created xsi:type="dcterms:W3CDTF">2017-01-23T17:52:44Z</dcterms:created>
  <dcterms:modified xsi:type="dcterms:W3CDTF">2017-01-23T23:42:11Z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531b7058-994f-4a25-b856-44770cd1a0d2</vt:lpwstr>
  </property>
  <property fmtid="{D5CDD505-2E9C-101B-9397-08002B2CF9AE}" pid="4" name="Subject_x0020_Areas">
    <vt:lpwstr>115;#IEPR 2017-01-24 Workshop|2c3ef548-79d9-4b29-a568-e096890fe4a0;#61;#IEPR Presentations|51277923-a549-4352-9cc5-bcce892adf24</vt:lpwstr>
  </property>
  <property fmtid="{D5CDD505-2E9C-101B-9397-08002B2CF9AE}" pid="5" name="_CopySource">
    <vt:lpwstr>http://efilingspinternal/PendingDocuments/17-IEPR-03/20170123T161343_IEPR_Workshop_on_California's_Economic_and_Demographic_Outlook.pptx</vt:lpwstr>
  </property>
  <property fmtid="{D5CDD505-2E9C-101B-9397-08002B2CF9AE}" pid="6" name="Subject Areas">
    <vt:lpwstr>115;#IEPR 2017-01-24 Workshop|2c3ef548-79d9-4b29-a568-e096890fe4a0;#61;#IEPR Presentations|51277923-a549-4352-9cc5-bcce892adf24</vt:lpwstr>
  </property>
  <property fmtid="{D5CDD505-2E9C-101B-9397-08002B2CF9AE}" pid="7" name="Submission Type">
    <vt:lpwstr>6;#Document|6786e4f6-aafd-416d-a977-1b2d5f456edf</vt:lpwstr>
  </property>
  <property fmtid="{D5CDD505-2E9C-101B-9397-08002B2CF9AE}" pid="8" name="Submitter Role">
    <vt:lpwstr>7;#Public|5fee9918-69d5-40f5-9767-4e66d03898ce</vt:lpwstr>
  </property>
  <property fmtid="{D5CDD505-2E9C-101B-9397-08002B2CF9AE}" pid="9" name="Order">
    <vt:r8>1808500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