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4.xml" ContentType="application/vnd.openxmlformats-officedocument.theme+xml"/>
  <Override PartName="/ppt/slideLayouts/slideLayout11.xml" ContentType="application/vnd.openxmlformats-officedocument.presentationml.slideLayout+xml"/>
  <Override PartName="/ppt/theme/theme5.xml" ContentType="application/vnd.openxmlformats-officedocument.theme+xml"/>
  <Override PartName="/ppt/slideLayouts/slideLayout1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60" r:id="rId2"/>
    <p:sldMasterId id="2147483667" r:id="rId3"/>
    <p:sldMasterId id="2147483671" r:id="rId4"/>
    <p:sldMasterId id="2147483678" r:id="rId5"/>
    <p:sldMasterId id="2147483679" r:id="rId6"/>
  </p:sldMasterIdLst>
  <p:notesMasterIdLst>
    <p:notesMasterId r:id="rId16"/>
  </p:notesMasterIdLst>
  <p:handoutMasterIdLst>
    <p:handoutMasterId r:id="rId17"/>
  </p:handoutMasterIdLst>
  <p:sldIdLst>
    <p:sldId id="256" r:id="rId7"/>
    <p:sldId id="384" r:id="rId8"/>
    <p:sldId id="373" r:id="rId9"/>
    <p:sldId id="363" r:id="rId10"/>
    <p:sldId id="447" r:id="rId11"/>
    <p:sldId id="422" r:id="rId12"/>
    <p:sldId id="444" r:id="rId13"/>
    <p:sldId id="446" r:id="rId14"/>
    <p:sldId id="346" r:id="rId1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vid Erne" initials="DE" lastIdx="4" clrIdx="0"/>
  <p:cmAuthor id="2" name="Lum, Quenby@Energy" initials="LQ" lastIdx="8" clrIdx="1">
    <p:extLst>
      <p:ext uri="{19B8F6BF-5375-455C-9EA6-DF929625EA0E}">
        <p15:presenceInfo xmlns:p15="http://schemas.microsoft.com/office/powerpoint/2012/main" userId="S::Quenby.Lum@energy.ca.gov::649b9672-1a7a-48b3-bce1-6ac783e3d93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A954"/>
    <a:srgbClr val="E1E9EB"/>
    <a:srgbClr val="B09391"/>
    <a:srgbClr val="BF6F4F"/>
    <a:srgbClr val="014073"/>
    <a:srgbClr val="D2C1C0"/>
    <a:srgbClr val="E0D6AE"/>
    <a:srgbClr val="F4D7D1"/>
    <a:srgbClr val="003F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02" autoAdjust="0"/>
    <p:restoredTop sz="93808" autoAdjust="0"/>
  </p:normalViewPr>
  <p:slideViewPr>
    <p:cSldViewPr snapToGrid="0" snapToObjects="1">
      <p:cViewPr varScale="1">
        <p:scale>
          <a:sx n="63" d="100"/>
          <a:sy n="63" d="100"/>
        </p:scale>
        <p:origin x="113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8" d="100"/>
          <a:sy n="58" d="100"/>
        </p:scale>
        <p:origin x="300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C019C7-76BB-4E42-B867-082D164B7671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FF912B-65D3-4D84-98E9-8F2653E87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2932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5582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563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742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819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8207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455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1224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28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: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8099-7E9C-48ED-AD46-59F9D8E4896F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F67-FEC6-734D-B36B-5EA90BBA389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15166"/>
            <a:ext cx="987137" cy="8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38DDE0A-7988-45A1-8ECE-2C98EB2C4139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750A-FB4F-4001-974A-E693DB6BBEB5}" type="datetime1">
              <a:rPr lang="en-US" smtClean="0"/>
              <a:t>8/17/2020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CE88-4003-4439-84C0-62FE599DC269}" type="datetime1">
              <a:rPr lang="en-US" smtClean="0"/>
              <a:t>8/17/2020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0E30-598F-4C72-9E82-895AAC2CE46E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4978-0A0E-4688-BB18-20CD35A58E3F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A5D3-EA36-42E1-9126-603C0620C365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1D926-82BF-40B0-8592-05C473291BC2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9C65A-41E8-44DE-8B86-A03D17DA26AF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7BEF-86DB-4D49-BA4F-5BF4AA50C4B4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DAE68-1CBD-45A3-B395-A97C1A7A77AD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A158B-8A8B-4DB0-9A66-699544EC7252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0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1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046C5-60D0-429E-8FE0-3C15B6CE593D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E3F67-FEC6-734D-B36B-5EA90BBA38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6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BC0E8-17C9-4CFD-B2C4-CF4A7DEB05DE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792A5-D165-4380-A5C0-CFB4969AF754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73DE6844-84E5-4F2F-9CCE-7D0F96475C75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BB7C4CCD-5CAB-44A8-98D1-13E8B7FD2F20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34864-3046-4A6B-A4AD-80315EAC6C5C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eg"/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803980D-3BF2-9941-844C-80B194C836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40" b="18610"/>
          <a:stretch/>
        </p:blipFill>
        <p:spPr>
          <a:xfrm>
            <a:off x="379140" y="162004"/>
            <a:ext cx="11390074" cy="37583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199" y="4260439"/>
            <a:ext cx="10355317" cy="2387600"/>
          </a:xfrm>
        </p:spPr>
        <p:txBody>
          <a:bodyPr/>
          <a:lstStyle/>
          <a:p>
            <a:r>
              <a:rPr lang="en-US" sz="2800" b="1"/>
              <a:t>ITEM 4 </a:t>
            </a:r>
            <a:br>
              <a:rPr lang="en-US" sz="2800" b="1"/>
            </a:br>
            <a:r>
              <a:rPr lang="en-US" sz="2800" b="1"/>
              <a:t>California </a:t>
            </a:r>
            <a:r>
              <a:rPr lang="en-US" sz="2800" b="1" dirty="0"/>
              <a:t>Native American Tribal Energy Storage Demonstrations</a:t>
            </a:r>
            <a:br>
              <a:rPr lang="en-US" sz="3200" b="1" dirty="0"/>
            </a:br>
            <a:r>
              <a:rPr lang="en-US" sz="2400" dirty="0"/>
              <a:t>David Erne – August 21, 2020</a:t>
            </a:r>
          </a:p>
        </p:txBody>
      </p:sp>
      <p:sp>
        <p:nvSpPr>
          <p:cNvPr id="8" name="object 14"/>
          <p:cNvSpPr/>
          <p:nvPr/>
        </p:nvSpPr>
        <p:spPr>
          <a:xfrm>
            <a:off x="10171387" y="393346"/>
            <a:ext cx="1111903" cy="95403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00" dirty="0"/>
          </a:p>
        </p:txBody>
      </p:sp>
      <p:sp>
        <p:nvSpPr>
          <p:cNvPr id="10" name="Rectangle 9"/>
          <p:cNvSpPr/>
          <p:nvPr/>
        </p:nvSpPr>
        <p:spPr>
          <a:xfrm>
            <a:off x="379140" y="3702205"/>
            <a:ext cx="11390074" cy="591014"/>
          </a:xfrm>
          <a:prstGeom prst="rect">
            <a:avLst/>
          </a:prstGeom>
          <a:solidFill>
            <a:srgbClr val="003F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585735" y="5839210"/>
            <a:ext cx="3667874" cy="5513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A"/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Growing Need for Energy Storage in California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9" b="7526"/>
          <a:stretch/>
        </p:blipFill>
        <p:spPr>
          <a:xfrm>
            <a:off x="483411" y="2011680"/>
            <a:ext cx="7108128" cy="3491596"/>
          </a:xfrm>
          <a:prstGeom prst="rect">
            <a:avLst/>
          </a:prstGeom>
        </p:spPr>
      </p:pic>
      <p:sp>
        <p:nvSpPr>
          <p:cNvPr id="6" name="object 14"/>
          <p:cNvSpPr/>
          <p:nvPr/>
        </p:nvSpPr>
        <p:spPr>
          <a:xfrm>
            <a:off x="10808998" y="296433"/>
            <a:ext cx="1111903" cy="95403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00" dirty="0"/>
          </a:p>
        </p:txBody>
      </p:sp>
      <p:sp>
        <p:nvSpPr>
          <p:cNvPr id="8" name="TextBox 7"/>
          <p:cNvSpPr txBox="1"/>
          <p:nvPr/>
        </p:nvSpPr>
        <p:spPr>
          <a:xfrm>
            <a:off x="7787640" y="1901350"/>
            <a:ext cx="39179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166688">
              <a:spcBef>
                <a:spcPts val="600"/>
              </a:spcBef>
            </a:pPr>
            <a:r>
              <a:rPr lang="en-US" sz="1600" b="1" dirty="0"/>
              <a:t>Growing use in CA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Large scale (≥1MW) installations in 2016-2017 moved CA from minor player to 44% of U.S. energy capacity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Small scale installations were 90% of U.S. energy capacity (2017)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CA accounts for 77% of planned large scale storage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r>
              <a:rPr lang="en-US" sz="1600" b="1" dirty="0"/>
              <a:t>Drivers for growth in California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CPUC procurement targets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Title 24 (residential new construction code)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Customer demand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Resiliency</a:t>
            </a:r>
          </a:p>
          <a:p>
            <a:endParaRPr lang="en-US" sz="1600" dirty="0"/>
          </a:p>
          <a:p>
            <a:pPr marL="285750" indent="-285750">
              <a:buFont typeface="Wingdings" charset="2"/>
              <a:buChar char="Ø"/>
            </a:pPr>
            <a:endParaRPr lang="en-US" sz="16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707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3</a:t>
            </a:fld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9F970E3-D707-294C-B934-9276EF0F2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6449" y="119370"/>
            <a:ext cx="9909896" cy="1143000"/>
          </a:xfrm>
        </p:spPr>
        <p:txBody>
          <a:bodyPr>
            <a:normAutofit/>
          </a:bodyPr>
          <a:lstStyle/>
          <a:p>
            <a:r>
              <a:rPr lang="en-US" sz="3600" dirty="0">
                <a:cs typeface="Arial"/>
              </a:rPr>
              <a:t>Energy Storage Research Strategies</a:t>
            </a:r>
          </a:p>
        </p:txBody>
      </p:sp>
      <p:sp>
        <p:nvSpPr>
          <p:cNvPr id="17" name="object 14"/>
          <p:cNvSpPr/>
          <p:nvPr/>
        </p:nvSpPr>
        <p:spPr>
          <a:xfrm>
            <a:off x="10808998" y="296433"/>
            <a:ext cx="1111903" cy="954039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00" dirty="0"/>
          </a:p>
        </p:txBody>
      </p:sp>
      <p:sp>
        <p:nvSpPr>
          <p:cNvPr id="2" name="Rectangle 1"/>
          <p:cNvSpPr/>
          <p:nvPr/>
        </p:nvSpPr>
        <p:spPr>
          <a:xfrm>
            <a:off x="619125" y="1762125"/>
            <a:ext cx="3438525" cy="41243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Diversify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327334" y="1762124"/>
            <a:ext cx="3438525" cy="41243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Demonstrate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005762" y="1762124"/>
            <a:ext cx="3438525" cy="41243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Derisk</a:t>
            </a:r>
            <a:r>
              <a:rPr lang="en-US" sz="2400" b="1" dirty="0">
                <a:solidFill>
                  <a:schemeClr val="tx1"/>
                </a:solidFill>
              </a:rPr>
              <a:t>*</a:t>
            </a: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*Lower manufacturing costs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76" y="2221563"/>
            <a:ext cx="2202054" cy="17637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498" y="2348667"/>
            <a:ext cx="1094212" cy="14589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contourClr>
              <a:srgbClr val="969696"/>
            </a:contourClr>
          </a:sp3d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622" y="2348667"/>
            <a:ext cx="1616402" cy="14756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884" y="2533617"/>
            <a:ext cx="984072" cy="9601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8530" y="4011168"/>
            <a:ext cx="1952987" cy="62999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548" y="4641164"/>
            <a:ext cx="745266" cy="8130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36717" y="4804095"/>
            <a:ext cx="1603277" cy="433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454" y="3898377"/>
            <a:ext cx="2277110" cy="18114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06" y="4070013"/>
            <a:ext cx="1988889" cy="1352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contourClr>
              <a:srgbClr val="969696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800" y="2643889"/>
            <a:ext cx="1821699" cy="12206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34746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Solicitation Overview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D5C6B98-87C7-4970-A7F4-7F4434E7AAC5}"/>
              </a:ext>
            </a:extLst>
          </p:cNvPr>
          <p:cNvSpPr txBox="1"/>
          <p:nvPr/>
        </p:nvSpPr>
        <p:spPr>
          <a:xfrm>
            <a:off x="277792" y="1450785"/>
            <a:ext cx="1093674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California Needs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Longer duration energy storage for resilience and to capture excess renewable generation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Most current energy storage designed for 4 – hour duration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Energy code and PSPS increasing interest in residential storage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Title 24 requires solar on all new construction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PSPSs demonstrate the need to better use residential solar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Research Purpose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Demonstrate energy storage that can provide at least 10 hours duration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Demonstrate value of energy storage for residential customers</a:t>
            </a:r>
          </a:p>
        </p:txBody>
      </p:sp>
    </p:spTree>
    <p:extLst>
      <p:ext uri="{BB962C8B-B14F-4D97-AF65-F5344CB8AC3E}">
        <p14:creationId xmlns:p14="http://schemas.microsoft.com/office/powerpoint/2010/main" val="2890923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Solicitation Overview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B889AB5-1950-E04E-A027-E34A069BE3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517690"/>
              </p:ext>
            </p:extLst>
          </p:nvPr>
        </p:nvGraphicFramePr>
        <p:xfrm>
          <a:off x="838200" y="1960786"/>
          <a:ext cx="10263352" cy="23885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6420">
                  <a:extLst>
                    <a:ext uri="{9D8B030D-6E8A-4147-A177-3AD203B41FA5}">
                      <a16:colId xmlns:a16="http://schemas.microsoft.com/office/drawing/2014/main" val="119964058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773445084"/>
                    </a:ext>
                  </a:extLst>
                </a:gridCol>
                <a:gridCol w="1999594">
                  <a:extLst>
                    <a:ext uri="{9D8B030D-6E8A-4147-A177-3AD203B41FA5}">
                      <a16:colId xmlns:a16="http://schemas.microsoft.com/office/drawing/2014/main" val="2702146180"/>
                    </a:ext>
                  </a:extLst>
                </a:gridCol>
                <a:gridCol w="4277710">
                  <a:extLst>
                    <a:ext uri="{9D8B030D-6E8A-4147-A177-3AD203B41FA5}">
                      <a16:colId xmlns:a16="http://schemas.microsoft.com/office/drawing/2014/main" val="2219553225"/>
                    </a:ext>
                  </a:extLst>
                </a:gridCol>
                <a:gridCol w="840828">
                  <a:extLst>
                    <a:ext uri="{9D8B030D-6E8A-4147-A177-3AD203B41FA5}">
                      <a16:colId xmlns:a16="http://schemas.microsoft.com/office/drawing/2014/main" val="318378364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488105146"/>
                    </a:ext>
                  </a:extLst>
                </a:gridCol>
              </a:tblGrid>
              <a:tr h="407370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Type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Group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Demo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Site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Awards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139761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All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Tribal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898275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r>
                        <a:rPr lang="en-US" sz="2000" dirty="0"/>
                        <a:t>Long Duration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10 </a:t>
                      </a:r>
                      <a:r>
                        <a:rPr lang="en-US" sz="2000" dirty="0" err="1"/>
                        <a:t>hr</a:t>
                      </a:r>
                      <a:r>
                        <a:rPr lang="en-US" sz="2000" dirty="0"/>
                        <a:t> /400 kw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Any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66983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10 </a:t>
                      </a:r>
                      <a:r>
                        <a:rPr lang="en-US" sz="2000" dirty="0" err="1"/>
                        <a:t>hr</a:t>
                      </a:r>
                      <a:r>
                        <a:rPr lang="en-US" sz="2000" dirty="0"/>
                        <a:t>/50 kw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CA Native American Tribe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303529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10 </a:t>
                      </a:r>
                      <a:r>
                        <a:rPr lang="en-US" sz="2000" dirty="0" err="1"/>
                        <a:t>hr</a:t>
                      </a:r>
                      <a:r>
                        <a:rPr lang="en-US" sz="2000" dirty="0"/>
                        <a:t>/50 kw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Low-income/Disadvantaged Community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4218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/>
                        <a:t>Residential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15 homes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3 climate zones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3432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8122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362AA-83AF-EA4D-B935-5CA29EC00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0"/>
            <a:ext cx="11189220" cy="1275907"/>
          </a:xfrm>
        </p:spPr>
        <p:txBody>
          <a:bodyPr>
            <a:normAutofit/>
          </a:bodyPr>
          <a:lstStyle/>
          <a:p>
            <a:r>
              <a:rPr lang="en-US" sz="3200" dirty="0"/>
              <a:t>Group 1</a:t>
            </a:r>
            <a:r>
              <a:rPr lang="en-US" sz="3600" dirty="0"/>
              <a:t> </a:t>
            </a:r>
            <a:r>
              <a:rPr lang="en-US" sz="2800" dirty="0"/>
              <a:t>(400 kw/10 hours)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D5CD7E-E5FB-49E6-85FD-CC99A0ECC95B}"/>
              </a:ext>
            </a:extLst>
          </p:cNvPr>
          <p:cNvSpPr/>
          <p:nvPr/>
        </p:nvSpPr>
        <p:spPr>
          <a:xfrm>
            <a:off x="1290969" y="1745199"/>
            <a:ext cx="6017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</a:rPr>
              <a:t>   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Rincon Band of Luiseno Indians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18B3528-F7BE-1A4E-995E-542395B85F79}"/>
              </a:ext>
            </a:extLst>
          </p:cNvPr>
          <p:cNvSpPr/>
          <p:nvPr/>
        </p:nvSpPr>
        <p:spPr>
          <a:xfrm>
            <a:off x="323594" y="1320471"/>
            <a:ext cx="11512003" cy="2169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B6574D-C7FF-4969-9C5B-4077BBE5254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5444" y="2104613"/>
            <a:ext cx="1478063" cy="14864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77C8F2E-380C-4B2B-9BBA-CA61D1B9C98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5444" y="3949831"/>
            <a:ext cx="1753775" cy="1079113"/>
          </a:xfrm>
          <a:prstGeom prst="rect">
            <a:avLst/>
          </a:prstGeom>
        </p:spPr>
      </p:pic>
      <p:pic>
        <p:nvPicPr>
          <p:cNvPr id="12" name="Picture 11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6EDDD351-C60B-48A5-A8D7-2B48BDFC1A9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5152" y="4234641"/>
            <a:ext cx="1569593" cy="427135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CAAB2DFB-268D-403B-A7E7-2155DE8EC0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23354" y="2501667"/>
            <a:ext cx="987552" cy="640080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06155984-5D4C-4D9A-9456-1A7872C4BDF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42" y="1402592"/>
            <a:ext cx="1411975" cy="1404043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34A3A26-2F31-7545-A83C-5A01060B0354}"/>
              </a:ext>
            </a:extLst>
          </p:cNvPr>
          <p:cNvSpPr/>
          <p:nvPr/>
        </p:nvSpPr>
        <p:spPr>
          <a:xfrm>
            <a:off x="2001530" y="2693147"/>
            <a:ext cx="6017952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Vanadium Redox Flow Battery + Flywheel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Connected to solar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Provides resilience &amp; energy savings to: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Waste water treatment plant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Gas station/convenience store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Office building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Harrah’s Resort - serves as emergency ops center &amp; shelter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47651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362AA-83AF-EA4D-B935-5CA29EC00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0"/>
            <a:ext cx="11189220" cy="1275907"/>
          </a:xfrm>
        </p:spPr>
        <p:txBody>
          <a:bodyPr>
            <a:normAutofit/>
          </a:bodyPr>
          <a:lstStyle/>
          <a:p>
            <a:r>
              <a:rPr lang="en-US" sz="3200" dirty="0"/>
              <a:t>Group 2</a:t>
            </a:r>
            <a:r>
              <a:rPr lang="en-US" sz="3600" dirty="0"/>
              <a:t> </a:t>
            </a:r>
            <a:r>
              <a:rPr lang="en-US" sz="2800" dirty="0"/>
              <a:t>(50 kw/10 hours)*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D5CD7E-E5FB-49E6-85FD-CC99A0ECC95B}"/>
              </a:ext>
            </a:extLst>
          </p:cNvPr>
          <p:cNvSpPr/>
          <p:nvPr/>
        </p:nvSpPr>
        <p:spPr>
          <a:xfrm>
            <a:off x="2053693" y="1766032"/>
            <a:ext cx="393720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Vanadium Redox Flow Battery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Soboba Band of Luiseño Indians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Supports fire station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1BA8AE-D9D3-423D-8D30-856CD8A66446}"/>
              </a:ext>
            </a:extLst>
          </p:cNvPr>
          <p:cNvSpPr/>
          <p:nvPr/>
        </p:nvSpPr>
        <p:spPr>
          <a:xfrm>
            <a:off x="8018665" y="1604450"/>
            <a:ext cx="396700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Flywheel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Viejas Band of </a:t>
            </a:r>
            <a:r>
              <a:rPr lang="en-US" sz="2000" dirty="0" err="1">
                <a:solidFill>
                  <a:srgbClr val="000000"/>
                </a:solidFill>
              </a:rPr>
              <a:t>Kumeyaay</a:t>
            </a:r>
            <a:r>
              <a:rPr lang="en-US" sz="2000" dirty="0">
                <a:solidFill>
                  <a:srgbClr val="000000"/>
                </a:solidFill>
              </a:rPr>
              <a:t> Indians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Supports water wells supplying drinking water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18B3528-F7BE-1A4E-995E-542395B85F79}"/>
              </a:ext>
            </a:extLst>
          </p:cNvPr>
          <p:cNvSpPr/>
          <p:nvPr/>
        </p:nvSpPr>
        <p:spPr>
          <a:xfrm>
            <a:off x="323594" y="1320471"/>
            <a:ext cx="11512003" cy="2169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D5B362-19D1-4A35-B6F8-08941090DD7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694" y="3288811"/>
            <a:ext cx="2519375" cy="1550001"/>
          </a:xfrm>
          <a:prstGeom prst="rect">
            <a:avLst/>
          </a:prstGeom>
        </p:spPr>
      </p:pic>
      <p:pic>
        <p:nvPicPr>
          <p:cNvPr id="8" name="Picture 7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4E5F7E3E-D869-416B-AAE1-FE5601BFE19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437" y="4955338"/>
            <a:ext cx="1566898" cy="426402"/>
          </a:xfrm>
          <a:prstGeom prst="rect">
            <a:avLst/>
          </a:prstGeom>
        </p:spPr>
      </p:pic>
      <p:pic>
        <p:nvPicPr>
          <p:cNvPr id="5" name="Picture 4" descr="A picture containing indoor, table, sitting, kitchen&#10;&#10;Description automatically generated">
            <a:extLst>
              <a:ext uri="{FF2B5EF4-FFF2-40B4-BE49-F238E27FC236}">
                <a16:creationId xmlns:a16="http://schemas.microsoft.com/office/drawing/2014/main" id="{05C1F0C2-318B-4CE5-938D-BD6292EA036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0492" y="3366186"/>
            <a:ext cx="2189918" cy="12132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61D689D-3274-4323-97C4-0E3C25BFB33E}"/>
              </a:ext>
            </a:extLst>
          </p:cNvPr>
          <p:cNvSpPr txBox="1"/>
          <p:nvPr/>
        </p:nvSpPr>
        <p:spPr>
          <a:xfrm>
            <a:off x="8024070" y="4762930"/>
            <a:ext cx="2086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Kinetic Energy</a:t>
            </a:r>
          </a:p>
          <a:p>
            <a:r>
              <a:rPr lang="en-US" dirty="0"/>
              <a:t>Storage Corporation</a:t>
            </a:r>
          </a:p>
        </p:txBody>
      </p:sp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B6044D1-2E00-443F-8223-BEF2F918EDF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94" y="1897953"/>
            <a:ext cx="1580030" cy="813376"/>
          </a:xfrm>
          <a:prstGeom prst="rect">
            <a:avLst/>
          </a:prstGeom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3216CA4E-E215-413C-8245-2C357A59BAA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730" y="1956028"/>
            <a:ext cx="697226" cy="6972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7E4000-DD25-1C4B-842A-C40A27111C9B}"/>
              </a:ext>
            </a:extLst>
          </p:cNvPr>
          <p:cNvSpPr txBox="1"/>
          <p:nvPr/>
        </p:nvSpPr>
        <p:spPr>
          <a:xfrm>
            <a:off x="1684172" y="5535303"/>
            <a:ext cx="86134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*Pechanga Band of Luise</a:t>
            </a:r>
            <a:r>
              <a:rPr lang="en-US" dirty="0">
                <a:solidFill>
                  <a:srgbClr val="000000"/>
                </a:solidFill>
              </a:rPr>
              <a:t>ñ</a:t>
            </a:r>
            <a:r>
              <a:rPr lang="en-US" dirty="0"/>
              <a:t>o Indians – proposed award, requiring Business Meeting approval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Vanadium Redox Flow Battery supporting recreation center/emergency shelter</a:t>
            </a:r>
          </a:p>
        </p:txBody>
      </p:sp>
    </p:spTree>
    <p:extLst>
      <p:ext uri="{BB962C8B-B14F-4D97-AF65-F5344CB8AC3E}">
        <p14:creationId xmlns:p14="http://schemas.microsoft.com/office/powerpoint/2010/main" val="1267865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362AA-83AF-EA4D-B935-5CA29EC00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0"/>
            <a:ext cx="11189220" cy="1275907"/>
          </a:xfrm>
        </p:spPr>
        <p:txBody>
          <a:bodyPr>
            <a:normAutofit/>
          </a:bodyPr>
          <a:lstStyle/>
          <a:p>
            <a:r>
              <a:rPr lang="en-US" sz="3200" dirty="0"/>
              <a:t>Group 4 (Residential Storage)</a:t>
            </a:r>
            <a:endParaRPr lang="en-US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D5CD7E-E5FB-49E6-85FD-CC99A0ECC95B}"/>
              </a:ext>
            </a:extLst>
          </p:cNvPr>
          <p:cNvSpPr/>
          <p:nvPr/>
        </p:nvSpPr>
        <p:spPr>
          <a:xfrm>
            <a:off x="2940257" y="2677895"/>
            <a:ext cx="6088129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Commercially available Tesla systems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10 of 15 sites are homes in Tribal areas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Sherwood Valley Band of Pomo Indians – 3 homes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Bear River Band of Rohnerville Rancheria – 5 homes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Campo </a:t>
            </a:r>
            <a:r>
              <a:rPr lang="en-US" dirty="0" err="1"/>
              <a:t>Kumeyaay</a:t>
            </a:r>
            <a:r>
              <a:rPr lang="en-US" dirty="0"/>
              <a:t> Nation – 2 homes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18B3528-F7BE-1A4E-995E-542395B85F79}"/>
              </a:ext>
            </a:extLst>
          </p:cNvPr>
          <p:cNvSpPr/>
          <p:nvPr/>
        </p:nvSpPr>
        <p:spPr>
          <a:xfrm>
            <a:off x="323594" y="1320471"/>
            <a:ext cx="11512003" cy="2169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ED7D69-AD9B-45E0-93EC-4002984E5B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38" y="3099041"/>
            <a:ext cx="2616663" cy="7810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E9C2E59-6B24-4F8C-867B-E677048EDE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9155" y="1965687"/>
            <a:ext cx="2094873" cy="240219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3E61943-59FD-4DF5-BB91-E36F938B926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56569" y="4577411"/>
            <a:ext cx="1258575" cy="42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03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Questions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067324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DF9A98C3-1BC0-474C-AA32-730EDDDEE95B}"/>
    </a:ext>
  </a:extLst>
</a:theme>
</file>

<file path=ppt/theme/theme2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30B8DAF4-CDA5-F343-AE1C-D9B035360E1B}"/>
    </a:ext>
  </a:extLst>
</a:theme>
</file>

<file path=ppt/theme/theme3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19D9D9E5-B132-5D49-AF67-8F3722C166BF}"/>
    </a:ext>
  </a:extLst>
</a:theme>
</file>

<file path=ppt/theme/theme4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973A40EB-5DB7-2047-902D-05ADEFC1A5D3}"/>
    </a:ext>
  </a:extLst>
</a:theme>
</file>

<file path=ppt/theme/theme5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865C48FB-5E94-7142-9844-F8AAC10394D5}"/>
    </a:ext>
  </a:extLst>
</a:theme>
</file>

<file path=ppt/theme/theme6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2A658564-FB34-184C-9594-FAD58A477D62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2019 - CEC - Presentation Temp</Template>
  <TotalTime>22990</TotalTime>
  <Words>389</Words>
  <Application>Microsoft Office PowerPoint</Application>
  <PresentationFormat>Widescreen</PresentationFormat>
  <Paragraphs>106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Calibri</vt:lpstr>
      <vt:lpstr>Tw Cen MT</vt:lpstr>
      <vt:lpstr>Wingdings</vt:lpstr>
      <vt:lpstr>Title Slide</vt:lpstr>
      <vt:lpstr>Title 2</vt:lpstr>
      <vt:lpstr>Title 3</vt:lpstr>
      <vt:lpstr>Content</vt:lpstr>
      <vt:lpstr>Blank: Black</vt:lpstr>
      <vt:lpstr>Blank: White</vt:lpstr>
      <vt:lpstr>ITEM 4  California Native American Tribal Energy Storage Demonstrations David Erne – August 21, 2020</vt:lpstr>
      <vt:lpstr>Growing Need for Energy Storage in California</vt:lpstr>
      <vt:lpstr>Energy Storage Research Strategies</vt:lpstr>
      <vt:lpstr>Solicitation Overview</vt:lpstr>
      <vt:lpstr>Solicitation Overview</vt:lpstr>
      <vt:lpstr>Group 1 (400 kw/10 hours)</vt:lpstr>
      <vt:lpstr>Group 2 (50 kw/10 hours)*</vt:lpstr>
      <vt:lpstr>Group 4 (Residential Storage)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Wobschall, Bailey@Energy</dc:creator>
  <cp:lastModifiedBy>Gallardo, Noemi@Energy</cp:lastModifiedBy>
  <cp:revision>572</cp:revision>
  <cp:lastPrinted>2019-11-12T17:49:09Z</cp:lastPrinted>
  <dcterms:created xsi:type="dcterms:W3CDTF">2019-09-26T16:21:59Z</dcterms:created>
  <dcterms:modified xsi:type="dcterms:W3CDTF">2020-08-18T00:12:02Z</dcterms:modified>
</cp:coreProperties>
</file>