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s/slide2.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1.xml" ContentType="application/vnd.openxmlformats-officedocument.presentationml.slide+xml"/>
  <Override PartName="/ppt/slides/slide3.xml" ContentType="application/vnd.openxmlformats-officedocument.presentationml.slide+xml"/>
  <Override PartName="/ppt/slideLayouts/slideLayout7.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6.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58" r:id="rId5"/>
    <p:sldId id="267" r:id="rId6"/>
    <p:sldId id="265" r:id="rId7"/>
    <p:sldId id="263" r:id="rId8"/>
    <p:sldId id="266"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856" autoAdjust="0"/>
    <p:restoredTop sz="94700" autoAdjust="0"/>
  </p:normalViewPr>
  <p:slideViewPr>
    <p:cSldViewPr>
      <p:cViewPr>
        <p:scale>
          <a:sx n="100" d="100"/>
          <a:sy n="100" d="100"/>
        </p:scale>
        <p:origin x="-246" y="-27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17" Type="http://schemas.openxmlformats.org/officeDocument/2006/relationships/customXml" Target="../customXml/item4.xml"/><Relationship Id="rId2" Type="http://schemas.openxmlformats.org/officeDocument/2006/relationships/slide" Target="slides/slide1.xml"/><Relationship Id="rId16"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customXml" Target="../customXml/item2.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ustomXml" Target="../customXml/item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6"/>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64AC706-B0B3-4684-9254-52FEE2D34B60}" type="datetimeFigureOut">
              <a:rPr lang="en-US" smtClean="0"/>
              <a:t>2/16/2016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8D5BAE-D9CC-41B7-B62F-141930BC0D2A}" type="slidenum">
              <a:rPr lang="en-US" smtClean="0"/>
              <a:t>‹#›</a:t>
            </a:fld>
            <a:endParaRPr lang="en-US"/>
          </a:p>
        </p:txBody>
      </p:sp>
    </p:spTree>
    <p:extLst>
      <p:ext uri="{BB962C8B-B14F-4D97-AF65-F5344CB8AC3E}">
        <p14:creationId xmlns:p14="http://schemas.microsoft.com/office/powerpoint/2010/main" val="30758648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64AC706-B0B3-4684-9254-52FEE2D34B60}" type="datetimeFigureOut">
              <a:rPr lang="en-US" smtClean="0"/>
              <a:t>2/16/2016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8D5BAE-D9CC-41B7-B62F-141930BC0D2A}" type="slidenum">
              <a:rPr lang="en-US" smtClean="0"/>
              <a:t>‹#›</a:t>
            </a:fld>
            <a:endParaRPr lang="en-US"/>
          </a:p>
        </p:txBody>
      </p:sp>
    </p:spTree>
    <p:extLst>
      <p:ext uri="{BB962C8B-B14F-4D97-AF65-F5344CB8AC3E}">
        <p14:creationId xmlns:p14="http://schemas.microsoft.com/office/powerpoint/2010/main" val="565407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64AC706-B0B3-4684-9254-52FEE2D34B60}" type="datetimeFigureOut">
              <a:rPr lang="en-US" smtClean="0"/>
              <a:t>2/16/2016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8D5BAE-D9CC-41B7-B62F-141930BC0D2A}" type="slidenum">
              <a:rPr lang="en-US" smtClean="0"/>
              <a:t>‹#›</a:t>
            </a:fld>
            <a:endParaRPr lang="en-US"/>
          </a:p>
        </p:txBody>
      </p:sp>
    </p:spTree>
    <p:extLst>
      <p:ext uri="{BB962C8B-B14F-4D97-AF65-F5344CB8AC3E}">
        <p14:creationId xmlns:p14="http://schemas.microsoft.com/office/powerpoint/2010/main" val="24890755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64AC706-B0B3-4684-9254-52FEE2D34B60}" type="datetimeFigureOut">
              <a:rPr lang="en-US" smtClean="0"/>
              <a:t>2/16/2016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8D5BAE-D9CC-41B7-B62F-141930BC0D2A}" type="slidenum">
              <a:rPr lang="en-US" smtClean="0"/>
              <a:t>‹#›</a:t>
            </a:fld>
            <a:endParaRPr lang="en-US"/>
          </a:p>
        </p:txBody>
      </p:sp>
    </p:spTree>
    <p:extLst>
      <p:ext uri="{BB962C8B-B14F-4D97-AF65-F5344CB8AC3E}">
        <p14:creationId xmlns:p14="http://schemas.microsoft.com/office/powerpoint/2010/main" val="2919747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64AC706-B0B3-4684-9254-52FEE2D34B60}" type="datetimeFigureOut">
              <a:rPr lang="en-US" smtClean="0"/>
              <a:t>2/16/2016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A8D5BAE-D9CC-41B7-B62F-141930BC0D2A}" type="slidenum">
              <a:rPr lang="en-US" smtClean="0"/>
              <a:t>‹#›</a:t>
            </a:fld>
            <a:endParaRPr lang="en-US"/>
          </a:p>
        </p:txBody>
      </p:sp>
    </p:spTree>
    <p:extLst>
      <p:ext uri="{BB962C8B-B14F-4D97-AF65-F5344CB8AC3E}">
        <p14:creationId xmlns:p14="http://schemas.microsoft.com/office/powerpoint/2010/main" val="4025741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64AC706-B0B3-4684-9254-52FEE2D34B60}" type="datetimeFigureOut">
              <a:rPr lang="en-US" smtClean="0"/>
              <a:t>2/16/2016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A8D5BAE-D9CC-41B7-B62F-141930BC0D2A}" type="slidenum">
              <a:rPr lang="en-US" smtClean="0"/>
              <a:t>‹#›</a:t>
            </a:fld>
            <a:endParaRPr lang="en-US"/>
          </a:p>
        </p:txBody>
      </p:sp>
    </p:spTree>
    <p:extLst>
      <p:ext uri="{BB962C8B-B14F-4D97-AF65-F5344CB8AC3E}">
        <p14:creationId xmlns:p14="http://schemas.microsoft.com/office/powerpoint/2010/main" val="3403400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4AC706-B0B3-4684-9254-52FEE2D34B60}" type="datetimeFigureOut">
              <a:rPr lang="en-US" smtClean="0"/>
              <a:t>2/16/2016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A8D5BAE-D9CC-41B7-B62F-141930BC0D2A}" type="slidenum">
              <a:rPr lang="en-US" smtClean="0"/>
              <a:t>‹#›</a:t>
            </a:fld>
            <a:endParaRPr lang="en-US"/>
          </a:p>
        </p:txBody>
      </p:sp>
    </p:spTree>
    <p:extLst>
      <p:ext uri="{BB962C8B-B14F-4D97-AF65-F5344CB8AC3E}">
        <p14:creationId xmlns:p14="http://schemas.microsoft.com/office/powerpoint/2010/main" val="3103544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64AC706-B0B3-4684-9254-52FEE2D34B60}" type="datetimeFigureOut">
              <a:rPr lang="en-US" smtClean="0"/>
              <a:t>2/16/2016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8D5BAE-D9CC-41B7-B62F-141930BC0D2A}" type="slidenum">
              <a:rPr lang="en-US" smtClean="0"/>
              <a:t>‹#›</a:t>
            </a:fld>
            <a:endParaRPr lang="en-US"/>
          </a:p>
        </p:txBody>
      </p:sp>
    </p:spTree>
    <p:extLst>
      <p:ext uri="{BB962C8B-B14F-4D97-AF65-F5344CB8AC3E}">
        <p14:creationId xmlns:p14="http://schemas.microsoft.com/office/powerpoint/2010/main" val="1971865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1"/>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64AC706-B0B3-4684-9254-52FEE2D34B60}" type="datetimeFigureOut">
              <a:rPr lang="en-US" smtClean="0"/>
              <a:t>2/16/2016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A8D5BAE-D9CC-41B7-B62F-141930BC0D2A}" type="slidenum">
              <a:rPr lang="en-US" smtClean="0"/>
              <a:t>‹#›</a:t>
            </a:fld>
            <a:endParaRPr lang="en-US"/>
          </a:p>
        </p:txBody>
      </p:sp>
    </p:spTree>
    <p:extLst>
      <p:ext uri="{BB962C8B-B14F-4D97-AF65-F5344CB8AC3E}">
        <p14:creationId xmlns:p14="http://schemas.microsoft.com/office/powerpoint/2010/main" val="38371632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64AC706-B0B3-4684-9254-52FEE2D34B60}" type="datetimeFigureOut">
              <a:rPr lang="en-US" smtClean="0"/>
              <a:t>2/16/2016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8D5BAE-D9CC-41B7-B62F-141930BC0D2A}" type="slidenum">
              <a:rPr lang="en-US" smtClean="0"/>
              <a:t>‹#›</a:t>
            </a:fld>
            <a:endParaRPr lang="en-US"/>
          </a:p>
        </p:txBody>
      </p:sp>
    </p:spTree>
    <p:extLst>
      <p:ext uri="{BB962C8B-B14F-4D97-AF65-F5344CB8AC3E}">
        <p14:creationId xmlns:p14="http://schemas.microsoft.com/office/powerpoint/2010/main" val="26792910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9"/>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64AC706-B0B3-4684-9254-52FEE2D34B60}" type="datetimeFigureOut">
              <a:rPr lang="en-US" smtClean="0"/>
              <a:t>2/16/2016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A8D5BAE-D9CC-41B7-B62F-141930BC0D2A}" type="slidenum">
              <a:rPr lang="en-US" smtClean="0"/>
              <a:t>‹#›</a:t>
            </a:fld>
            <a:endParaRPr lang="en-US"/>
          </a:p>
        </p:txBody>
      </p:sp>
    </p:spTree>
    <p:extLst>
      <p:ext uri="{BB962C8B-B14F-4D97-AF65-F5344CB8AC3E}">
        <p14:creationId xmlns:p14="http://schemas.microsoft.com/office/powerpoint/2010/main" val="40456984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4AC706-B0B3-4684-9254-52FEE2D34B60}" type="datetimeFigureOut">
              <a:rPr lang="en-US" smtClean="0"/>
              <a:t>2/16/2016</a:t>
            </a:fld>
            <a:endParaRPr lang="en-US"/>
          </a:p>
        </p:txBody>
      </p:sp>
      <p:sp>
        <p:nvSpPr>
          <p:cNvPr id="5" name="Footer Placeholder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8D5BAE-D9CC-41B7-B62F-141930BC0D2A}" type="slidenum">
              <a:rPr lang="en-US" smtClean="0"/>
              <a:t>‹#›</a:t>
            </a:fld>
            <a:endParaRPr lang="en-US"/>
          </a:p>
        </p:txBody>
      </p:sp>
    </p:spTree>
    <p:extLst>
      <p:ext uri="{BB962C8B-B14F-4D97-AF65-F5344CB8AC3E}">
        <p14:creationId xmlns:p14="http://schemas.microsoft.com/office/powerpoint/2010/main" val="42161151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2.emf"/></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3.emf"/></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04800"/>
            <a:ext cx="7772400" cy="6553200"/>
          </a:xfrm>
        </p:spPr>
        <p:txBody>
          <a:bodyPr>
            <a:normAutofit fontScale="90000"/>
          </a:bodyPr>
          <a:lstStyle/>
          <a:p>
            <a:r>
              <a:rPr lang="en-US" sz="2800" b="1" dirty="0" smtClean="0">
                <a:latin typeface="Arial" panose="020B0604020202020204" pitchFamily="34" charset="0"/>
                <a:cs typeface="Arial" panose="020B0604020202020204" pitchFamily="34" charset="0"/>
              </a:rPr>
              <a:t>PALMDALE ENERGY PROJECT (PEP) AMENDMENT </a:t>
            </a:r>
            <a:br>
              <a:rPr lang="en-US" sz="2800" b="1" dirty="0" smtClean="0">
                <a:latin typeface="Arial" panose="020B0604020202020204" pitchFamily="34" charset="0"/>
                <a:cs typeface="Arial" panose="020B0604020202020204" pitchFamily="34" charset="0"/>
              </a:rPr>
            </a:br>
            <a:r>
              <a:rPr lang="en-US" sz="2800" b="1" dirty="0" smtClean="0">
                <a:latin typeface="Arial" panose="020B0604020202020204" pitchFamily="34" charset="0"/>
                <a:cs typeface="Arial" panose="020B0604020202020204" pitchFamily="34" charset="0"/>
              </a:rPr>
              <a:t>(08-AFC-09C)</a:t>
            </a:r>
            <a:br>
              <a:rPr lang="en-US" sz="2800" b="1" dirty="0" smtClean="0">
                <a:latin typeface="Arial" panose="020B0604020202020204" pitchFamily="34" charset="0"/>
                <a:cs typeface="Arial" panose="020B0604020202020204" pitchFamily="34" charset="0"/>
              </a:rPr>
            </a:br>
            <a:r>
              <a:rPr lang="en-US" sz="2600" b="1" dirty="0" smtClean="0">
                <a:latin typeface="Arial" panose="020B0604020202020204" pitchFamily="34" charset="0"/>
                <a:cs typeface="Arial" panose="020B0604020202020204" pitchFamily="34" charset="0"/>
              </a:rPr>
              <a:t>Data Response Workshop No. 2</a:t>
            </a:r>
            <a:r>
              <a:rPr lang="en-US" sz="2800" b="1" dirty="0" smtClean="0">
                <a:latin typeface="Arial" panose="020B0604020202020204" pitchFamily="34" charset="0"/>
                <a:cs typeface="Arial" panose="020B0604020202020204" pitchFamily="34" charset="0"/>
              </a:rPr>
              <a:t/>
            </a:r>
            <a:br>
              <a:rPr lang="en-US" sz="2800" b="1" dirty="0" smtClean="0">
                <a:latin typeface="Arial" panose="020B0604020202020204" pitchFamily="34" charset="0"/>
                <a:cs typeface="Arial" panose="020B0604020202020204" pitchFamily="34" charset="0"/>
              </a:rPr>
            </a:br>
            <a:r>
              <a:rPr lang="en-US" sz="2200" b="1" dirty="0" smtClean="0">
                <a:latin typeface="Arial" panose="020B0604020202020204" pitchFamily="34" charset="0"/>
                <a:cs typeface="Arial" panose="020B0604020202020204" pitchFamily="34" charset="0"/>
              </a:rPr>
              <a:t>Participation Information, Purpose, and Agenda Topics</a:t>
            </a:r>
            <a:br>
              <a:rPr lang="en-US" sz="2200" b="1" dirty="0" smtClean="0">
                <a:latin typeface="Arial" panose="020B0604020202020204" pitchFamily="34" charset="0"/>
                <a:cs typeface="Arial" panose="020B0604020202020204" pitchFamily="34" charset="0"/>
              </a:rPr>
            </a:br>
            <a:r>
              <a:rPr lang="en-US" sz="1200" b="1" dirty="0">
                <a:latin typeface="Arial" panose="020B0604020202020204" pitchFamily="34" charset="0"/>
                <a:cs typeface="Arial" panose="020B0604020202020204" pitchFamily="34" charset="0"/>
              </a:rPr>
              <a:t/>
            </a:r>
            <a:br>
              <a:rPr lang="en-US" sz="1200" b="1" dirty="0">
                <a:latin typeface="Arial" panose="020B0604020202020204" pitchFamily="34" charset="0"/>
                <a:cs typeface="Arial" panose="020B0604020202020204" pitchFamily="34" charset="0"/>
              </a:rPr>
            </a:br>
            <a:r>
              <a:rPr lang="en-US" sz="2800" b="1" dirty="0" smtClean="0">
                <a:latin typeface="Arial" panose="020B0604020202020204" pitchFamily="34" charset="0"/>
                <a:cs typeface="Arial" panose="020B0604020202020204" pitchFamily="34" charset="0"/>
              </a:rPr>
              <a:t>February 17, 2016</a:t>
            </a:r>
            <a:r>
              <a:rPr lang="en-US" sz="3000" b="1" dirty="0" smtClean="0">
                <a:latin typeface="Arial" panose="020B0604020202020204" pitchFamily="34" charset="0"/>
                <a:cs typeface="Arial" panose="020B0604020202020204" pitchFamily="34" charset="0"/>
              </a:rPr>
              <a:t/>
            </a:r>
            <a:br>
              <a:rPr lang="en-US" sz="3000" b="1" dirty="0" smtClean="0">
                <a:latin typeface="Arial" panose="020B0604020202020204" pitchFamily="34" charset="0"/>
                <a:cs typeface="Arial" panose="020B0604020202020204" pitchFamily="34" charset="0"/>
              </a:rPr>
            </a:br>
            <a:r>
              <a:rPr lang="en-US" sz="2000" b="1" dirty="0" smtClean="0">
                <a:latin typeface="Arial" panose="020B0604020202020204" pitchFamily="34" charset="0"/>
                <a:cs typeface="Arial" panose="020B0604020202020204" pitchFamily="34" charset="0"/>
              </a:rPr>
              <a:t>9:30 a.m.</a:t>
            </a:r>
            <a:br>
              <a:rPr lang="en-US" sz="2000" b="1" dirty="0" smtClean="0">
                <a:latin typeface="Arial" panose="020B0604020202020204" pitchFamily="34" charset="0"/>
                <a:cs typeface="Arial" panose="020B0604020202020204" pitchFamily="34" charset="0"/>
              </a:rPr>
            </a:br>
            <a:r>
              <a:rPr lang="en-US" sz="2000" b="1" dirty="0" smtClean="0">
                <a:latin typeface="Arial" panose="020B0604020202020204" pitchFamily="34" charset="0"/>
                <a:cs typeface="Arial" panose="020B0604020202020204" pitchFamily="34" charset="0"/>
              </a:rPr>
              <a:t/>
            </a:r>
            <a:br>
              <a:rPr lang="en-US" sz="2000" b="1" dirty="0" smtClean="0">
                <a:latin typeface="Arial" panose="020B0604020202020204" pitchFamily="34" charset="0"/>
                <a:cs typeface="Arial" panose="020B0604020202020204" pitchFamily="34" charset="0"/>
              </a:rPr>
            </a:br>
            <a:r>
              <a:rPr lang="en-US" sz="2400" b="1" dirty="0" smtClean="0">
                <a:latin typeface="Arial" panose="020B0604020202020204" pitchFamily="34" charset="0"/>
                <a:cs typeface="Arial" panose="020B0604020202020204" pitchFamily="34" charset="0"/>
              </a:rPr>
              <a:t>California Energy Commission</a:t>
            </a:r>
            <a:br>
              <a:rPr lang="en-US" sz="2400" b="1" dirty="0" smtClean="0">
                <a:latin typeface="Arial" panose="020B0604020202020204" pitchFamily="34" charset="0"/>
                <a:cs typeface="Arial" panose="020B0604020202020204" pitchFamily="34" charset="0"/>
              </a:rPr>
            </a:br>
            <a:r>
              <a:rPr lang="en-US" sz="2400" b="1" dirty="0" smtClean="0">
                <a:latin typeface="Arial" panose="020B0604020202020204" pitchFamily="34" charset="0"/>
                <a:cs typeface="Arial" panose="020B0604020202020204" pitchFamily="34" charset="0"/>
              </a:rPr>
              <a:t>1519 9</a:t>
            </a:r>
            <a:r>
              <a:rPr lang="en-US" sz="2400" b="1" baseline="30000" dirty="0" smtClean="0">
                <a:latin typeface="Arial" panose="020B0604020202020204" pitchFamily="34" charset="0"/>
                <a:cs typeface="Arial" panose="020B0604020202020204" pitchFamily="34" charset="0"/>
              </a:rPr>
              <a:t>th</a:t>
            </a:r>
            <a:r>
              <a:rPr lang="en-US" sz="2400" b="1" dirty="0" smtClean="0">
                <a:latin typeface="Arial" panose="020B0604020202020204" pitchFamily="34" charset="0"/>
                <a:cs typeface="Arial" panose="020B0604020202020204" pitchFamily="34" charset="0"/>
              </a:rPr>
              <a:t> Street</a:t>
            </a:r>
            <a:br>
              <a:rPr lang="en-US" sz="2400" b="1" dirty="0" smtClean="0">
                <a:latin typeface="Arial" panose="020B0604020202020204" pitchFamily="34" charset="0"/>
                <a:cs typeface="Arial" panose="020B0604020202020204" pitchFamily="34" charset="0"/>
              </a:rPr>
            </a:br>
            <a:r>
              <a:rPr lang="en-US" sz="2400" b="1" dirty="0" smtClean="0">
                <a:latin typeface="Arial" panose="020B0604020202020204" pitchFamily="34" charset="0"/>
                <a:cs typeface="Arial" panose="020B0604020202020204" pitchFamily="34" charset="0"/>
              </a:rPr>
              <a:t>Sacramento, CA</a:t>
            </a:r>
            <a:br>
              <a:rPr lang="en-US" sz="2400" b="1" dirty="0" smtClean="0">
                <a:latin typeface="Arial" panose="020B0604020202020204" pitchFamily="34" charset="0"/>
                <a:cs typeface="Arial" panose="020B0604020202020204" pitchFamily="34" charset="0"/>
              </a:rPr>
            </a:br>
            <a:r>
              <a:rPr lang="en-US" sz="2400" b="1" dirty="0" smtClean="0">
                <a:latin typeface="Arial" panose="020B0604020202020204" pitchFamily="34" charset="0"/>
                <a:cs typeface="Arial" panose="020B0604020202020204" pitchFamily="34" charset="0"/>
              </a:rPr>
              <a:t>Rosenfeld Hearing Room</a:t>
            </a:r>
            <a:r>
              <a:rPr lang="en-US" sz="2400" dirty="0">
                <a:latin typeface="Arial" panose="020B0604020202020204" pitchFamily="34" charset="0"/>
                <a:cs typeface="Arial" panose="020B0604020202020204" pitchFamily="34" charset="0"/>
              </a:rPr>
              <a:t/>
            </a:r>
            <a:br>
              <a:rPr lang="en-US" sz="2400" dirty="0">
                <a:latin typeface="Arial" panose="020B0604020202020204" pitchFamily="34" charset="0"/>
                <a:cs typeface="Arial" panose="020B0604020202020204" pitchFamily="34" charset="0"/>
              </a:rPr>
            </a:br>
            <a:r>
              <a:rPr lang="en-US" sz="2400" dirty="0" smtClean="0">
                <a:latin typeface="Arial" panose="020B0604020202020204" pitchFamily="34" charset="0"/>
                <a:cs typeface="Arial" panose="020B0604020202020204" pitchFamily="34" charset="0"/>
              </a:rPr>
              <a:t/>
            </a:r>
            <a:br>
              <a:rPr lang="en-US" sz="2400" dirty="0" smtClean="0">
                <a:latin typeface="Arial" panose="020B0604020202020204" pitchFamily="34" charset="0"/>
                <a:cs typeface="Arial" panose="020B0604020202020204" pitchFamily="34" charset="0"/>
              </a:rPr>
            </a:br>
            <a:r>
              <a:rPr lang="en-US" sz="2000" dirty="0" smtClean="0"/>
              <a:t>WebEx </a:t>
            </a:r>
            <a:r>
              <a:rPr lang="en-US" sz="2000" dirty="0"/>
              <a:t>Call-in toll-free number:</a:t>
            </a:r>
            <a:r>
              <a:rPr lang="en-US" sz="2000" b="1" dirty="0"/>
              <a:t> 1-866-469-3239</a:t>
            </a:r>
            <a:r>
              <a:rPr lang="en-US" sz="2000" dirty="0"/>
              <a:t/>
            </a:r>
            <a:br>
              <a:rPr lang="en-US" sz="2000" dirty="0"/>
            </a:br>
            <a:r>
              <a:rPr lang="en-US" sz="2000" dirty="0"/>
              <a:t>Access code</a:t>
            </a:r>
            <a:r>
              <a:rPr lang="en-US" sz="2000" b="1" dirty="0"/>
              <a:t>: </a:t>
            </a:r>
            <a:r>
              <a:rPr lang="en-US" sz="2000" b="1" dirty="0" smtClean="0"/>
              <a:t>923 138 706</a:t>
            </a:r>
            <a:br>
              <a:rPr lang="en-US" sz="2000" b="1" dirty="0" smtClean="0"/>
            </a:br>
            <a:r>
              <a:rPr lang="en-US" sz="2000" dirty="0" smtClean="0"/>
              <a:t>No password necessary</a:t>
            </a:r>
            <a:r>
              <a:rPr lang="en-US" sz="2000" dirty="0"/>
              <a:t/>
            </a:r>
            <a:br>
              <a:rPr lang="en-US" sz="2000" dirty="0"/>
            </a:br>
            <a:r>
              <a:rPr lang="en-US" sz="2000" dirty="0"/>
              <a:t/>
            </a:r>
            <a:br>
              <a:rPr lang="en-US" sz="2000" dirty="0"/>
            </a:br>
            <a:r>
              <a:rPr lang="en-US" sz="2400" b="1" dirty="0" smtClean="0"/>
              <a:t/>
            </a:r>
            <a:br>
              <a:rPr lang="en-US" sz="2400" b="1" dirty="0" smtClean="0"/>
            </a:br>
            <a:endParaRPr lang="en-US" sz="2400" b="1" dirty="0"/>
          </a:p>
        </p:txBody>
      </p:sp>
    </p:spTree>
    <p:extLst>
      <p:ext uri="{BB962C8B-B14F-4D97-AF65-F5344CB8AC3E}">
        <p14:creationId xmlns:p14="http://schemas.microsoft.com/office/powerpoint/2010/main" val="15461469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76201"/>
            <a:ext cx="8763000" cy="6494085"/>
          </a:xfrm>
          <a:prstGeom prst="rect">
            <a:avLst/>
          </a:prstGeom>
        </p:spPr>
        <p:txBody>
          <a:bodyPr wrap="square">
            <a:spAutoFit/>
          </a:bodyPr>
          <a:lstStyle/>
          <a:p>
            <a:pPr algn="ctr"/>
            <a:r>
              <a:rPr lang="en-US" sz="1600" b="1" dirty="0"/>
              <a:t>REMOTE </a:t>
            </a:r>
            <a:r>
              <a:rPr lang="en-US" sz="1600" b="1" dirty="0" smtClean="0"/>
              <a:t>WEBEX ATTENDANCE </a:t>
            </a:r>
            <a:r>
              <a:rPr lang="en-US" sz="1600" b="1" dirty="0"/>
              <a:t>FOR </a:t>
            </a:r>
            <a:r>
              <a:rPr lang="en-US" sz="1600" b="1" dirty="0" smtClean="0"/>
              <a:t>THE</a:t>
            </a:r>
            <a:r>
              <a:rPr lang="en-US" sz="1600" b="1" dirty="0"/>
              <a:t> </a:t>
            </a:r>
            <a:endParaRPr lang="en-US" sz="1600" dirty="0"/>
          </a:p>
          <a:p>
            <a:pPr algn="ctr"/>
            <a:r>
              <a:rPr lang="en-US" sz="1600" b="1" dirty="0" smtClean="0"/>
              <a:t>PEP Amendment </a:t>
            </a:r>
            <a:r>
              <a:rPr lang="en-US" sz="1600" b="1" dirty="0"/>
              <a:t>Data Response </a:t>
            </a:r>
            <a:r>
              <a:rPr lang="en-US" sz="1600" b="1" dirty="0" smtClean="0"/>
              <a:t>Workshop No. 2 </a:t>
            </a:r>
            <a:r>
              <a:rPr lang="en-US" sz="1600" b="1" dirty="0"/>
              <a:t>on </a:t>
            </a:r>
            <a:r>
              <a:rPr lang="en-US" sz="1600" b="1" dirty="0" smtClean="0"/>
              <a:t>February 17, 2016, 9:30 a.m.</a:t>
            </a:r>
            <a:endParaRPr lang="en-US" sz="1600" dirty="0"/>
          </a:p>
          <a:p>
            <a:r>
              <a:rPr lang="en-US" sz="1200" b="1" dirty="0"/>
              <a:t> </a:t>
            </a:r>
            <a:endParaRPr lang="en-US" sz="1200" dirty="0"/>
          </a:p>
          <a:p>
            <a:r>
              <a:rPr lang="en-US" sz="1200" dirty="0"/>
              <a:t>You may participate in this workshop through WebEx, the Energy Commission's online meeting service. Presentations will appear on your computer screen, and you may listen to audio via your computer or telephone. Please be aware that the meeting will be recorded.</a:t>
            </a:r>
          </a:p>
          <a:p>
            <a:r>
              <a:rPr lang="en-US" sz="1200" b="1" i="1" dirty="0"/>
              <a:t> </a:t>
            </a:r>
            <a:endParaRPr lang="en-US" sz="1200" dirty="0"/>
          </a:p>
          <a:p>
            <a:r>
              <a:rPr lang="en-US" sz="1200" b="1" i="1" dirty="0"/>
              <a:t>1. COMPUTER LOG-ON WITH A DIRECT PHONE NUMBER:</a:t>
            </a:r>
            <a:endParaRPr lang="en-US" sz="1200" dirty="0"/>
          </a:p>
          <a:p>
            <a:r>
              <a:rPr lang="en-US" sz="1200" b="1" i="1" dirty="0"/>
              <a:t> </a:t>
            </a:r>
            <a:endParaRPr lang="en-US" sz="1200" dirty="0"/>
          </a:p>
          <a:p>
            <a:r>
              <a:rPr lang="en-US" sz="1200" dirty="0"/>
              <a:t>• Please go to https://energy.webex.com and enter: </a:t>
            </a:r>
            <a:r>
              <a:rPr lang="en-US" sz="1200" b="1" dirty="0" smtClean="0"/>
              <a:t>923 138 706</a:t>
            </a:r>
            <a:endParaRPr lang="en-US" sz="1200" dirty="0"/>
          </a:p>
          <a:p>
            <a:r>
              <a:rPr lang="en-US" sz="1200" dirty="0"/>
              <a:t> </a:t>
            </a:r>
          </a:p>
          <a:p>
            <a:r>
              <a:rPr lang="en-US" sz="1200" dirty="0"/>
              <a:t>• </a:t>
            </a:r>
            <a:r>
              <a:rPr lang="en-US" sz="1200" dirty="0" smtClean="0"/>
              <a:t>No password necessary</a:t>
            </a:r>
            <a:endParaRPr lang="en-US" sz="1200" b="1" dirty="0"/>
          </a:p>
          <a:p>
            <a:r>
              <a:rPr lang="en-US" sz="1200" dirty="0"/>
              <a:t> </a:t>
            </a:r>
          </a:p>
          <a:p>
            <a:r>
              <a:rPr lang="en-US" sz="1200" dirty="0"/>
              <a:t>After you login, a prompt will appear on-screen for you to provide </a:t>
            </a:r>
            <a:r>
              <a:rPr lang="en-US" sz="1200" b="1" dirty="0"/>
              <a:t>your </a:t>
            </a:r>
            <a:r>
              <a:rPr lang="en-US" sz="1200" dirty="0"/>
              <a:t>phone number. </a:t>
            </a:r>
          </a:p>
          <a:p>
            <a:r>
              <a:rPr lang="en-US" sz="1200" dirty="0"/>
              <a:t>In the </a:t>
            </a:r>
            <a:r>
              <a:rPr lang="en-US" sz="1200" b="1" dirty="0"/>
              <a:t>Number box</a:t>
            </a:r>
            <a:r>
              <a:rPr lang="en-US" sz="1200" dirty="0"/>
              <a:t>, type your area code and phone number and click </a:t>
            </a:r>
            <a:r>
              <a:rPr lang="en-US" sz="1200" b="1" dirty="0"/>
              <a:t>OK</a:t>
            </a:r>
            <a:r>
              <a:rPr lang="en-US" sz="1200" dirty="0"/>
              <a:t>. </a:t>
            </a:r>
          </a:p>
          <a:p>
            <a:r>
              <a:rPr lang="en-US" sz="1200" b="1" dirty="0"/>
              <a:t>You will quickly receive a call back on your phone for the audio portion of the meeting</a:t>
            </a:r>
            <a:r>
              <a:rPr lang="en-US" sz="1200" dirty="0"/>
              <a:t>. </a:t>
            </a:r>
          </a:p>
          <a:p>
            <a:r>
              <a:rPr lang="en-US" sz="1200" dirty="0"/>
              <a:t> </a:t>
            </a:r>
          </a:p>
          <a:p>
            <a:r>
              <a:rPr lang="en-US" sz="1200" b="1" i="1" dirty="0"/>
              <a:t>2. COMPUTER LOG-ON FOR CALLERS WITH AN EXTENSION PHONE NUMBER, ETC:</a:t>
            </a:r>
            <a:endParaRPr lang="en-US" sz="1200" dirty="0"/>
          </a:p>
          <a:p>
            <a:r>
              <a:rPr lang="en-US" sz="1200" dirty="0"/>
              <a:t> </a:t>
            </a:r>
          </a:p>
          <a:p>
            <a:r>
              <a:rPr lang="en-US" sz="1200" dirty="0"/>
              <a:t>• Please go to https://energy.webex.com and enter: </a:t>
            </a:r>
            <a:r>
              <a:rPr lang="en-US" sz="1200" b="1" dirty="0" smtClean="0"/>
              <a:t>923 138 706</a:t>
            </a:r>
            <a:endParaRPr lang="en-US" sz="1200" dirty="0"/>
          </a:p>
          <a:p>
            <a:r>
              <a:rPr lang="en-US" sz="1200" b="1" dirty="0"/>
              <a:t> </a:t>
            </a:r>
            <a:endParaRPr lang="en-US" sz="1200" dirty="0"/>
          </a:p>
          <a:p>
            <a:r>
              <a:rPr lang="en-US" sz="1200" dirty="0"/>
              <a:t>• </a:t>
            </a:r>
            <a:r>
              <a:rPr lang="en-US" sz="1200" i="1" dirty="0"/>
              <a:t>After you login, a prompt will ask for your phone number. Click “</a:t>
            </a:r>
            <a:r>
              <a:rPr lang="en-US" sz="1200" b="1" i="1" dirty="0"/>
              <a:t>CANCEL</a:t>
            </a:r>
            <a:r>
              <a:rPr lang="en-US" sz="1200" i="1" dirty="0"/>
              <a:t>.”</a:t>
            </a:r>
            <a:endParaRPr lang="en-US" sz="1200" dirty="0"/>
          </a:p>
          <a:p>
            <a:r>
              <a:rPr lang="en-US" sz="1200" dirty="0"/>
              <a:t> </a:t>
            </a:r>
          </a:p>
          <a:p>
            <a:r>
              <a:rPr lang="en-US" sz="1200" dirty="0"/>
              <a:t>• </a:t>
            </a:r>
            <a:r>
              <a:rPr lang="en-US" sz="1200" i="1" dirty="0"/>
              <a:t>Instead call </a:t>
            </a:r>
            <a:r>
              <a:rPr lang="en-US" sz="1200" b="1" dirty="0"/>
              <a:t>1-866-469-3239</a:t>
            </a:r>
            <a:r>
              <a:rPr lang="en-US" sz="1200" i="1" dirty="0"/>
              <a:t>. When prompted, enter: </a:t>
            </a:r>
            <a:r>
              <a:rPr lang="en-US" sz="1200" b="1" dirty="0" smtClean="0"/>
              <a:t>923 138 706 </a:t>
            </a:r>
            <a:r>
              <a:rPr lang="en-US" sz="1200" i="1" dirty="0"/>
              <a:t>and your unique Attendee ID number which is listed in the top left area of your computer screen after you login.</a:t>
            </a:r>
            <a:endParaRPr lang="en-US" sz="1200" dirty="0"/>
          </a:p>
          <a:p>
            <a:r>
              <a:rPr lang="en-US" sz="1200" b="1" i="1" dirty="0"/>
              <a:t> </a:t>
            </a:r>
            <a:endParaRPr lang="en-US" sz="1200" dirty="0"/>
          </a:p>
          <a:p>
            <a:r>
              <a:rPr lang="en-US" sz="1200" b="1" i="1" dirty="0"/>
              <a:t>3. TELEPHONE ONLY (NO COMPUTER ACCESS):</a:t>
            </a:r>
            <a:endParaRPr lang="en-US" sz="1200" dirty="0"/>
          </a:p>
          <a:p>
            <a:r>
              <a:rPr lang="en-US" sz="1200" dirty="0"/>
              <a:t> </a:t>
            </a:r>
          </a:p>
          <a:p>
            <a:r>
              <a:rPr lang="en-US" sz="1200" dirty="0"/>
              <a:t>• </a:t>
            </a:r>
            <a:r>
              <a:rPr lang="en-US" sz="1200" i="1" dirty="0"/>
              <a:t>Call </a:t>
            </a:r>
            <a:r>
              <a:rPr lang="en-US" sz="1200" b="1" dirty="0"/>
              <a:t>1-866-469-3239 </a:t>
            </a:r>
            <a:r>
              <a:rPr lang="en-US" sz="1200" i="1" dirty="0"/>
              <a:t>and when prompted enter: </a:t>
            </a:r>
            <a:r>
              <a:rPr lang="en-US" sz="1200" b="1" dirty="0" smtClean="0"/>
              <a:t>923 138 706</a:t>
            </a:r>
            <a:endParaRPr lang="en-US" sz="1200" dirty="0"/>
          </a:p>
          <a:p>
            <a:r>
              <a:rPr lang="en-US" sz="1200" dirty="0"/>
              <a:t> </a:t>
            </a:r>
          </a:p>
          <a:p>
            <a:r>
              <a:rPr lang="en-US" sz="1200" dirty="0"/>
              <a:t>If you have difficulty joining the meeting, please call the WebEx Technical Support number at </a:t>
            </a:r>
            <a:r>
              <a:rPr lang="en-US" sz="1200" b="1" dirty="0"/>
              <a:t>1-866-229-</a:t>
            </a:r>
            <a:endParaRPr lang="en-US" sz="1200" dirty="0"/>
          </a:p>
          <a:p>
            <a:r>
              <a:rPr lang="en-US" sz="1200" b="1" dirty="0"/>
              <a:t>3239.</a:t>
            </a:r>
            <a:r>
              <a:rPr lang="en-US" sz="1200" dirty="0"/>
              <a:t> To see if your computer is compatible, visit [http://support.webex.com/support/systemrequirements.</a:t>
            </a:r>
          </a:p>
          <a:p>
            <a:r>
              <a:rPr lang="en-US" sz="1200" dirty="0"/>
              <a:t>html]. Please be aware that the meeting's WebEx audio and on-screen activity may be recorded.</a:t>
            </a:r>
          </a:p>
          <a:p>
            <a:r>
              <a:rPr lang="en-US" sz="1200" dirty="0"/>
              <a:t> </a:t>
            </a:r>
          </a:p>
          <a:p>
            <a:r>
              <a:rPr lang="en-US" sz="1200" dirty="0"/>
              <a:t>The WebEx recordings of the workshop will be posted on the project’s website, and may to be accessed for later review.</a:t>
            </a:r>
          </a:p>
        </p:txBody>
      </p:sp>
    </p:spTree>
    <p:extLst>
      <p:ext uri="{BB962C8B-B14F-4D97-AF65-F5344CB8AC3E}">
        <p14:creationId xmlns:p14="http://schemas.microsoft.com/office/powerpoint/2010/main" val="5402767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54762"/>
          </a:xfrm>
        </p:spPr>
        <p:txBody>
          <a:bodyPr>
            <a:normAutofit/>
          </a:bodyPr>
          <a:lstStyle/>
          <a:p>
            <a:r>
              <a:rPr lang="en-US" sz="2800" b="1" dirty="0" smtClean="0">
                <a:latin typeface="Arial" panose="020B0604020202020204" pitchFamily="34" charset="0"/>
                <a:cs typeface="Arial" panose="020B0604020202020204" pitchFamily="34" charset="0"/>
              </a:rPr>
              <a:t>Data Response Workshop:</a:t>
            </a:r>
            <a:br>
              <a:rPr lang="en-US" sz="2800" b="1" dirty="0" smtClean="0">
                <a:latin typeface="Arial" panose="020B0604020202020204" pitchFamily="34" charset="0"/>
                <a:cs typeface="Arial" panose="020B0604020202020204" pitchFamily="34" charset="0"/>
              </a:rPr>
            </a:br>
            <a:r>
              <a:rPr lang="en-US" sz="2800" b="1" dirty="0" smtClean="0">
                <a:latin typeface="Arial" panose="020B0604020202020204" pitchFamily="34" charset="0"/>
                <a:cs typeface="Arial" panose="020B0604020202020204" pitchFamily="34" charset="0"/>
              </a:rPr>
              <a:t>Purpose</a:t>
            </a:r>
            <a:br>
              <a:rPr lang="en-US" sz="2800" b="1" dirty="0" smtClean="0">
                <a:latin typeface="Arial" panose="020B0604020202020204" pitchFamily="34" charset="0"/>
                <a:cs typeface="Arial" panose="020B0604020202020204" pitchFamily="34" charset="0"/>
              </a:rPr>
            </a:br>
            <a:r>
              <a:rPr lang="en-US" sz="1800" dirty="0">
                <a:latin typeface="Arial" panose="020B0604020202020204" pitchFamily="34" charset="0"/>
                <a:cs typeface="Arial" panose="020B0604020202020204" pitchFamily="34" charset="0"/>
              </a:rPr>
              <a:t/>
            </a:r>
            <a:br>
              <a:rPr lang="en-US" sz="1800" dirty="0">
                <a:latin typeface="Arial" panose="020B0604020202020204" pitchFamily="34" charset="0"/>
                <a:cs typeface="Arial" panose="020B0604020202020204" pitchFamily="34" charset="0"/>
              </a:rPr>
            </a:br>
            <a:r>
              <a:rPr lang="en-US" sz="1600" dirty="0" smtClean="0">
                <a:latin typeface="Arial" panose="020B0604020202020204" pitchFamily="34" charset="0"/>
                <a:cs typeface="Arial" panose="020B0604020202020204" pitchFamily="34" charset="0"/>
              </a:rPr>
              <a:t>The purpose of the workshop is to allow staff, the applicant and </a:t>
            </a:r>
            <a:r>
              <a:rPr lang="en-US" sz="1600" dirty="0" err="1" smtClean="0">
                <a:latin typeface="Arial" panose="020B0604020202020204" pitchFamily="34" charset="0"/>
                <a:cs typeface="Arial" panose="020B0604020202020204" pitchFamily="34" charset="0"/>
              </a:rPr>
              <a:t>intervenors</a:t>
            </a:r>
            <a:r>
              <a:rPr lang="en-US" sz="1600" dirty="0" smtClean="0">
                <a:latin typeface="Arial" panose="020B0604020202020204" pitchFamily="34" charset="0"/>
                <a:cs typeface="Arial" panose="020B0604020202020204" pitchFamily="34" charset="0"/>
              </a:rPr>
              <a:t> </a:t>
            </a:r>
            <a:r>
              <a:rPr lang="en-US" sz="1600" dirty="0">
                <a:latin typeface="Arial" panose="020B0604020202020204" pitchFamily="34" charset="0"/>
                <a:cs typeface="Arial" panose="020B0604020202020204" pitchFamily="34" charset="0"/>
              </a:rPr>
              <a:t>to </a:t>
            </a:r>
            <a:r>
              <a:rPr lang="en-US" sz="1600" dirty="0" smtClean="0">
                <a:latin typeface="Arial" panose="020B0604020202020204" pitchFamily="34" charset="0"/>
                <a:cs typeface="Arial" panose="020B0604020202020204" pitchFamily="34" charset="0"/>
              </a:rPr>
              <a:t>discuss agency data requests and petitioner data responses for the proposed Palmdale Energy Project. Other </a:t>
            </a:r>
            <a:r>
              <a:rPr lang="en-US" sz="1600" dirty="0">
                <a:latin typeface="Arial" panose="020B0604020202020204" pitchFamily="34" charset="0"/>
                <a:cs typeface="Arial" panose="020B0604020202020204" pitchFamily="34" charset="0"/>
              </a:rPr>
              <a:t>topics may be discussed as needed.</a:t>
            </a:r>
            <a:r>
              <a:rPr lang="en-US" sz="1600" dirty="0" smtClean="0">
                <a:latin typeface="Arial" panose="020B0604020202020204" pitchFamily="34" charset="0"/>
                <a:cs typeface="Arial" panose="020B0604020202020204" pitchFamily="34" charset="0"/>
              </a:rPr>
              <a:t/>
            </a:r>
            <a:br>
              <a:rPr lang="en-US" sz="1600" dirty="0" smtClean="0">
                <a:latin typeface="Arial" panose="020B0604020202020204" pitchFamily="34" charset="0"/>
                <a:cs typeface="Arial" panose="020B0604020202020204" pitchFamily="34" charset="0"/>
              </a:rPr>
            </a:br>
            <a:r>
              <a:rPr lang="en-US" sz="1800" dirty="0">
                <a:latin typeface="Arial" panose="020B0604020202020204" pitchFamily="34" charset="0"/>
                <a:cs typeface="Arial" panose="020B0604020202020204" pitchFamily="34" charset="0"/>
              </a:rPr>
              <a:t/>
            </a:r>
            <a:br>
              <a:rPr lang="en-US" sz="18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The workshop will also provide an opportunity </a:t>
            </a:r>
            <a:r>
              <a:rPr lang="en-US" sz="1600" dirty="0" smtClean="0">
                <a:latin typeface="Arial" panose="020B0604020202020204" pitchFamily="34" charset="0"/>
                <a:cs typeface="Arial" panose="020B0604020202020204" pitchFamily="34" charset="0"/>
              </a:rPr>
              <a:t>for </a:t>
            </a:r>
            <a:r>
              <a:rPr lang="en-US" sz="1600" dirty="0">
                <a:latin typeface="Arial" panose="020B0604020202020204" pitchFamily="34" charset="0"/>
                <a:cs typeface="Arial" panose="020B0604020202020204" pitchFamily="34" charset="0"/>
              </a:rPr>
              <a:t>agencies, members of the public and </a:t>
            </a:r>
            <a:r>
              <a:rPr lang="en-US" sz="1600" dirty="0" smtClean="0">
                <a:latin typeface="Arial" panose="020B0604020202020204" pitchFamily="34" charset="0"/>
                <a:cs typeface="Arial" panose="020B0604020202020204" pitchFamily="34" charset="0"/>
              </a:rPr>
              <a:t>any other interested parties to </a:t>
            </a:r>
            <a:r>
              <a:rPr lang="en-US" sz="1600" dirty="0">
                <a:latin typeface="Arial" panose="020B0604020202020204" pitchFamily="34" charset="0"/>
                <a:cs typeface="Arial" panose="020B0604020202020204" pitchFamily="34" charset="0"/>
              </a:rPr>
              <a:t>present comments</a:t>
            </a:r>
            <a:r>
              <a:rPr lang="en-US" sz="1600" dirty="0" smtClean="0">
                <a:latin typeface="Arial" panose="020B0604020202020204" pitchFamily="34" charset="0"/>
                <a:cs typeface="Arial" panose="020B0604020202020204" pitchFamily="34" charset="0"/>
              </a:rPr>
              <a:t>.</a:t>
            </a:r>
            <a:br>
              <a:rPr lang="en-US" sz="1600" dirty="0" smtClean="0">
                <a:latin typeface="Arial" panose="020B0604020202020204" pitchFamily="34" charset="0"/>
                <a:cs typeface="Arial" panose="020B0604020202020204" pitchFamily="34" charset="0"/>
              </a:rPr>
            </a:br>
            <a:r>
              <a:rPr lang="en-US" sz="1800" dirty="0" smtClean="0">
                <a:latin typeface="Arial" panose="020B0604020202020204" pitchFamily="34" charset="0"/>
                <a:cs typeface="Arial" panose="020B0604020202020204" pitchFamily="34" charset="0"/>
              </a:rPr>
              <a:t/>
            </a:r>
            <a:br>
              <a:rPr lang="en-US" sz="1800" dirty="0" smtClean="0">
                <a:latin typeface="Arial" panose="020B0604020202020204" pitchFamily="34" charset="0"/>
                <a:cs typeface="Arial" panose="020B0604020202020204" pitchFamily="34" charset="0"/>
              </a:rPr>
            </a:br>
            <a:endParaRPr lang="en-US"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24690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202362"/>
          </a:xfrm>
        </p:spPr>
        <p:txBody>
          <a:bodyPr>
            <a:normAutofit/>
          </a:bodyPr>
          <a:lstStyle/>
          <a:p>
            <a:r>
              <a:rPr lang="en-US" sz="2400" dirty="0" smtClean="0">
                <a:latin typeface="Arial" panose="020B0604020202020204" pitchFamily="34" charset="0"/>
                <a:cs typeface="Arial" panose="020B0604020202020204" pitchFamily="34" charset="0"/>
              </a:rPr>
              <a:t>Agenda</a:t>
            </a:r>
            <a:br>
              <a:rPr lang="en-US" sz="2400" dirty="0" smtClean="0">
                <a:latin typeface="Arial" panose="020B0604020202020204" pitchFamily="34" charset="0"/>
                <a:cs typeface="Arial" panose="020B0604020202020204" pitchFamily="34" charset="0"/>
              </a:rPr>
            </a:br>
            <a:r>
              <a:rPr lang="en-US" sz="1600" dirty="0" smtClean="0">
                <a:latin typeface="Arial" panose="020B0604020202020204" pitchFamily="34" charset="0"/>
                <a:cs typeface="Arial" panose="020B0604020202020204" pitchFamily="34" charset="0"/>
              </a:rPr>
              <a:t>PEP Amendment 08-AFC-09C Data Response Workshop No. 2</a:t>
            </a:r>
            <a:br>
              <a:rPr lang="en-US" sz="1600" dirty="0" smtClean="0">
                <a:latin typeface="Arial" panose="020B0604020202020204" pitchFamily="34" charset="0"/>
                <a:cs typeface="Arial" panose="020B0604020202020204" pitchFamily="34" charset="0"/>
              </a:rPr>
            </a:br>
            <a:r>
              <a:rPr lang="en-US" sz="1600" dirty="0" smtClean="0">
                <a:latin typeface="Arial" panose="020B0604020202020204" pitchFamily="34" charset="0"/>
                <a:cs typeface="Arial" panose="020B0604020202020204" pitchFamily="34" charset="0"/>
              </a:rPr>
              <a:t>February 17, 2016</a:t>
            </a:r>
            <a:br>
              <a:rPr lang="en-US" sz="1600" dirty="0" smtClean="0">
                <a:latin typeface="Arial" panose="020B0604020202020204" pitchFamily="34" charset="0"/>
                <a:cs typeface="Arial" panose="020B0604020202020204" pitchFamily="34" charset="0"/>
              </a:rPr>
            </a:br>
            <a:r>
              <a:rPr lang="en-US" sz="1600" dirty="0" smtClean="0">
                <a:latin typeface="Arial" panose="020B0604020202020204" pitchFamily="34" charset="0"/>
                <a:cs typeface="Arial" panose="020B0604020202020204" pitchFamily="34" charset="0"/>
              </a:rPr>
              <a:t>9:30 a.m.</a:t>
            </a:r>
            <a:br>
              <a:rPr lang="en-US" sz="1600" dirty="0" smtClean="0">
                <a:latin typeface="Arial" panose="020B0604020202020204" pitchFamily="34" charset="0"/>
                <a:cs typeface="Arial" panose="020B0604020202020204" pitchFamily="34" charset="0"/>
              </a:rPr>
            </a:br>
            <a:r>
              <a:rPr lang="en-US" sz="1600" dirty="0" smtClean="0">
                <a:latin typeface="Arial" panose="020B0604020202020204" pitchFamily="34" charset="0"/>
                <a:cs typeface="Arial" panose="020B0604020202020204" pitchFamily="34" charset="0"/>
              </a:rPr>
              <a:t/>
            </a:r>
            <a:br>
              <a:rPr lang="en-US" sz="1600" dirty="0" smtClean="0">
                <a:latin typeface="Arial" panose="020B0604020202020204" pitchFamily="34" charset="0"/>
                <a:cs typeface="Arial" panose="020B0604020202020204" pitchFamily="34" charset="0"/>
              </a:rPr>
            </a:br>
            <a:r>
              <a:rPr lang="en-US" sz="1600" dirty="0" smtClean="0">
                <a:latin typeface="Arial" panose="020B0604020202020204" pitchFamily="34" charset="0"/>
                <a:cs typeface="Arial" panose="020B0604020202020204" pitchFamily="34" charset="0"/>
              </a:rPr>
              <a:t>Project Description:</a:t>
            </a:r>
            <a:br>
              <a:rPr lang="en-US" sz="1600" dirty="0" smtClean="0">
                <a:latin typeface="Arial" panose="020B0604020202020204" pitchFamily="34" charset="0"/>
                <a:cs typeface="Arial" panose="020B0604020202020204" pitchFamily="34" charset="0"/>
              </a:rPr>
            </a:br>
            <a:r>
              <a:rPr lang="en-US" sz="1600" dirty="0" smtClean="0">
                <a:latin typeface="Arial" panose="020B0604020202020204" pitchFamily="34" charset="0"/>
                <a:cs typeface="Arial" panose="020B0604020202020204" pitchFamily="34" charset="0"/>
              </a:rPr>
              <a:t>On </a:t>
            </a:r>
            <a:r>
              <a:rPr lang="en-US" sz="1600" dirty="0">
                <a:latin typeface="Arial" panose="020B0604020202020204" pitchFamily="34" charset="0"/>
                <a:cs typeface="Arial" panose="020B0604020202020204" pitchFamily="34" charset="0"/>
              </a:rPr>
              <a:t>July 20, 2015, Palmdale Energy, LLC submitted a Revised Petition to Amend (PTA), to construct and operate the Palmdale Energy Project (PEP), </a:t>
            </a:r>
            <a:r>
              <a:rPr lang="en-US" sz="1600" dirty="0" smtClean="0">
                <a:latin typeface="Arial" panose="020B0604020202020204" pitchFamily="34" charset="0"/>
                <a:cs typeface="Arial" panose="020B0604020202020204" pitchFamily="34" charset="0"/>
              </a:rPr>
              <a:t>a two-on-one natural </a:t>
            </a:r>
            <a:r>
              <a:rPr lang="en-US" sz="1600" dirty="0">
                <a:latin typeface="Arial" panose="020B0604020202020204" pitchFamily="34" charset="0"/>
                <a:cs typeface="Arial" panose="020B0604020202020204" pitchFamily="34" charset="0"/>
              </a:rPr>
              <a:t>gas fired </a:t>
            </a:r>
            <a:r>
              <a:rPr lang="en-US" sz="1600" dirty="0" smtClean="0">
                <a:latin typeface="Arial" panose="020B0604020202020204" pitchFamily="34" charset="0"/>
                <a:cs typeface="Arial" panose="020B0604020202020204" pitchFamily="34" charset="0"/>
              </a:rPr>
              <a:t>combined-cycle </a:t>
            </a:r>
            <a:r>
              <a:rPr lang="en-US" sz="1600" dirty="0">
                <a:latin typeface="Arial" panose="020B0604020202020204" pitchFamily="34" charset="0"/>
                <a:cs typeface="Arial" panose="020B0604020202020204" pitchFamily="34" charset="0"/>
              </a:rPr>
              <a:t>generating facility in the city of </a:t>
            </a:r>
            <a:r>
              <a:rPr lang="en-US" sz="1600" dirty="0" smtClean="0">
                <a:latin typeface="Arial" panose="020B0604020202020204" pitchFamily="34" charset="0"/>
                <a:cs typeface="Arial" panose="020B0604020202020204" pitchFamily="34" charset="0"/>
              </a:rPr>
              <a:t>Palmdale, Los </a:t>
            </a:r>
            <a:r>
              <a:rPr lang="en-US" sz="1600" dirty="0">
                <a:latin typeface="Arial" panose="020B0604020202020204" pitchFamily="34" charset="0"/>
                <a:cs typeface="Arial" panose="020B0604020202020204" pitchFamily="34" charset="0"/>
              </a:rPr>
              <a:t>Angeles </a:t>
            </a:r>
            <a:r>
              <a:rPr lang="en-US" sz="1600" dirty="0" smtClean="0">
                <a:latin typeface="Arial" panose="020B0604020202020204" pitchFamily="34" charset="0"/>
                <a:cs typeface="Arial" panose="020B0604020202020204" pitchFamily="34" charset="0"/>
              </a:rPr>
              <a:t>County. The </a:t>
            </a:r>
            <a:r>
              <a:rPr lang="en-US" sz="1600" dirty="0">
                <a:latin typeface="Arial" panose="020B0604020202020204" pitchFamily="34" charset="0"/>
                <a:cs typeface="Arial" panose="020B0604020202020204" pitchFamily="34" charset="0"/>
              </a:rPr>
              <a:t>proposed PEP would have a maximum </a:t>
            </a:r>
            <a:r>
              <a:rPr lang="en-US" sz="1600" dirty="0" smtClean="0">
                <a:latin typeface="Arial" panose="020B0604020202020204" pitchFamily="34" charset="0"/>
                <a:cs typeface="Arial" panose="020B0604020202020204" pitchFamily="34" charset="0"/>
              </a:rPr>
              <a:t>output </a:t>
            </a:r>
            <a:r>
              <a:rPr lang="en-US" sz="1600" dirty="0">
                <a:latin typeface="Arial" panose="020B0604020202020204" pitchFamily="34" charset="0"/>
                <a:cs typeface="Arial" panose="020B0604020202020204" pitchFamily="34" charset="0"/>
              </a:rPr>
              <a:t>of 699.4 MWs (net) with HRSG duct burners </a:t>
            </a:r>
            <a:r>
              <a:rPr lang="en-US" sz="1600" dirty="0" smtClean="0">
                <a:latin typeface="Arial" panose="020B0604020202020204" pitchFamily="34" charset="0"/>
                <a:cs typeface="Arial" panose="020B0604020202020204" pitchFamily="34" charset="0"/>
              </a:rPr>
              <a:t>in-service.</a:t>
            </a:r>
            <a:r>
              <a:rPr lang="en-US" sz="1600" dirty="0">
                <a:latin typeface="Arial" panose="020B0604020202020204" pitchFamily="34" charset="0"/>
                <a:cs typeface="Arial" panose="020B0604020202020204" pitchFamily="34" charset="0"/>
              </a:rPr>
              <a:t> Primary equipment for the generating facility would include two Siemens SGT6-5000F natural gas-fired combustion turbine-generators (CTGs) rated at 220 MW each, </a:t>
            </a:r>
            <a:r>
              <a:rPr lang="en-US" sz="1600" dirty="0" smtClean="0">
                <a:latin typeface="Arial" panose="020B0604020202020204" pitchFamily="34" charset="0"/>
                <a:cs typeface="Arial" panose="020B0604020202020204" pitchFamily="34" charset="0"/>
              </a:rPr>
              <a:t>two heat </a:t>
            </a:r>
            <a:r>
              <a:rPr lang="en-US" sz="1600" dirty="0">
                <a:latin typeface="Arial" panose="020B0604020202020204" pitchFamily="34" charset="0"/>
                <a:cs typeface="Arial" panose="020B0604020202020204" pitchFamily="34" charset="0"/>
              </a:rPr>
              <a:t>recovery steam </a:t>
            </a:r>
            <a:r>
              <a:rPr lang="en-US" sz="1600" dirty="0" smtClean="0">
                <a:latin typeface="Arial" panose="020B0604020202020204" pitchFamily="34" charset="0"/>
                <a:cs typeface="Arial" panose="020B0604020202020204" pitchFamily="34" charset="0"/>
              </a:rPr>
              <a:t>generators </a:t>
            </a:r>
            <a:r>
              <a:rPr lang="en-US" sz="1600" dirty="0">
                <a:latin typeface="Arial" panose="020B0604020202020204" pitchFamily="34" charset="0"/>
                <a:cs typeface="Arial" panose="020B0604020202020204" pitchFamily="34" charset="0"/>
              </a:rPr>
              <a:t>(HRSG), one steam turbine-generator (STG) rated at 232 MW, and one auxiliary </a:t>
            </a:r>
            <a:r>
              <a:rPr lang="en-US" sz="1600" dirty="0" smtClean="0">
                <a:latin typeface="Arial" panose="020B0604020202020204" pitchFamily="34" charset="0"/>
                <a:cs typeface="Arial" panose="020B0604020202020204" pitchFamily="34" charset="0"/>
              </a:rPr>
              <a:t>boiler. </a:t>
            </a:r>
            <a:r>
              <a:rPr lang="en-US" sz="1600" dirty="0">
                <a:latin typeface="Arial" panose="020B0604020202020204" pitchFamily="34" charset="0"/>
                <a:cs typeface="Arial" panose="020B0604020202020204" pitchFamily="34" charset="0"/>
              </a:rPr>
              <a:t>The project is being designed as an efficient, flexible, reliable and environmentally sound power generating facility, to provide daily fast start and fast ramping </a:t>
            </a:r>
            <a:r>
              <a:rPr lang="en-US" sz="1600" dirty="0" smtClean="0">
                <a:latin typeface="Arial" panose="020B0604020202020204" pitchFamily="34" charset="0"/>
                <a:cs typeface="Arial" panose="020B0604020202020204" pitchFamily="34" charset="0"/>
              </a:rPr>
              <a:t>capabilities. A data response workshop was conducted on December 17, 2015, the need for additional discussion has prompted this second workshop. </a:t>
            </a:r>
            <a:br>
              <a:rPr lang="en-US" sz="1600" dirty="0" smtClean="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
            </a:r>
            <a:br>
              <a:rPr lang="en-US" sz="1600" dirty="0">
                <a:latin typeface="Arial" panose="020B0604020202020204" pitchFamily="34" charset="0"/>
                <a:cs typeface="Arial" panose="020B0604020202020204" pitchFamily="34" charset="0"/>
              </a:rPr>
            </a:br>
            <a:r>
              <a:rPr lang="en-US" sz="1600" dirty="0" smtClean="0">
                <a:latin typeface="Arial" panose="020B0604020202020204" pitchFamily="34" charset="0"/>
                <a:cs typeface="Arial" panose="020B0604020202020204" pitchFamily="34" charset="0"/>
              </a:rPr>
              <a:t/>
            </a:r>
            <a:br>
              <a:rPr lang="en-US" sz="1600" dirty="0" smtClean="0">
                <a:latin typeface="Arial" panose="020B0604020202020204" pitchFamily="34" charset="0"/>
                <a:cs typeface="Arial" panose="020B0604020202020204" pitchFamily="34" charset="0"/>
              </a:rPr>
            </a:b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64398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71475" y="381000"/>
            <a:ext cx="8315325" cy="1477328"/>
          </a:xfrm>
          <a:prstGeom prst="rect">
            <a:avLst/>
          </a:prstGeom>
        </p:spPr>
        <p:txBody>
          <a:bodyPr wrap="square">
            <a:spAutoFit/>
          </a:bodyPr>
          <a:lstStyle/>
          <a:p>
            <a:pPr algn="ctr"/>
            <a:endParaRPr lang="en-US" dirty="0" smtClean="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endParaRPr lang="en-US" dirty="0" smtClean="0">
              <a:latin typeface="Arial" panose="020B0604020202020204" pitchFamily="34" charset="0"/>
              <a:cs typeface="Arial" panose="020B0604020202020204" pitchFamily="34" charset="0"/>
            </a:endParaRPr>
          </a:p>
          <a:p>
            <a:endParaRPr lang="en-US" dirty="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0987" y="152401"/>
            <a:ext cx="5307013" cy="6519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212800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2434908504"/>
              </p:ext>
            </p:extLst>
          </p:nvPr>
        </p:nvGraphicFramePr>
        <p:xfrm>
          <a:off x="449535" y="914400"/>
          <a:ext cx="8006980" cy="5181600"/>
        </p:xfrm>
        <a:graphic>
          <a:graphicData uri="http://schemas.openxmlformats.org/presentationml/2006/ole">
            <mc:AlternateContent xmlns:mc="http://schemas.openxmlformats.org/markup-compatibility/2006">
              <mc:Choice xmlns:v="urn:schemas-microsoft-com:vml" Requires="v">
                <p:oleObj spid="_x0000_s1045" name="Acrobat Document" r:id="rId3" imgW="11658465" imgH="7543775" progId="Acrobat.Document.11">
                  <p:embed/>
                </p:oleObj>
              </mc:Choice>
              <mc:Fallback>
                <p:oleObj name="Acrobat Document" r:id="rId3" imgW="11658465" imgH="7543775" progId="Acrobat.Document.11">
                  <p:embed/>
                  <p:pic>
                    <p:nvPicPr>
                      <p:cNvPr id="0" name=""/>
                      <p:cNvPicPr/>
                      <p:nvPr/>
                    </p:nvPicPr>
                    <p:blipFill>
                      <a:blip r:embed="rId4"/>
                      <a:stretch>
                        <a:fillRect/>
                      </a:stretch>
                    </p:blipFill>
                    <p:spPr>
                      <a:xfrm>
                        <a:off x="449535" y="914400"/>
                        <a:ext cx="8006980" cy="5181600"/>
                      </a:xfrm>
                      <a:prstGeom prst="rect">
                        <a:avLst/>
                      </a:prstGeom>
                    </p:spPr>
                  </p:pic>
                </p:oleObj>
              </mc:Fallback>
            </mc:AlternateContent>
          </a:graphicData>
        </a:graphic>
      </p:graphicFrame>
    </p:spTree>
    <p:extLst>
      <p:ext uri="{BB962C8B-B14F-4D97-AF65-F5344CB8AC3E}">
        <p14:creationId xmlns:p14="http://schemas.microsoft.com/office/powerpoint/2010/main" val="33280930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3755210155"/>
              </p:ext>
            </p:extLst>
          </p:nvPr>
        </p:nvGraphicFramePr>
        <p:xfrm>
          <a:off x="381001" y="685800"/>
          <a:ext cx="8428763" cy="5454550"/>
        </p:xfrm>
        <a:graphic>
          <a:graphicData uri="http://schemas.openxmlformats.org/presentationml/2006/ole">
            <mc:AlternateContent xmlns:mc="http://schemas.openxmlformats.org/markup-compatibility/2006">
              <mc:Choice xmlns:v="urn:schemas-microsoft-com:vml" Requires="v">
                <p:oleObj spid="_x0000_s2068" name="Acrobat Document" r:id="rId3" imgW="11658465" imgH="7543775" progId="Acrobat.Document.11">
                  <p:embed/>
                </p:oleObj>
              </mc:Choice>
              <mc:Fallback>
                <p:oleObj name="Acrobat Document" r:id="rId3" imgW="11658465" imgH="7543775" progId="Acrobat.Document.11">
                  <p:embed/>
                  <p:pic>
                    <p:nvPicPr>
                      <p:cNvPr id="0" name=""/>
                      <p:cNvPicPr/>
                      <p:nvPr/>
                    </p:nvPicPr>
                    <p:blipFill>
                      <a:blip r:embed="rId4"/>
                      <a:stretch>
                        <a:fillRect/>
                      </a:stretch>
                    </p:blipFill>
                    <p:spPr>
                      <a:xfrm>
                        <a:off x="381001" y="685800"/>
                        <a:ext cx="8428763" cy="5454550"/>
                      </a:xfrm>
                      <a:prstGeom prst="rect">
                        <a:avLst/>
                      </a:prstGeom>
                    </p:spPr>
                  </p:pic>
                </p:oleObj>
              </mc:Fallback>
            </mc:AlternateContent>
          </a:graphicData>
        </a:graphic>
      </p:graphicFrame>
    </p:spTree>
    <p:extLst>
      <p:ext uri="{BB962C8B-B14F-4D97-AF65-F5344CB8AC3E}">
        <p14:creationId xmlns:p14="http://schemas.microsoft.com/office/powerpoint/2010/main" val="20938788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ChangeAspect="1"/>
          </p:cNvGraphicFramePr>
          <p:nvPr>
            <p:extLst>
              <p:ext uri="{D42A27DB-BD31-4B8C-83A1-F6EECF244321}">
                <p14:modId xmlns:p14="http://schemas.microsoft.com/office/powerpoint/2010/main" val="3807338733"/>
              </p:ext>
            </p:extLst>
          </p:nvPr>
        </p:nvGraphicFramePr>
        <p:xfrm>
          <a:off x="381001" y="685800"/>
          <a:ext cx="8428763" cy="5454550"/>
        </p:xfrm>
        <a:graphic>
          <a:graphicData uri="http://schemas.openxmlformats.org/presentationml/2006/ole">
            <mc:AlternateContent xmlns:mc="http://schemas.openxmlformats.org/markup-compatibility/2006">
              <mc:Choice xmlns:v="urn:schemas-microsoft-com:vml" Requires="v">
                <p:oleObj spid="_x0000_s3092" name="Acrobat Document" r:id="rId3" imgW="11658465" imgH="7543775" progId="Acrobat.Document.11">
                  <p:embed/>
                </p:oleObj>
              </mc:Choice>
              <mc:Fallback>
                <p:oleObj name="Acrobat Document" r:id="rId3" imgW="11658465" imgH="7543775" progId="Acrobat.Document.11">
                  <p:embed/>
                  <p:pic>
                    <p:nvPicPr>
                      <p:cNvPr id="0" name=""/>
                      <p:cNvPicPr/>
                      <p:nvPr/>
                    </p:nvPicPr>
                    <p:blipFill>
                      <a:blip r:embed="rId4"/>
                      <a:stretch>
                        <a:fillRect/>
                      </a:stretch>
                    </p:blipFill>
                    <p:spPr>
                      <a:xfrm>
                        <a:off x="381001" y="685800"/>
                        <a:ext cx="8428763" cy="5454550"/>
                      </a:xfrm>
                      <a:prstGeom prst="rect">
                        <a:avLst/>
                      </a:prstGeom>
                    </p:spPr>
                  </p:pic>
                </p:oleObj>
              </mc:Fallback>
            </mc:AlternateContent>
          </a:graphicData>
        </a:graphic>
      </p:graphicFrame>
    </p:spTree>
    <p:extLst>
      <p:ext uri="{BB962C8B-B14F-4D97-AF65-F5344CB8AC3E}">
        <p14:creationId xmlns:p14="http://schemas.microsoft.com/office/powerpoint/2010/main" val="15362454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California Energy Commission</Received_x0020_From>
    <Docket_x0020_Number xmlns="8eef3743-c7b3-4cbe-8837-b6e805be353c">08-AFC-09C</Docket_x0020_Number>
    <TaxCatchAll xmlns="8eef3743-c7b3-4cbe-8837-b6e805be353c">
      <Value>8</Value>
      <Value>6</Value>
      <Value>3</Value>
      <Value>23</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Commission Staff</TermName>
          <TermId xmlns="http://schemas.microsoft.com/office/infopath/2007/PartnerControls">33d9c16f-f938-4210-84d3-7f3ed959b9d5</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Compliance</TermName>
          <TermId xmlns="http://schemas.microsoft.com/office/infopath/2007/PartnerControls">afecef1e-625b-405c-af2f-0f24fee23000</TermId>
        </TermInfo>
      </Terms>
    </bfc617c42d804116a0a5feb0906d720d>
    <k2a3b5fc29f742a38f72e68b777baa26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f3c81208-9d0f-49cc-afc5-e227f36ec0e7</TermId>
        </TermInfo>
      </Terms>
    </k2a3b5fc29f742a38f72e68b777baa26>
    <_dlc_DocId xmlns="8eef3743-c7b3-4cbe-8837-b6e805be353c">Z5JXHV6S7NA6-3-102171</_dlc_DocId>
    <_dlc_DocIdUrl xmlns="8eef3743-c7b3-4cbe-8837-b6e805be353c">
      <Url>http://efilingspinternal/_layouts/DocIdRedir.aspx?ID=Z5JXHV6S7NA6-3-102171</Url>
      <Description>Z5JXHV6S7NA6-3-102171</Description>
    </_dlc_DocIdUrl>
  </documentManagement>
</p:properties>
</file>

<file path=customXml/itemProps1.xml><?xml version="1.0" encoding="utf-8"?>
<ds:datastoreItem xmlns:ds="http://schemas.openxmlformats.org/officeDocument/2006/customXml" ds:itemID="{297D19E9-6655-4D1F-8619-6FA86C0F740A}"/>
</file>

<file path=customXml/itemProps2.xml><?xml version="1.0" encoding="utf-8"?>
<ds:datastoreItem xmlns:ds="http://schemas.openxmlformats.org/officeDocument/2006/customXml" ds:itemID="{E566404B-4274-47B1-8C23-F810258F2A1D}"/>
</file>

<file path=customXml/itemProps3.xml><?xml version="1.0" encoding="utf-8"?>
<ds:datastoreItem xmlns:ds="http://schemas.openxmlformats.org/officeDocument/2006/customXml" ds:itemID="{D8FF50B4-4768-44E1-B716-A1C2F094A697}"/>
</file>

<file path=customXml/itemProps4.xml><?xml version="1.0" encoding="utf-8"?>
<ds:datastoreItem xmlns:ds="http://schemas.openxmlformats.org/officeDocument/2006/customXml" ds:itemID="{ADC6C18C-15CB-41A6-B011-8F2990514741}"/>
</file>

<file path=docProps/app.xml><?xml version="1.0" encoding="utf-8"?>
<Properties xmlns="http://schemas.openxmlformats.org/officeDocument/2006/extended-properties" xmlns:vt="http://schemas.openxmlformats.org/officeDocument/2006/docPropsVTypes">
  <Template>Clarity</Template>
  <TotalTime>822</TotalTime>
  <Words>17</Words>
  <Application>Microsoft Office PowerPoint</Application>
  <PresentationFormat>On-screen Show (4:3)</PresentationFormat>
  <Paragraphs>38</Paragraphs>
  <Slides>8</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8</vt:i4>
      </vt:variant>
    </vt:vector>
  </HeadingPairs>
  <TitlesOfParts>
    <vt:vector size="10" baseType="lpstr">
      <vt:lpstr>Office Theme</vt:lpstr>
      <vt:lpstr>Acrobat Document</vt:lpstr>
      <vt:lpstr>PALMDALE ENERGY PROJECT (PEP) AMENDMENT  (08-AFC-09C) Data Response Workshop No. 2 Participation Information, Purpose, and Agenda Topics  February 17, 2016 9:30 a.m.  California Energy Commission 1519 9th Street Sacramento, CA Rosenfeld Hearing Room  WebEx Call-in toll-free number: 1-866-469-3239 Access code: 923 138 706 No password necessary   </vt:lpstr>
      <vt:lpstr>PowerPoint Presentation</vt:lpstr>
      <vt:lpstr>Data Response Workshop: Purpose  The purpose of the workshop is to allow staff, the applicant and intervenors to discuss agency data requests and petitioner data responses for the proposed Palmdale Energy Project. Other topics may be discussed as needed.  The workshop will also provide an opportunity for agencies, members of the public and any other interested parties to present comments.  </vt:lpstr>
      <vt:lpstr>Agenda PEP Amendment 08-AFC-09C Data Response Workshop No. 2 February 17, 2016 9:30 a.m.  Project Description: On July 20, 2015, Palmdale Energy, LLC submitted a Revised Petition to Amend (PTA), to construct and operate the Palmdale Energy Project (PEP), a two-on-one natural gas fired combined-cycle generating facility in the city of Palmdale, Los Angeles County. The proposed PEP would have a maximum output of 699.4 MWs (net) with HRSG duct burners in-service. Primary equipment for the generating facility would include two Siemens SGT6-5000F natural gas-fired combustion turbine-generators (CTGs) rated at 220 MW each, two heat recovery steam generators (HRSG), one steam turbine-generator (STG) rated at 232 MW, and one auxiliary boiler. The project is being designed as an efficient, flexible, reliable and environmentally sound power generating facility, to provide daily fast start and fast ramping capabilities. A data response workshop was conducted on December 17, 2015, the need for additional discussion has prompted this second workshop.    </vt:lpstr>
      <vt:lpstr>PowerPoint Presentation</vt:lpstr>
      <vt:lpstr>PowerPoint Presentation</vt:lpstr>
      <vt:lpstr>PowerPoint Presentation</vt:lpstr>
      <vt:lpstr>PowerPoint Presentation</vt:lpstr>
    </vt:vector>
  </TitlesOfParts>
  <Company>California Energy Commission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 Palmdale Energy Project Workshop Data Response Workshop No. 2 Agenda</dc:title>
  <dc:creator>Heiser, John@Energy</dc:creator>
  <cp:lastModifiedBy>Veerkamp, Eric@Energy</cp:lastModifiedBy>
  <cp:revision>45</cp:revision>
  <dcterms:created xsi:type="dcterms:W3CDTF">2015-12-01T21:38:55Z</dcterms:created>
  <dcterms:modified xsi:type="dcterms:W3CDTF">2016-02-16T19:56:30Z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cf7f0963-9a1a-4820-b22f-a2f13de8960b</vt:lpwstr>
  </property>
  <property fmtid="{D5CDD505-2E9C-101B-9397-08002B2CF9AE}" pid="4" name="Subject_x0020_Areas">
    <vt:lpwstr>23;#Compliance|afecef1e-625b-405c-af2f-0f24fee23000</vt:lpwstr>
  </property>
  <property fmtid="{D5CDD505-2E9C-101B-9397-08002B2CF9AE}" pid="5" name="_CopySource">
    <vt:lpwstr>http://efilingspinternal/PendingDocuments/08-AFC-09C/20160216T132322_Palmdale_Energy_Project_Workshop_Data_Response_Workshop_No_2_Ag.pptx</vt:lpwstr>
  </property>
  <property fmtid="{D5CDD505-2E9C-101B-9397-08002B2CF9AE}" pid="6" name="Subject Areas">
    <vt:lpwstr>23;#Compliance|afecef1e-625b-405c-af2f-0f24fee23000</vt:lpwstr>
  </property>
  <property fmtid="{D5CDD505-2E9C-101B-9397-08002B2CF9AE}" pid="7" name="Submission Type">
    <vt:lpwstr>6;#Document|6786e4f6-aafd-416d-a977-1b2d5f456edf</vt:lpwstr>
  </property>
  <property fmtid="{D5CDD505-2E9C-101B-9397-08002B2CF9AE}" pid="8" name="Submitter Role">
    <vt:lpwstr>8;#Commission Staff|33d9c16f-f938-4210-84d3-7f3ed959b9d5</vt:lpwstr>
  </property>
  <property fmtid="{D5CDD505-2E9C-101B-9397-08002B2CF9AE}" pid="9" name="Order">
    <vt:r8>1177900</vt:r8>
  </property>
  <property fmtid="{D5CDD505-2E9C-101B-9397-08002B2CF9AE}" pid="10" name="Document Type">
    <vt:lpwstr>3;#Document|f3c81208-9d0f-49cc-afc5-e227f36ec0e7</vt:lpwstr>
  </property>
  <property fmtid="{D5CDD505-2E9C-101B-9397-08002B2CF9AE}" pid="11" name="xd_ProgID">
    <vt:lpwstr/>
  </property>
  <property fmtid="{D5CDD505-2E9C-101B-9397-08002B2CF9AE}" pid="12" name="_SourceUrl">
    <vt:lpwstr/>
  </property>
  <property fmtid="{D5CDD505-2E9C-101B-9397-08002B2CF9AE}" pid="13" name="_SharedFileIndex">
    <vt:lpwstr/>
  </property>
  <property fmtid="{D5CDD505-2E9C-101B-9397-08002B2CF9AE}" pid="14" name="TemplateUrl">
    <vt:lpwstr/>
  </property>
</Properties>
</file>