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8.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2.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xml" ContentType="application/vnd.openxmlformats-officedocument.presentationml.slide+xml"/>
  <Override PartName="/ppt/slides/slide3.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ppt/revisionInfo.xml" ContentType="application/vnd.ms-powerpoint.revisioninfo+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6"/>
  </p:notesMasterIdLst>
  <p:handoutMasterIdLst>
    <p:handoutMasterId r:id="rId27"/>
  </p:handoutMasterIdLst>
  <p:sldIdLst>
    <p:sldId id="257" r:id="rId2"/>
    <p:sldId id="523" r:id="rId3"/>
    <p:sldId id="574" r:id="rId4"/>
    <p:sldId id="557" r:id="rId5"/>
    <p:sldId id="558" r:id="rId6"/>
    <p:sldId id="559" r:id="rId7"/>
    <p:sldId id="560" r:id="rId8"/>
    <p:sldId id="573" r:id="rId9"/>
    <p:sldId id="561" r:id="rId10"/>
    <p:sldId id="562" r:id="rId11"/>
    <p:sldId id="563" r:id="rId12"/>
    <p:sldId id="564" r:id="rId13"/>
    <p:sldId id="565" r:id="rId14"/>
    <p:sldId id="524" r:id="rId15"/>
    <p:sldId id="572" r:id="rId16"/>
    <p:sldId id="566" r:id="rId17"/>
    <p:sldId id="567" r:id="rId18"/>
    <p:sldId id="568" r:id="rId19"/>
    <p:sldId id="570" r:id="rId20"/>
    <p:sldId id="532" r:id="rId21"/>
    <p:sldId id="569" r:id="rId22"/>
    <p:sldId id="575" r:id="rId23"/>
    <p:sldId id="576" r:id="rId24"/>
    <p:sldId id="552" r:id="rId25"/>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C69B"/>
    <a:srgbClr val="CCFFCC"/>
    <a:srgbClr val="FFCC99"/>
    <a:srgbClr val="CCFFFF"/>
    <a:srgbClr val="F79B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0" autoAdjust="0"/>
    <p:restoredTop sz="99809" autoAdjust="0"/>
  </p:normalViewPr>
  <p:slideViewPr>
    <p:cSldViewPr>
      <p:cViewPr varScale="1">
        <p:scale>
          <a:sx n="114" d="100"/>
          <a:sy n="114" d="100"/>
        </p:scale>
        <p:origin x="1578"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070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36" Type="http://schemas.openxmlformats.org/officeDocument/2006/relationships/customXml" Target="../customXml/item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theme" Target="theme/theme1.xml"/><Relationship Id="rId35" Type="http://schemas.openxmlformats.org/officeDocument/2006/relationships/customXml" Target="../customXml/item3.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4781" tIns="47390" rIns="94781" bIns="47390" rtlCol="0"/>
          <a:lstStyle>
            <a:lvl1pPr algn="l" eaLnBrk="1" hangingPunct="1">
              <a:defRPr sz="1200">
                <a:latin typeface="Arial" charset="0"/>
                <a:cs typeface="Arial" charset="0"/>
              </a:defRPr>
            </a:lvl1pPr>
          </a:lstStyle>
          <a:p>
            <a:pPr>
              <a:defRPr/>
            </a:pPr>
            <a:endParaRPr lang="en-US"/>
          </a:p>
        </p:txBody>
      </p:sp>
      <p:sp>
        <p:nvSpPr>
          <p:cNvPr id="3" name="Date Placeholder 2"/>
          <p:cNvSpPr>
            <a:spLocks noGrp="1"/>
          </p:cNvSpPr>
          <p:nvPr>
            <p:ph type="dt" sz="quarter" idx="1"/>
          </p:nvPr>
        </p:nvSpPr>
        <p:spPr>
          <a:xfrm>
            <a:off x="4143375" y="0"/>
            <a:ext cx="3170238" cy="481013"/>
          </a:xfrm>
          <a:prstGeom prst="rect">
            <a:avLst/>
          </a:prstGeom>
        </p:spPr>
        <p:txBody>
          <a:bodyPr vert="horz" lIns="94781" tIns="47390" rIns="94781" bIns="47390" rtlCol="0"/>
          <a:lstStyle>
            <a:lvl1pPr algn="r" eaLnBrk="1" hangingPunct="1">
              <a:defRPr sz="1200">
                <a:latin typeface="Arial" charset="0"/>
                <a:cs typeface="Arial" charset="0"/>
              </a:defRPr>
            </a:lvl1pPr>
          </a:lstStyle>
          <a:p>
            <a:pPr>
              <a:defRPr/>
            </a:pPr>
            <a:fld id="{C0148C89-2111-4F9F-9117-DDF85A248CF1}" type="datetimeFigureOut">
              <a:rPr lang="en-US"/>
              <a:pPr>
                <a:defRPr/>
              </a:pPr>
              <a:t>6/29/2017</a:t>
            </a:fld>
            <a:endParaRPr lang="en-US" dirty="0"/>
          </a:p>
        </p:txBody>
      </p:sp>
      <p:sp>
        <p:nvSpPr>
          <p:cNvPr id="4" name="Footer Placeholder 3"/>
          <p:cNvSpPr>
            <a:spLocks noGrp="1"/>
          </p:cNvSpPr>
          <p:nvPr>
            <p:ph type="ftr" sz="quarter" idx="2"/>
          </p:nvPr>
        </p:nvSpPr>
        <p:spPr>
          <a:xfrm>
            <a:off x="0" y="9118600"/>
            <a:ext cx="3170238" cy="481013"/>
          </a:xfrm>
          <a:prstGeom prst="rect">
            <a:avLst/>
          </a:prstGeom>
        </p:spPr>
        <p:txBody>
          <a:bodyPr vert="horz" lIns="94781" tIns="47390" rIns="94781" bIns="47390" rtlCol="0" anchor="b"/>
          <a:lstStyle>
            <a:lvl1pPr algn="l" eaLnBrk="1" hangingPunct="1">
              <a:defRPr sz="1200">
                <a:latin typeface="Arial" charset="0"/>
                <a:cs typeface="Arial" charset="0"/>
              </a:defRPr>
            </a:lvl1pPr>
          </a:lstStyle>
          <a:p>
            <a:pPr>
              <a:defRPr/>
            </a:pPr>
            <a:endParaRPr lang="en-US"/>
          </a:p>
        </p:txBody>
      </p:sp>
      <p:sp>
        <p:nvSpPr>
          <p:cNvPr id="5" name="Slide Number Placeholder 4"/>
          <p:cNvSpPr>
            <a:spLocks noGrp="1"/>
          </p:cNvSpPr>
          <p:nvPr>
            <p:ph type="sldNum" sz="quarter" idx="3"/>
          </p:nvPr>
        </p:nvSpPr>
        <p:spPr>
          <a:xfrm>
            <a:off x="4143375" y="9118600"/>
            <a:ext cx="3170238" cy="481013"/>
          </a:xfrm>
          <a:prstGeom prst="rect">
            <a:avLst/>
          </a:prstGeom>
        </p:spPr>
        <p:txBody>
          <a:bodyPr vert="horz" wrap="square" lIns="94781" tIns="47390" rIns="94781" bIns="47390" numCol="1" anchor="b" anchorCtr="0" compatLnSpc="1">
            <a:prstTxWarp prst="textNoShape">
              <a:avLst/>
            </a:prstTxWarp>
          </a:bodyPr>
          <a:lstStyle>
            <a:lvl1pPr algn="r" eaLnBrk="1" hangingPunct="1">
              <a:defRPr sz="1200"/>
            </a:lvl1pPr>
          </a:lstStyle>
          <a:p>
            <a:pPr>
              <a:defRPr/>
            </a:pPr>
            <a:fld id="{0E8A1DF9-D74E-4DE9-AA2A-D5C713583FB9}" type="slidenum">
              <a:rPr lang="en-US"/>
              <a:pPr>
                <a:defRPr/>
              </a:pPr>
              <a:t>‹#›</a:t>
            </a:fld>
            <a:endParaRPr lang="en-US"/>
          </a:p>
        </p:txBody>
      </p:sp>
    </p:spTree>
    <p:extLst>
      <p:ext uri="{BB962C8B-B14F-4D97-AF65-F5344CB8AC3E}">
        <p14:creationId xmlns:p14="http://schemas.microsoft.com/office/powerpoint/2010/main" val="36842770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70238" cy="481013"/>
          </a:xfrm>
          <a:prstGeom prst="rect">
            <a:avLst/>
          </a:prstGeom>
        </p:spPr>
        <p:txBody>
          <a:bodyPr vert="horz" lIns="96581" tIns="48292" rIns="96581" bIns="48292"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4143375" y="0"/>
            <a:ext cx="3170238" cy="481013"/>
          </a:xfrm>
          <a:prstGeom prst="rect">
            <a:avLst/>
          </a:prstGeom>
        </p:spPr>
        <p:txBody>
          <a:bodyPr vert="horz" lIns="96581" tIns="48292" rIns="96581" bIns="48292" rtlCol="0"/>
          <a:lstStyle>
            <a:lvl1pPr algn="r" eaLnBrk="1" fontAlgn="auto" hangingPunct="1">
              <a:spcBef>
                <a:spcPts val="0"/>
              </a:spcBef>
              <a:spcAft>
                <a:spcPts val="0"/>
              </a:spcAft>
              <a:defRPr sz="1200">
                <a:latin typeface="+mn-lt"/>
                <a:cs typeface="+mn-cs"/>
              </a:defRPr>
            </a:lvl1pPr>
          </a:lstStyle>
          <a:p>
            <a:pPr>
              <a:defRPr/>
            </a:pPr>
            <a:fld id="{19B7E04C-0AC7-44E1-8DBD-6EC9A341FD2C}" type="datetimeFigureOut">
              <a:rPr lang="en-US"/>
              <a:pPr>
                <a:defRPr/>
              </a:pPr>
              <a:t>6/29/2017</a:t>
            </a:fld>
            <a:endParaRPr lang="en-US" dirty="0"/>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6581" tIns="48292" rIns="96581" bIns="48292" rtlCol="0" anchor="ctr"/>
          <a:lstStyle/>
          <a:p>
            <a:pPr lvl="0"/>
            <a:endParaRPr lang="en-US" noProof="0" dirty="0"/>
          </a:p>
        </p:txBody>
      </p:sp>
      <p:sp>
        <p:nvSpPr>
          <p:cNvPr id="5" name="Notes Placeholder 4"/>
          <p:cNvSpPr>
            <a:spLocks noGrp="1"/>
          </p:cNvSpPr>
          <p:nvPr>
            <p:ph type="body" sz="quarter" idx="3"/>
          </p:nvPr>
        </p:nvSpPr>
        <p:spPr>
          <a:xfrm>
            <a:off x="731838" y="4560888"/>
            <a:ext cx="5851525" cy="4321175"/>
          </a:xfrm>
          <a:prstGeom prst="rect">
            <a:avLst/>
          </a:prstGeom>
        </p:spPr>
        <p:txBody>
          <a:bodyPr vert="horz" lIns="96581" tIns="48292" rIns="96581" bIns="48292"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9118600"/>
            <a:ext cx="3170238" cy="481013"/>
          </a:xfrm>
          <a:prstGeom prst="rect">
            <a:avLst/>
          </a:prstGeom>
        </p:spPr>
        <p:txBody>
          <a:bodyPr vert="horz" lIns="96581" tIns="48292" rIns="96581" bIns="48292"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4143375" y="9118600"/>
            <a:ext cx="3170238" cy="481013"/>
          </a:xfrm>
          <a:prstGeom prst="rect">
            <a:avLst/>
          </a:prstGeom>
        </p:spPr>
        <p:txBody>
          <a:bodyPr vert="horz" wrap="square" lIns="96581" tIns="48292" rIns="96581" bIns="48292"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0E756D9-872B-478F-A64B-C51B101252B1}" type="slidenum">
              <a:rPr lang="en-US"/>
              <a:pPr>
                <a:defRPr/>
              </a:pPr>
              <a:t>‹#›</a:t>
            </a:fld>
            <a:endParaRPr lang="en-US"/>
          </a:p>
        </p:txBody>
      </p:sp>
    </p:spTree>
    <p:extLst>
      <p:ext uri="{BB962C8B-B14F-4D97-AF65-F5344CB8AC3E}">
        <p14:creationId xmlns:p14="http://schemas.microsoft.com/office/powerpoint/2010/main" val="414157988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5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1D7D35B-5D03-48BC-9FA4-E259EFAF43A1}" type="slidenum">
              <a:rPr lang="en-US" smtClean="0">
                <a:latin typeface="Calibri" panose="020F0502020204030204" pitchFamily="34" charset="0"/>
              </a:rPr>
              <a:pPr/>
              <a:t>1</a:t>
            </a:fld>
            <a:endParaRPr lang="en-US">
              <a:latin typeface="Calibri" panose="020F0502020204030204" pitchFamily="34" charset="0"/>
            </a:endParaRPr>
          </a:p>
        </p:txBody>
      </p:sp>
    </p:spTree>
    <p:extLst>
      <p:ext uri="{BB962C8B-B14F-4D97-AF65-F5344CB8AC3E}">
        <p14:creationId xmlns:p14="http://schemas.microsoft.com/office/powerpoint/2010/main" val="4124107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89DA3E0-D8A0-4C82-98B7-8D822F02326D}" type="slidenum">
              <a:rPr lang="en-US" smtClean="0">
                <a:latin typeface="Calibri" panose="020F0502020204030204" pitchFamily="34" charset="0"/>
              </a:rPr>
              <a:pPr/>
              <a:t>24</a:t>
            </a:fld>
            <a:endParaRPr lang="en-US">
              <a:latin typeface="Calibri" panose="020F0502020204030204" pitchFamily="34" charset="0"/>
            </a:endParaRPr>
          </a:p>
        </p:txBody>
      </p:sp>
    </p:spTree>
    <p:extLst>
      <p:ext uri="{BB962C8B-B14F-4D97-AF65-F5344CB8AC3E}">
        <p14:creationId xmlns:p14="http://schemas.microsoft.com/office/powerpoint/2010/main" val="1763294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9141162-5F11-4E1C-B9E3-E52D4601745D}" type="slidenum">
              <a:rPr lang="en-US"/>
              <a:pPr>
                <a:defRPr/>
              </a:pPr>
              <a:t>‹#›</a:t>
            </a:fld>
            <a:endParaRPr lang="en-US"/>
          </a:p>
        </p:txBody>
      </p:sp>
    </p:spTree>
    <p:extLst>
      <p:ext uri="{BB962C8B-B14F-4D97-AF65-F5344CB8AC3E}">
        <p14:creationId xmlns:p14="http://schemas.microsoft.com/office/powerpoint/2010/main" val="3417830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532AA95-5178-49E0-AA6A-E712979C4089}" type="slidenum">
              <a:rPr lang="en-US"/>
              <a:pPr>
                <a:defRPr/>
              </a:pPr>
              <a:t>‹#›</a:t>
            </a:fld>
            <a:endParaRPr lang="en-US"/>
          </a:p>
        </p:txBody>
      </p:sp>
    </p:spTree>
    <p:extLst>
      <p:ext uri="{BB962C8B-B14F-4D97-AF65-F5344CB8AC3E}">
        <p14:creationId xmlns:p14="http://schemas.microsoft.com/office/powerpoint/2010/main" val="4056041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FBC9FE3-F66E-4A82-AFF7-2C7CEFB9AF47}" type="slidenum">
              <a:rPr lang="en-US"/>
              <a:pPr>
                <a:defRPr/>
              </a:pPr>
              <a:t>‹#›</a:t>
            </a:fld>
            <a:endParaRPr lang="en-US"/>
          </a:p>
        </p:txBody>
      </p:sp>
    </p:spTree>
    <p:extLst>
      <p:ext uri="{BB962C8B-B14F-4D97-AF65-F5344CB8AC3E}">
        <p14:creationId xmlns:p14="http://schemas.microsoft.com/office/powerpoint/2010/main" val="4025760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1C8B53C-EB3F-4102-84F4-0EF942892A70}" type="slidenum">
              <a:rPr lang="en-US"/>
              <a:pPr>
                <a:defRPr/>
              </a:pPr>
              <a:t>‹#›</a:t>
            </a:fld>
            <a:endParaRPr lang="en-US"/>
          </a:p>
        </p:txBody>
      </p:sp>
    </p:spTree>
    <p:extLst>
      <p:ext uri="{BB962C8B-B14F-4D97-AF65-F5344CB8AC3E}">
        <p14:creationId xmlns:p14="http://schemas.microsoft.com/office/powerpoint/2010/main" val="40530940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r>
              <a:rPr lang="en-US"/>
              <a:t>7/6/2017</a:t>
            </a:r>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CD0884E5-7C35-4D07-BD99-215750AB385C}" type="slidenum">
              <a:rPr lang="en-US"/>
              <a:pPr>
                <a:defRPr/>
              </a:pPr>
              <a:t>‹#›</a:t>
            </a:fld>
            <a:endParaRPr lang="en-US"/>
          </a:p>
        </p:txBody>
      </p:sp>
    </p:spTree>
    <p:extLst>
      <p:ext uri="{BB962C8B-B14F-4D97-AF65-F5344CB8AC3E}">
        <p14:creationId xmlns:p14="http://schemas.microsoft.com/office/powerpoint/2010/main" val="5226048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r>
              <a:rPr lang="en-US"/>
              <a:t>7/6/2017</a:t>
            </a:r>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DD46E63-E776-4333-B8A9-0AE7F353231D}" type="slidenum">
              <a:rPr lang="en-US"/>
              <a:pPr>
                <a:defRPr/>
              </a:pPr>
              <a:t>‹#›</a:t>
            </a:fld>
            <a:endParaRPr lang="en-US"/>
          </a:p>
        </p:txBody>
      </p:sp>
    </p:spTree>
    <p:extLst>
      <p:ext uri="{BB962C8B-B14F-4D97-AF65-F5344CB8AC3E}">
        <p14:creationId xmlns:p14="http://schemas.microsoft.com/office/powerpoint/2010/main" val="2922456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r>
              <a:rPr lang="en-US"/>
              <a:t>7/6/2017</a:t>
            </a:r>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13EF6BA-AA3D-4154-BCFF-E86205382993}" type="slidenum">
              <a:rPr lang="en-US"/>
              <a:pPr>
                <a:defRPr/>
              </a:pPr>
              <a:t>‹#›</a:t>
            </a:fld>
            <a:endParaRPr lang="en-US"/>
          </a:p>
        </p:txBody>
      </p:sp>
    </p:spTree>
    <p:extLst>
      <p:ext uri="{BB962C8B-B14F-4D97-AF65-F5344CB8AC3E}">
        <p14:creationId xmlns:p14="http://schemas.microsoft.com/office/powerpoint/2010/main" val="4319575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D01A578-7D87-430E-9BC3-C5577A88F41C}" type="slidenum">
              <a:rPr lang="en-US"/>
              <a:pPr>
                <a:defRPr/>
              </a:pPr>
              <a:t>‹#›</a:t>
            </a:fld>
            <a:endParaRPr lang="en-US"/>
          </a:p>
        </p:txBody>
      </p:sp>
    </p:spTree>
    <p:extLst>
      <p:ext uri="{BB962C8B-B14F-4D97-AF65-F5344CB8AC3E}">
        <p14:creationId xmlns:p14="http://schemas.microsoft.com/office/powerpoint/2010/main" val="36371448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r>
              <a:rPr lang="en-US"/>
              <a:t>7/6/2017</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7D96412-00B2-4FEB-9C30-C19C79D0792C}" type="slidenum">
              <a:rPr lang="en-US"/>
              <a:pPr>
                <a:defRPr/>
              </a:pPr>
              <a:t>‹#›</a:t>
            </a:fld>
            <a:endParaRPr lang="en-US"/>
          </a:p>
        </p:txBody>
      </p:sp>
    </p:spTree>
    <p:extLst>
      <p:ext uri="{BB962C8B-B14F-4D97-AF65-F5344CB8AC3E}">
        <p14:creationId xmlns:p14="http://schemas.microsoft.com/office/powerpoint/2010/main" val="13133700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34D922E-26E2-4E17-AA98-EDAF053E8D4D}" type="slidenum">
              <a:rPr lang="en-US"/>
              <a:pPr>
                <a:defRPr/>
              </a:pPr>
              <a:t>‹#›</a:t>
            </a:fld>
            <a:endParaRPr lang="en-US"/>
          </a:p>
        </p:txBody>
      </p:sp>
    </p:spTree>
    <p:extLst>
      <p:ext uri="{BB962C8B-B14F-4D97-AF65-F5344CB8AC3E}">
        <p14:creationId xmlns:p14="http://schemas.microsoft.com/office/powerpoint/2010/main" val="2141305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7/6/2017</a:t>
            </a:r>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352D08-6B4C-42A9-A6C0-0A4DBD8AC894}" type="slidenum">
              <a:rPr lang="en-US"/>
              <a:pPr>
                <a:defRPr/>
              </a:pPr>
              <a:t>‹#›</a:t>
            </a:fld>
            <a:endParaRPr lang="en-US"/>
          </a:p>
        </p:txBody>
      </p:sp>
    </p:spTree>
    <p:extLst>
      <p:ext uri="{BB962C8B-B14F-4D97-AF65-F5344CB8AC3E}">
        <p14:creationId xmlns:p14="http://schemas.microsoft.com/office/powerpoint/2010/main" val="40436336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r>
              <a:rPr lang="en-US"/>
              <a:t>7/6/2017</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pPr>
              <a:defRPr/>
            </a:pPr>
            <a:fld id="{851661F2-374A-4E78-8CC8-9D9B5C5291F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png"/><Relationship Id="rId5" Type="http://schemas.openxmlformats.org/officeDocument/2006/relationships/image" Target="../media/image20.jpe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1257300" y="78841"/>
            <a:ext cx="7162800" cy="1371600"/>
          </a:xfrm>
          <a:prstGeom prst="rect">
            <a:avLst/>
          </a:prstGeom>
          <a:noFill/>
          <a:ln w="9525">
            <a:noFill/>
            <a:miter lim="800000"/>
            <a:headEnd/>
            <a:tailEnd/>
          </a:ln>
        </p:spPr>
        <p:txBody>
          <a:bodyPr anchor="ctr"/>
          <a:lstStyle/>
          <a:p>
            <a:pPr algn="ctr">
              <a:defRPr/>
            </a:pPr>
            <a:r>
              <a:rPr lang="en-US" sz="3200" b="1" dirty="0">
                <a:latin typeface="+mj-lt"/>
                <a:ea typeface="+mj-ea"/>
                <a:cs typeface="+mj-cs"/>
              </a:rPr>
              <a:t>Crude Oil Trends</a:t>
            </a:r>
          </a:p>
        </p:txBody>
      </p:sp>
      <p:sp>
        <p:nvSpPr>
          <p:cNvPr id="11" name="Rectangle 3"/>
          <p:cNvSpPr txBox="1">
            <a:spLocks noChangeArrowheads="1"/>
          </p:cNvSpPr>
          <p:nvPr/>
        </p:nvSpPr>
        <p:spPr bwMode="auto">
          <a:xfrm>
            <a:off x="755073" y="1720842"/>
            <a:ext cx="7696200" cy="3576638"/>
          </a:xfrm>
          <a:prstGeom prst="rect">
            <a:avLst/>
          </a:prstGeom>
          <a:noFill/>
          <a:ln w="9525">
            <a:noFill/>
            <a:miter lim="800000"/>
            <a:headEnd/>
            <a:tailEnd/>
          </a:ln>
        </p:spPr>
        <p:txBody>
          <a:bodyPr/>
          <a:lstStyle/>
          <a:p>
            <a:pPr algn="ctr">
              <a:spcBef>
                <a:spcPct val="20000"/>
              </a:spcBef>
              <a:defRPr/>
            </a:pPr>
            <a:r>
              <a:rPr lang="en-US" sz="2400" dirty="0">
                <a:latin typeface="+mn-lt"/>
                <a:cs typeface="+mn-cs"/>
              </a:rPr>
              <a:t>2017 IEPR Commissioner Workshop on</a:t>
            </a:r>
          </a:p>
          <a:p>
            <a:pPr algn="ctr">
              <a:spcBef>
                <a:spcPct val="20000"/>
              </a:spcBef>
              <a:defRPr/>
            </a:pPr>
            <a:r>
              <a:rPr lang="en-US" sz="2400" dirty="0">
                <a:latin typeface="+mn-lt"/>
                <a:cs typeface="+mn-cs"/>
              </a:rPr>
              <a:t>Transportation Energy Supply Trends</a:t>
            </a:r>
          </a:p>
          <a:p>
            <a:pPr algn="ctr">
              <a:spcBef>
                <a:spcPct val="20000"/>
              </a:spcBef>
              <a:defRPr/>
            </a:pPr>
            <a:endParaRPr lang="en-US" sz="2400" dirty="0">
              <a:latin typeface="+mn-lt"/>
              <a:cs typeface="+mn-cs"/>
            </a:endParaRPr>
          </a:p>
          <a:p>
            <a:pPr algn="ctr">
              <a:spcBef>
                <a:spcPct val="20000"/>
              </a:spcBef>
              <a:defRPr/>
            </a:pPr>
            <a:r>
              <a:rPr lang="en-US" sz="2000" dirty="0">
                <a:latin typeface="+mn-lt"/>
                <a:cs typeface="+mn-cs"/>
              </a:rPr>
              <a:t>July 6, 2017</a:t>
            </a:r>
          </a:p>
          <a:p>
            <a:pPr algn="ctr">
              <a:spcBef>
                <a:spcPct val="20000"/>
              </a:spcBef>
              <a:defRPr/>
            </a:pPr>
            <a:endParaRPr lang="en-US" sz="1400" dirty="0">
              <a:latin typeface="+mn-lt"/>
              <a:cs typeface="+mn-cs"/>
            </a:endParaRPr>
          </a:p>
          <a:p>
            <a:pPr algn="ctr">
              <a:spcBef>
                <a:spcPct val="20000"/>
              </a:spcBef>
              <a:defRPr/>
            </a:pPr>
            <a:endParaRPr lang="en-US" sz="1000" i="1" dirty="0">
              <a:latin typeface="+mn-lt"/>
              <a:cs typeface="+mn-cs"/>
            </a:endParaRPr>
          </a:p>
          <a:p>
            <a:pPr algn="ctr">
              <a:spcBef>
                <a:spcPct val="20000"/>
              </a:spcBef>
              <a:defRPr/>
            </a:pPr>
            <a:r>
              <a:rPr lang="en-US" sz="2000" i="1" dirty="0">
                <a:latin typeface="+mn-lt"/>
                <a:cs typeface="+mn-cs"/>
              </a:rPr>
              <a:t>Gordon Schremp</a:t>
            </a:r>
          </a:p>
          <a:p>
            <a:pPr algn="ctr">
              <a:spcBef>
                <a:spcPct val="20000"/>
              </a:spcBef>
              <a:defRPr/>
            </a:pPr>
            <a:r>
              <a:rPr lang="en-US" sz="2000" i="1" dirty="0">
                <a:latin typeface="+mn-lt"/>
                <a:cs typeface="+mn-cs"/>
              </a:rPr>
              <a:t>Energy Assessments Division</a:t>
            </a:r>
          </a:p>
          <a:p>
            <a:pPr algn="ctr">
              <a:spcBef>
                <a:spcPct val="20000"/>
              </a:spcBef>
              <a:defRPr/>
            </a:pPr>
            <a:r>
              <a:rPr lang="en-US" sz="2000" i="1" dirty="0">
                <a:latin typeface="+mn-lt"/>
                <a:cs typeface="+mn-cs"/>
              </a:rPr>
              <a:t>California Energy Commission</a:t>
            </a:r>
          </a:p>
          <a:p>
            <a:pPr algn="ctr">
              <a:spcBef>
                <a:spcPct val="20000"/>
              </a:spcBef>
              <a:defRPr/>
            </a:pPr>
            <a:r>
              <a:rPr lang="en-US" sz="2000" i="1" dirty="0">
                <a:latin typeface="+mn-lt"/>
                <a:cs typeface="+mn-cs"/>
              </a:rPr>
              <a:t>Gordon.schremp@energy.ca.gov</a:t>
            </a: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2000" i="1" dirty="0">
              <a:solidFill>
                <a:schemeClr val="tx1">
                  <a:tint val="75000"/>
                </a:schemeClr>
              </a:solidFill>
              <a:latin typeface="+mn-lt"/>
              <a:cs typeface="+mn-cs"/>
            </a:endParaRPr>
          </a:p>
          <a:p>
            <a:pPr algn="ctr">
              <a:spcBef>
                <a:spcPct val="20000"/>
              </a:spcBef>
              <a:defRPr/>
            </a:pPr>
            <a:endParaRPr lang="en-US" sz="1400" dirty="0">
              <a:solidFill>
                <a:schemeClr val="tx1">
                  <a:tint val="75000"/>
                </a:schemeClr>
              </a:solidFill>
              <a:latin typeface="+mn-lt"/>
              <a:cs typeface="+mn-cs"/>
            </a:endParaRPr>
          </a:p>
        </p:txBody>
      </p:sp>
      <p:sp>
        <p:nvSpPr>
          <p:cNvPr id="12" name="TextBox 11"/>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26"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457200" y="63760"/>
            <a:ext cx="8229600" cy="1143000"/>
          </a:xfrm>
        </p:spPr>
        <p:txBody>
          <a:bodyPr/>
          <a:lstStyle/>
          <a:p>
            <a:pPr eaLnBrk="1" hangingPunct="1"/>
            <a:r>
              <a:rPr lang="en-US" sz="3200" dirty="0"/>
              <a:t>Presentation Topics</a:t>
            </a:r>
          </a:p>
        </p:txBody>
      </p:sp>
      <p:sp>
        <p:nvSpPr>
          <p:cNvPr id="2" name="Content Placeholder 1"/>
          <p:cNvSpPr>
            <a:spLocks noGrp="1"/>
          </p:cNvSpPr>
          <p:nvPr>
            <p:ph idx="1"/>
          </p:nvPr>
        </p:nvSpPr>
        <p:spPr>
          <a:xfrm>
            <a:off x="460664" y="1627418"/>
            <a:ext cx="8229600" cy="2334982"/>
          </a:xfrm>
        </p:spPr>
        <p:txBody>
          <a:bodyPr/>
          <a:lstStyle/>
          <a:p>
            <a:r>
              <a:rPr lang="en-US" sz="2400" dirty="0"/>
              <a:t>California crude oil production &amp; receipts</a:t>
            </a:r>
          </a:p>
          <a:p>
            <a:r>
              <a:rPr lang="en-US" sz="2400" dirty="0"/>
              <a:t>United States crude oil trends</a:t>
            </a:r>
          </a:p>
          <a:p>
            <a:r>
              <a:rPr lang="en-US" sz="2400" dirty="0"/>
              <a:t>Global oil developments</a:t>
            </a:r>
          </a:p>
          <a:p>
            <a:r>
              <a:rPr lang="en-US" sz="2400" dirty="0"/>
              <a:t>Updates for oil exports &amp; crude-by-rail</a:t>
            </a:r>
          </a:p>
          <a:p>
            <a:endParaRPr lang="en-US" sz="2400" dirty="0"/>
          </a:p>
          <a:p>
            <a:endParaRPr lang="en-US" sz="24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2</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14097931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3</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California Crude Oil Trends</a:t>
            </a:r>
          </a:p>
        </p:txBody>
      </p:sp>
    </p:spTree>
    <p:extLst>
      <p:ext uri="{BB962C8B-B14F-4D97-AF65-F5344CB8AC3E}">
        <p14:creationId xmlns:p14="http://schemas.microsoft.com/office/powerpoint/2010/main" val="1778949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152134E-CAAE-4221-8295-E771F531D72B}"/>
              </a:ext>
            </a:extLst>
          </p:cNvPr>
          <p:cNvPicPr>
            <a:picLocks noChangeAspect="1"/>
          </p:cNvPicPr>
          <p:nvPr/>
        </p:nvPicPr>
        <p:blipFill>
          <a:blip r:embed="rId2"/>
          <a:stretch>
            <a:fillRect/>
          </a:stretch>
        </p:blipFill>
        <p:spPr>
          <a:xfrm>
            <a:off x="335549" y="639307"/>
            <a:ext cx="8579851" cy="5837693"/>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California Oil Production (1865 to 2016)</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3733800" y="5181600"/>
            <a:ext cx="5051221" cy="430887"/>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California Division of Oil, Gas, and Geothermal Resources (DOGGR) and the 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4</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517591" y="1520948"/>
            <a:ext cx="2895600" cy="1077218"/>
          </a:xfrm>
          <a:prstGeom prst="rect">
            <a:avLst/>
          </a:prstGeom>
          <a:solidFill>
            <a:schemeClr val="tx2">
              <a:lumMod val="20000"/>
              <a:lumOff val="80000"/>
            </a:schemeClr>
          </a:solidFill>
          <a:ln>
            <a:solidFill>
              <a:schemeClr val="tx1"/>
            </a:solidFill>
          </a:ln>
        </p:spPr>
        <p:txBody>
          <a:bodyPr wrap="square" rtlCol="0">
            <a:spAutoFit/>
          </a:bodyPr>
          <a:lstStyle/>
          <a:p>
            <a:r>
              <a:rPr lang="en-US" sz="1600" dirty="0"/>
              <a:t>Crude oil production for over 150 years in California. Declining output now at a level last seen in 1934.</a:t>
            </a:r>
          </a:p>
        </p:txBody>
      </p:sp>
    </p:spTree>
    <p:extLst>
      <p:ext uri="{BB962C8B-B14F-4D97-AF65-F5344CB8AC3E}">
        <p14:creationId xmlns:p14="http://schemas.microsoft.com/office/powerpoint/2010/main" val="24381986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E4BD5E3-6E63-42AF-AD6B-88405BD5614F}"/>
              </a:ext>
            </a:extLst>
          </p:cNvPr>
          <p:cNvPicPr>
            <a:picLocks noChangeAspect="1"/>
          </p:cNvPicPr>
          <p:nvPr/>
        </p:nvPicPr>
        <p:blipFill>
          <a:blip r:embed="rId2"/>
          <a:stretch>
            <a:fillRect/>
          </a:stretch>
        </p:blipFill>
        <p:spPr>
          <a:xfrm>
            <a:off x="510907" y="457200"/>
            <a:ext cx="8633093" cy="5867400"/>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California Refinery Oil Sources (1982–2016)</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5410200"/>
            <a:ext cx="7413421"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DOGGR, Energy Information Administration, Class 1 Railroads and the 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5</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687410" y="884853"/>
            <a:ext cx="6781800" cy="338554"/>
          </a:xfrm>
          <a:prstGeom prst="rect">
            <a:avLst/>
          </a:prstGeom>
          <a:solidFill>
            <a:schemeClr val="accent5">
              <a:lumMod val="20000"/>
              <a:lumOff val="80000"/>
            </a:schemeClr>
          </a:solidFill>
          <a:ln>
            <a:solidFill>
              <a:schemeClr val="tx1"/>
            </a:solidFill>
          </a:ln>
        </p:spPr>
        <p:txBody>
          <a:bodyPr wrap="square" rtlCol="0">
            <a:spAutoFit/>
          </a:bodyPr>
          <a:lstStyle/>
          <a:p>
            <a:r>
              <a:rPr lang="en-US" sz="1600" dirty="0"/>
              <a:t>1.65 million barrels per day in 2016 – foreign receipts expected to grow.</a:t>
            </a:r>
          </a:p>
        </p:txBody>
      </p:sp>
    </p:spTree>
    <p:extLst>
      <p:ext uri="{BB962C8B-B14F-4D97-AF65-F5344CB8AC3E}">
        <p14:creationId xmlns:p14="http://schemas.microsoft.com/office/powerpoint/2010/main" val="3718207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1A44CFA-DBAF-4E2A-95F2-DDDEC79C8C5F}"/>
              </a:ext>
            </a:extLst>
          </p:cNvPr>
          <p:cNvPicPr>
            <a:picLocks noChangeAspect="1"/>
          </p:cNvPicPr>
          <p:nvPr/>
        </p:nvPicPr>
        <p:blipFill>
          <a:blip r:embed="rId2"/>
          <a:stretch>
            <a:fillRect/>
          </a:stretch>
        </p:blipFill>
        <p:spPr>
          <a:xfrm>
            <a:off x="914400" y="571935"/>
            <a:ext cx="7543800" cy="5482804"/>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Annual Crude Oil Imports into California</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676400" y="6062990"/>
            <a:ext cx="54102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Sources: Energy Information Administration and the 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6</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191274" y="2728562"/>
            <a:ext cx="2209800" cy="584775"/>
          </a:xfrm>
          <a:prstGeom prst="rect">
            <a:avLst/>
          </a:prstGeom>
          <a:solidFill>
            <a:schemeClr val="accent6">
              <a:lumMod val="40000"/>
              <a:lumOff val="60000"/>
            </a:schemeClr>
          </a:solidFill>
          <a:ln>
            <a:solidFill>
              <a:schemeClr val="tx1"/>
            </a:solidFill>
          </a:ln>
        </p:spPr>
        <p:txBody>
          <a:bodyPr wrap="square" rtlCol="0">
            <a:spAutoFit/>
          </a:bodyPr>
          <a:lstStyle/>
          <a:p>
            <a:r>
              <a:rPr lang="en-US" sz="1600" dirty="0"/>
              <a:t>Diversity of foreign sources increasing.</a:t>
            </a:r>
          </a:p>
        </p:txBody>
      </p:sp>
    </p:spTree>
    <p:extLst>
      <p:ext uri="{BB962C8B-B14F-4D97-AF65-F5344CB8AC3E}">
        <p14:creationId xmlns:p14="http://schemas.microsoft.com/office/powerpoint/2010/main" val="1643418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1370FC-E0F1-43FE-91D8-3B17BDAC1135}"/>
              </a:ext>
            </a:extLst>
          </p:cNvPr>
          <p:cNvPicPr>
            <a:picLocks noChangeAspect="1"/>
          </p:cNvPicPr>
          <p:nvPr/>
        </p:nvPicPr>
        <p:blipFill>
          <a:blip r:embed="rId2"/>
          <a:stretch>
            <a:fillRect/>
          </a:stretch>
        </p:blipFill>
        <p:spPr>
          <a:xfrm>
            <a:off x="1066800" y="152400"/>
            <a:ext cx="7467600" cy="5455316"/>
          </a:xfrm>
          <a:prstGeom prst="rect">
            <a:avLst/>
          </a:prstGeom>
        </p:spPr>
      </p:pic>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7</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157199" y="5800894"/>
            <a:ext cx="6691401" cy="338554"/>
          </a:xfrm>
          <a:prstGeom prst="rect">
            <a:avLst/>
          </a:prstGeom>
          <a:solidFill>
            <a:schemeClr val="accent5">
              <a:lumMod val="20000"/>
              <a:lumOff val="80000"/>
            </a:schemeClr>
          </a:solidFill>
          <a:ln>
            <a:solidFill>
              <a:schemeClr val="tx1"/>
            </a:solidFill>
          </a:ln>
        </p:spPr>
        <p:txBody>
          <a:bodyPr wrap="square" rtlCol="0">
            <a:spAutoFit/>
          </a:bodyPr>
          <a:lstStyle/>
          <a:p>
            <a:r>
              <a:rPr lang="en-US" sz="1600" dirty="0"/>
              <a:t>Near-source countries (North &amp; South America) 45 percent of totals.</a:t>
            </a:r>
          </a:p>
        </p:txBody>
      </p:sp>
    </p:spTree>
    <p:extLst>
      <p:ext uri="{BB962C8B-B14F-4D97-AF65-F5344CB8AC3E}">
        <p14:creationId xmlns:p14="http://schemas.microsoft.com/office/powerpoint/2010/main" val="1171322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8</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U.S. Crude Oil Trends</a:t>
            </a:r>
          </a:p>
        </p:txBody>
      </p:sp>
    </p:spTree>
    <p:extLst>
      <p:ext uri="{BB962C8B-B14F-4D97-AF65-F5344CB8AC3E}">
        <p14:creationId xmlns:p14="http://schemas.microsoft.com/office/powerpoint/2010/main" val="41575854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E48F9D-2197-4655-9357-75147E5F6EB4}"/>
              </a:ext>
            </a:extLst>
          </p:cNvPr>
          <p:cNvPicPr>
            <a:picLocks noChangeAspect="1"/>
          </p:cNvPicPr>
          <p:nvPr/>
        </p:nvPicPr>
        <p:blipFill>
          <a:blip r:embed="rId2"/>
          <a:stretch>
            <a:fillRect/>
          </a:stretch>
        </p:blipFill>
        <p:spPr>
          <a:xfrm>
            <a:off x="685800" y="641085"/>
            <a:ext cx="7924800" cy="5759715"/>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U.S. Oil Production by Shale Basin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5791200" y="5334000"/>
            <a:ext cx="3048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9</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2042719" y="914400"/>
            <a:ext cx="3805106" cy="2062103"/>
          </a:xfrm>
          <a:prstGeom prst="rect">
            <a:avLst/>
          </a:prstGeom>
          <a:solidFill>
            <a:schemeClr val="accent4">
              <a:lumMod val="20000"/>
              <a:lumOff val="80000"/>
            </a:schemeClr>
          </a:solidFill>
          <a:ln>
            <a:solidFill>
              <a:schemeClr val="tx1"/>
            </a:solidFill>
          </a:ln>
        </p:spPr>
        <p:txBody>
          <a:bodyPr wrap="square" rtlCol="0">
            <a:spAutoFit/>
          </a:bodyPr>
          <a:lstStyle/>
          <a:p>
            <a:r>
              <a:rPr lang="en-US" sz="1600" dirty="0"/>
              <a:t>Development of tight or shale oil formations through improved drilling techniques and hydraulic fracturing has resulted in a crude oil renaissance for the United States. The Permian Basin has become the second highest daily average production field in the world, trailing </a:t>
            </a:r>
            <a:r>
              <a:rPr lang="en-US" sz="1600" dirty="0" err="1"/>
              <a:t>Ghawar</a:t>
            </a:r>
            <a:r>
              <a:rPr lang="en-US" sz="1600" dirty="0"/>
              <a:t> in Saudi Arabia.</a:t>
            </a:r>
          </a:p>
        </p:txBody>
      </p:sp>
      <p:sp>
        <p:nvSpPr>
          <p:cNvPr id="12" name="TextBox 6">
            <a:extLst>
              <a:ext uri="{FF2B5EF4-FFF2-40B4-BE49-F238E27FC236}">
                <a16:creationId xmlns:a16="http://schemas.microsoft.com/office/drawing/2014/main" id="{A94E543A-53D1-43DA-B752-A5D9084B8197}"/>
              </a:ext>
            </a:extLst>
          </p:cNvPr>
          <p:cNvSpPr txBox="1">
            <a:spLocks noChangeArrowheads="1"/>
          </p:cNvSpPr>
          <p:nvPr/>
        </p:nvSpPr>
        <p:spPr bwMode="auto">
          <a:xfrm>
            <a:off x="2042719" y="3049095"/>
            <a:ext cx="480218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sz="1400" b="1" dirty="0">
                <a:latin typeface="Arial" panose="020B0604020202020204" pitchFamily="34" charset="0"/>
              </a:rPr>
              <a:t>3 U.S. fields - </a:t>
            </a:r>
            <a:r>
              <a:rPr lang="en-US" sz="1400" b="1" dirty="0">
                <a:solidFill>
                  <a:srgbClr val="FF0000"/>
                </a:solidFill>
                <a:latin typeface="Arial" panose="020B0604020202020204" pitchFamily="34" charset="0"/>
              </a:rPr>
              <a:t>Combined 4.396 MM BPD</a:t>
            </a:r>
          </a:p>
        </p:txBody>
      </p:sp>
    </p:spTree>
    <p:extLst>
      <p:ext uri="{BB962C8B-B14F-4D97-AF65-F5344CB8AC3E}">
        <p14:creationId xmlns:p14="http://schemas.microsoft.com/office/powerpoint/2010/main" val="2652555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830A8A2-29B4-479D-A408-4E20AC6E3979}"/>
              </a:ext>
            </a:extLst>
          </p:cNvPr>
          <p:cNvPicPr>
            <a:picLocks noChangeAspect="1"/>
          </p:cNvPicPr>
          <p:nvPr/>
        </p:nvPicPr>
        <p:blipFill>
          <a:blip r:embed="rId2"/>
          <a:stretch>
            <a:fillRect/>
          </a:stretch>
        </p:blipFill>
        <p:spPr>
          <a:xfrm>
            <a:off x="381000" y="457201"/>
            <a:ext cx="8155577" cy="5927442"/>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U.S. Crude Oil Production (1981-Jan. 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36646" y="5334000"/>
            <a:ext cx="3048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10</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4171005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FA52ECD-4FE0-4DC4-873B-FC529EF05AC4}"/>
              </a:ext>
            </a:extLst>
          </p:cNvPr>
          <p:cNvPicPr>
            <a:picLocks noChangeAspect="1"/>
          </p:cNvPicPr>
          <p:nvPr/>
        </p:nvPicPr>
        <p:blipFill>
          <a:blip r:embed="rId2"/>
          <a:stretch>
            <a:fillRect/>
          </a:stretch>
        </p:blipFill>
        <p:spPr>
          <a:xfrm>
            <a:off x="685800" y="621127"/>
            <a:ext cx="8001000" cy="5815096"/>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U.S. Change in Crude Oil Production</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821460" y="5928946"/>
            <a:ext cx="3048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11</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124200" y="3205580"/>
            <a:ext cx="4953000" cy="338554"/>
          </a:xfrm>
          <a:prstGeom prst="rect">
            <a:avLst/>
          </a:prstGeom>
          <a:solidFill>
            <a:schemeClr val="accent3">
              <a:lumMod val="40000"/>
              <a:lumOff val="60000"/>
            </a:schemeClr>
          </a:solidFill>
          <a:ln>
            <a:solidFill>
              <a:schemeClr val="tx1"/>
            </a:solidFill>
          </a:ln>
        </p:spPr>
        <p:txBody>
          <a:bodyPr wrap="square" rtlCol="0">
            <a:spAutoFit/>
          </a:bodyPr>
          <a:lstStyle/>
          <a:p>
            <a:r>
              <a:rPr lang="en-US" sz="1600" dirty="0"/>
              <a:t>California &amp; Alaska oil production continue declining.</a:t>
            </a:r>
          </a:p>
        </p:txBody>
      </p:sp>
    </p:spTree>
    <p:extLst>
      <p:ext uri="{BB962C8B-B14F-4D97-AF65-F5344CB8AC3E}">
        <p14:creationId xmlns:p14="http://schemas.microsoft.com/office/powerpoint/2010/main" val="27896763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ECA1513-367F-43DA-A70A-37A19EB9E595}"/>
              </a:ext>
            </a:extLst>
          </p:cNvPr>
          <p:cNvPicPr>
            <a:picLocks noChangeAspect="1"/>
          </p:cNvPicPr>
          <p:nvPr/>
        </p:nvPicPr>
        <p:blipFill>
          <a:blip r:embed="rId2"/>
          <a:stretch>
            <a:fillRect/>
          </a:stretch>
        </p:blipFill>
        <p:spPr>
          <a:xfrm>
            <a:off x="838200" y="677990"/>
            <a:ext cx="7772400" cy="5646610"/>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U.S. Crude Oil Imports (1990 thru 2016)</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767630" y="1423575"/>
            <a:ext cx="3048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12</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352800" y="4724400"/>
            <a:ext cx="4099770" cy="830997"/>
          </a:xfrm>
          <a:prstGeom prst="rect">
            <a:avLst/>
          </a:prstGeom>
          <a:solidFill>
            <a:schemeClr val="accent3">
              <a:lumMod val="20000"/>
              <a:lumOff val="80000"/>
            </a:schemeClr>
          </a:solidFill>
          <a:ln>
            <a:solidFill>
              <a:schemeClr val="tx1"/>
            </a:solidFill>
          </a:ln>
        </p:spPr>
        <p:txBody>
          <a:bodyPr wrap="square" rtlCol="0">
            <a:spAutoFit/>
          </a:bodyPr>
          <a:lstStyle/>
          <a:p>
            <a:r>
              <a:rPr lang="en-US" sz="1600" dirty="0"/>
              <a:t>Crude oil imports declined 27.4 percent between the peak of 2005 and 2014. Have rebounded 7.3 percent since.</a:t>
            </a:r>
          </a:p>
        </p:txBody>
      </p:sp>
    </p:spTree>
    <p:extLst>
      <p:ext uri="{BB962C8B-B14F-4D97-AF65-F5344CB8AC3E}">
        <p14:creationId xmlns:p14="http://schemas.microsoft.com/office/powerpoint/2010/main" val="8061142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3F23709-2F5B-4A89-8189-6C9176795C7C}"/>
              </a:ext>
            </a:extLst>
          </p:cNvPr>
          <p:cNvPicPr>
            <a:picLocks noChangeAspect="1"/>
          </p:cNvPicPr>
          <p:nvPr/>
        </p:nvPicPr>
        <p:blipFill>
          <a:blip r:embed="rId2"/>
          <a:stretch>
            <a:fillRect/>
          </a:stretch>
        </p:blipFill>
        <p:spPr>
          <a:xfrm>
            <a:off x="685800" y="609599"/>
            <a:ext cx="7975390" cy="5796483"/>
          </a:xfrm>
          <a:prstGeom prst="rect">
            <a:avLst/>
          </a:prstGeom>
        </p:spPr>
      </p:pic>
      <p:sp>
        <p:nvSpPr>
          <p:cNvPr id="14339" name="Title 1"/>
          <p:cNvSpPr>
            <a:spLocks noGrp="1"/>
          </p:cNvSpPr>
          <p:nvPr>
            <p:ph type="title" idx="4294967295"/>
          </p:nvPr>
        </p:nvSpPr>
        <p:spPr>
          <a:xfrm>
            <a:off x="1066800" y="-152400"/>
            <a:ext cx="8229600" cy="1143000"/>
          </a:xfrm>
        </p:spPr>
        <p:txBody>
          <a:bodyPr/>
          <a:lstStyle/>
          <a:p>
            <a:pPr eaLnBrk="1" hangingPunct="1"/>
            <a:r>
              <a:rPr lang="en-US" sz="3200" dirty="0"/>
              <a:t>U.S. Oil Rig Deployment (1987 thru April 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219200" y="5334000"/>
            <a:ext cx="35814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Baker Hughes data – through April 13, 2017.</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13</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828800" y="1076039"/>
            <a:ext cx="4953000" cy="1077218"/>
          </a:xfrm>
          <a:prstGeom prst="rect">
            <a:avLst/>
          </a:prstGeom>
          <a:solidFill>
            <a:schemeClr val="accent2">
              <a:lumMod val="40000"/>
              <a:lumOff val="60000"/>
            </a:schemeClr>
          </a:solidFill>
          <a:ln>
            <a:solidFill>
              <a:schemeClr val="tx1"/>
            </a:solidFill>
          </a:ln>
        </p:spPr>
        <p:txBody>
          <a:bodyPr wrap="square" rtlCol="0">
            <a:spAutoFit/>
          </a:bodyPr>
          <a:lstStyle/>
          <a:p>
            <a:r>
              <a:rPr lang="en-US" sz="1600" dirty="0"/>
              <a:t>Deployment of drill rigs looking for oil are down 57.5 percent from the peak of October 10, 2014 but have rebounded by 116.1 percent since hitting bottom on May 27, 2016.</a:t>
            </a:r>
          </a:p>
        </p:txBody>
      </p:sp>
    </p:spTree>
    <p:extLst>
      <p:ext uri="{BB962C8B-B14F-4D97-AF65-F5344CB8AC3E}">
        <p14:creationId xmlns:p14="http://schemas.microsoft.com/office/powerpoint/2010/main" val="1834268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567A221-93D6-44DC-9D51-A85BBD5221A6}"/>
              </a:ext>
            </a:extLst>
          </p:cNvPr>
          <p:cNvPicPr>
            <a:picLocks noChangeAspect="1"/>
          </p:cNvPicPr>
          <p:nvPr/>
        </p:nvPicPr>
        <p:blipFill>
          <a:blip r:embed="rId2"/>
          <a:stretch>
            <a:fillRect/>
          </a:stretch>
        </p:blipFill>
        <p:spPr>
          <a:xfrm>
            <a:off x="385198" y="641350"/>
            <a:ext cx="7863277" cy="5715000"/>
          </a:xfrm>
          <a:prstGeom prst="rect">
            <a:avLst/>
          </a:prstGeom>
        </p:spPr>
      </p:pic>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20486"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3BE9E06F-724A-4ACA-9A32-CDDCE5E8DC84}" type="slidenum">
              <a:rPr lang="en-US" sz="1200" smtClean="0">
                <a:solidFill>
                  <a:srgbClr val="898989"/>
                </a:solidFill>
              </a:rPr>
              <a:pPr>
                <a:spcBef>
                  <a:spcPct val="0"/>
                </a:spcBef>
                <a:buFontTx/>
                <a:buNone/>
              </a:pPr>
              <a:t>14</a:t>
            </a:fld>
            <a:endParaRPr lang="en-US" sz="1200">
              <a:solidFill>
                <a:srgbClr val="898989"/>
              </a:solidFill>
            </a:endParaRPr>
          </a:p>
        </p:txBody>
      </p:sp>
      <p:pic>
        <p:nvPicPr>
          <p:cNvPr id="8"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11" name="Title 1">
            <a:extLst>
              <a:ext uri="{FF2B5EF4-FFF2-40B4-BE49-F238E27FC236}">
                <a16:creationId xmlns:a16="http://schemas.microsoft.com/office/drawing/2014/main" id="{5AFE50E5-7BC0-4A14-9C87-78060EE73470}"/>
              </a:ext>
            </a:extLst>
          </p:cNvPr>
          <p:cNvSpPr txBox="1">
            <a:spLocks/>
          </p:cNvSpPr>
          <p:nvPr/>
        </p:nvSpPr>
        <p:spPr bwMode="auto">
          <a:xfrm>
            <a:off x="914400" y="-15240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t>Crude Oil Basins – DUC Backlog</a:t>
            </a:r>
            <a:endParaRPr lang="en-US" sz="2400" dirty="0"/>
          </a:p>
        </p:txBody>
      </p:sp>
      <p:sp>
        <p:nvSpPr>
          <p:cNvPr id="12" name="Text Box 15">
            <a:extLst>
              <a:ext uri="{FF2B5EF4-FFF2-40B4-BE49-F238E27FC236}">
                <a16:creationId xmlns:a16="http://schemas.microsoft.com/office/drawing/2014/main" id="{BB54C37F-A16A-4CEC-B5D5-A3423E70CD29}"/>
              </a:ext>
            </a:extLst>
          </p:cNvPr>
          <p:cNvSpPr txBox="1">
            <a:spLocks noChangeArrowheads="1"/>
          </p:cNvSpPr>
          <p:nvPr/>
        </p:nvSpPr>
        <p:spPr bwMode="auto">
          <a:xfrm>
            <a:off x="4838700" y="891545"/>
            <a:ext cx="3048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
        <p:nvSpPr>
          <p:cNvPr id="13" name="TextBox 10">
            <a:extLst>
              <a:ext uri="{FF2B5EF4-FFF2-40B4-BE49-F238E27FC236}">
                <a16:creationId xmlns:a16="http://schemas.microsoft.com/office/drawing/2014/main" id="{D47CC1A0-6651-4E3A-AFC3-7847A9C578CB}"/>
              </a:ext>
            </a:extLst>
          </p:cNvPr>
          <p:cNvSpPr txBox="1">
            <a:spLocks noChangeArrowheads="1"/>
          </p:cNvSpPr>
          <p:nvPr/>
        </p:nvSpPr>
        <p:spPr bwMode="auto">
          <a:xfrm>
            <a:off x="4124238" y="1888263"/>
            <a:ext cx="3048000" cy="584775"/>
          </a:xfrm>
          <a:prstGeom prst="rect">
            <a:avLst/>
          </a:prstGeom>
          <a:solidFill>
            <a:schemeClr val="accent3">
              <a:lumMod val="60000"/>
              <a:lumOff val="40000"/>
            </a:schemeClr>
          </a:solidFill>
          <a:ln>
            <a:solidFill>
              <a:schemeClr val="tx1"/>
            </a:solidFill>
          </a:ln>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1600" dirty="0">
                <a:latin typeface="Arial" panose="020B0604020202020204" pitchFamily="34" charset="0"/>
              </a:rPr>
              <a:t>Record backlog of 5,005 wells awaiting hydraulic fracturing.</a:t>
            </a:r>
          </a:p>
        </p:txBody>
      </p:sp>
      <p:sp>
        <p:nvSpPr>
          <p:cNvPr id="14" name="TextBox 10">
            <a:extLst>
              <a:ext uri="{FF2B5EF4-FFF2-40B4-BE49-F238E27FC236}">
                <a16:creationId xmlns:a16="http://schemas.microsoft.com/office/drawing/2014/main" id="{0EB99E44-F810-47E6-A71E-4B75037586E5}"/>
              </a:ext>
            </a:extLst>
          </p:cNvPr>
          <p:cNvSpPr txBox="1">
            <a:spLocks noChangeArrowheads="1"/>
          </p:cNvSpPr>
          <p:nvPr/>
        </p:nvSpPr>
        <p:spPr bwMode="auto">
          <a:xfrm>
            <a:off x="3837964" y="3048000"/>
            <a:ext cx="2943836" cy="830997"/>
          </a:xfrm>
          <a:prstGeom prst="rect">
            <a:avLst/>
          </a:prstGeom>
          <a:solidFill>
            <a:schemeClr val="accent4">
              <a:lumMod val="60000"/>
              <a:lumOff val="40000"/>
            </a:schemeClr>
          </a:solidFill>
          <a:ln>
            <a:solidFill>
              <a:schemeClr val="tx1"/>
            </a:solidFill>
          </a:ln>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1600" dirty="0">
                <a:latin typeface="Arial" panose="020B0604020202020204" pitchFamily="34" charset="0"/>
              </a:rPr>
              <a:t>Drilled &amp; Uncompleted wells enable rapid response to oil price increases.</a:t>
            </a:r>
          </a:p>
        </p:txBody>
      </p:sp>
    </p:spTree>
    <p:extLst>
      <p:ext uri="{BB962C8B-B14F-4D97-AF65-F5344CB8AC3E}">
        <p14:creationId xmlns:p14="http://schemas.microsoft.com/office/powerpoint/2010/main" val="139751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15</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Global Crude Oil Trends</a:t>
            </a:r>
          </a:p>
        </p:txBody>
      </p:sp>
    </p:spTree>
    <p:extLst>
      <p:ext uri="{BB962C8B-B14F-4D97-AF65-F5344CB8AC3E}">
        <p14:creationId xmlns:p14="http://schemas.microsoft.com/office/powerpoint/2010/main" val="14700920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331417C-5352-4043-A7D5-17AEA76E1CE7}"/>
              </a:ext>
            </a:extLst>
          </p:cNvPr>
          <p:cNvPicPr>
            <a:picLocks noChangeAspect="1"/>
          </p:cNvPicPr>
          <p:nvPr/>
        </p:nvPicPr>
        <p:blipFill>
          <a:blip r:embed="rId2"/>
          <a:stretch>
            <a:fillRect/>
          </a:stretch>
        </p:blipFill>
        <p:spPr>
          <a:xfrm>
            <a:off x="381000" y="619104"/>
            <a:ext cx="7924800" cy="5759714"/>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Global Oil Production Change 2016 vs. 2008</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3063030" y="2819400"/>
            <a:ext cx="455697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2017 BP Statistical Review and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16</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291630" y="1072082"/>
            <a:ext cx="4099770" cy="584775"/>
          </a:xfrm>
          <a:prstGeom prst="rect">
            <a:avLst/>
          </a:prstGeom>
          <a:solidFill>
            <a:schemeClr val="accent5">
              <a:lumMod val="20000"/>
              <a:lumOff val="80000"/>
            </a:schemeClr>
          </a:solidFill>
          <a:ln>
            <a:solidFill>
              <a:schemeClr val="tx1"/>
            </a:solidFill>
          </a:ln>
        </p:spPr>
        <p:txBody>
          <a:bodyPr wrap="square" rtlCol="0">
            <a:spAutoFit/>
          </a:bodyPr>
          <a:lstStyle/>
          <a:p>
            <a:r>
              <a:rPr lang="en-US" sz="1600" dirty="0"/>
              <a:t>U.S. incremental oil output has outpaced the 3 next highest producers.</a:t>
            </a:r>
          </a:p>
        </p:txBody>
      </p:sp>
    </p:spTree>
    <p:extLst>
      <p:ext uri="{BB962C8B-B14F-4D97-AF65-F5344CB8AC3E}">
        <p14:creationId xmlns:p14="http://schemas.microsoft.com/office/powerpoint/2010/main" val="31044409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DD17266-FC3A-4038-8205-2323B6CB7A8A}"/>
              </a:ext>
            </a:extLst>
          </p:cNvPr>
          <p:cNvPicPr>
            <a:picLocks noChangeAspect="1"/>
          </p:cNvPicPr>
          <p:nvPr/>
        </p:nvPicPr>
        <p:blipFill>
          <a:blip r:embed="rId2"/>
          <a:stretch>
            <a:fillRect/>
          </a:stretch>
        </p:blipFill>
        <p:spPr>
          <a:xfrm>
            <a:off x="762000" y="533400"/>
            <a:ext cx="7772400" cy="5648949"/>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Global Crude Supply Imbalance</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4342" name="Text Box 15"/>
          <p:cNvSpPr txBox="1">
            <a:spLocks noChangeArrowheads="1"/>
          </p:cNvSpPr>
          <p:nvPr/>
        </p:nvSpPr>
        <p:spPr bwMode="auto">
          <a:xfrm>
            <a:off x="1371600" y="6062990"/>
            <a:ext cx="493797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International Energy Agency and Energy Commission analysis.</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17</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352800" y="4572000"/>
            <a:ext cx="4099770" cy="584775"/>
          </a:xfrm>
          <a:prstGeom prst="rect">
            <a:avLst/>
          </a:prstGeom>
          <a:solidFill>
            <a:schemeClr val="accent1">
              <a:lumMod val="60000"/>
              <a:lumOff val="40000"/>
            </a:schemeClr>
          </a:solidFill>
          <a:ln>
            <a:solidFill>
              <a:schemeClr val="tx1"/>
            </a:solidFill>
          </a:ln>
        </p:spPr>
        <p:txBody>
          <a:bodyPr wrap="square" rtlCol="0">
            <a:spAutoFit/>
          </a:bodyPr>
          <a:lstStyle/>
          <a:p>
            <a:r>
              <a:rPr lang="en-US" sz="1600" dirty="0"/>
              <a:t>OPEC oil production cuts holding but glut not yet eliminated.</a:t>
            </a:r>
          </a:p>
        </p:txBody>
      </p:sp>
    </p:spTree>
    <p:extLst>
      <p:ext uri="{BB962C8B-B14F-4D97-AF65-F5344CB8AC3E}">
        <p14:creationId xmlns:p14="http://schemas.microsoft.com/office/powerpoint/2010/main" val="12811992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0763CC9-D1E8-4C16-BEE1-1CF969D67534}"/>
              </a:ext>
            </a:extLst>
          </p:cNvPr>
          <p:cNvPicPr>
            <a:picLocks noChangeAspect="1"/>
          </p:cNvPicPr>
          <p:nvPr/>
        </p:nvPicPr>
        <p:blipFill>
          <a:blip r:embed="rId2"/>
          <a:stretch>
            <a:fillRect/>
          </a:stretch>
        </p:blipFill>
        <p:spPr>
          <a:xfrm>
            <a:off x="646486" y="548290"/>
            <a:ext cx="8040314" cy="5852510"/>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Daily Brent Crude Oil Prices (Thru 6/19/17)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18</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829224" y="1022350"/>
            <a:ext cx="3794970" cy="584775"/>
          </a:xfrm>
          <a:prstGeom prst="rect">
            <a:avLst/>
          </a:prstGeom>
          <a:solidFill>
            <a:schemeClr val="accent5">
              <a:lumMod val="60000"/>
              <a:lumOff val="40000"/>
            </a:schemeClr>
          </a:solidFill>
          <a:ln>
            <a:solidFill>
              <a:schemeClr val="tx1"/>
            </a:solidFill>
          </a:ln>
        </p:spPr>
        <p:txBody>
          <a:bodyPr wrap="square" rtlCol="0">
            <a:spAutoFit/>
          </a:bodyPr>
          <a:lstStyle/>
          <a:p>
            <a:r>
              <a:rPr lang="en-US" sz="1600" dirty="0"/>
              <a:t>Global oil inventories still too high and U.S. production still climbing.</a:t>
            </a:r>
          </a:p>
        </p:txBody>
      </p:sp>
      <p:sp>
        <p:nvSpPr>
          <p:cNvPr id="12" name="Text Box 15">
            <a:extLst>
              <a:ext uri="{FF2B5EF4-FFF2-40B4-BE49-F238E27FC236}">
                <a16:creationId xmlns:a16="http://schemas.microsoft.com/office/drawing/2014/main" id="{97AE23EA-5845-47AE-8DF6-8A2B4142B335}"/>
              </a:ext>
            </a:extLst>
          </p:cNvPr>
          <p:cNvSpPr txBox="1">
            <a:spLocks noChangeArrowheads="1"/>
          </p:cNvSpPr>
          <p:nvPr/>
        </p:nvSpPr>
        <p:spPr bwMode="auto">
          <a:xfrm>
            <a:off x="4811436" y="3281060"/>
            <a:ext cx="3048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Tree>
    <p:extLst>
      <p:ext uri="{BB962C8B-B14F-4D97-AF65-F5344CB8AC3E}">
        <p14:creationId xmlns:p14="http://schemas.microsoft.com/office/powerpoint/2010/main" val="39249973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19</a:t>
            </a:fld>
            <a:endParaRPr lang="en-US" sz="1200">
              <a:solidFill>
                <a:srgbClr val="898989"/>
              </a:solidFill>
            </a:endParaRPr>
          </a:p>
        </p:txBody>
      </p:sp>
      <p:pic>
        <p:nvPicPr>
          <p:cNvPr id="11"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Title 1">
            <a:extLst>
              <a:ext uri="{FF2B5EF4-FFF2-40B4-BE49-F238E27FC236}">
                <a16:creationId xmlns:a16="http://schemas.microsoft.com/office/drawing/2014/main" id="{41A42947-9809-4050-9A70-A807ADE187EE}"/>
              </a:ext>
            </a:extLst>
          </p:cNvPr>
          <p:cNvSpPr txBox="1">
            <a:spLocks/>
          </p:cNvSpPr>
          <p:nvPr/>
        </p:nvSpPr>
        <p:spPr bwMode="auto">
          <a:xfrm>
            <a:off x="618339" y="2539466"/>
            <a:ext cx="8229600" cy="1143000"/>
          </a:xfrm>
          <a:prstGeom prst="rect">
            <a:avLst/>
          </a:prstGeom>
          <a:solidFill>
            <a:schemeClr val="bg1"/>
          </a:solidFill>
          <a:ln>
            <a:noFill/>
          </a:ln>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eaLnBrk="1" hangingPunct="1"/>
            <a:r>
              <a:rPr lang="en-US" sz="3200" dirty="0">
                <a:ln>
                  <a:solidFill>
                    <a:schemeClr val="tx1"/>
                  </a:solidFill>
                </a:ln>
                <a:solidFill>
                  <a:srgbClr val="002060">
                    <a:alpha val="50000"/>
                  </a:srgbClr>
                </a:solidFill>
              </a:rPr>
              <a:t>Updates for Oil Exports &amp; Crude-by-Rail</a:t>
            </a:r>
          </a:p>
        </p:txBody>
      </p:sp>
    </p:spTree>
    <p:extLst>
      <p:ext uri="{BB962C8B-B14F-4D97-AF65-F5344CB8AC3E}">
        <p14:creationId xmlns:p14="http://schemas.microsoft.com/office/powerpoint/2010/main" val="2378400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itle 1"/>
          <p:cNvSpPr>
            <a:spLocks noGrp="1"/>
          </p:cNvSpPr>
          <p:nvPr>
            <p:ph type="title"/>
          </p:nvPr>
        </p:nvSpPr>
        <p:spPr>
          <a:xfrm>
            <a:off x="609600" y="63760"/>
            <a:ext cx="8229600" cy="1143000"/>
          </a:xfrm>
        </p:spPr>
        <p:txBody>
          <a:bodyPr/>
          <a:lstStyle/>
          <a:p>
            <a:pPr eaLnBrk="1" hangingPunct="1"/>
            <a:r>
              <a:rPr lang="en-US" altLang="en-US" sz="3200" dirty="0"/>
              <a:t>Crude Oil – Export Restrictions - Before</a:t>
            </a:r>
            <a:endParaRPr lang="en-US" sz="3200" dirty="0"/>
          </a:p>
        </p:txBody>
      </p:sp>
      <p:sp>
        <p:nvSpPr>
          <p:cNvPr id="11" name="Date Placeholder 10"/>
          <p:cNvSpPr>
            <a:spLocks noGrp="1"/>
          </p:cNvSpPr>
          <p:nvPr>
            <p:ph type="dt" sz="half" idx="10"/>
          </p:nvPr>
        </p:nvSpPr>
        <p:spPr/>
        <p:txBody>
          <a:bodyPr/>
          <a:lstStyle/>
          <a:p>
            <a:pPr>
              <a:defRPr/>
            </a:pPr>
            <a:r>
              <a:rPr lang="en-US"/>
              <a:t>7/6/2017</a:t>
            </a:r>
          </a:p>
        </p:txBody>
      </p:sp>
      <p:sp>
        <p:nvSpPr>
          <p:cNvPr id="13320" name="Slide Number Placeholder 11"/>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0F450EC-97A9-4C4D-AD8F-5EF5744EAC48}" type="slidenum">
              <a:rPr lang="en-US" sz="1200" smtClean="0">
                <a:solidFill>
                  <a:srgbClr val="898989"/>
                </a:solidFill>
              </a:rPr>
              <a:pPr>
                <a:spcBef>
                  <a:spcPct val="0"/>
                </a:spcBef>
                <a:buFontTx/>
                <a:buNone/>
              </a:pPr>
              <a:t>20</a:t>
            </a:fld>
            <a:endParaRPr lang="en-US" sz="1200">
              <a:solidFill>
                <a:srgbClr val="898989"/>
              </a:solidFill>
            </a:endParaRP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pic>
        <p:nvPicPr>
          <p:cNvPr id="10" name="Picture 2"/>
          <p:cNvPicPr>
            <a:picLocks noChangeAspect="1" noChangeArrowheads="1"/>
          </p:cNvPicPr>
          <p:nvPr/>
        </p:nvPicPr>
        <p:blipFill>
          <a:blip r:embed="rId2" cstate="print"/>
          <a:srcRect/>
          <a:stretch>
            <a:fillRect/>
          </a:stretch>
        </p:blipFill>
        <p:spPr bwMode="auto">
          <a:xfrm>
            <a:off x="76200" y="76200"/>
            <a:ext cx="1143000" cy="995882"/>
          </a:xfrm>
          <a:prstGeom prst="rect">
            <a:avLst/>
          </a:prstGeom>
          <a:noFill/>
          <a:ln w="9525">
            <a:noFill/>
            <a:miter lim="800000"/>
            <a:headEnd/>
            <a:tailEnd/>
          </a:ln>
        </p:spPr>
      </p:pic>
      <p:sp>
        <p:nvSpPr>
          <p:cNvPr id="12" name="Content Placeholder 6"/>
          <p:cNvSpPr txBox="1">
            <a:spLocks/>
          </p:cNvSpPr>
          <p:nvPr/>
        </p:nvSpPr>
        <p:spPr bwMode="auto">
          <a:xfrm>
            <a:off x="166255" y="1219200"/>
            <a:ext cx="85344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lvl="1">
              <a:buFontTx/>
              <a:buChar char="•"/>
              <a:defRPr/>
            </a:pPr>
            <a:r>
              <a:rPr lang="en-US" sz="2000" kern="0" dirty="0">
                <a:solidFill>
                  <a:srgbClr val="000000"/>
                </a:solidFill>
              </a:rPr>
              <a:t>Domestically‐produced crude oil exports to foreign destinations allowed under specific "license exceptions" identified under federal statute - primary exceptions include:</a:t>
            </a:r>
          </a:p>
          <a:p>
            <a:pPr lvl="2">
              <a:buFontTx/>
              <a:buChar char="•"/>
              <a:defRPr/>
            </a:pPr>
            <a:r>
              <a:rPr lang="en-US" sz="1800" kern="0" dirty="0">
                <a:solidFill>
                  <a:srgbClr val="000000"/>
                </a:solidFill>
              </a:rPr>
              <a:t>Alaska crude oil shipped on the Trans‐Alaska Pipeline System (TAPS) and exported via a Jones Act vessel directly from Valdez Harbor</a:t>
            </a:r>
          </a:p>
          <a:p>
            <a:pPr lvl="2">
              <a:buFontTx/>
              <a:buChar char="•"/>
              <a:defRPr/>
            </a:pPr>
            <a:r>
              <a:rPr lang="en-US" sz="1800" kern="0" dirty="0">
                <a:solidFill>
                  <a:srgbClr val="000000"/>
                </a:solidFill>
              </a:rPr>
              <a:t>California heavy crude oil production with API gravity of 20.0 degrees or lower, limit of no more than 25,000 barrels per day</a:t>
            </a:r>
          </a:p>
          <a:p>
            <a:pPr lvl="3">
              <a:buFontTx/>
              <a:buChar char="•"/>
              <a:defRPr/>
            </a:pPr>
            <a:r>
              <a:rPr lang="en-US" sz="1600" kern="0" dirty="0">
                <a:solidFill>
                  <a:srgbClr val="000000"/>
                </a:solidFill>
              </a:rPr>
              <a:t>First export license for California heavy crude oil was granted on December 9, 1991 – no heavy crude oil exports for several years</a:t>
            </a:r>
          </a:p>
          <a:p>
            <a:pPr lvl="2">
              <a:buFontTx/>
              <a:buChar char="•"/>
              <a:defRPr/>
            </a:pPr>
            <a:r>
              <a:rPr lang="en-US" sz="1800" kern="0" dirty="0">
                <a:solidFill>
                  <a:srgbClr val="000000"/>
                </a:solidFill>
              </a:rPr>
              <a:t>Exports of domestic crude oil to Canada for processing by Canadian refineries</a:t>
            </a:r>
          </a:p>
          <a:p>
            <a:pPr lvl="2">
              <a:buFontTx/>
              <a:buChar char="•"/>
              <a:defRPr/>
            </a:pPr>
            <a:r>
              <a:rPr lang="en-US" sz="1800" kern="0" dirty="0">
                <a:solidFill>
                  <a:srgbClr val="000000"/>
                </a:solidFill>
              </a:rPr>
              <a:t>Exports in connection with refining or exchange of Strategic Petroleum Reserve crude oil</a:t>
            </a:r>
          </a:p>
          <a:p>
            <a:pPr lvl="1">
              <a:buFontTx/>
              <a:buChar char="•"/>
              <a:defRPr/>
            </a:pPr>
            <a:r>
              <a:rPr lang="en-US" sz="2000" kern="0" dirty="0">
                <a:solidFill>
                  <a:srgbClr val="000000"/>
                </a:solidFill>
              </a:rPr>
              <a:t>Companies can also apply to the federal Bureau of Industry and Security (BIS) for an export license that basically requires Presidential approval</a:t>
            </a:r>
          </a:p>
        </p:txBody>
      </p:sp>
      <p:sp>
        <p:nvSpPr>
          <p:cNvPr id="13" name="TextBox 11"/>
          <p:cNvSpPr txBox="1">
            <a:spLocks noChangeArrowheads="1"/>
          </p:cNvSpPr>
          <p:nvPr/>
        </p:nvSpPr>
        <p:spPr bwMode="auto">
          <a:xfrm>
            <a:off x="2133600" y="5668569"/>
            <a:ext cx="5143500" cy="368300"/>
          </a:xfrm>
          <a:prstGeom prst="rect">
            <a:avLst/>
          </a:prstGeom>
          <a:solidFill>
            <a:srgbClr val="FFFF00"/>
          </a:solidFill>
          <a:ln>
            <a:noFill/>
          </a:ln>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US" altLang="en-US" b="1" dirty="0">
                <a:solidFill>
                  <a:srgbClr val="FF0000"/>
                </a:solidFill>
              </a:rPr>
              <a:t>Restrictions lifted beginning January 1, 2016</a:t>
            </a:r>
          </a:p>
        </p:txBody>
      </p:sp>
    </p:spTree>
    <p:extLst>
      <p:ext uri="{BB962C8B-B14F-4D97-AF65-F5344CB8AC3E}">
        <p14:creationId xmlns:p14="http://schemas.microsoft.com/office/powerpoint/2010/main" val="959375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1DC7E05-78DB-401B-B2C1-2F9FDB65CC34}"/>
              </a:ext>
            </a:extLst>
          </p:cNvPr>
          <p:cNvPicPr>
            <a:picLocks noChangeAspect="1"/>
          </p:cNvPicPr>
          <p:nvPr/>
        </p:nvPicPr>
        <p:blipFill>
          <a:blip r:embed="rId2"/>
          <a:stretch>
            <a:fillRect/>
          </a:stretch>
        </p:blipFill>
        <p:spPr>
          <a:xfrm>
            <a:off x="684052" y="549011"/>
            <a:ext cx="7924800" cy="5759714"/>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Crude Oil Exports (2012 thru February 2017)</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21</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1524000" y="1828800"/>
            <a:ext cx="4099770" cy="584775"/>
          </a:xfrm>
          <a:prstGeom prst="rect">
            <a:avLst/>
          </a:prstGeom>
          <a:solidFill>
            <a:schemeClr val="accent5">
              <a:lumMod val="20000"/>
              <a:lumOff val="80000"/>
            </a:schemeClr>
          </a:solidFill>
          <a:ln>
            <a:solidFill>
              <a:schemeClr val="tx1"/>
            </a:solidFill>
          </a:ln>
        </p:spPr>
        <p:txBody>
          <a:bodyPr wrap="square" rtlCol="0">
            <a:spAutoFit/>
          </a:bodyPr>
          <a:lstStyle/>
          <a:p>
            <a:r>
              <a:rPr lang="en-US" sz="1600" dirty="0"/>
              <a:t>Lifting of oil export restrictions has enabled record exports.</a:t>
            </a:r>
          </a:p>
        </p:txBody>
      </p:sp>
      <p:sp>
        <p:nvSpPr>
          <p:cNvPr id="12" name="Text Box 15">
            <a:extLst>
              <a:ext uri="{FF2B5EF4-FFF2-40B4-BE49-F238E27FC236}">
                <a16:creationId xmlns:a16="http://schemas.microsoft.com/office/drawing/2014/main" id="{0AAD5A33-5C1C-4020-8533-7C4D4A3F3B91}"/>
              </a:ext>
            </a:extLst>
          </p:cNvPr>
          <p:cNvSpPr txBox="1">
            <a:spLocks noChangeArrowheads="1"/>
          </p:cNvSpPr>
          <p:nvPr/>
        </p:nvSpPr>
        <p:spPr bwMode="auto">
          <a:xfrm>
            <a:off x="1524000" y="4267200"/>
            <a:ext cx="30480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Information Administration.</a:t>
            </a:r>
          </a:p>
        </p:txBody>
      </p:sp>
    </p:spTree>
    <p:extLst>
      <p:ext uri="{BB962C8B-B14F-4D97-AF65-F5344CB8AC3E}">
        <p14:creationId xmlns:p14="http://schemas.microsoft.com/office/powerpoint/2010/main" val="25030040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C8769F8-D87D-44BB-AEB4-3CC445151504}"/>
              </a:ext>
            </a:extLst>
          </p:cNvPr>
          <p:cNvPicPr>
            <a:picLocks noChangeAspect="1"/>
          </p:cNvPicPr>
          <p:nvPr/>
        </p:nvPicPr>
        <p:blipFill>
          <a:blip r:embed="rId2"/>
          <a:stretch>
            <a:fillRect/>
          </a:stretch>
        </p:blipFill>
        <p:spPr>
          <a:xfrm>
            <a:off x="614164" y="235912"/>
            <a:ext cx="8377436" cy="6088688"/>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Crude Oil Transportation by Rail Tank Car</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22</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886200" y="3992940"/>
            <a:ext cx="3276600" cy="1569660"/>
          </a:xfrm>
          <a:prstGeom prst="rect">
            <a:avLst/>
          </a:prstGeom>
          <a:solidFill>
            <a:schemeClr val="accent3">
              <a:lumMod val="20000"/>
              <a:lumOff val="80000"/>
            </a:schemeClr>
          </a:solidFill>
          <a:ln>
            <a:solidFill>
              <a:schemeClr val="tx1"/>
            </a:solidFill>
          </a:ln>
        </p:spPr>
        <p:txBody>
          <a:bodyPr wrap="square" rtlCol="0">
            <a:spAutoFit/>
          </a:bodyPr>
          <a:lstStyle/>
          <a:p>
            <a:r>
              <a:rPr lang="en-US" sz="1600" dirty="0"/>
              <a:t>Expanded crude oil pipeline takeaway capacity has allowed oil producers to shift away from more expensive rail transport back to pipeline movements. Domestic oil “discounts” have narrowed.</a:t>
            </a:r>
          </a:p>
        </p:txBody>
      </p:sp>
      <p:sp>
        <p:nvSpPr>
          <p:cNvPr id="12" name="Text Box 15">
            <a:extLst>
              <a:ext uri="{FF2B5EF4-FFF2-40B4-BE49-F238E27FC236}">
                <a16:creationId xmlns:a16="http://schemas.microsoft.com/office/drawing/2014/main" id="{0AAD5A33-5C1C-4020-8533-7C4D4A3F3B91}"/>
              </a:ext>
            </a:extLst>
          </p:cNvPr>
          <p:cNvSpPr txBox="1">
            <a:spLocks noChangeArrowheads="1"/>
          </p:cNvSpPr>
          <p:nvPr/>
        </p:nvSpPr>
        <p:spPr bwMode="auto">
          <a:xfrm>
            <a:off x="1371600" y="3345634"/>
            <a:ext cx="2209800" cy="600164"/>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Energy Commission analysis of data from the Energy Information Administration.</a:t>
            </a:r>
          </a:p>
        </p:txBody>
      </p:sp>
    </p:spTree>
    <p:extLst>
      <p:ext uri="{BB962C8B-B14F-4D97-AF65-F5344CB8AC3E}">
        <p14:creationId xmlns:p14="http://schemas.microsoft.com/office/powerpoint/2010/main" val="1263162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B85193E-F5C3-4A3B-BECD-B178FEAE1461}"/>
              </a:ext>
            </a:extLst>
          </p:cNvPr>
          <p:cNvPicPr>
            <a:picLocks noChangeAspect="1"/>
          </p:cNvPicPr>
          <p:nvPr/>
        </p:nvPicPr>
        <p:blipFill>
          <a:blip r:embed="rId2"/>
          <a:stretch>
            <a:fillRect/>
          </a:stretch>
        </p:blipFill>
        <p:spPr>
          <a:xfrm>
            <a:off x="838200" y="516879"/>
            <a:ext cx="7990854" cy="5807721"/>
          </a:xfrm>
          <a:prstGeom prst="rect">
            <a:avLst/>
          </a:prstGeom>
        </p:spPr>
      </p:pic>
      <p:sp>
        <p:nvSpPr>
          <p:cNvPr id="14339" name="Title 1"/>
          <p:cNvSpPr>
            <a:spLocks noGrp="1"/>
          </p:cNvSpPr>
          <p:nvPr>
            <p:ph type="title" idx="4294967295"/>
          </p:nvPr>
        </p:nvSpPr>
        <p:spPr>
          <a:xfrm>
            <a:off x="914400" y="-152400"/>
            <a:ext cx="8229600" cy="1143000"/>
          </a:xfrm>
        </p:spPr>
        <p:txBody>
          <a:bodyPr/>
          <a:lstStyle/>
          <a:p>
            <a:pPr eaLnBrk="1" hangingPunct="1"/>
            <a:r>
              <a:rPr lang="en-US" sz="3200" dirty="0"/>
              <a:t>California Crude Oil Imports Via Rail Tank Cars</a:t>
            </a:r>
          </a:p>
        </p:txBody>
      </p:sp>
      <p:sp>
        <p:nvSpPr>
          <p:cNvPr id="9" name="TextBox 8"/>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14344" name="Slide Number Placeholder 10"/>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D993DEE-8A7F-432E-A2B0-9F4909EF3D6B}" type="slidenum">
              <a:rPr lang="en-US" sz="1200" smtClean="0">
                <a:solidFill>
                  <a:srgbClr val="898989"/>
                </a:solidFill>
              </a:rPr>
              <a:pPr>
                <a:spcBef>
                  <a:spcPct val="0"/>
                </a:spcBef>
                <a:buFontTx/>
                <a:buNone/>
              </a:pPr>
              <a:t>23</a:t>
            </a:fld>
            <a:endParaRPr lang="en-US" sz="1200">
              <a:solidFill>
                <a:srgbClr val="898989"/>
              </a:solidFill>
            </a:endParaRPr>
          </a:p>
        </p:txBody>
      </p:sp>
      <p:pic>
        <p:nvPicPr>
          <p:cNvPr id="11" name="Picture 2"/>
          <p:cNvPicPr>
            <a:picLocks noChangeAspect="1" noChangeArrowheads="1"/>
          </p:cNvPicPr>
          <p:nvPr/>
        </p:nvPicPr>
        <p:blipFill>
          <a:blip r:embed="rId3" cstate="print"/>
          <a:srcRect/>
          <a:stretch>
            <a:fillRect/>
          </a:stretch>
        </p:blipFill>
        <p:spPr bwMode="auto">
          <a:xfrm>
            <a:off x="76200" y="76200"/>
            <a:ext cx="1143000" cy="995882"/>
          </a:xfrm>
          <a:prstGeom prst="rect">
            <a:avLst/>
          </a:prstGeom>
          <a:noFill/>
          <a:ln w="9525">
            <a:noFill/>
            <a:miter lim="800000"/>
            <a:headEnd/>
            <a:tailEnd/>
          </a:ln>
        </p:spPr>
      </p:pic>
      <p:sp>
        <p:nvSpPr>
          <p:cNvPr id="2" name="TextBox 1"/>
          <p:cNvSpPr txBox="1"/>
          <p:nvPr/>
        </p:nvSpPr>
        <p:spPr>
          <a:xfrm>
            <a:off x="3962400" y="1295400"/>
            <a:ext cx="4099770" cy="830997"/>
          </a:xfrm>
          <a:prstGeom prst="rect">
            <a:avLst/>
          </a:prstGeom>
          <a:solidFill>
            <a:schemeClr val="accent5">
              <a:lumMod val="40000"/>
              <a:lumOff val="60000"/>
            </a:schemeClr>
          </a:solidFill>
          <a:ln>
            <a:solidFill>
              <a:schemeClr val="tx1"/>
            </a:solidFill>
          </a:ln>
        </p:spPr>
        <p:txBody>
          <a:bodyPr wrap="square" rtlCol="0">
            <a:spAutoFit/>
          </a:bodyPr>
          <a:lstStyle/>
          <a:p>
            <a:r>
              <a:rPr lang="en-US" sz="1600" dirty="0"/>
              <a:t>California also experiencing decreased rail imports of oil. Less than 0.2 percent of total oil supply for refiners during 2016.</a:t>
            </a:r>
          </a:p>
        </p:txBody>
      </p:sp>
      <p:sp>
        <p:nvSpPr>
          <p:cNvPr id="12" name="Text Box 15">
            <a:extLst>
              <a:ext uri="{FF2B5EF4-FFF2-40B4-BE49-F238E27FC236}">
                <a16:creationId xmlns:a16="http://schemas.microsoft.com/office/drawing/2014/main" id="{0AAD5A33-5C1C-4020-8533-7C4D4A3F3B91}"/>
              </a:ext>
            </a:extLst>
          </p:cNvPr>
          <p:cNvSpPr txBox="1">
            <a:spLocks noChangeArrowheads="1"/>
          </p:cNvSpPr>
          <p:nvPr/>
        </p:nvSpPr>
        <p:spPr bwMode="auto">
          <a:xfrm>
            <a:off x="3742709" y="2854254"/>
            <a:ext cx="3505200" cy="261610"/>
          </a:xfrm>
          <a:prstGeom prst="rect">
            <a:avLst/>
          </a:prstGeom>
          <a:noFill/>
          <a:ln w="9525">
            <a:noFill/>
            <a:miter lim="800000"/>
            <a:headEnd/>
            <a:tailEnd/>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ts val="600"/>
              </a:spcBef>
              <a:buFontTx/>
              <a:buNone/>
            </a:pPr>
            <a:r>
              <a:rPr lang="en-US" sz="1100" dirty="0">
                <a:latin typeface="Arial" panose="020B0604020202020204" pitchFamily="34" charset="0"/>
              </a:rPr>
              <a:t>Source: PIIRA data, Energy Commission analysis.</a:t>
            </a:r>
          </a:p>
        </p:txBody>
      </p:sp>
    </p:spTree>
    <p:extLst>
      <p:ext uri="{BB962C8B-B14F-4D97-AF65-F5344CB8AC3E}">
        <p14:creationId xmlns:p14="http://schemas.microsoft.com/office/powerpoint/2010/main" val="9042758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descr="Polar%20Resolution%20tu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0800" y="2971800"/>
            <a:ext cx="426720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itle 1"/>
          <p:cNvSpPr>
            <a:spLocks noGrp="1"/>
          </p:cNvSpPr>
          <p:nvPr>
            <p:ph type="title" idx="4294967295"/>
          </p:nvPr>
        </p:nvSpPr>
        <p:spPr>
          <a:xfrm>
            <a:off x="381000" y="0"/>
            <a:ext cx="8229600" cy="1143000"/>
          </a:xfrm>
        </p:spPr>
        <p:txBody>
          <a:bodyPr/>
          <a:lstStyle/>
          <a:p>
            <a:pPr eaLnBrk="1" hangingPunct="1"/>
            <a:r>
              <a:rPr lang="en-US" sz="3200" dirty="0"/>
              <a:t>Additional Q &amp; A</a:t>
            </a:r>
          </a:p>
        </p:txBody>
      </p:sp>
      <p:pic>
        <p:nvPicPr>
          <p:cNvPr id="6149" name="Picture 4" descr="94-63-32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41338" y="1143000"/>
            <a:ext cx="2393950" cy="331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5" descr="Pipeline Photo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00600" y="1066800"/>
            <a:ext cx="3733800" cy="240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p:cNvSpPr txBox="1"/>
          <p:nvPr/>
        </p:nvSpPr>
        <p:spPr>
          <a:xfrm>
            <a:off x="1371600" y="6324600"/>
            <a:ext cx="6934200" cy="338554"/>
          </a:xfrm>
          <a:prstGeom prst="rect">
            <a:avLst/>
          </a:prstGeom>
          <a:gradFill flip="none" rotWithShape="1">
            <a:gsLst>
              <a:gs pos="0">
                <a:schemeClr val="tx2">
                  <a:lumMod val="60000"/>
                  <a:lumOff val="40000"/>
                </a:schemeClr>
              </a:gs>
              <a:gs pos="50000">
                <a:schemeClr val="accent1">
                  <a:tint val="44500"/>
                  <a:satMod val="160000"/>
                </a:schemeClr>
              </a:gs>
              <a:gs pos="100000">
                <a:schemeClr val="accent1">
                  <a:tint val="23500"/>
                  <a:satMod val="160000"/>
                </a:schemeClr>
              </a:gs>
            </a:gsLst>
            <a:lin ang="0" scaled="1"/>
            <a:tileRect/>
          </a:gradFill>
        </p:spPr>
        <p:txBody>
          <a:bodyPr>
            <a:spAutoFit/>
          </a:bodyPr>
          <a:lstStyle/>
          <a:p>
            <a:pPr eaLnBrk="1" hangingPunct="1">
              <a:defRPr/>
            </a:pPr>
            <a:r>
              <a:rPr lang="en-US" sz="1600" dirty="0">
                <a:solidFill>
                  <a:schemeClr val="tx1">
                    <a:alpha val="68000"/>
                  </a:schemeClr>
                </a:solidFill>
                <a:latin typeface="Arial" charset="0"/>
                <a:cs typeface="Arial" charset="0"/>
              </a:rPr>
              <a:t>California Energy Commission</a:t>
            </a:r>
          </a:p>
        </p:txBody>
      </p:sp>
      <p:sp>
        <p:nvSpPr>
          <p:cNvPr id="10" name="Date Placeholder 9"/>
          <p:cNvSpPr>
            <a:spLocks noGrp="1"/>
          </p:cNvSpPr>
          <p:nvPr>
            <p:ph type="dt" sz="quarter" idx="10"/>
          </p:nvPr>
        </p:nvSpPr>
        <p:spPr/>
        <p:txBody>
          <a:bodyPr/>
          <a:lstStyle/>
          <a:p>
            <a:pPr>
              <a:defRPr/>
            </a:pPr>
            <a:r>
              <a:rPr lang="en-US"/>
              <a:t>7/6/2017</a:t>
            </a:r>
          </a:p>
        </p:txBody>
      </p:sp>
      <p:sp>
        <p:nvSpPr>
          <p:cNvPr id="6153" name="Slide Number Placeholder 8"/>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BB41F3A7-7CB1-46F7-8A21-C68B2FA15928}" type="slidenum">
              <a:rPr lang="en-US" sz="1200" smtClean="0">
                <a:solidFill>
                  <a:srgbClr val="898989"/>
                </a:solidFill>
              </a:rPr>
              <a:pPr>
                <a:spcBef>
                  <a:spcPct val="0"/>
                </a:spcBef>
                <a:buFontTx/>
                <a:buNone/>
              </a:pPr>
              <a:t>24</a:t>
            </a:fld>
            <a:endParaRPr lang="en-US" sz="1200">
              <a:solidFill>
                <a:srgbClr val="898989"/>
              </a:solidFill>
            </a:endParaRPr>
          </a:p>
        </p:txBody>
      </p:sp>
      <p:pic>
        <p:nvPicPr>
          <p:cNvPr id="11" name="Picture 2"/>
          <p:cNvPicPr>
            <a:picLocks noChangeAspect="1" noChangeArrowheads="1"/>
          </p:cNvPicPr>
          <p:nvPr/>
        </p:nvPicPr>
        <p:blipFill>
          <a:blip r:embed="rId6" cstate="print"/>
          <a:srcRect/>
          <a:stretch>
            <a:fillRect/>
          </a:stretch>
        </p:blipFill>
        <p:spPr bwMode="auto">
          <a:xfrm>
            <a:off x="76200" y="76200"/>
            <a:ext cx="1143000" cy="995882"/>
          </a:xfrm>
          <a:prstGeom prst="rect">
            <a:avLst/>
          </a:prstGeom>
          <a:noFill/>
          <a:ln w="9525">
            <a:noFill/>
            <a:miter lim="800000"/>
            <a:headEnd/>
            <a:tailEnd/>
          </a:ln>
        </p:spPr>
      </p:pic>
    </p:spTree>
    <p:extLst>
      <p:ext uri="{BB962C8B-B14F-4D97-AF65-F5344CB8AC3E}">
        <p14:creationId xmlns:p14="http://schemas.microsoft.com/office/powerpoint/2010/main" val="27269314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17-IEPR-06</Docket_x0020_Number>
    <TaxCatchAll xmlns="8eef3743-c7b3-4cbe-8837-b6e805be353c">
      <Value>61</Value>
      <Value>6</Value>
      <Value>105</Value>
      <Value>3</Value>
      <Value>41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Energy Commission</TermName>
          <TermId xmlns="http://schemas.microsoft.com/office/infopath/2007/PartnerControls">99bc44f1-30ef-4612-bd74-490e804c5029</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2016-07-11 Workshop</TermName>
          <TermId xmlns="http://schemas.microsoft.com/office/infopath/2007/PartnerControls">bd75c25a-fa8d-4599-bb03-3ab67bd1d4c0</TermId>
        </TermInfo>
        <TermInfo xmlns="http://schemas.microsoft.com/office/infopath/2007/PartnerControls">
          <TermName xmlns="http://schemas.microsoft.com/office/infopath/2007/PartnerControls">IEPR Presentations</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Z5JXHV6S7NA6-3-111811</_dlc_DocId>
    <_dlc_DocIdUrl xmlns="8eef3743-c7b3-4cbe-8837-b6e805be353c">
      <Url>http://efilingspinternal/_layouts/DocIdRedir.aspx?ID=Z5JXHV6S7NA6-3-111811</Url>
      <Description>Z5JXHV6S7NA6-3-111811</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472AFA4-143E-4DE9-854D-2C32E2B2C223}"/>
</file>

<file path=customXml/itemProps2.xml><?xml version="1.0" encoding="utf-8"?>
<ds:datastoreItem xmlns:ds="http://schemas.openxmlformats.org/officeDocument/2006/customXml" ds:itemID="{7E53870A-50BD-4944-9FB1-54C060746565}"/>
</file>

<file path=customXml/itemProps3.xml><?xml version="1.0" encoding="utf-8"?>
<ds:datastoreItem xmlns:ds="http://schemas.openxmlformats.org/officeDocument/2006/customXml" ds:itemID="{5B5AB44E-7A5B-429B-842E-F9C61FE00EBD}"/>
</file>

<file path=customXml/itemProps4.xml><?xml version="1.0" encoding="utf-8"?>
<ds:datastoreItem xmlns:ds="http://schemas.openxmlformats.org/officeDocument/2006/customXml" ds:itemID="{CF7FAF3B-24AF-48ED-A97B-87401765D2F6}"/>
</file>

<file path=docProps/app.xml><?xml version="1.0" encoding="utf-8"?>
<Properties xmlns="http://schemas.openxmlformats.org/officeDocument/2006/extended-properties" xmlns:vt="http://schemas.openxmlformats.org/officeDocument/2006/docPropsVTypes">
  <TotalTime>93106</TotalTime>
  <Words>933</Words>
  <Application>Microsoft Office PowerPoint</Application>
  <PresentationFormat>On-screen Show (4:3)</PresentationFormat>
  <Paragraphs>151</Paragraphs>
  <Slides>24</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Arial</vt:lpstr>
      <vt:lpstr>Calibri</vt:lpstr>
      <vt:lpstr>Office Theme</vt:lpstr>
      <vt:lpstr>PowerPoint Presentation</vt:lpstr>
      <vt:lpstr>Presentation Topics</vt:lpstr>
      <vt:lpstr>PowerPoint Presentation</vt:lpstr>
      <vt:lpstr>California Oil Production (1865 to 2016)</vt:lpstr>
      <vt:lpstr>California Refinery Oil Sources (1982–2016)</vt:lpstr>
      <vt:lpstr>Annual Crude Oil Imports into California</vt:lpstr>
      <vt:lpstr>PowerPoint Presentation</vt:lpstr>
      <vt:lpstr>PowerPoint Presentation</vt:lpstr>
      <vt:lpstr>U.S. Oil Production by Shale Basin</vt:lpstr>
      <vt:lpstr>U.S. Crude Oil Production (1981-Jan. 2017)</vt:lpstr>
      <vt:lpstr>U.S. Change in Crude Oil Production</vt:lpstr>
      <vt:lpstr>U.S. Crude Oil Imports (1990 thru 2016)</vt:lpstr>
      <vt:lpstr>U.S. Oil Rig Deployment (1987 thru April 2017)</vt:lpstr>
      <vt:lpstr>PowerPoint Presentation</vt:lpstr>
      <vt:lpstr>PowerPoint Presentation</vt:lpstr>
      <vt:lpstr>Global Oil Production Change 2016 vs. 2008</vt:lpstr>
      <vt:lpstr>Global Crude Supply Imbalance</vt:lpstr>
      <vt:lpstr>Daily Brent Crude Oil Prices (Thru 6/19/17)</vt:lpstr>
      <vt:lpstr>PowerPoint Presentation</vt:lpstr>
      <vt:lpstr>Crude Oil – Export Restrictions - Before</vt:lpstr>
      <vt:lpstr>Crude Oil Exports (2012 thru February 2017)</vt:lpstr>
      <vt:lpstr>Crude Oil Transportation by Rail Tank Car</vt:lpstr>
      <vt:lpstr>California Crude Oil Imports Via Rail Tank Cars</vt:lpstr>
      <vt:lpstr>Additional Q &amp; 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Crude Oil Trends</dc:title>
  <dc:creator>Gordon</dc:creator>
  <cp:lastModifiedBy>Gordon Schremp</cp:lastModifiedBy>
  <cp:revision>5009</cp:revision>
  <dcterms:created xsi:type="dcterms:W3CDTF">2010-09-06T21:52:40Z</dcterms:created>
  <dcterms:modified xsi:type="dcterms:W3CDTF">2017-06-29T23:59:47Z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4a5a42aa-1686-4cd0-af13-d831556fdf07</vt:lpwstr>
  </property>
  <property fmtid="{D5CDD505-2E9C-101B-9397-08002B2CF9AE}" pid="4" name="Subject_x0020_Areas">
    <vt:lpwstr>105;#IEPR 2016-07-11 Workshop|bd75c25a-fa8d-4599-bb03-3ab67bd1d4c0;#61;#IEPR Presentations|51277923-a549-4352-9cc5-bcce892adf24</vt:lpwstr>
  </property>
  <property fmtid="{D5CDD505-2E9C-101B-9397-08002B2CF9AE}" pid="5" name="_CopySource">
    <vt:lpwstr>http://efilingspinternal/PendingDocuments/17-IEPR-06/20170705T145535_Crude_Oil_Trends.pptx</vt:lpwstr>
  </property>
  <property fmtid="{D5CDD505-2E9C-101B-9397-08002B2CF9AE}" pid="6" name="Subject Areas">
    <vt:lpwstr>105;#IEPR 2016-07-11 Workshop|bd75c25a-fa8d-4599-bb03-3ab67bd1d4c0;#61;#IEPR Presentations|51277923-a549-4352-9cc5-bcce892adf24</vt:lpwstr>
  </property>
  <property fmtid="{D5CDD505-2E9C-101B-9397-08002B2CF9AE}" pid="7" name="Submission Type">
    <vt:lpwstr>6;#Document|6786e4f6-aafd-416d-a977-1b2d5f456edf</vt:lpwstr>
  </property>
  <property fmtid="{D5CDD505-2E9C-101B-9397-08002B2CF9AE}" pid="8" name="Submitter Role">
    <vt:lpwstr>41;#Energy Commission|99bc44f1-30ef-4612-bd74-490e804c5029</vt:lpwstr>
  </property>
  <property fmtid="{D5CDD505-2E9C-101B-9397-08002B2CF9AE}" pid="9" name="Order">
    <vt:r8>2308300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