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11"/>
  </p:notesMasterIdLst>
  <p:sldIdLst>
    <p:sldId id="259" r:id="rId2"/>
    <p:sldId id="318" r:id="rId3"/>
    <p:sldId id="323" r:id="rId4"/>
    <p:sldId id="326" r:id="rId5"/>
    <p:sldId id="325" r:id="rId6"/>
    <p:sldId id="324" r:id="rId7"/>
    <p:sldId id="322" r:id="rId8"/>
    <p:sldId id="320" r:id="rId9"/>
    <p:sldId id="319" r:id="rId10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ECFF"/>
    <a:srgbClr val="66FFFF"/>
    <a:srgbClr val="00FFFF"/>
    <a:srgbClr val="333333"/>
    <a:srgbClr val="0099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70" autoAdjust="0"/>
    <p:restoredTop sz="94660"/>
  </p:normalViewPr>
  <p:slideViewPr>
    <p:cSldViewPr>
      <p:cViewPr>
        <p:scale>
          <a:sx n="75" d="100"/>
          <a:sy n="75" d="100"/>
        </p:scale>
        <p:origin x="-1092" y="-714"/>
      </p:cViewPr>
      <p:guideLst>
        <p:guide orient="horz" pos="283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774" y="2232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0"/>
  <c:chart>
    <c:autoTitleDeleted val="1"/>
    <c:plotArea>
      <c:layout>
        <c:manualLayout>
          <c:layoutTarget val="inner"/>
          <c:xMode val="edge"/>
          <c:yMode val="edge"/>
          <c:x val="0.13544388310884417"/>
          <c:y val="4.8843515830528365E-2"/>
          <c:w val="0.84564888323048215"/>
          <c:h val="0.8138419492381701"/>
        </c:manualLayout>
      </c:layout>
      <c:lineChart>
        <c:grouping val="standard"/>
        <c:ser>
          <c:idx val="0"/>
          <c:order val="0"/>
          <c:tx>
            <c:strRef>
              <c:f>Charts!$P$1</c:f>
              <c:strCache>
                <c:ptCount val="1"/>
                <c:pt idx="0">
                  <c:v>Total Backbone Flows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dLbls>
            <c:dLbl>
              <c:idx val="25"/>
              <c:layout>
                <c:manualLayout>
                  <c:x val="-0.1935701971077145"/>
                  <c:y val="-7.7956989247311856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sz="1200" b="1" dirty="0"/>
                      <a:t>Total Backbone Flows</a:t>
                    </a:r>
                  </a:p>
                </c:rich>
              </c:tx>
              <c:spPr/>
              <c:dLblPos val="r"/>
              <c:showSerName val="1"/>
            </c:dLbl>
            <c:delete val="1"/>
          </c:dLbls>
          <c:cat>
            <c:numRef>
              <c:f>Charts!$O$2:$O$35</c:f>
              <c:numCache>
                <c:formatCode>mmm\-yy</c:formatCode>
                <c:ptCount val="34"/>
                <c:pt idx="0">
                  <c:v>40909</c:v>
                </c:pt>
                <c:pt idx="1">
                  <c:v>40940</c:v>
                </c:pt>
                <c:pt idx="2">
                  <c:v>40969</c:v>
                </c:pt>
                <c:pt idx="3">
                  <c:v>41000</c:v>
                </c:pt>
                <c:pt idx="4">
                  <c:v>41030</c:v>
                </c:pt>
                <c:pt idx="5">
                  <c:v>41061</c:v>
                </c:pt>
                <c:pt idx="6">
                  <c:v>41091</c:v>
                </c:pt>
                <c:pt idx="7">
                  <c:v>41122</c:v>
                </c:pt>
                <c:pt idx="8">
                  <c:v>41153</c:v>
                </c:pt>
                <c:pt idx="9">
                  <c:v>41183</c:v>
                </c:pt>
                <c:pt idx="10">
                  <c:v>41214</c:v>
                </c:pt>
                <c:pt idx="11">
                  <c:v>41244</c:v>
                </c:pt>
                <c:pt idx="12">
                  <c:v>41275</c:v>
                </c:pt>
                <c:pt idx="13">
                  <c:v>41306</c:v>
                </c:pt>
                <c:pt idx="14">
                  <c:v>41334</c:v>
                </c:pt>
                <c:pt idx="15">
                  <c:v>41365</c:v>
                </c:pt>
                <c:pt idx="16">
                  <c:v>41395</c:v>
                </c:pt>
                <c:pt idx="17">
                  <c:v>41426</c:v>
                </c:pt>
                <c:pt idx="18">
                  <c:v>41456</c:v>
                </c:pt>
                <c:pt idx="19">
                  <c:v>41487</c:v>
                </c:pt>
                <c:pt idx="20">
                  <c:v>41518</c:v>
                </c:pt>
                <c:pt idx="21">
                  <c:v>41548</c:v>
                </c:pt>
                <c:pt idx="22">
                  <c:v>41579</c:v>
                </c:pt>
                <c:pt idx="23">
                  <c:v>41609</c:v>
                </c:pt>
                <c:pt idx="24">
                  <c:v>41640</c:v>
                </c:pt>
                <c:pt idx="25">
                  <c:v>41671</c:v>
                </c:pt>
                <c:pt idx="26">
                  <c:v>41699</c:v>
                </c:pt>
                <c:pt idx="27">
                  <c:v>41730</c:v>
                </c:pt>
                <c:pt idx="28">
                  <c:v>41760</c:v>
                </c:pt>
                <c:pt idx="29">
                  <c:v>41791</c:v>
                </c:pt>
                <c:pt idx="30">
                  <c:v>41821</c:v>
                </c:pt>
                <c:pt idx="31">
                  <c:v>41852</c:v>
                </c:pt>
                <c:pt idx="32">
                  <c:v>41883</c:v>
                </c:pt>
                <c:pt idx="33">
                  <c:v>41913</c:v>
                </c:pt>
              </c:numCache>
            </c:numRef>
          </c:cat>
          <c:val>
            <c:numRef>
              <c:f>Charts!$P$2:$P$35</c:f>
              <c:numCache>
                <c:formatCode>0</c:formatCode>
                <c:ptCount val="34"/>
                <c:pt idx="0">
                  <c:v>2479.4280645161289</c:v>
                </c:pt>
                <c:pt idx="1">
                  <c:v>2607.1279310344826</c:v>
                </c:pt>
                <c:pt idx="2">
                  <c:v>2497.5119354838712</c:v>
                </c:pt>
                <c:pt idx="3">
                  <c:v>2716.4353333333352</c:v>
                </c:pt>
                <c:pt idx="4">
                  <c:v>2653.8409677419354</c:v>
                </c:pt>
                <c:pt idx="5">
                  <c:v>2580.0446666666662</c:v>
                </c:pt>
                <c:pt idx="6">
                  <c:v>2420.9651612903222</c:v>
                </c:pt>
                <c:pt idx="7">
                  <c:v>2021.041612903226</c:v>
                </c:pt>
                <c:pt idx="8">
                  <c:v>2711.4388333333332</c:v>
                </c:pt>
                <c:pt idx="9">
                  <c:v>2904.4535483870973</c:v>
                </c:pt>
                <c:pt idx="10">
                  <c:v>2703.6936666666666</c:v>
                </c:pt>
                <c:pt idx="11">
                  <c:v>2481.9406451612904</c:v>
                </c:pt>
                <c:pt idx="12">
                  <c:v>2246.1473870967739</c:v>
                </c:pt>
                <c:pt idx="13">
                  <c:v>2738.9752857142857</c:v>
                </c:pt>
                <c:pt idx="14">
                  <c:v>2549.974193548388</c:v>
                </c:pt>
                <c:pt idx="15">
                  <c:v>2398.1063333333336</c:v>
                </c:pt>
                <c:pt idx="16">
                  <c:v>2552.8945161290312</c:v>
                </c:pt>
                <c:pt idx="17">
                  <c:v>2549.4543333333345</c:v>
                </c:pt>
                <c:pt idx="18">
                  <c:v>2471.6203548387098</c:v>
                </c:pt>
                <c:pt idx="19">
                  <c:v>2651.228387096774</c:v>
                </c:pt>
                <c:pt idx="20">
                  <c:v>2756.3526666666667</c:v>
                </c:pt>
                <c:pt idx="21">
                  <c:v>2586.5141935483875</c:v>
                </c:pt>
                <c:pt idx="22">
                  <c:v>2033.8766666666672</c:v>
                </c:pt>
                <c:pt idx="23">
                  <c:v>1887.4745161290321</c:v>
                </c:pt>
                <c:pt idx="24">
                  <c:v>1820.2970322580643</c:v>
                </c:pt>
                <c:pt idx="25">
                  <c:v>1449.2685714285715</c:v>
                </c:pt>
                <c:pt idx="26">
                  <c:v>1927.0603225806449</c:v>
                </c:pt>
                <c:pt idx="27">
                  <c:v>2920.7143333333343</c:v>
                </c:pt>
                <c:pt idx="28">
                  <c:v>3055.9109677419356</c:v>
                </c:pt>
                <c:pt idx="29">
                  <c:v>2842.5186666666664</c:v>
                </c:pt>
                <c:pt idx="30">
                  <c:v>2744.6899354838706</c:v>
                </c:pt>
                <c:pt idx="31">
                  <c:v>2782.4061290322579</c:v>
                </c:pt>
                <c:pt idx="32">
                  <c:v>2717.5253333333339</c:v>
                </c:pt>
                <c:pt idx="33">
                  <c:v>2917.8164516129032</c:v>
                </c:pt>
              </c:numCache>
            </c:numRef>
          </c:val>
        </c:ser>
        <c:ser>
          <c:idx val="1"/>
          <c:order val="1"/>
          <c:tx>
            <c:strRef>
              <c:f>Charts!$Q$1</c:f>
              <c:strCache>
                <c:ptCount val="1"/>
                <c:pt idx="0">
                  <c:v> Total Operating Backbone Capacity</c:v>
                </c:pt>
              </c:strCache>
            </c:strRef>
          </c:tx>
          <c:spPr>
            <a:ln>
              <a:solidFill>
                <a:schemeClr val="accent6"/>
              </a:solidFill>
            </a:ln>
          </c:spPr>
          <c:marker>
            <c:symbol val="none"/>
          </c:marker>
          <c:dLbls>
            <c:dLbl>
              <c:idx val="27"/>
              <c:layout>
                <c:manualLayout>
                  <c:x val="-0.13727484432093048"/>
                  <c:y val="-7.7956989247311856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 Total </a:t>
                    </a:r>
                    <a:r>
                      <a:rPr lang="en-US" sz="1200" b="1" dirty="0" smtClean="0"/>
                      <a:t>Backbone </a:t>
                    </a:r>
                    <a:r>
                      <a:rPr lang="en-US" sz="1200" b="1" dirty="0"/>
                      <a:t>Capacity</a:t>
                    </a:r>
                  </a:p>
                </c:rich>
              </c:tx>
              <c:dLblPos val="r"/>
              <c:showSerName val="1"/>
            </c:dLbl>
            <c:delete val="1"/>
          </c:dLbls>
          <c:cat>
            <c:numRef>
              <c:f>Charts!$O$2:$O$35</c:f>
              <c:numCache>
                <c:formatCode>mmm\-yy</c:formatCode>
                <c:ptCount val="34"/>
                <c:pt idx="0">
                  <c:v>40909</c:v>
                </c:pt>
                <c:pt idx="1">
                  <c:v>40940</c:v>
                </c:pt>
                <c:pt idx="2">
                  <c:v>40969</c:v>
                </c:pt>
                <c:pt idx="3">
                  <c:v>41000</c:v>
                </c:pt>
                <c:pt idx="4">
                  <c:v>41030</c:v>
                </c:pt>
                <c:pt idx="5">
                  <c:v>41061</c:v>
                </c:pt>
                <c:pt idx="6">
                  <c:v>41091</c:v>
                </c:pt>
                <c:pt idx="7">
                  <c:v>41122</c:v>
                </c:pt>
                <c:pt idx="8">
                  <c:v>41153</c:v>
                </c:pt>
                <c:pt idx="9">
                  <c:v>41183</c:v>
                </c:pt>
                <c:pt idx="10">
                  <c:v>41214</c:v>
                </c:pt>
                <c:pt idx="11">
                  <c:v>41244</c:v>
                </c:pt>
                <c:pt idx="12">
                  <c:v>41275</c:v>
                </c:pt>
                <c:pt idx="13">
                  <c:v>41306</c:v>
                </c:pt>
                <c:pt idx="14">
                  <c:v>41334</c:v>
                </c:pt>
                <c:pt idx="15">
                  <c:v>41365</c:v>
                </c:pt>
                <c:pt idx="16">
                  <c:v>41395</c:v>
                </c:pt>
                <c:pt idx="17">
                  <c:v>41426</c:v>
                </c:pt>
                <c:pt idx="18">
                  <c:v>41456</c:v>
                </c:pt>
                <c:pt idx="19">
                  <c:v>41487</c:v>
                </c:pt>
                <c:pt idx="20">
                  <c:v>41518</c:v>
                </c:pt>
                <c:pt idx="21">
                  <c:v>41548</c:v>
                </c:pt>
                <c:pt idx="22">
                  <c:v>41579</c:v>
                </c:pt>
                <c:pt idx="23">
                  <c:v>41609</c:v>
                </c:pt>
                <c:pt idx="24">
                  <c:v>41640</c:v>
                </c:pt>
                <c:pt idx="25">
                  <c:v>41671</c:v>
                </c:pt>
                <c:pt idx="26">
                  <c:v>41699</c:v>
                </c:pt>
                <c:pt idx="27">
                  <c:v>41730</c:v>
                </c:pt>
                <c:pt idx="28">
                  <c:v>41760</c:v>
                </c:pt>
                <c:pt idx="29">
                  <c:v>41791</c:v>
                </c:pt>
                <c:pt idx="30">
                  <c:v>41821</c:v>
                </c:pt>
                <c:pt idx="31">
                  <c:v>41852</c:v>
                </c:pt>
                <c:pt idx="32">
                  <c:v>41883</c:v>
                </c:pt>
                <c:pt idx="33">
                  <c:v>41913</c:v>
                </c:pt>
              </c:numCache>
            </c:numRef>
          </c:cat>
          <c:val>
            <c:numRef>
              <c:f>Charts!$Q$2:$Q$35</c:f>
              <c:numCache>
                <c:formatCode>0</c:formatCode>
                <c:ptCount val="34"/>
                <c:pt idx="0">
                  <c:v>2965.8064516129025</c:v>
                </c:pt>
                <c:pt idx="1">
                  <c:v>2959.7586206896549</c:v>
                </c:pt>
                <c:pt idx="2">
                  <c:v>2758.1935483870971</c:v>
                </c:pt>
                <c:pt idx="3">
                  <c:v>2933.8</c:v>
                </c:pt>
                <c:pt idx="4">
                  <c:v>2717.1290322580649</c:v>
                </c:pt>
                <c:pt idx="5">
                  <c:v>2771.6</c:v>
                </c:pt>
                <c:pt idx="6">
                  <c:v>2757.161290322581</c:v>
                </c:pt>
                <c:pt idx="7">
                  <c:v>2914.0886129032256</c:v>
                </c:pt>
                <c:pt idx="8">
                  <c:v>3045.2666666666655</c:v>
                </c:pt>
                <c:pt idx="9">
                  <c:v>3082.1290322580649</c:v>
                </c:pt>
                <c:pt idx="10">
                  <c:v>3113</c:v>
                </c:pt>
                <c:pt idx="11">
                  <c:v>2975.9677419354844</c:v>
                </c:pt>
                <c:pt idx="12">
                  <c:v>3275.3225806451615</c:v>
                </c:pt>
                <c:pt idx="13">
                  <c:v>3217.4642857142853</c:v>
                </c:pt>
                <c:pt idx="14">
                  <c:v>3139.2903225806454</c:v>
                </c:pt>
                <c:pt idx="15">
                  <c:v>3291.7</c:v>
                </c:pt>
                <c:pt idx="16">
                  <c:v>3290.83870967742</c:v>
                </c:pt>
                <c:pt idx="17">
                  <c:v>3254.3666666666663</c:v>
                </c:pt>
                <c:pt idx="18">
                  <c:v>3111.3548387096771</c:v>
                </c:pt>
                <c:pt idx="19">
                  <c:v>3245.4193548387107</c:v>
                </c:pt>
                <c:pt idx="20">
                  <c:v>3159.4</c:v>
                </c:pt>
                <c:pt idx="21">
                  <c:v>2929</c:v>
                </c:pt>
                <c:pt idx="22">
                  <c:v>2843.1000000000004</c:v>
                </c:pt>
                <c:pt idx="23">
                  <c:v>2970.4516129032268</c:v>
                </c:pt>
                <c:pt idx="24">
                  <c:v>3090.0816532258063</c:v>
                </c:pt>
                <c:pt idx="25">
                  <c:v>3131.7198660714289</c:v>
                </c:pt>
                <c:pt idx="26">
                  <c:v>3200.8185483870966</c:v>
                </c:pt>
                <c:pt idx="27">
                  <c:v>3163.7760416666661</c:v>
                </c:pt>
                <c:pt idx="28">
                  <c:v>3267.5888045540796</c:v>
                </c:pt>
                <c:pt idx="29">
                  <c:v>3269.1411111111111</c:v>
                </c:pt>
                <c:pt idx="30">
                  <c:v>3219.6592884250463</c:v>
                </c:pt>
                <c:pt idx="31">
                  <c:v>3194.6340354206186</c:v>
                </c:pt>
                <c:pt idx="32">
                  <c:v>3163.2633660130723</c:v>
                </c:pt>
                <c:pt idx="33">
                  <c:v>3069.9775932953826</c:v>
                </c:pt>
              </c:numCache>
            </c:numRef>
          </c:val>
        </c:ser>
        <c:dLbls/>
        <c:marker val="1"/>
        <c:axId val="101444608"/>
        <c:axId val="101516032"/>
      </c:lineChart>
      <c:dateAx>
        <c:axId val="101444608"/>
        <c:scaling>
          <c:orientation val="minMax"/>
        </c:scaling>
        <c:axPos val="b"/>
        <c:numFmt formatCode="mmm\-yy" sourceLinked="1"/>
        <c:tickLblPos val="nextTo"/>
        <c:txPr>
          <a:bodyPr rot="-5400000" vert="horz"/>
          <a:lstStyle/>
          <a:p>
            <a:pPr>
              <a:defRPr sz="1200"/>
            </a:pPr>
            <a:endParaRPr lang="en-US"/>
          </a:p>
        </c:txPr>
        <c:crossAx val="101516032"/>
        <c:crosses val="autoZero"/>
        <c:auto val="1"/>
        <c:lblOffset val="100"/>
        <c:baseTimeUnit val="months"/>
      </c:dateAx>
      <c:valAx>
        <c:axId val="101516032"/>
        <c:scaling>
          <c:orientation val="minMax"/>
          <c:min val="1000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sz="1400" b="0"/>
                </a:pPr>
                <a:r>
                  <a:rPr lang="en-US" sz="1400" b="0" dirty="0"/>
                  <a:t>MMcf/d</a:t>
                </a:r>
              </a:p>
            </c:rich>
          </c:tx>
          <c:layout>
            <c:manualLayout>
              <c:xMode val="edge"/>
              <c:yMode val="edge"/>
              <c:x val="0"/>
              <c:y val="0.39307425281517239"/>
            </c:manualLayout>
          </c:layout>
        </c:title>
        <c:numFmt formatCode="#,##0" sourceLinked="0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0144460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1"/>
  <c:chart>
    <c:autoTitleDeleted val="1"/>
    <c:plotArea>
      <c:layout>
        <c:manualLayout>
          <c:layoutTarget val="inner"/>
          <c:xMode val="edge"/>
          <c:yMode val="edge"/>
          <c:x val="0.10666666666666669"/>
          <c:y val="2.1533245844269477E-2"/>
          <c:w val="0.77365079365079392"/>
          <c:h val="0.78127057981388681"/>
        </c:manualLayout>
      </c:layout>
      <c:barChart>
        <c:barDir val="col"/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Withdrawal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Supply</c:v>
                </c:pt>
                <c:pt idx="1">
                  <c:v>Ave Day</c:v>
                </c:pt>
                <c:pt idx="2">
                  <c:v>Peak Day</c:v>
                </c:pt>
                <c:pt idx="3">
                  <c:v>APD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3750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Pipeline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Supply</c:v>
                </c:pt>
                <c:pt idx="1">
                  <c:v>Ave Day</c:v>
                </c:pt>
                <c:pt idx="2">
                  <c:v>Peak Day</c:v>
                </c:pt>
                <c:pt idx="3">
                  <c:v>APD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2000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Ave Day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Supply</c:v>
                </c:pt>
                <c:pt idx="1">
                  <c:v>Ave Day</c:v>
                </c:pt>
                <c:pt idx="2">
                  <c:v>Peak Day</c:v>
                </c:pt>
                <c:pt idx="3">
                  <c:v>APD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1">
                  <c:v>3412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Peak Day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Supply</c:v>
                </c:pt>
                <c:pt idx="1">
                  <c:v>Ave Day</c:v>
                </c:pt>
                <c:pt idx="2">
                  <c:v>Peak Day</c:v>
                </c:pt>
                <c:pt idx="3">
                  <c:v>APD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2">
                  <c:v>4958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APD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Supply</c:v>
                </c:pt>
                <c:pt idx="1">
                  <c:v>Ave Day</c:v>
                </c:pt>
                <c:pt idx="2">
                  <c:v>Peak Day</c:v>
                </c:pt>
                <c:pt idx="3">
                  <c:v>APD</c:v>
                </c:pt>
              </c:strCache>
            </c:strRef>
          </c:cat>
          <c:val>
            <c:numRef>
              <c:f>Sheet1!$F$2:$F$5</c:f>
              <c:numCache>
                <c:formatCode>General</c:formatCode>
                <c:ptCount val="4"/>
                <c:pt idx="3">
                  <c:v>3230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Column1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Supply</c:v>
                </c:pt>
                <c:pt idx="1">
                  <c:v>Ave Day</c:v>
                </c:pt>
                <c:pt idx="2">
                  <c:v>Peak Day</c:v>
                </c:pt>
                <c:pt idx="3">
                  <c:v>APD</c:v>
                </c:pt>
              </c:strCache>
            </c:strRef>
          </c:cat>
          <c:val>
            <c:numRef>
              <c:f>Sheet1!$G$2:$G$5</c:f>
              <c:numCache>
                <c:formatCode>General</c:formatCode>
                <c:ptCount val="4"/>
                <c:pt idx="3">
                  <c:v>2300</c:v>
                </c:pt>
              </c:numCache>
            </c:numRef>
          </c:val>
        </c:ser>
        <c:dLbls>
          <c:showVal val="1"/>
        </c:dLbls>
        <c:gapWidth val="95"/>
        <c:overlap val="100"/>
        <c:axId val="104800256"/>
        <c:axId val="104801792"/>
      </c:barChart>
      <c:catAx>
        <c:axId val="104800256"/>
        <c:scaling>
          <c:orientation val="minMax"/>
        </c:scaling>
        <c:axPos val="b"/>
        <c:numFmt formatCode="General" sourceLinked="1"/>
        <c:majorTickMark val="none"/>
        <c:tickLblPos val="nextTo"/>
        <c:crossAx val="104801792"/>
        <c:crosses val="autoZero"/>
        <c:auto val="1"/>
        <c:lblAlgn val="ctr"/>
        <c:lblOffset val="100"/>
      </c:catAx>
      <c:valAx>
        <c:axId val="104801792"/>
        <c:scaling>
          <c:orientation val="minMax"/>
        </c:scaling>
        <c:delete val="1"/>
        <c:axPos val="l"/>
        <c:numFmt formatCode="General" sourceLinked="1"/>
        <c:tickLblPos val="none"/>
        <c:crossAx val="10480025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</cdr:x>
      <cdr:y>0.2381</cdr:y>
    </cdr:from>
    <cdr:to>
      <cdr:x>0.08</cdr:x>
      <cdr:y>0.35714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8600" y="762000"/>
          <a:ext cx="228600" cy="381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0.01333</cdr:x>
      <cdr:y>0.21429</cdr:y>
    </cdr:from>
    <cdr:to>
      <cdr:x>0.25333</cdr:x>
      <cdr:y>0.33333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6200" y="685800"/>
          <a:ext cx="1371600" cy="381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Pipeline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0.01333</cdr:x>
      <cdr:y>0.54762</cdr:y>
    </cdr:from>
    <cdr:to>
      <cdr:x>0.22667</cdr:x>
      <cdr:y>0.64286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76200" y="1752600"/>
          <a:ext cx="121920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Storage</a:t>
          </a:r>
        </a:p>
      </cdr:txBody>
    </cdr:sp>
  </cdr:relSizeAnchor>
  <cdr:relSizeAnchor xmlns:cdr="http://schemas.openxmlformats.org/drawingml/2006/chartDrawing">
    <cdr:from>
      <cdr:x>0.84524</cdr:x>
      <cdr:y>0.30952</cdr:y>
    </cdr:from>
    <cdr:to>
      <cdr:x>1</cdr:x>
      <cdr:y>0.40476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5410200" y="990600"/>
          <a:ext cx="99060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Noncore</a:t>
          </a:r>
          <a:endParaRPr lang="en-US" sz="1600" dirty="0"/>
        </a:p>
      </cdr:txBody>
    </cdr:sp>
  </cdr:relSizeAnchor>
  <cdr:relSizeAnchor xmlns:cdr="http://schemas.openxmlformats.org/drawingml/2006/chartDrawing">
    <cdr:from>
      <cdr:x>0.84524</cdr:x>
      <cdr:y>0.64286</cdr:y>
    </cdr:from>
    <cdr:to>
      <cdr:x>0.92857</cdr:x>
      <cdr:y>0.66667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5410200" y="2057400"/>
          <a:ext cx="533400" cy="76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0.85714</cdr:x>
      <cdr:y>0.59524</cdr:y>
    </cdr:from>
    <cdr:to>
      <cdr:x>0.97619</cdr:x>
      <cdr:y>0.71429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5486400" y="1905000"/>
          <a:ext cx="762000" cy="381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Core</a:t>
          </a:r>
        </a:p>
      </cdr:txBody>
    </cdr:sp>
  </cdr:relSizeAnchor>
  <cdr:relSizeAnchor xmlns:cdr="http://schemas.openxmlformats.org/drawingml/2006/chartDrawing">
    <cdr:from>
      <cdr:x>0.72619</cdr:x>
      <cdr:y>0.07143</cdr:y>
    </cdr:from>
    <cdr:to>
      <cdr:x>0.83333</cdr:x>
      <cdr:y>0.16667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648200" y="228600"/>
          <a:ext cx="685782" cy="3048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700" dirty="0" smtClean="0"/>
            <a:t>5530</a:t>
          </a:r>
          <a:endParaRPr lang="en-US" sz="1700" dirty="0"/>
        </a:p>
      </cdr:txBody>
    </cdr:sp>
  </cdr:relSizeAnchor>
  <cdr:relSizeAnchor xmlns:cdr="http://schemas.openxmlformats.org/drawingml/2006/chartDrawing">
    <cdr:from>
      <cdr:x>0.14286</cdr:x>
      <cdr:y>0.04762</cdr:y>
    </cdr:from>
    <cdr:to>
      <cdr:x>0.28572</cdr:x>
      <cdr:y>0.14286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914400" y="152400"/>
          <a:ext cx="914418" cy="3048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700" dirty="0" smtClean="0"/>
            <a:t>5750</a:t>
          </a:r>
          <a:endParaRPr lang="en-US" sz="17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/>
            </a:lvl1pPr>
          </a:lstStyle>
          <a:p>
            <a:endParaRPr lang="en-US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/>
            </a:lvl1pPr>
          </a:lstStyle>
          <a:p>
            <a:endParaRPr lang="en-US" dirty="0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/>
            </a:lvl1pPr>
          </a:lstStyle>
          <a:p>
            <a:endParaRPr lang="en-US" dirty="0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/>
            </a:lvl1pPr>
          </a:lstStyle>
          <a:p>
            <a:fld id="{517C5F89-FC62-4AC6-9542-6645A29B2FE5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47005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1E806E-30DA-4AB8-B5BB-EEC29BFE81A2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A38363B-773B-4401-83E5-8C57D4853D6F}" type="slidenum">
              <a:rPr lang="en-US" i="0" smtClean="0"/>
              <a:pPr eaLnBrk="1" hangingPunct="1"/>
              <a:t>3</a:t>
            </a:fld>
            <a:endParaRPr lang="en-US" i="0" dirty="0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D5CF9D3-E942-4FE7-A8EB-03E68304184E}" type="slidenum">
              <a:rPr lang="en-US" i="0" smtClean="0"/>
              <a:pPr eaLnBrk="1" hangingPunct="1"/>
              <a:t>7</a:t>
            </a:fld>
            <a:endParaRPr lang="en-US" i="0" dirty="0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8563" y="374650"/>
            <a:ext cx="4610100" cy="3457575"/>
          </a:xfrm>
          <a:ln w="12700" cap="flat">
            <a:solidFill>
              <a:schemeClr val="tx1"/>
            </a:solidFill>
          </a:ln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 rot="10800000" flipV="1">
            <a:off x="611188" y="4181475"/>
            <a:ext cx="5784850" cy="3282950"/>
          </a:xfrm>
          <a:noFill/>
        </p:spPr>
        <p:txBody>
          <a:bodyPr lIns="0" tIns="0" rIns="0" bIns="0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7686675" y="1066800"/>
            <a:ext cx="1457325" cy="373063"/>
          </a:xfrm>
          <a:prstGeom prst="rect">
            <a:avLst/>
          </a:prstGeom>
          <a:solidFill>
            <a:srgbClr val="FFCB3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3276600" y="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dirty="0">
              <a:latin typeface="Times New Roman" pitchFamily="18" charset="0"/>
            </a:endParaRPr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3581400" y="2286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b="1" dirty="0">
              <a:solidFill>
                <a:srgbClr val="FF6600"/>
              </a:solidFill>
            </a:endParaRP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4495800" y="6400800"/>
            <a:ext cx="609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/>
              <a:t> </a:t>
            </a:r>
          </a:p>
        </p:txBody>
      </p:sp>
      <p:sp>
        <p:nvSpPr>
          <p:cNvPr id="58376" name="Rectangle 8"/>
          <p:cNvSpPr>
            <a:spLocks noChangeArrowheads="1"/>
          </p:cNvSpPr>
          <p:nvPr/>
        </p:nvSpPr>
        <p:spPr bwMode="auto">
          <a:xfrm>
            <a:off x="0" y="1074738"/>
            <a:ext cx="1457325" cy="373062"/>
          </a:xfrm>
          <a:prstGeom prst="rect">
            <a:avLst/>
          </a:prstGeom>
          <a:solidFill>
            <a:srgbClr val="FFCB3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black">
          <a:xfrm>
            <a:off x="536575" y="1143000"/>
            <a:ext cx="7845425" cy="228600"/>
          </a:xfrm>
          <a:prstGeom prst="rect">
            <a:avLst/>
          </a:prstGeom>
          <a:solidFill>
            <a:srgbClr val="007AB0"/>
          </a:solidFill>
          <a:ln w="9525">
            <a:solidFill>
              <a:srgbClr val="0099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sz="2400" dirty="0">
              <a:latin typeface="Times New Roman" pitchFamily="18" charset="0"/>
            </a:endParaRPr>
          </a:p>
        </p:txBody>
      </p:sp>
      <p:graphicFrame>
        <p:nvGraphicFramePr>
          <p:cNvPr id="58378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7620000" y="6324600"/>
          <a:ext cx="1111250" cy="288925"/>
        </p:xfrm>
        <a:graphic>
          <a:graphicData uri="http://schemas.openxmlformats.org/presentationml/2006/ole">
            <p:oleObj spid="_x0000_s58395" r:id="rId3" imgW="1109324" imgH="288424" progId="">
              <p:embed/>
            </p:oleObj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06964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497107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8330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6844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81787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014270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535651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814421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75738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90582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7772400" cy="228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733800"/>
            <a:ext cx="7772400" cy="228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4539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28600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95400"/>
            <a:ext cx="77724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7348" name="Line 4"/>
          <p:cNvSpPr>
            <a:spLocks noChangeShapeType="1"/>
          </p:cNvSpPr>
          <p:nvPr/>
        </p:nvSpPr>
        <p:spPr bwMode="auto">
          <a:xfrm>
            <a:off x="728663" y="1066800"/>
            <a:ext cx="7772400" cy="0"/>
          </a:xfrm>
          <a:prstGeom prst="line">
            <a:avLst/>
          </a:prstGeom>
          <a:noFill/>
          <a:ln w="50800">
            <a:solidFill>
              <a:srgbClr val="FFCC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8458200" y="6400800"/>
            <a:ext cx="609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AA025CAF-FB4D-44D0-A296-DEF664AEDECF}" type="slidenum">
              <a:rPr lang="en-US" sz="1000"/>
              <a:pPr>
                <a:spcBef>
                  <a:spcPct val="50000"/>
                </a:spcBef>
              </a:pPr>
              <a:t>‹#›</a:t>
            </a:fld>
            <a:r>
              <a:rPr lang="en-US" sz="1000" dirty="0"/>
              <a:t> 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2438400" y="2286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latin typeface="Times New Roman" pitchFamily="18" charset="0"/>
            </a:endParaRPr>
          </a:p>
        </p:txBody>
      </p:sp>
      <p:graphicFrame>
        <p:nvGraphicFramePr>
          <p:cNvPr id="57351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28600" y="6400800"/>
          <a:ext cx="1111250" cy="288925"/>
        </p:xfrm>
        <a:graphic>
          <a:graphicData uri="http://schemas.openxmlformats.org/presentationml/2006/ole">
            <p:oleObj spid="_x0000_s57368" r:id="rId15" imgW="1109324" imgH="288424" progId="">
              <p:embed/>
            </p:oleObj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99C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99CC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99CC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99CC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99CC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99CC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99CC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99CC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99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>
          <a:solidFill>
            <a:srgbClr val="3333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000">
          <a:solidFill>
            <a:srgbClr val="333333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>
          <a:solidFill>
            <a:srgbClr val="333333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1600">
          <a:solidFill>
            <a:srgbClr val="333333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1400">
          <a:solidFill>
            <a:srgbClr val="333333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1400">
          <a:solidFill>
            <a:srgbClr val="333333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1400">
          <a:solidFill>
            <a:srgbClr val="333333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1400">
          <a:solidFill>
            <a:srgbClr val="333333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1400">
          <a:solidFill>
            <a:srgbClr val="333333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hyperlink" Target="../../gc/default.aspx" TargetMode="External"/><Relationship Id="rId4" Type="http://schemas.openxmlformats.org/officeDocument/2006/relationships/hyperlink" Target="file:///\\Appgas01\Gas01\OPC\SHARE\KAS\Presentations\OPC.PPT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905000"/>
            <a:ext cx="7772400" cy="2133600"/>
          </a:xfrm>
        </p:spPr>
        <p:txBody>
          <a:bodyPr/>
          <a:lstStyle/>
          <a:p>
            <a:pPr algn="ctr"/>
            <a:r>
              <a:rPr lang="en-US" dirty="0"/>
              <a:t>Pacific Gas and Electric Company</a:t>
            </a:r>
            <a:br>
              <a:rPr lang="en-US" dirty="0"/>
            </a:br>
            <a:r>
              <a:rPr lang="en-US" dirty="0"/>
              <a:t>Natural Gas Operations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000" dirty="0"/>
              <a:t>Roger Graham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4648200"/>
            <a:ext cx="6858000" cy="121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/>
              <a:t>Presentation to the California Energy Commission</a:t>
            </a:r>
          </a:p>
          <a:p>
            <a:pPr>
              <a:lnSpc>
                <a:spcPct val="90000"/>
              </a:lnSpc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1400" dirty="0"/>
              <a:t>Sacramento, California</a:t>
            </a:r>
          </a:p>
          <a:p>
            <a:pPr>
              <a:lnSpc>
                <a:spcPct val="90000"/>
              </a:lnSpc>
            </a:pPr>
            <a:r>
              <a:rPr lang="en-US" sz="1400" dirty="0" smtClean="0"/>
              <a:t>November 18, 2014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 smtClean="0"/>
              <a:t>PG&amp;E’s backbone </a:t>
            </a:r>
            <a:r>
              <a:rPr lang="en-US" dirty="0"/>
              <a:t>gas transmission system </a:t>
            </a:r>
            <a:r>
              <a:rPr lang="en-US" dirty="0" smtClean="0"/>
              <a:t>is adequate</a:t>
            </a:r>
            <a:endParaRPr lang="en-US" dirty="0"/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 smtClean="0"/>
              <a:t>There is sufficient gas storage capacity in Northern California to:</a:t>
            </a:r>
          </a:p>
          <a:p>
            <a:pPr lvl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 smtClean="0"/>
              <a:t>Meet peak day demands</a:t>
            </a:r>
          </a:p>
          <a:p>
            <a:pPr lvl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 smtClean="0"/>
              <a:t>Balance intraday and day-to-day supply and demand changes</a:t>
            </a:r>
          </a:p>
          <a:p>
            <a:pPr lvl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 smtClean="0"/>
              <a:t>Optimize supply purchases</a:t>
            </a:r>
          </a:p>
          <a:p>
            <a:pPr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 smtClean="0"/>
              <a:t>Regardless of limited overall demand growth, certain local transmission systems require additional capacity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8610600" y="6553200"/>
            <a:ext cx="514350" cy="304800"/>
          </a:xfrm>
          <a:prstGeom prst="rect">
            <a:avLst/>
          </a:prstGeom>
          <a:noFill/>
        </p:spPr>
        <p:txBody>
          <a:bodyPr/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A8B8047-C17F-4E23-A8EB-2975C696C44F}" type="slidenum">
              <a:rPr lang="en-US" i="0" smtClean="0">
                <a:solidFill>
                  <a:srgbClr val="008080"/>
                </a:solidFill>
                <a:latin typeface="Tahoma" pitchFamily="34" charset="0"/>
              </a:rPr>
              <a:pPr eaLnBrk="1" hangingPunct="1"/>
              <a:t>3</a:t>
            </a:fld>
            <a:endParaRPr lang="en-US" i="0" dirty="0" smtClean="0">
              <a:solidFill>
                <a:srgbClr val="008080"/>
              </a:solidFill>
              <a:latin typeface="Tahoma" pitchFamily="34" charset="0"/>
            </a:endParaRPr>
          </a:p>
        </p:txBody>
      </p:sp>
      <p:sp>
        <p:nvSpPr>
          <p:cNvPr id="121858" name="Text Box 2"/>
          <p:cNvSpPr txBox="1">
            <a:spLocks noChangeArrowheads="1"/>
          </p:cNvSpPr>
          <p:nvPr/>
        </p:nvSpPr>
        <p:spPr bwMode="auto">
          <a:xfrm>
            <a:off x="1949450" y="0"/>
            <a:ext cx="719455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en-US" i="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4101" name="Group 25"/>
          <p:cNvGrpSpPr>
            <a:grpSpLocks/>
          </p:cNvGrpSpPr>
          <p:nvPr/>
        </p:nvGrpSpPr>
        <p:grpSpPr bwMode="auto">
          <a:xfrm>
            <a:off x="457200" y="1295400"/>
            <a:ext cx="8235950" cy="5410200"/>
            <a:chOff x="288" y="816"/>
            <a:chExt cx="5188" cy="3408"/>
          </a:xfrm>
        </p:grpSpPr>
        <p:pic>
          <p:nvPicPr>
            <p:cNvPr id="4102" name="Picture 2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" y="816"/>
              <a:ext cx="2806" cy="34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03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0" y="864"/>
              <a:ext cx="2116" cy="30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104" name="Text Box 24"/>
            <p:cNvSpPr txBox="1">
              <a:spLocks noChangeArrowheads="1"/>
            </p:cNvSpPr>
            <p:nvPr/>
          </p:nvSpPr>
          <p:spPr bwMode="auto">
            <a:xfrm>
              <a:off x="384" y="3888"/>
              <a:ext cx="2118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200" b="1" i="0" dirty="0" smtClean="0"/>
                <a:t>     Pipelines </a:t>
              </a:r>
              <a:r>
                <a:rPr lang="en-US" sz="1200" b="1" i="0" dirty="0"/>
                <a:t>delivering to the PG&amp;E system</a:t>
              </a:r>
              <a:endParaRPr lang="en-US" sz="1200" dirty="0"/>
            </a:p>
          </p:txBody>
        </p:sp>
      </p:grp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685800"/>
          </a:xfrm>
        </p:spPr>
        <p:txBody>
          <a:bodyPr/>
          <a:lstStyle/>
          <a:p>
            <a:r>
              <a:rPr lang="en-US" dirty="0" smtClean="0"/>
              <a:t>Western Natural Gas Pipeline Network </a:t>
            </a:r>
            <a:endParaRPr lang="en-US" dirty="0"/>
          </a:p>
        </p:txBody>
      </p:sp>
      <p:cxnSp>
        <p:nvCxnSpPr>
          <p:cNvPr id="3" name="Straight Arrow Connector 2"/>
          <p:cNvCxnSpPr>
            <a:stCxn id="4104" idx="1"/>
          </p:cNvCxnSpPr>
          <p:nvPr/>
        </p:nvCxnSpPr>
        <p:spPr bwMode="auto">
          <a:xfrm>
            <a:off x="609600" y="6310313"/>
            <a:ext cx="228600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xmlns="" val="226950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4" name="Group 45"/>
          <p:cNvGrpSpPr>
            <a:grpSpLocks/>
          </p:cNvGrpSpPr>
          <p:nvPr/>
        </p:nvGrpSpPr>
        <p:grpSpPr bwMode="auto">
          <a:xfrm>
            <a:off x="3358275" y="1143000"/>
            <a:ext cx="5487988" cy="5562600"/>
            <a:chOff x="2016" y="768"/>
            <a:chExt cx="3457" cy="3552"/>
          </a:xfrm>
        </p:grpSpPr>
        <p:pic>
          <p:nvPicPr>
            <p:cNvPr id="6155" name="Picture 46" descr="CA-map_PG&amp;EbackbonePipes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6" y="948"/>
              <a:ext cx="3018" cy="3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6" name="Rectangle 47"/>
            <p:cNvSpPr>
              <a:spLocks noChangeArrowheads="1"/>
            </p:cNvSpPr>
            <p:nvPr/>
          </p:nvSpPr>
          <p:spPr bwMode="auto">
            <a:xfrm>
              <a:off x="2591" y="768"/>
              <a:ext cx="362" cy="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200" b="1" i="0" dirty="0"/>
                <a:t>Malin</a:t>
              </a:r>
            </a:p>
          </p:txBody>
        </p:sp>
        <p:sp>
          <p:nvSpPr>
            <p:cNvPr id="6157" name="Rectangle 48"/>
            <p:cNvSpPr>
              <a:spLocks noChangeArrowheads="1"/>
            </p:cNvSpPr>
            <p:nvPr/>
          </p:nvSpPr>
          <p:spPr bwMode="auto">
            <a:xfrm>
              <a:off x="2676" y="1241"/>
              <a:ext cx="86" cy="80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158" name="Rectangle 49"/>
            <p:cNvSpPr>
              <a:spLocks noChangeArrowheads="1"/>
            </p:cNvSpPr>
            <p:nvPr/>
          </p:nvSpPr>
          <p:spPr bwMode="auto">
            <a:xfrm>
              <a:off x="2755" y="1189"/>
              <a:ext cx="461" cy="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 eaLnBrk="0" hangingPunct="0"/>
              <a:r>
                <a:rPr lang="en-US" sz="1200" b="1" i="0" dirty="0"/>
                <a:t>Burney</a:t>
              </a:r>
            </a:p>
          </p:txBody>
        </p:sp>
        <p:grpSp>
          <p:nvGrpSpPr>
            <p:cNvPr id="6159" name="Group 50"/>
            <p:cNvGrpSpPr>
              <a:grpSpLocks/>
            </p:cNvGrpSpPr>
            <p:nvPr/>
          </p:nvGrpSpPr>
          <p:grpSpPr bwMode="auto">
            <a:xfrm>
              <a:off x="2543" y="1470"/>
              <a:ext cx="493" cy="176"/>
              <a:chOff x="829" y="1241"/>
              <a:chExt cx="494" cy="180"/>
            </a:xfrm>
          </p:grpSpPr>
          <p:sp>
            <p:nvSpPr>
              <p:cNvPr id="6187" name="Rectangle 51"/>
              <p:cNvSpPr>
                <a:spLocks noChangeArrowheads="1"/>
              </p:cNvSpPr>
              <p:nvPr/>
            </p:nvSpPr>
            <p:spPr bwMode="auto">
              <a:xfrm>
                <a:off x="829" y="1294"/>
                <a:ext cx="86" cy="82"/>
              </a:xfrm>
              <a:prstGeom prst="rect">
                <a:avLst/>
              </a:prstGeom>
              <a:solidFill>
                <a:srgbClr val="FFCC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6188" name="Rectangle 52"/>
              <p:cNvSpPr>
                <a:spLocks noChangeArrowheads="1"/>
              </p:cNvSpPr>
              <p:nvPr/>
            </p:nvSpPr>
            <p:spPr bwMode="auto">
              <a:xfrm>
                <a:off x="892" y="1241"/>
                <a:ext cx="431" cy="1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en-US" sz="1200" b="1" i="0" dirty="0"/>
                  <a:t>Gerber</a:t>
                </a:r>
              </a:p>
            </p:txBody>
          </p:sp>
        </p:grpSp>
        <p:sp>
          <p:nvSpPr>
            <p:cNvPr id="6160" name="Rectangle 53"/>
            <p:cNvSpPr>
              <a:spLocks noChangeArrowheads="1"/>
            </p:cNvSpPr>
            <p:nvPr/>
          </p:nvSpPr>
          <p:spPr bwMode="auto">
            <a:xfrm>
              <a:off x="2532" y="1751"/>
              <a:ext cx="86" cy="79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161" name="Rectangle 54"/>
            <p:cNvSpPr>
              <a:spLocks noChangeArrowheads="1"/>
            </p:cNvSpPr>
            <p:nvPr/>
          </p:nvSpPr>
          <p:spPr bwMode="auto">
            <a:xfrm>
              <a:off x="2603" y="1705"/>
              <a:ext cx="483" cy="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200" b="1" i="0" dirty="0"/>
                <a:t>Delevan</a:t>
              </a:r>
            </a:p>
          </p:txBody>
        </p:sp>
        <p:grpSp>
          <p:nvGrpSpPr>
            <p:cNvPr id="6162" name="Group 55"/>
            <p:cNvGrpSpPr>
              <a:grpSpLocks/>
            </p:cNvGrpSpPr>
            <p:nvPr/>
          </p:nvGrpSpPr>
          <p:grpSpPr bwMode="auto">
            <a:xfrm>
              <a:off x="2918" y="2530"/>
              <a:ext cx="604" cy="175"/>
              <a:chOff x="1165" y="2338"/>
              <a:chExt cx="605" cy="179"/>
            </a:xfrm>
          </p:grpSpPr>
          <p:sp>
            <p:nvSpPr>
              <p:cNvPr id="6185" name="Rectangle 56"/>
              <p:cNvSpPr>
                <a:spLocks noChangeArrowheads="1"/>
              </p:cNvSpPr>
              <p:nvPr/>
            </p:nvSpPr>
            <p:spPr bwMode="auto">
              <a:xfrm>
                <a:off x="1165" y="2399"/>
                <a:ext cx="87" cy="81"/>
              </a:xfrm>
              <a:prstGeom prst="rect">
                <a:avLst/>
              </a:prstGeom>
              <a:solidFill>
                <a:srgbClr val="FFCC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6186" name="Rectangle 57"/>
              <p:cNvSpPr>
                <a:spLocks noChangeArrowheads="1"/>
              </p:cNvSpPr>
              <p:nvPr/>
            </p:nvSpPr>
            <p:spPr bwMode="auto">
              <a:xfrm>
                <a:off x="1275" y="2338"/>
                <a:ext cx="495" cy="17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en-US" sz="1200" b="1" i="0" dirty="0"/>
                  <a:t>Bethany</a:t>
                </a:r>
              </a:p>
            </p:txBody>
          </p:sp>
        </p:grpSp>
        <p:grpSp>
          <p:nvGrpSpPr>
            <p:cNvPr id="6163" name="Group 58"/>
            <p:cNvGrpSpPr>
              <a:grpSpLocks/>
            </p:cNvGrpSpPr>
            <p:nvPr/>
          </p:nvGrpSpPr>
          <p:grpSpPr bwMode="auto">
            <a:xfrm>
              <a:off x="3405" y="3109"/>
              <a:ext cx="660" cy="215"/>
              <a:chOff x="1612" y="2928"/>
              <a:chExt cx="661" cy="220"/>
            </a:xfrm>
          </p:grpSpPr>
          <p:sp>
            <p:nvSpPr>
              <p:cNvPr id="6183" name="Rectangle 59"/>
              <p:cNvSpPr>
                <a:spLocks noChangeArrowheads="1"/>
              </p:cNvSpPr>
              <p:nvPr/>
            </p:nvSpPr>
            <p:spPr bwMode="auto">
              <a:xfrm>
                <a:off x="1612" y="3066"/>
                <a:ext cx="87" cy="82"/>
              </a:xfrm>
              <a:prstGeom prst="rect">
                <a:avLst/>
              </a:prstGeom>
              <a:solidFill>
                <a:srgbClr val="FFCC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6184" name="Rectangle 60"/>
              <p:cNvSpPr>
                <a:spLocks noChangeArrowheads="1"/>
              </p:cNvSpPr>
              <p:nvPr/>
            </p:nvSpPr>
            <p:spPr bwMode="auto">
              <a:xfrm>
                <a:off x="1680" y="2928"/>
                <a:ext cx="593" cy="1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eaLnBrk="0" hangingPunct="0"/>
                <a:r>
                  <a:rPr lang="en-US" sz="1200" b="1" i="0" dirty="0"/>
                  <a:t>Kettleman</a:t>
                </a:r>
              </a:p>
            </p:txBody>
          </p:sp>
        </p:grpSp>
        <p:sp>
          <p:nvSpPr>
            <p:cNvPr id="6164" name="Rectangle 61"/>
            <p:cNvSpPr>
              <a:spLocks noChangeArrowheads="1"/>
            </p:cNvSpPr>
            <p:nvPr/>
          </p:nvSpPr>
          <p:spPr bwMode="auto">
            <a:xfrm>
              <a:off x="2235" y="2544"/>
              <a:ext cx="474" cy="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200" b="1" i="0" dirty="0"/>
                <a:t>Milpitas</a:t>
              </a:r>
            </a:p>
          </p:txBody>
        </p:sp>
        <p:sp>
          <p:nvSpPr>
            <p:cNvPr id="6165" name="Rectangle 62"/>
            <p:cNvSpPr>
              <a:spLocks noChangeArrowheads="1"/>
            </p:cNvSpPr>
            <p:nvPr/>
          </p:nvSpPr>
          <p:spPr bwMode="auto">
            <a:xfrm>
              <a:off x="2830" y="2313"/>
              <a:ext cx="633" cy="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 eaLnBrk="0" hangingPunct="0"/>
              <a:r>
                <a:rPr lang="en-US" sz="1200" b="1" i="0" dirty="0"/>
                <a:t>Brentwood</a:t>
              </a:r>
            </a:p>
          </p:txBody>
        </p:sp>
        <p:sp>
          <p:nvSpPr>
            <p:cNvPr id="6166" name="Oval 63"/>
            <p:cNvSpPr>
              <a:spLocks noChangeArrowheads="1"/>
            </p:cNvSpPr>
            <p:nvPr/>
          </p:nvSpPr>
          <p:spPr bwMode="auto">
            <a:xfrm>
              <a:off x="2766" y="2419"/>
              <a:ext cx="75" cy="6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167" name="Rectangle 64"/>
            <p:cNvSpPr>
              <a:spLocks noChangeArrowheads="1"/>
            </p:cNvSpPr>
            <p:nvPr/>
          </p:nvSpPr>
          <p:spPr bwMode="auto">
            <a:xfrm>
              <a:off x="3150" y="2735"/>
              <a:ext cx="516" cy="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200" b="1" i="0" dirty="0"/>
                <a:t>Panoche</a:t>
              </a:r>
            </a:p>
          </p:txBody>
        </p:sp>
        <p:sp>
          <p:nvSpPr>
            <p:cNvPr id="6168" name="Rectangle 65"/>
            <p:cNvSpPr>
              <a:spLocks noChangeArrowheads="1"/>
            </p:cNvSpPr>
            <p:nvPr/>
          </p:nvSpPr>
          <p:spPr bwMode="auto">
            <a:xfrm>
              <a:off x="2091" y="2403"/>
              <a:ext cx="528" cy="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200" b="1" i="0" dirty="0"/>
                <a:t>Irvington</a:t>
              </a:r>
            </a:p>
          </p:txBody>
        </p:sp>
        <p:sp>
          <p:nvSpPr>
            <p:cNvPr id="6169" name="Oval 66"/>
            <p:cNvSpPr>
              <a:spLocks noChangeArrowheads="1"/>
            </p:cNvSpPr>
            <p:nvPr/>
          </p:nvSpPr>
          <p:spPr bwMode="auto">
            <a:xfrm>
              <a:off x="2615" y="2496"/>
              <a:ext cx="75" cy="6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170" name="Rectangle 67"/>
            <p:cNvSpPr>
              <a:spLocks noChangeArrowheads="1"/>
            </p:cNvSpPr>
            <p:nvPr/>
          </p:nvSpPr>
          <p:spPr bwMode="auto">
            <a:xfrm>
              <a:off x="2761" y="2185"/>
              <a:ext cx="527" cy="1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 eaLnBrk="0" hangingPunct="0"/>
              <a:r>
                <a:rPr lang="en-US" sz="1200" b="1" i="0" dirty="0"/>
                <a:t>Antioch</a:t>
              </a:r>
            </a:p>
          </p:txBody>
        </p:sp>
        <p:sp>
          <p:nvSpPr>
            <p:cNvPr id="6171" name="Oval 68"/>
            <p:cNvSpPr>
              <a:spLocks noChangeArrowheads="1"/>
            </p:cNvSpPr>
            <p:nvPr/>
          </p:nvSpPr>
          <p:spPr bwMode="auto">
            <a:xfrm>
              <a:off x="2728" y="2347"/>
              <a:ext cx="73" cy="6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172" name="Rectangle 69"/>
            <p:cNvSpPr>
              <a:spLocks noChangeArrowheads="1"/>
            </p:cNvSpPr>
            <p:nvPr/>
          </p:nvSpPr>
          <p:spPr bwMode="auto">
            <a:xfrm>
              <a:off x="4172" y="3404"/>
              <a:ext cx="457" cy="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200" b="1" i="0" dirty="0"/>
                <a:t>Hinkley</a:t>
              </a:r>
            </a:p>
          </p:txBody>
        </p:sp>
        <p:sp>
          <p:nvSpPr>
            <p:cNvPr id="6173" name="Rectangle 70"/>
            <p:cNvSpPr>
              <a:spLocks noChangeArrowheads="1"/>
            </p:cNvSpPr>
            <p:nvPr/>
          </p:nvSpPr>
          <p:spPr bwMode="auto">
            <a:xfrm>
              <a:off x="4356" y="3584"/>
              <a:ext cx="87" cy="80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6174" name="Group 71"/>
            <p:cNvGrpSpPr>
              <a:grpSpLocks/>
            </p:cNvGrpSpPr>
            <p:nvPr/>
          </p:nvGrpSpPr>
          <p:grpSpPr bwMode="auto">
            <a:xfrm>
              <a:off x="4938" y="3437"/>
              <a:ext cx="535" cy="175"/>
              <a:chOff x="3207" y="3312"/>
              <a:chExt cx="536" cy="179"/>
            </a:xfrm>
          </p:grpSpPr>
          <p:sp>
            <p:nvSpPr>
              <p:cNvPr id="6181" name="Rectangle 72"/>
              <p:cNvSpPr>
                <a:spLocks noChangeArrowheads="1"/>
              </p:cNvSpPr>
              <p:nvPr/>
            </p:nvSpPr>
            <p:spPr bwMode="auto">
              <a:xfrm>
                <a:off x="3207" y="3395"/>
                <a:ext cx="87" cy="81"/>
              </a:xfrm>
              <a:prstGeom prst="rect">
                <a:avLst/>
              </a:prstGeom>
              <a:solidFill>
                <a:srgbClr val="FFCC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6182" name="Rectangle 73"/>
              <p:cNvSpPr>
                <a:spLocks noChangeArrowheads="1"/>
              </p:cNvSpPr>
              <p:nvPr/>
            </p:nvSpPr>
            <p:spPr bwMode="auto">
              <a:xfrm>
                <a:off x="3284" y="3312"/>
                <a:ext cx="459" cy="17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en-US" sz="1200" b="1" i="0" dirty="0"/>
                  <a:t>Topock</a:t>
                </a:r>
              </a:p>
            </p:txBody>
          </p:sp>
        </p:grpSp>
        <p:sp>
          <p:nvSpPr>
            <p:cNvPr id="6175" name="Rectangle 74"/>
            <p:cNvSpPr>
              <a:spLocks noChangeArrowheads="1"/>
            </p:cNvSpPr>
            <p:nvPr/>
          </p:nvSpPr>
          <p:spPr bwMode="auto">
            <a:xfrm>
              <a:off x="2724" y="1002"/>
              <a:ext cx="86" cy="79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176" name="Rectangle 75">
              <a:hlinkClick r:id="" action="ppaction://noaction"/>
            </p:cNvPr>
            <p:cNvSpPr>
              <a:spLocks noChangeArrowheads="1"/>
            </p:cNvSpPr>
            <p:nvPr/>
          </p:nvSpPr>
          <p:spPr bwMode="auto">
            <a:xfrm>
              <a:off x="2802" y="955"/>
              <a:ext cx="511" cy="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200" b="1" i="0" dirty="0"/>
                <a:t>Tionesta</a:t>
              </a:r>
            </a:p>
          </p:txBody>
        </p:sp>
        <p:sp>
          <p:nvSpPr>
            <p:cNvPr id="6177" name="Oval 76"/>
            <p:cNvSpPr>
              <a:spLocks noChangeArrowheads="1"/>
            </p:cNvSpPr>
            <p:nvPr/>
          </p:nvSpPr>
          <p:spPr bwMode="auto">
            <a:xfrm>
              <a:off x="2711" y="909"/>
              <a:ext cx="74" cy="62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178" name="Freeform 77"/>
            <p:cNvSpPr>
              <a:spLocks/>
            </p:cNvSpPr>
            <p:nvPr/>
          </p:nvSpPr>
          <p:spPr bwMode="auto">
            <a:xfrm>
              <a:off x="2711" y="2610"/>
              <a:ext cx="431" cy="305"/>
            </a:xfrm>
            <a:custGeom>
              <a:avLst/>
              <a:gdLst>
                <a:gd name="T0" fmla="*/ 426 w 432"/>
                <a:gd name="T1" fmla="*/ 240 h 313"/>
                <a:gd name="T2" fmla="*/ 258 w 432"/>
                <a:gd name="T3" fmla="*/ 240 h 313"/>
                <a:gd name="T4" fmla="*/ 216 w 432"/>
                <a:gd name="T5" fmla="*/ 226 h 313"/>
                <a:gd name="T6" fmla="*/ 200 w 432"/>
                <a:gd name="T7" fmla="*/ 205 h 313"/>
                <a:gd name="T8" fmla="*/ 176 w 432"/>
                <a:gd name="T9" fmla="*/ 192 h 313"/>
                <a:gd name="T10" fmla="*/ 144 w 432"/>
                <a:gd name="T11" fmla="*/ 158 h 313"/>
                <a:gd name="T12" fmla="*/ 48 w 432"/>
                <a:gd name="T13" fmla="*/ 68 h 313"/>
                <a:gd name="T14" fmla="*/ 0 w 432"/>
                <a:gd name="T15" fmla="*/ 0 h 3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32" h="313">
                  <a:moveTo>
                    <a:pt x="432" y="280"/>
                  </a:moveTo>
                  <a:cubicBezTo>
                    <a:pt x="382" y="313"/>
                    <a:pt x="319" y="295"/>
                    <a:pt x="264" y="280"/>
                  </a:cubicBezTo>
                  <a:cubicBezTo>
                    <a:pt x="248" y="276"/>
                    <a:pt x="216" y="264"/>
                    <a:pt x="216" y="264"/>
                  </a:cubicBezTo>
                  <a:cubicBezTo>
                    <a:pt x="211" y="256"/>
                    <a:pt x="207" y="247"/>
                    <a:pt x="200" y="240"/>
                  </a:cubicBezTo>
                  <a:cubicBezTo>
                    <a:pt x="193" y="233"/>
                    <a:pt x="182" y="232"/>
                    <a:pt x="176" y="224"/>
                  </a:cubicBezTo>
                  <a:cubicBezTo>
                    <a:pt x="132" y="169"/>
                    <a:pt x="213" y="230"/>
                    <a:pt x="144" y="184"/>
                  </a:cubicBezTo>
                  <a:cubicBezTo>
                    <a:pt x="116" y="143"/>
                    <a:pt x="97" y="96"/>
                    <a:pt x="48" y="80"/>
                  </a:cubicBezTo>
                  <a:cubicBezTo>
                    <a:pt x="38" y="50"/>
                    <a:pt x="23" y="23"/>
                    <a:pt x="0" y="0"/>
                  </a:cubicBezTo>
                </a:path>
              </a:pathLst>
            </a:custGeom>
            <a:noFill/>
            <a:ln w="28575" cmpd="sng">
              <a:solidFill>
                <a:srgbClr val="3333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79" name="Oval 78"/>
            <p:cNvSpPr>
              <a:spLocks noChangeArrowheads="1"/>
            </p:cNvSpPr>
            <p:nvPr/>
          </p:nvSpPr>
          <p:spPr bwMode="auto">
            <a:xfrm>
              <a:off x="2689" y="2563"/>
              <a:ext cx="74" cy="6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180" name="Oval 79"/>
            <p:cNvSpPr>
              <a:spLocks noChangeArrowheads="1"/>
            </p:cNvSpPr>
            <p:nvPr/>
          </p:nvSpPr>
          <p:spPr bwMode="auto">
            <a:xfrm>
              <a:off x="3095" y="2828"/>
              <a:ext cx="75" cy="62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  <p:sp>
        <p:nvSpPr>
          <p:cNvPr id="614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8610600" y="6553200"/>
            <a:ext cx="514350" cy="304800"/>
          </a:xfrm>
          <a:prstGeom prst="rect">
            <a:avLst/>
          </a:prstGeom>
          <a:noFill/>
        </p:spPr>
        <p:txBody>
          <a:bodyPr/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CB57A66-3DB8-407F-B548-AEA6E57DF330}" type="slidenum">
              <a:rPr lang="en-US" i="0" smtClean="0">
                <a:solidFill>
                  <a:srgbClr val="008080"/>
                </a:solidFill>
                <a:latin typeface="Tahoma" pitchFamily="34" charset="0"/>
              </a:rPr>
              <a:pPr eaLnBrk="1" hangingPunct="1"/>
              <a:t>4</a:t>
            </a:fld>
            <a:endParaRPr lang="en-US" i="0" dirty="0" smtClean="0">
              <a:solidFill>
                <a:srgbClr val="008080"/>
              </a:solidFill>
              <a:latin typeface="Tahoma" pitchFamily="34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304800" y="1371600"/>
            <a:ext cx="2741613" cy="1747838"/>
          </a:xfrm>
          <a:prstGeom prst="rect">
            <a:avLst/>
          </a:prstGeom>
          <a:solidFill>
            <a:schemeClr val="hlink">
              <a:alpha val="50195"/>
            </a:schemeClr>
          </a:solidFill>
          <a:ln w="12700">
            <a:solidFill>
              <a:schemeClr val="hlink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None/>
              <a:tabLst>
                <a:tab pos="114300" algn="l"/>
              </a:tabLst>
            </a:pPr>
            <a:r>
              <a:rPr lang="en-US" sz="1200" b="1" i="0" dirty="0">
                <a:latin typeface="Tahoma" pitchFamily="34" charset="0"/>
              </a:rPr>
              <a:t>Redwood Path- Lines 400 &amp; 401</a:t>
            </a:r>
            <a:endParaRPr lang="en-US" sz="1200" i="0" dirty="0">
              <a:latin typeface="Tahoma" pitchFamily="34" charset="0"/>
            </a:endParaRP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114300" algn="l"/>
              </a:tabLst>
            </a:pPr>
            <a:r>
              <a:rPr lang="en-US" sz="1200" i="0" dirty="0">
                <a:latin typeface="Tahoma" pitchFamily="34" charset="0"/>
              </a:rPr>
              <a:t>From Malin, OR to Panoche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114300" algn="l"/>
              </a:tabLst>
            </a:pPr>
            <a:r>
              <a:rPr lang="en-US" sz="1200" i="0" dirty="0">
                <a:latin typeface="Tahoma" pitchFamily="34" charset="0"/>
              </a:rPr>
              <a:t>Connects to TransCanada’s GTN &amp; Ruby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114300" algn="l"/>
              </a:tabLst>
            </a:pPr>
            <a:r>
              <a:rPr lang="en-US" sz="1200" i="0" dirty="0">
                <a:latin typeface="Tahoma" pitchFamily="34" charset="0"/>
              </a:rPr>
              <a:t>Canadian and Rocky Mountain source gas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114300" algn="l"/>
              </a:tabLst>
            </a:pPr>
            <a:r>
              <a:rPr lang="en-US" sz="1200" i="0" dirty="0">
                <a:latin typeface="Tahoma" pitchFamily="34" charset="0"/>
              </a:rPr>
              <a:t>2.2  Bcf/d capacity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114300" algn="l"/>
              </a:tabLst>
            </a:pPr>
            <a:r>
              <a:rPr lang="en-US" sz="1200" i="0" dirty="0">
                <a:latin typeface="Tahoma" pitchFamily="34" charset="0"/>
              </a:rPr>
              <a:t>36” &amp; 42” parallel pipes 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114300" algn="l"/>
              </a:tabLst>
            </a:pPr>
            <a:r>
              <a:rPr lang="en-US" sz="1200" dirty="0" smtClean="0">
                <a:latin typeface="Tahoma" pitchFamily="34" charset="0"/>
              </a:rPr>
              <a:t>5 compressor stations</a:t>
            </a:r>
            <a:endParaRPr lang="en-US" sz="1200" i="0" dirty="0">
              <a:latin typeface="Tahoma" pitchFamily="34" charset="0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6103063" y="1422757"/>
            <a:ext cx="2743200" cy="1747838"/>
          </a:xfrm>
          <a:prstGeom prst="rect">
            <a:avLst/>
          </a:prstGeom>
          <a:solidFill>
            <a:schemeClr val="hlink">
              <a:alpha val="50195"/>
            </a:schemeClr>
          </a:solidFill>
          <a:ln w="12700">
            <a:solidFill>
              <a:schemeClr val="hlink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None/>
              <a:tabLst>
                <a:tab pos="228600" algn="l"/>
              </a:tabLst>
            </a:pPr>
            <a:r>
              <a:rPr lang="en-US" sz="1200" b="1" i="0" dirty="0">
                <a:latin typeface="Tahoma" pitchFamily="34" charset="0"/>
              </a:rPr>
              <a:t>Baja Path – Line 300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228600" algn="l"/>
              </a:tabLst>
            </a:pPr>
            <a:r>
              <a:rPr lang="en-US" sz="1200" i="0" dirty="0">
                <a:latin typeface="Tahoma" pitchFamily="34" charset="0"/>
              </a:rPr>
              <a:t>From Topock, AZ to Milpitas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228600" algn="l"/>
              </a:tabLst>
            </a:pPr>
            <a:r>
              <a:rPr lang="en-US" sz="1200" i="0" dirty="0">
                <a:latin typeface="Tahoma" pitchFamily="34" charset="0"/>
              </a:rPr>
              <a:t>Connects to El Paso, Transwestern, Kern River &amp; Questar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228600" algn="l"/>
              </a:tabLst>
            </a:pPr>
            <a:r>
              <a:rPr lang="en-US" sz="1200" i="0" dirty="0">
                <a:latin typeface="Tahoma" pitchFamily="34" charset="0"/>
              </a:rPr>
              <a:t>Southwest and Rocky Mountain source gas   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228600" algn="l"/>
              </a:tabLst>
            </a:pPr>
            <a:r>
              <a:rPr lang="en-US" sz="1200" i="0" dirty="0">
                <a:latin typeface="Tahoma" pitchFamily="34" charset="0"/>
              </a:rPr>
              <a:t>1.2  Bcf/d capacity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228600" algn="l"/>
              </a:tabLst>
            </a:pPr>
            <a:r>
              <a:rPr lang="en-US" sz="1200" i="0" dirty="0">
                <a:latin typeface="Tahoma" pitchFamily="34" charset="0"/>
              </a:rPr>
              <a:t>Two 34” parallel pipes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  <a:tabLst>
                <a:tab pos="228600" algn="l"/>
              </a:tabLst>
            </a:pPr>
            <a:r>
              <a:rPr lang="en-US" sz="1200" dirty="0" smtClean="0">
                <a:latin typeface="Tahoma" pitchFamily="34" charset="0"/>
              </a:rPr>
              <a:t>Three compressor stations</a:t>
            </a:r>
            <a:endParaRPr lang="en-US" sz="1200" i="0" dirty="0">
              <a:latin typeface="Tahoma" pitchFamily="34" charset="0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314960" y="3481395"/>
            <a:ext cx="2743200" cy="830997"/>
          </a:xfrm>
          <a:prstGeom prst="rect">
            <a:avLst/>
          </a:prstGeom>
          <a:solidFill>
            <a:schemeClr val="hlink">
              <a:alpha val="50195"/>
            </a:schemeClr>
          </a:solidFill>
          <a:ln w="12700">
            <a:solidFill>
              <a:schemeClr val="hlink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None/>
            </a:pPr>
            <a:r>
              <a:rPr lang="en-US" sz="1200" b="1" i="0" dirty="0">
                <a:latin typeface="Tahoma" pitchFamily="34" charset="0"/>
              </a:rPr>
              <a:t>Silverado Path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</a:pPr>
            <a:r>
              <a:rPr lang="en-US" sz="1200" i="0" dirty="0">
                <a:latin typeface="Tahoma" pitchFamily="34" charset="0"/>
              </a:rPr>
              <a:t>Numerous interconnects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</a:pPr>
            <a:r>
              <a:rPr lang="en-US" sz="1200" i="0" dirty="0">
                <a:latin typeface="Tahoma" pitchFamily="34" charset="0"/>
              </a:rPr>
              <a:t>California source gas - Sacramento &amp; San Joaquin </a:t>
            </a:r>
            <a:r>
              <a:rPr lang="en-US" sz="1200" i="0" dirty="0" smtClean="0">
                <a:latin typeface="Tahoma" pitchFamily="34" charset="0"/>
              </a:rPr>
              <a:t>Valleys</a:t>
            </a:r>
            <a:endParaRPr lang="en-US" sz="1200" i="0" dirty="0">
              <a:latin typeface="Tahoma" pitchFamily="34" charset="0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304800" y="4670317"/>
            <a:ext cx="2743200" cy="652463"/>
          </a:xfrm>
          <a:prstGeom prst="rect">
            <a:avLst/>
          </a:prstGeom>
          <a:solidFill>
            <a:schemeClr val="hlink">
              <a:alpha val="50195"/>
            </a:schemeClr>
          </a:solidFill>
          <a:ln w="12700">
            <a:solidFill>
              <a:schemeClr val="hlink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14300" indent="-114300" eaLnBrk="0" hangingPunct="0">
              <a:buSzPct val="105000"/>
            </a:pPr>
            <a:r>
              <a:rPr lang="en-US" sz="1200" b="1" i="0" dirty="0">
                <a:latin typeface="Tahoma" pitchFamily="34" charset="0"/>
              </a:rPr>
              <a:t>System Inventory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</a:pPr>
            <a:r>
              <a:rPr lang="en-US" sz="1200" i="0" dirty="0" smtClean="0">
                <a:latin typeface="Tahoma" pitchFamily="34" charset="0"/>
              </a:rPr>
              <a:t>3.9 </a:t>
            </a:r>
            <a:r>
              <a:rPr lang="en-US" sz="1200" i="0" dirty="0">
                <a:latin typeface="Tahoma" pitchFamily="34" charset="0"/>
              </a:rPr>
              <a:t>to </a:t>
            </a:r>
            <a:r>
              <a:rPr lang="en-US" sz="1200" i="0" dirty="0" smtClean="0">
                <a:latin typeface="Tahoma" pitchFamily="34" charset="0"/>
              </a:rPr>
              <a:t>4.3 </a:t>
            </a:r>
            <a:r>
              <a:rPr lang="en-US" sz="1200" i="0" dirty="0">
                <a:latin typeface="Tahoma" pitchFamily="34" charset="0"/>
              </a:rPr>
              <a:t>Bcf</a:t>
            </a:r>
          </a:p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Char char="§"/>
            </a:pPr>
            <a:r>
              <a:rPr lang="en-US" sz="1200" i="0" dirty="0" smtClean="0">
                <a:latin typeface="Tahoma" pitchFamily="34" charset="0"/>
              </a:rPr>
              <a:t>400  </a:t>
            </a:r>
            <a:r>
              <a:rPr lang="en-US" sz="1200" i="0" dirty="0">
                <a:latin typeface="Tahoma" pitchFamily="34" charset="0"/>
              </a:rPr>
              <a:t>MMcf swing</a:t>
            </a:r>
          </a:p>
        </p:txBody>
      </p:sp>
      <p:sp>
        <p:nvSpPr>
          <p:cNvPr id="45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685800"/>
          </a:xfrm>
        </p:spPr>
        <p:txBody>
          <a:bodyPr/>
          <a:lstStyle/>
          <a:p>
            <a:r>
              <a:rPr lang="en-US" dirty="0" smtClean="0"/>
              <a:t>PG&amp;E Backbone Pipeline System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0059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PG&amp;E Backbone Capacity is Adequate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CEC should look to the Utilities Capacity Adequacy filings – PG&amp;E’s Advice Letter 3490-G</a:t>
            </a:r>
          </a:p>
          <a:p>
            <a:endParaRPr lang="en-US" sz="2000" dirty="0" smtClean="0"/>
          </a:p>
          <a:p>
            <a:r>
              <a:rPr lang="en-US" sz="2000" dirty="0" smtClean="0"/>
              <a:t>Demand forecast represents weather conditions with a 1-in-10 year occurrence that account for both dry hydro years and cold winters</a:t>
            </a:r>
          </a:p>
          <a:p>
            <a:endParaRPr lang="en-US" sz="2000" dirty="0" smtClean="0"/>
          </a:p>
          <a:p>
            <a:r>
              <a:rPr lang="en-US" sz="2000" dirty="0" smtClean="0"/>
              <a:t>Short-term off-system sales were not included in the forecast</a:t>
            </a:r>
          </a:p>
          <a:p>
            <a:endParaRPr lang="en-US" sz="2000" dirty="0" smtClean="0"/>
          </a:p>
          <a:p>
            <a:r>
              <a:rPr lang="en-US" sz="2000" dirty="0" smtClean="0"/>
              <a:t>Forecast capacity utilization is about 76% on an annual basis</a:t>
            </a:r>
          </a:p>
          <a:p>
            <a:endParaRPr lang="en-US" sz="2000" dirty="0" smtClean="0"/>
          </a:p>
          <a:p>
            <a:r>
              <a:rPr lang="en-US" sz="2000" dirty="0" smtClean="0"/>
              <a:t>Near 100% utilization during some spring and summer months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56243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Historical Backbone Utilization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8744300"/>
              </p:ext>
            </p:extLst>
          </p:nvPr>
        </p:nvGraphicFramePr>
        <p:xfrm>
          <a:off x="533400" y="1371600"/>
          <a:ext cx="79248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907558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610600" y="6553200"/>
            <a:ext cx="514350" cy="304800"/>
          </a:xfrm>
          <a:prstGeom prst="rect">
            <a:avLst/>
          </a:prstGeom>
          <a:noFill/>
        </p:spPr>
        <p:txBody>
          <a:bodyPr/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3FD225D-7CEB-4D2E-AF15-EF61EED9532C}" type="slidenum">
              <a:rPr lang="en-US" i="0" smtClean="0">
                <a:solidFill>
                  <a:srgbClr val="008080"/>
                </a:solidFill>
                <a:latin typeface="Tahoma" pitchFamily="34" charset="0"/>
              </a:rPr>
              <a:pPr eaLnBrk="1" hangingPunct="1"/>
              <a:t>7</a:t>
            </a:fld>
            <a:endParaRPr lang="en-US" i="0" dirty="0" smtClean="0">
              <a:solidFill>
                <a:srgbClr val="008080"/>
              </a:solidFill>
              <a:latin typeface="Tahoma" pitchFamily="34" charset="0"/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5943600" y="1600200"/>
            <a:ext cx="2667000" cy="1293304"/>
          </a:xfrm>
          <a:prstGeom prst="rect">
            <a:avLst/>
          </a:prstGeom>
          <a:solidFill>
            <a:schemeClr val="hlink">
              <a:alpha val="70195"/>
            </a:schemeClr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114300" indent="-114300" eaLnBrk="0" hangingPunct="0">
              <a:buClr>
                <a:srgbClr val="006666"/>
              </a:buClr>
              <a:buFont typeface="Wingdings" pitchFamily="2" charset="2"/>
              <a:buNone/>
              <a:tabLst>
                <a:tab pos="114300" algn="l"/>
              </a:tabLst>
            </a:pPr>
            <a:r>
              <a:rPr lang="en-US" sz="1300" b="1" i="0" dirty="0">
                <a:latin typeface="Tahoma" pitchFamily="34" charset="0"/>
              </a:rPr>
              <a:t>PG&amp;E Storage </a:t>
            </a:r>
            <a:endParaRPr lang="en-US" sz="1300" i="0" dirty="0">
              <a:latin typeface="Tahoma" pitchFamily="34" charset="0"/>
            </a:endParaRPr>
          </a:p>
          <a:p>
            <a:pPr marL="114300" indent="-114300" eaLnBrk="0" hangingPunct="0">
              <a:buClr>
                <a:srgbClr val="FF0000"/>
              </a:buClr>
              <a:buSzPct val="105000"/>
              <a:buFontTx/>
              <a:buChar char="•"/>
              <a:tabLst>
                <a:tab pos="114300" algn="l"/>
              </a:tabLst>
            </a:pPr>
            <a:r>
              <a:rPr lang="en-US" sz="1300" i="0" dirty="0">
                <a:latin typeface="Tahoma" pitchFamily="34" charset="0"/>
              </a:rPr>
              <a:t>McDonald Island, Los Medanos &amp; Pleasant Creek Fields</a:t>
            </a:r>
          </a:p>
          <a:p>
            <a:pPr marL="114300" indent="-114300" eaLnBrk="0" hangingPunct="0">
              <a:buClr>
                <a:srgbClr val="FF0000"/>
              </a:buClr>
              <a:buSzPct val="105000"/>
              <a:buFontTx/>
              <a:buChar char="•"/>
              <a:tabLst>
                <a:tab pos="114300" algn="l"/>
              </a:tabLst>
            </a:pPr>
            <a:r>
              <a:rPr lang="en-US" sz="1300" i="0" dirty="0">
                <a:latin typeface="Tahoma" pitchFamily="34" charset="0"/>
              </a:rPr>
              <a:t>2010 MMcf/d withdrawal</a:t>
            </a:r>
          </a:p>
          <a:p>
            <a:pPr marL="114300" indent="-114300" eaLnBrk="0" hangingPunct="0">
              <a:buClr>
                <a:srgbClr val="FF0000"/>
              </a:buClr>
              <a:buSzPct val="105000"/>
              <a:buFontTx/>
              <a:buChar char="•"/>
              <a:tabLst>
                <a:tab pos="114300" algn="l"/>
              </a:tabLst>
            </a:pPr>
            <a:r>
              <a:rPr lang="en-US" sz="1300" i="0" dirty="0">
                <a:latin typeface="Tahoma" pitchFamily="34" charset="0"/>
              </a:rPr>
              <a:t>450 MMcf/d</a:t>
            </a:r>
            <a:r>
              <a:rPr lang="en-US" sz="1300" dirty="0">
                <a:latin typeface="Tahoma" pitchFamily="34" charset="0"/>
              </a:rPr>
              <a:t> </a:t>
            </a:r>
            <a:r>
              <a:rPr lang="en-US" sz="1300" i="0" dirty="0" smtClean="0">
                <a:latin typeface="Tahoma" pitchFamily="34" charset="0"/>
              </a:rPr>
              <a:t>injection</a:t>
            </a:r>
          </a:p>
          <a:p>
            <a:pPr marL="114300" indent="-114300" eaLnBrk="0" hangingPunct="0">
              <a:buClr>
                <a:srgbClr val="FF0000"/>
              </a:buClr>
              <a:buSzPct val="105000"/>
              <a:buFontTx/>
              <a:buChar char="•"/>
              <a:tabLst>
                <a:tab pos="114300" algn="l"/>
              </a:tabLst>
            </a:pPr>
            <a:r>
              <a:rPr lang="en-US" sz="1300" dirty="0" smtClean="0">
                <a:latin typeface="Tahoma" pitchFamily="34" charset="0"/>
              </a:rPr>
              <a:t>103 Bcf working gas</a:t>
            </a:r>
            <a:endParaRPr lang="en-US" sz="1300" i="0" dirty="0">
              <a:latin typeface="Tahoma" pitchFamily="34" charset="0"/>
            </a:endParaRPr>
          </a:p>
        </p:txBody>
      </p:sp>
      <p:sp>
        <p:nvSpPr>
          <p:cNvPr id="8196" name="Rectangle 3"/>
          <p:cNvSpPr>
            <a:spLocks noChangeArrowheads="1"/>
          </p:cNvSpPr>
          <p:nvPr/>
        </p:nvSpPr>
        <p:spPr bwMode="auto">
          <a:xfrm>
            <a:off x="239712" y="2691130"/>
            <a:ext cx="2187575" cy="893194"/>
          </a:xfrm>
          <a:prstGeom prst="rect">
            <a:avLst/>
          </a:prstGeom>
          <a:solidFill>
            <a:schemeClr val="hlink">
              <a:alpha val="70195"/>
            </a:schemeClr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None/>
            </a:pPr>
            <a:r>
              <a:rPr lang="en-US" sz="1300" b="1" i="0" dirty="0">
                <a:latin typeface="Tahoma" pitchFamily="34" charset="0"/>
              </a:rPr>
              <a:t>Lodi Storage</a:t>
            </a:r>
          </a:p>
          <a:p>
            <a:pPr marL="114300" indent="-114300" eaLnBrk="0" hangingPunct="0">
              <a:buClr>
                <a:schemeClr val="bg1"/>
              </a:buClr>
              <a:buSzPct val="105000"/>
              <a:buFontTx/>
              <a:buChar char="•"/>
            </a:pPr>
            <a:r>
              <a:rPr lang="en-US" sz="1300" i="0" dirty="0">
                <a:latin typeface="Tahoma" pitchFamily="34" charset="0"/>
              </a:rPr>
              <a:t>750 MMcf/d withdrawal</a:t>
            </a:r>
          </a:p>
          <a:p>
            <a:pPr marL="114300" indent="-114300" eaLnBrk="0" hangingPunct="0">
              <a:buClr>
                <a:schemeClr val="bg1"/>
              </a:buClr>
              <a:buSzPct val="105000"/>
              <a:buFontTx/>
              <a:buChar char="•"/>
            </a:pPr>
            <a:r>
              <a:rPr lang="en-US" sz="1300" i="0" dirty="0" smtClean="0">
                <a:latin typeface="Tahoma" pitchFamily="34" charset="0"/>
              </a:rPr>
              <a:t>550 </a:t>
            </a:r>
            <a:r>
              <a:rPr lang="en-US" sz="1300" i="0" dirty="0">
                <a:latin typeface="Tahoma" pitchFamily="34" charset="0"/>
              </a:rPr>
              <a:t>MMcf/d </a:t>
            </a:r>
            <a:r>
              <a:rPr lang="en-US" sz="1300" i="0" dirty="0" smtClean="0">
                <a:latin typeface="Tahoma" pitchFamily="34" charset="0"/>
              </a:rPr>
              <a:t>injection</a:t>
            </a:r>
          </a:p>
          <a:p>
            <a:pPr marL="114300" indent="-114300" eaLnBrk="0" hangingPunct="0">
              <a:buClr>
                <a:schemeClr val="bg1"/>
              </a:buClr>
              <a:buSzPct val="105000"/>
              <a:buFontTx/>
              <a:buChar char="•"/>
            </a:pPr>
            <a:r>
              <a:rPr lang="en-US" sz="1300" dirty="0" smtClean="0">
                <a:latin typeface="Tahoma" pitchFamily="34" charset="0"/>
              </a:rPr>
              <a:t>29 Bcf working gas</a:t>
            </a:r>
            <a:endParaRPr lang="en-US" sz="1300" i="0" dirty="0">
              <a:latin typeface="Tahoma" pitchFamily="34" charset="0"/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28600" y="1600200"/>
            <a:ext cx="2209800" cy="893194"/>
          </a:xfrm>
          <a:prstGeom prst="rect">
            <a:avLst/>
          </a:prstGeom>
          <a:solidFill>
            <a:schemeClr val="hlink">
              <a:alpha val="70195"/>
            </a:schemeClr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None/>
            </a:pPr>
            <a:r>
              <a:rPr lang="en-US" sz="1300" b="1" i="0" dirty="0">
                <a:latin typeface="Tahoma" pitchFamily="34" charset="0"/>
              </a:rPr>
              <a:t>Wild Goose Storage</a:t>
            </a:r>
            <a:endParaRPr lang="en-US" sz="1300" i="0" dirty="0">
              <a:latin typeface="Tahoma" pitchFamily="34" charset="0"/>
            </a:endParaRPr>
          </a:p>
          <a:p>
            <a:pPr marL="114300" indent="-114300" eaLnBrk="0" hangingPunct="0">
              <a:buClr>
                <a:schemeClr val="bg1"/>
              </a:buClr>
              <a:buSzPct val="105000"/>
              <a:buFontTx/>
              <a:buChar char="•"/>
            </a:pPr>
            <a:r>
              <a:rPr lang="en-US" sz="1300" i="0" dirty="0" smtClean="0">
                <a:latin typeface="Tahoma" pitchFamily="34" charset="0"/>
              </a:rPr>
              <a:t>950 </a:t>
            </a:r>
            <a:r>
              <a:rPr lang="en-US" sz="1300" i="0" dirty="0">
                <a:latin typeface="Tahoma" pitchFamily="34" charset="0"/>
              </a:rPr>
              <a:t>MMcf/d withdrawal</a:t>
            </a:r>
          </a:p>
          <a:p>
            <a:pPr marL="114300" indent="-114300" eaLnBrk="0" hangingPunct="0">
              <a:buClr>
                <a:schemeClr val="bg1"/>
              </a:buClr>
              <a:buSzPct val="105000"/>
              <a:buFontTx/>
              <a:buChar char="•"/>
            </a:pPr>
            <a:r>
              <a:rPr lang="en-US" sz="1300" i="0" dirty="0" smtClean="0">
                <a:latin typeface="Tahoma" pitchFamily="34" charset="0"/>
              </a:rPr>
              <a:t>525 </a:t>
            </a:r>
            <a:r>
              <a:rPr lang="en-US" sz="1300" i="0" dirty="0">
                <a:latin typeface="Tahoma" pitchFamily="34" charset="0"/>
              </a:rPr>
              <a:t>MMcf/d </a:t>
            </a:r>
            <a:r>
              <a:rPr lang="en-US" sz="1300" i="0" dirty="0" smtClean="0">
                <a:latin typeface="Tahoma" pitchFamily="34" charset="0"/>
              </a:rPr>
              <a:t>injection</a:t>
            </a:r>
          </a:p>
          <a:p>
            <a:pPr marL="114300" indent="-114300" eaLnBrk="0" hangingPunct="0">
              <a:buClr>
                <a:schemeClr val="bg1"/>
              </a:buClr>
              <a:buSzPct val="105000"/>
              <a:buFontTx/>
              <a:buChar char="•"/>
            </a:pPr>
            <a:r>
              <a:rPr lang="en-US" sz="1300" dirty="0" smtClean="0">
                <a:latin typeface="Tahoma" pitchFamily="34" charset="0"/>
              </a:rPr>
              <a:t>75.0 Bcf working Gas</a:t>
            </a:r>
            <a:endParaRPr lang="en-US" sz="1300" i="0" dirty="0">
              <a:latin typeface="Tahoma" pitchFamily="34" charset="0"/>
            </a:endParaRPr>
          </a:p>
        </p:txBody>
      </p:sp>
      <p:pic>
        <p:nvPicPr>
          <p:cNvPr id="8199" name="Picture 6" descr="CA-map_PG&amp;EbackbonePip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2938" y="1436688"/>
            <a:ext cx="4552950" cy="535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0" name="Group 7"/>
          <p:cNvGrpSpPr>
            <a:grpSpLocks/>
          </p:cNvGrpSpPr>
          <p:nvPr/>
        </p:nvGrpSpPr>
        <p:grpSpPr bwMode="auto">
          <a:xfrm>
            <a:off x="4386263" y="3654425"/>
            <a:ext cx="1582737" cy="274638"/>
            <a:chOff x="2198" y="2284"/>
            <a:chExt cx="997" cy="173"/>
          </a:xfrm>
        </p:grpSpPr>
        <p:sp>
          <p:nvSpPr>
            <p:cNvPr id="8220" name="Rectangle 8"/>
            <p:cNvSpPr>
              <a:spLocks noChangeArrowheads="1"/>
            </p:cNvSpPr>
            <p:nvPr/>
          </p:nvSpPr>
          <p:spPr bwMode="auto">
            <a:xfrm>
              <a:off x="2273" y="2284"/>
              <a:ext cx="92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200" b="1" i="0" dirty="0">
                  <a:latin typeface="Tahoma" pitchFamily="34" charset="0"/>
                </a:rPr>
                <a:t>McDonald Island</a:t>
              </a:r>
            </a:p>
          </p:txBody>
        </p:sp>
        <p:sp>
          <p:nvSpPr>
            <p:cNvPr id="8221" name="Oval 9"/>
            <p:cNvSpPr>
              <a:spLocks noChangeArrowheads="1"/>
            </p:cNvSpPr>
            <p:nvPr/>
          </p:nvSpPr>
          <p:spPr bwMode="auto">
            <a:xfrm>
              <a:off x="2198" y="2303"/>
              <a:ext cx="78" cy="82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CC0000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  <p:sp>
        <p:nvSpPr>
          <p:cNvPr id="8201" name="Rectangle 10">
            <a:hlinkClick r:id="rId4" action="ppaction://hlinkpres?slideindex=6&amp;slidetitle=Slide 6"/>
          </p:cNvPr>
          <p:cNvSpPr>
            <a:spLocks noChangeArrowheads="1"/>
          </p:cNvSpPr>
          <p:nvPr/>
        </p:nvSpPr>
        <p:spPr bwMode="auto">
          <a:xfrm>
            <a:off x="4554538" y="3417888"/>
            <a:ext cx="5064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1200" b="1" i="0" dirty="0">
                <a:latin typeface="Tahoma" pitchFamily="34" charset="0"/>
              </a:rPr>
              <a:t>Lodi</a:t>
            </a:r>
          </a:p>
        </p:txBody>
      </p:sp>
      <p:sp>
        <p:nvSpPr>
          <p:cNvPr id="8202" name="Oval 11"/>
          <p:cNvSpPr>
            <a:spLocks noChangeArrowheads="1"/>
          </p:cNvSpPr>
          <p:nvPr/>
        </p:nvSpPr>
        <p:spPr bwMode="auto">
          <a:xfrm>
            <a:off x="4432300" y="3497263"/>
            <a:ext cx="127000" cy="128587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rgbClr val="CC0000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203" name="Rectangle 12">
            <a:hlinkClick r:id="rId5"/>
          </p:cNvPr>
          <p:cNvSpPr>
            <a:spLocks noChangeArrowheads="1"/>
          </p:cNvSpPr>
          <p:nvPr/>
        </p:nvSpPr>
        <p:spPr bwMode="auto">
          <a:xfrm>
            <a:off x="4192588" y="2714625"/>
            <a:ext cx="10429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1200" b="1" i="0" dirty="0">
                <a:latin typeface="Tahoma" pitchFamily="34" charset="0"/>
              </a:rPr>
              <a:t>Wild Goose</a:t>
            </a:r>
          </a:p>
        </p:txBody>
      </p:sp>
      <p:sp>
        <p:nvSpPr>
          <p:cNvPr id="8204" name="Oval 13"/>
          <p:cNvSpPr>
            <a:spLocks noChangeArrowheads="1"/>
          </p:cNvSpPr>
          <p:nvPr/>
        </p:nvSpPr>
        <p:spPr bwMode="auto">
          <a:xfrm>
            <a:off x="4084638" y="2787650"/>
            <a:ext cx="130175" cy="128588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rgbClr val="CC0000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205" name="Text Box 14"/>
          <p:cNvSpPr txBox="1">
            <a:spLocks noChangeArrowheads="1"/>
          </p:cNvSpPr>
          <p:nvPr/>
        </p:nvSpPr>
        <p:spPr bwMode="auto">
          <a:xfrm>
            <a:off x="7639050" y="5402263"/>
            <a:ext cx="7334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200" b="1" i="0" dirty="0">
                <a:latin typeface="Tahoma" pitchFamily="34" charset="0"/>
              </a:rPr>
              <a:t>Topock</a:t>
            </a:r>
          </a:p>
        </p:txBody>
      </p:sp>
      <p:sp>
        <p:nvSpPr>
          <p:cNvPr id="8206" name="Oval 15"/>
          <p:cNvSpPr>
            <a:spLocks noChangeArrowheads="1"/>
          </p:cNvSpPr>
          <p:nvPr/>
        </p:nvSpPr>
        <p:spPr bwMode="auto">
          <a:xfrm>
            <a:off x="7564438" y="5561013"/>
            <a:ext cx="93662" cy="93662"/>
          </a:xfrm>
          <a:prstGeom prst="ellipse">
            <a:avLst/>
          </a:prstGeom>
          <a:solidFill>
            <a:schemeClr val="tx1"/>
          </a:solidFill>
          <a:ln w="2222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207" name="Text Box 16">
            <a:hlinkClick r:id="rId5"/>
          </p:cNvPr>
          <p:cNvSpPr txBox="1">
            <a:spLocks noChangeArrowheads="1"/>
          </p:cNvSpPr>
          <p:nvPr/>
        </p:nvSpPr>
        <p:spPr bwMode="auto">
          <a:xfrm>
            <a:off x="3944938" y="1143000"/>
            <a:ext cx="609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200" b="1" i="0" dirty="0">
                <a:latin typeface="Tahoma" pitchFamily="34" charset="0"/>
              </a:rPr>
              <a:t>Malin</a:t>
            </a:r>
          </a:p>
        </p:txBody>
      </p:sp>
      <p:sp>
        <p:nvSpPr>
          <p:cNvPr id="8208" name="Oval 17"/>
          <p:cNvSpPr>
            <a:spLocks noChangeArrowheads="1"/>
          </p:cNvSpPr>
          <p:nvPr/>
        </p:nvSpPr>
        <p:spPr bwMode="auto">
          <a:xfrm>
            <a:off x="4237038" y="1400175"/>
            <a:ext cx="93662" cy="95250"/>
          </a:xfrm>
          <a:prstGeom prst="ellipse">
            <a:avLst/>
          </a:prstGeom>
          <a:solidFill>
            <a:schemeClr val="tx1"/>
          </a:solidFill>
          <a:ln w="2222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209" name="Oval 18"/>
          <p:cNvSpPr>
            <a:spLocks noChangeArrowheads="1"/>
          </p:cNvSpPr>
          <p:nvPr/>
        </p:nvSpPr>
        <p:spPr bwMode="auto">
          <a:xfrm>
            <a:off x="3992563" y="3221038"/>
            <a:ext cx="127000" cy="127000"/>
          </a:xfrm>
          <a:prstGeom prst="ellipse">
            <a:avLst/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rgbClr val="CC0000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210" name="Rectangle 19"/>
          <p:cNvSpPr>
            <a:spLocks noChangeArrowheads="1"/>
          </p:cNvSpPr>
          <p:nvPr/>
        </p:nvSpPr>
        <p:spPr bwMode="auto">
          <a:xfrm>
            <a:off x="2667000" y="3152775"/>
            <a:ext cx="1371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algn="ctr" eaLnBrk="0" hangingPunct="0"/>
            <a:r>
              <a:rPr lang="en-US" sz="1200" b="1" i="0" dirty="0">
                <a:latin typeface="Tahoma" pitchFamily="34" charset="0"/>
              </a:rPr>
              <a:t>Pleasant Creek</a:t>
            </a:r>
          </a:p>
        </p:txBody>
      </p:sp>
      <p:sp>
        <p:nvSpPr>
          <p:cNvPr id="8211" name="Oval 20"/>
          <p:cNvSpPr>
            <a:spLocks noChangeArrowheads="1"/>
          </p:cNvSpPr>
          <p:nvPr/>
        </p:nvSpPr>
        <p:spPr bwMode="auto">
          <a:xfrm>
            <a:off x="4119563" y="3603625"/>
            <a:ext cx="128587" cy="128588"/>
          </a:xfrm>
          <a:prstGeom prst="ellipse">
            <a:avLst/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rgbClr val="CC0000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212" name="Rectangle 21"/>
          <p:cNvSpPr>
            <a:spLocks noChangeArrowheads="1"/>
          </p:cNvSpPr>
          <p:nvPr/>
        </p:nvSpPr>
        <p:spPr bwMode="auto">
          <a:xfrm>
            <a:off x="2913063" y="3533775"/>
            <a:ext cx="123031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algn="r" eaLnBrk="0" hangingPunct="0"/>
            <a:r>
              <a:rPr lang="en-US" sz="1200" b="1" i="0" dirty="0">
                <a:latin typeface="Tahoma" pitchFamily="34" charset="0"/>
              </a:rPr>
              <a:t>Los Medanos</a:t>
            </a:r>
          </a:p>
        </p:txBody>
      </p:sp>
      <p:sp>
        <p:nvSpPr>
          <p:cNvPr id="8213" name="Freeform 22"/>
          <p:cNvSpPr>
            <a:spLocks/>
          </p:cNvSpPr>
          <p:nvPr/>
        </p:nvSpPr>
        <p:spPr bwMode="auto">
          <a:xfrm>
            <a:off x="4192588" y="4017963"/>
            <a:ext cx="652462" cy="519112"/>
          </a:xfrm>
          <a:custGeom>
            <a:avLst/>
            <a:gdLst>
              <a:gd name="T0" fmla="*/ 2147483647 w 411"/>
              <a:gd name="T1" fmla="*/ 2147483647 h 327"/>
              <a:gd name="T2" fmla="*/ 2147483647 w 411"/>
              <a:gd name="T3" fmla="*/ 2147483647 h 327"/>
              <a:gd name="T4" fmla="*/ 2147483647 w 411"/>
              <a:gd name="T5" fmla="*/ 2147483647 h 327"/>
              <a:gd name="T6" fmla="*/ 2147483647 w 411"/>
              <a:gd name="T7" fmla="*/ 2147483647 h 327"/>
              <a:gd name="T8" fmla="*/ 2147483647 w 411"/>
              <a:gd name="T9" fmla="*/ 2147483647 h 327"/>
              <a:gd name="T10" fmla="*/ 2147483647 w 411"/>
              <a:gd name="T11" fmla="*/ 2147483647 h 327"/>
              <a:gd name="T12" fmla="*/ 2147483647 w 411"/>
              <a:gd name="T13" fmla="*/ 2147483647 h 327"/>
              <a:gd name="T14" fmla="*/ 2147483647 w 411"/>
              <a:gd name="T15" fmla="*/ 2147483647 h 327"/>
              <a:gd name="T16" fmla="*/ 2147483647 w 411"/>
              <a:gd name="T17" fmla="*/ 2147483647 h 327"/>
              <a:gd name="T18" fmla="*/ 2147483647 w 411"/>
              <a:gd name="T19" fmla="*/ 2147483647 h 327"/>
              <a:gd name="T20" fmla="*/ 2147483647 w 411"/>
              <a:gd name="T21" fmla="*/ 2147483647 h 327"/>
              <a:gd name="T22" fmla="*/ 2147483647 w 411"/>
              <a:gd name="T23" fmla="*/ 2147483647 h 327"/>
              <a:gd name="T24" fmla="*/ 0 w 411"/>
              <a:gd name="T25" fmla="*/ 0 h 32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411" h="327">
                <a:moveTo>
                  <a:pt x="411" y="327"/>
                </a:moveTo>
                <a:cubicBezTo>
                  <a:pt x="365" y="315"/>
                  <a:pt x="376" y="315"/>
                  <a:pt x="303" y="312"/>
                </a:cubicBezTo>
                <a:cubicBezTo>
                  <a:pt x="287" y="307"/>
                  <a:pt x="297" y="311"/>
                  <a:pt x="276" y="297"/>
                </a:cubicBezTo>
                <a:cubicBezTo>
                  <a:pt x="266" y="290"/>
                  <a:pt x="245" y="289"/>
                  <a:pt x="234" y="285"/>
                </a:cubicBezTo>
                <a:cubicBezTo>
                  <a:pt x="228" y="283"/>
                  <a:pt x="221" y="283"/>
                  <a:pt x="216" y="279"/>
                </a:cubicBezTo>
                <a:cubicBezTo>
                  <a:pt x="210" y="275"/>
                  <a:pt x="198" y="267"/>
                  <a:pt x="198" y="267"/>
                </a:cubicBezTo>
                <a:cubicBezTo>
                  <a:pt x="186" y="249"/>
                  <a:pt x="172" y="241"/>
                  <a:pt x="159" y="225"/>
                </a:cubicBezTo>
                <a:cubicBezTo>
                  <a:pt x="149" y="213"/>
                  <a:pt x="149" y="201"/>
                  <a:pt x="135" y="192"/>
                </a:cubicBezTo>
                <a:cubicBezTo>
                  <a:pt x="127" y="169"/>
                  <a:pt x="139" y="196"/>
                  <a:pt x="123" y="177"/>
                </a:cubicBezTo>
                <a:cubicBezTo>
                  <a:pt x="107" y="158"/>
                  <a:pt x="110" y="132"/>
                  <a:pt x="87" y="117"/>
                </a:cubicBezTo>
                <a:cubicBezTo>
                  <a:pt x="81" y="108"/>
                  <a:pt x="58" y="87"/>
                  <a:pt x="48" y="84"/>
                </a:cubicBezTo>
                <a:cubicBezTo>
                  <a:pt x="42" y="65"/>
                  <a:pt x="44" y="41"/>
                  <a:pt x="27" y="30"/>
                </a:cubicBezTo>
                <a:cubicBezTo>
                  <a:pt x="16" y="13"/>
                  <a:pt x="13" y="13"/>
                  <a:pt x="0" y="0"/>
                </a:cubicBezTo>
              </a:path>
            </a:pathLst>
          </a:custGeom>
          <a:noFill/>
          <a:ln w="28575" cmpd="sng">
            <a:solidFill>
              <a:srgbClr val="33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8214" name="Rectangle 38">
            <a:hlinkClick r:id="rId4" action="ppaction://hlinkpres?slideindex=6&amp;slidetitle=Slide 6"/>
          </p:cNvPr>
          <p:cNvSpPr>
            <a:spLocks noChangeArrowheads="1"/>
          </p:cNvSpPr>
          <p:nvPr/>
        </p:nvSpPr>
        <p:spPr bwMode="auto">
          <a:xfrm>
            <a:off x="5029200" y="4191000"/>
            <a:ext cx="12192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US" sz="1200" b="1" i="0" dirty="0">
                <a:latin typeface="Tahoma" pitchFamily="34" charset="0"/>
              </a:rPr>
              <a:t>Gill Ranch</a:t>
            </a:r>
          </a:p>
        </p:txBody>
      </p:sp>
      <p:sp>
        <p:nvSpPr>
          <p:cNvPr id="8215" name="Rectangle 39"/>
          <p:cNvSpPr>
            <a:spLocks noChangeArrowheads="1"/>
          </p:cNvSpPr>
          <p:nvPr/>
        </p:nvSpPr>
        <p:spPr bwMode="auto">
          <a:xfrm>
            <a:off x="240665" y="4783706"/>
            <a:ext cx="2187575" cy="893194"/>
          </a:xfrm>
          <a:prstGeom prst="rect">
            <a:avLst/>
          </a:prstGeom>
          <a:solidFill>
            <a:schemeClr val="hlink">
              <a:alpha val="70195"/>
            </a:schemeClr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None/>
            </a:pPr>
            <a:r>
              <a:rPr lang="en-US" sz="1300" b="1" i="0" dirty="0">
                <a:latin typeface="Tahoma" pitchFamily="34" charset="0"/>
              </a:rPr>
              <a:t>Gill Ranch</a:t>
            </a:r>
          </a:p>
          <a:p>
            <a:pPr marL="114300" indent="-114300" eaLnBrk="0" hangingPunct="0">
              <a:buClr>
                <a:srgbClr val="FFFF66"/>
              </a:buClr>
              <a:buSzPct val="105000"/>
              <a:buFontTx/>
              <a:buChar char="•"/>
            </a:pPr>
            <a:r>
              <a:rPr lang="en-US" sz="1300" i="0" dirty="0">
                <a:latin typeface="Tahoma" pitchFamily="34" charset="0"/>
              </a:rPr>
              <a:t>650 MMcf/d withdrawal</a:t>
            </a:r>
          </a:p>
          <a:p>
            <a:pPr marL="114300" indent="-114300" eaLnBrk="0" hangingPunct="0">
              <a:buClr>
                <a:srgbClr val="FFFF66"/>
              </a:buClr>
              <a:buSzPct val="105000"/>
              <a:buFontTx/>
              <a:buChar char="•"/>
            </a:pPr>
            <a:r>
              <a:rPr lang="en-US" sz="1300" i="0" dirty="0" smtClean="0">
                <a:latin typeface="Tahoma" pitchFamily="34" charset="0"/>
              </a:rPr>
              <a:t>450 </a:t>
            </a:r>
            <a:r>
              <a:rPr lang="en-US" sz="1300" i="0" dirty="0">
                <a:latin typeface="Tahoma" pitchFamily="34" charset="0"/>
              </a:rPr>
              <a:t>MMcf/d </a:t>
            </a:r>
            <a:r>
              <a:rPr lang="en-US" sz="1300" i="0" dirty="0" smtClean="0">
                <a:latin typeface="Tahoma" pitchFamily="34" charset="0"/>
              </a:rPr>
              <a:t>injection</a:t>
            </a:r>
          </a:p>
          <a:p>
            <a:pPr marL="114300" indent="-114300" eaLnBrk="0" hangingPunct="0">
              <a:buClr>
                <a:srgbClr val="FFFF66"/>
              </a:buClr>
              <a:buSzPct val="105000"/>
              <a:buFontTx/>
              <a:buChar char="•"/>
            </a:pPr>
            <a:r>
              <a:rPr lang="en-US" sz="1300" dirty="0" smtClean="0">
                <a:latin typeface="Tahoma" pitchFamily="34" charset="0"/>
              </a:rPr>
              <a:t>20 bcf working gas</a:t>
            </a:r>
            <a:endParaRPr lang="en-US" sz="1300" i="0" dirty="0">
              <a:latin typeface="Tahoma" pitchFamily="34" charset="0"/>
            </a:endParaRPr>
          </a:p>
        </p:txBody>
      </p:sp>
      <p:sp>
        <p:nvSpPr>
          <p:cNvPr id="8216" name="Oval 40"/>
          <p:cNvSpPr>
            <a:spLocks noChangeArrowheads="1"/>
          </p:cNvSpPr>
          <p:nvPr/>
        </p:nvSpPr>
        <p:spPr bwMode="auto">
          <a:xfrm>
            <a:off x="4953000" y="4343400"/>
            <a:ext cx="127000" cy="128588"/>
          </a:xfrm>
          <a:prstGeom prst="ellipse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rgbClr val="CC0000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217" name="Rectangle 39"/>
          <p:cNvSpPr>
            <a:spLocks noChangeArrowheads="1"/>
          </p:cNvSpPr>
          <p:nvPr/>
        </p:nvSpPr>
        <p:spPr bwMode="auto">
          <a:xfrm>
            <a:off x="239711" y="3749675"/>
            <a:ext cx="2187575" cy="893194"/>
          </a:xfrm>
          <a:prstGeom prst="rect">
            <a:avLst/>
          </a:prstGeom>
          <a:solidFill>
            <a:schemeClr val="hlink">
              <a:alpha val="70195"/>
            </a:schemeClr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114300" indent="-114300" eaLnBrk="0" hangingPunct="0">
              <a:buClr>
                <a:srgbClr val="006666"/>
              </a:buClr>
              <a:buSzPct val="105000"/>
              <a:buFont typeface="Wingdings" pitchFamily="2" charset="2"/>
              <a:buNone/>
            </a:pPr>
            <a:r>
              <a:rPr lang="en-US" sz="1300" b="1" i="0" dirty="0">
                <a:latin typeface="Tahoma" pitchFamily="34" charset="0"/>
              </a:rPr>
              <a:t>Central Valley </a:t>
            </a:r>
            <a:r>
              <a:rPr lang="en-US" sz="1300" b="1" i="0" dirty="0" smtClean="0">
                <a:latin typeface="Tahoma" pitchFamily="34" charset="0"/>
              </a:rPr>
              <a:t>NGS</a:t>
            </a:r>
            <a:endParaRPr lang="en-US" sz="1300" b="1" i="0" dirty="0">
              <a:latin typeface="Tahoma" pitchFamily="34" charset="0"/>
            </a:endParaRPr>
          </a:p>
          <a:p>
            <a:pPr marL="114300" indent="-114300" eaLnBrk="0" hangingPunct="0">
              <a:buClr>
                <a:schemeClr val="bg1"/>
              </a:buClr>
              <a:buSzPct val="105000"/>
              <a:buFontTx/>
              <a:buChar char="•"/>
            </a:pPr>
            <a:r>
              <a:rPr lang="en-US" sz="1300" i="0" dirty="0">
                <a:latin typeface="Tahoma" pitchFamily="34" charset="0"/>
              </a:rPr>
              <a:t>300 MMcf/d withdrawal</a:t>
            </a:r>
          </a:p>
          <a:p>
            <a:pPr marL="114300" indent="-114300" eaLnBrk="0" hangingPunct="0">
              <a:buClr>
                <a:schemeClr val="bg1"/>
              </a:buClr>
              <a:buSzPct val="105000"/>
              <a:buFontTx/>
              <a:buChar char="•"/>
            </a:pPr>
            <a:r>
              <a:rPr lang="en-US" sz="1300" i="0" dirty="0" smtClean="0">
                <a:latin typeface="Tahoma" pitchFamily="34" charset="0"/>
              </a:rPr>
              <a:t>300 </a:t>
            </a:r>
            <a:r>
              <a:rPr lang="en-US" sz="1300" i="0" dirty="0">
                <a:latin typeface="Tahoma" pitchFamily="34" charset="0"/>
              </a:rPr>
              <a:t>MMcf/d </a:t>
            </a:r>
            <a:r>
              <a:rPr lang="en-US" sz="1300" i="0" dirty="0" smtClean="0">
                <a:latin typeface="Tahoma" pitchFamily="34" charset="0"/>
              </a:rPr>
              <a:t>injection</a:t>
            </a:r>
          </a:p>
          <a:p>
            <a:pPr marL="114300" indent="-114300" eaLnBrk="0" hangingPunct="0">
              <a:buClr>
                <a:schemeClr val="bg1"/>
              </a:buClr>
              <a:buSzPct val="105000"/>
              <a:buFontTx/>
              <a:buChar char="•"/>
            </a:pPr>
            <a:r>
              <a:rPr lang="en-US" sz="1300" dirty="0" smtClean="0">
                <a:latin typeface="Tahoma" pitchFamily="34" charset="0"/>
              </a:rPr>
              <a:t>11 bcf working gas</a:t>
            </a:r>
            <a:endParaRPr lang="en-US" sz="1300" i="0" dirty="0">
              <a:latin typeface="Tahoma" pitchFamily="34" charset="0"/>
            </a:endParaRPr>
          </a:p>
        </p:txBody>
      </p:sp>
      <p:sp>
        <p:nvSpPr>
          <p:cNvPr id="8218" name="Rectangle 12">
            <a:hlinkClick r:id="rId5"/>
          </p:cNvPr>
          <p:cNvSpPr>
            <a:spLocks noChangeArrowheads="1"/>
          </p:cNvSpPr>
          <p:nvPr/>
        </p:nvSpPr>
        <p:spPr bwMode="auto">
          <a:xfrm>
            <a:off x="4344988" y="3019425"/>
            <a:ext cx="1517650" cy="27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1200" b="1" i="0" dirty="0">
                <a:latin typeface="Tahoma" pitchFamily="34" charset="0"/>
              </a:rPr>
              <a:t>Central Valley GS</a:t>
            </a:r>
          </a:p>
        </p:txBody>
      </p:sp>
      <p:sp>
        <p:nvSpPr>
          <p:cNvPr id="8219" name="Oval 13"/>
          <p:cNvSpPr>
            <a:spLocks noChangeArrowheads="1"/>
          </p:cNvSpPr>
          <p:nvPr/>
        </p:nvSpPr>
        <p:spPr bwMode="auto">
          <a:xfrm>
            <a:off x="4217988" y="3055938"/>
            <a:ext cx="168275" cy="155575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rgbClr val="CC0000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685800"/>
          </a:xfrm>
        </p:spPr>
        <p:txBody>
          <a:bodyPr/>
          <a:lstStyle/>
          <a:p>
            <a:r>
              <a:rPr lang="en-US" dirty="0" smtClean="0"/>
              <a:t>Northern California Gas Storage Facilities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719475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Peak Day Supply and Demand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8001000" cy="4724400"/>
          </a:xfrm>
        </p:spPr>
        <p:txBody>
          <a:bodyPr/>
          <a:lstStyle/>
          <a:p>
            <a:pPr marL="571500" lvl="1" indent="-285750">
              <a:buClr>
                <a:srgbClr val="336699"/>
              </a:buClr>
              <a:buFont typeface="Wingdings" pitchFamily="2" charset="2"/>
              <a:buChar char="q"/>
            </a:pPr>
            <a:r>
              <a:rPr lang="en-US" sz="1800" b="1" kern="12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Available Supply</a:t>
            </a:r>
          </a:p>
          <a:p>
            <a:pPr marL="1031875" lvl="2" indent="-285750">
              <a:buClr>
                <a:srgbClr val="336699"/>
              </a:buClr>
              <a:buFont typeface="Wingdings" pitchFamily="2" charset="2"/>
              <a:buChar char="§"/>
            </a:pPr>
            <a:r>
              <a:rPr lang="en-US" sz="1600" b="1" kern="12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Supplies via interstate pipelines, 67% of firm capacity - 2,000 </a:t>
            </a:r>
            <a:r>
              <a:rPr lang="en-US" sz="1600" b="1" kern="12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MMcf</a:t>
            </a:r>
            <a:r>
              <a:rPr lang="en-US" sz="1600" b="1" kern="12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/d</a:t>
            </a:r>
          </a:p>
          <a:p>
            <a:pPr marL="1031875" lvl="2" indent="-285750">
              <a:buClr>
                <a:srgbClr val="336699"/>
              </a:buClr>
              <a:buFont typeface="Wingdings" pitchFamily="2" charset="2"/>
              <a:buChar char="§"/>
            </a:pPr>
            <a:r>
              <a:rPr lang="en-US" sz="1600" b="1" kern="12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Supplies from gas storage, 80% of maximum capacity - 3,750 </a:t>
            </a:r>
            <a:r>
              <a:rPr lang="en-US" sz="1600" b="1" kern="12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MMcf</a:t>
            </a:r>
            <a:r>
              <a:rPr lang="en-US" sz="1600" b="1" kern="12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/d</a:t>
            </a:r>
            <a:endParaRPr lang="en-US" sz="1600" b="1" kern="1200" dirty="0">
              <a:latin typeface="Arial" charset="0"/>
              <a:ea typeface="Arial Unicode MS" pitchFamily="34" charset="-128"/>
              <a:cs typeface="Arial Unicode MS" pitchFamily="34" charset="-128"/>
            </a:endParaRPr>
          </a:p>
          <a:p>
            <a:pPr marL="571500" lvl="1" indent="-285750">
              <a:buClr>
                <a:srgbClr val="336699"/>
              </a:buClr>
              <a:buFont typeface="Wingdings" pitchFamily="2" charset="2"/>
              <a:buChar char="q"/>
            </a:pPr>
            <a:r>
              <a:rPr lang="en-US" sz="1800" b="1" kern="12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System </a:t>
            </a:r>
            <a:r>
              <a:rPr lang="en-US" sz="1800" b="1" kern="1200" dirty="0">
                <a:latin typeface="Arial" charset="0"/>
                <a:ea typeface="Arial Unicode MS" pitchFamily="34" charset="-128"/>
                <a:cs typeface="Arial Unicode MS" pitchFamily="34" charset="-128"/>
              </a:rPr>
              <a:t>Demand</a:t>
            </a:r>
          </a:p>
          <a:p>
            <a:pPr marL="1031875" lvl="2" indent="-285750">
              <a:buClr>
                <a:srgbClr val="336699"/>
              </a:buClr>
              <a:buFont typeface="Wingdings" pitchFamily="2" charset="2"/>
              <a:buChar char="§"/>
            </a:pPr>
            <a:r>
              <a:rPr lang="en-US" sz="1600" b="1" kern="1200" dirty="0">
                <a:latin typeface="Arial" charset="0"/>
                <a:ea typeface="Arial Unicode MS" pitchFamily="34" charset="-128"/>
                <a:cs typeface="Arial Unicode MS" pitchFamily="34" charset="-128"/>
              </a:rPr>
              <a:t>Average winter demand (Jan 2013) - </a:t>
            </a:r>
            <a:r>
              <a:rPr lang="en-US" sz="1600" b="1" kern="12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3,412 </a:t>
            </a:r>
            <a:r>
              <a:rPr lang="en-US" sz="1600" b="1" kern="1200" dirty="0">
                <a:latin typeface="Arial" charset="0"/>
                <a:ea typeface="Arial Unicode MS" pitchFamily="34" charset="-128"/>
                <a:cs typeface="Arial Unicode MS" pitchFamily="34" charset="-128"/>
              </a:rPr>
              <a:t>MMcf/d</a:t>
            </a:r>
          </a:p>
          <a:p>
            <a:pPr marL="1031875" lvl="2" indent="-285750">
              <a:buClr>
                <a:srgbClr val="336699"/>
              </a:buClr>
              <a:buFont typeface="Wingdings" pitchFamily="2" charset="2"/>
              <a:buChar char="§"/>
            </a:pPr>
            <a:r>
              <a:rPr lang="en-US" sz="1600" b="1" kern="12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Historical Peak Day (Dec 9, </a:t>
            </a:r>
            <a:r>
              <a:rPr lang="en-US" sz="1600" b="1" kern="1200" dirty="0">
                <a:latin typeface="Arial" charset="0"/>
                <a:ea typeface="Arial Unicode MS" pitchFamily="34" charset="-128"/>
                <a:cs typeface="Arial Unicode MS" pitchFamily="34" charset="-128"/>
              </a:rPr>
              <a:t>2013</a:t>
            </a:r>
            <a:r>
              <a:rPr lang="en-US" sz="1600" b="1" kern="12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) - 4,958 </a:t>
            </a:r>
            <a:r>
              <a:rPr lang="en-US" sz="1600" b="1" kern="1200" dirty="0">
                <a:latin typeface="Arial" charset="0"/>
                <a:ea typeface="Arial Unicode MS" pitchFamily="34" charset="-128"/>
                <a:cs typeface="Arial Unicode MS" pitchFamily="34" charset="-128"/>
              </a:rPr>
              <a:t>MMcf/d</a:t>
            </a:r>
          </a:p>
          <a:p>
            <a:pPr marL="1031875" lvl="2" indent="-285750">
              <a:buClr>
                <a:srgbClr val="336699"/>
              </a:buClr>
              <a:buFont typeface="Wingdings" pitchFamily="2" charset="2"/>
              <a:buChar char="§"/>
            </a:pPr>
            <a:r>
              <a:rPr lang="en-US" sz="1600" b="1" kern="1200" dirty="0">
                <a:latin typeface="Arial" charset="0"/>
                <a:ea typeface="Arial Unicode MS" pitchFamily="34" charset="-128"/>
                <a:cs typeface="Arial Unicode MS" pitchFamily="34" charset="-128"/>
              </a:rPr>
              <a:t>Abnormal Peak </a:t>
            </a:r>
            <a:r>
              <a:rPr lang="en-US" sz="1600" b="1" kern="12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Demand - 5,530 </a:t>
            </a:r>
            <a:r>
              <a:rPr lang="en-US" sz="1600" b="1" kern="1200" dirty="0">
                <a:latin typeface="Arial" charset="0"/>
                <a:ea typeface="Arial Unicode MS" pitchFamily="34" charset="-128"/>
                <a:cs typeface="Arial Unicode MS" pitchFamily="34" charset="-128"/>
              </a:rPr>
              <a:t>MMcf/d</a:t>
            </a:r>
          </a:p>
          <a:p>
            <a:pPr lvl="1" indent="0">
              <a:buNone/>
            </a:pP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xmlns="" val="1383449767"/>
              </p:ext>
            </p:extLst>
          </p:nvPr>
        </p:nvGraphicFramePr>
        <p:xfrm>
          <a:off x="1371600" y="3352800"/>
          <a:ext cx="64008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916602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Local Transmission Capacity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Demand growth in Sacramento area and Santa Clara County</a:t>
            </a:r>
          </a:p>
          <a:p>
            <a:pPr lvl="1"/>
            <a:r>
              <a:rPr lang="en-US" dirty="0" smtClean="0"/>
              <a:t>Sacramento, new housing and commercial growth</a:t>
            </a:r>
          </a:p>
          <a:p>
            <a:pPr lvl="1"/>
            <a:r>
              <a:rPr lang="en-US" dirty="0" smtClean="0"/>
              <a:t>Santa Clara County, mostly commercial some residential growth</a:t>
            </a:r>
          </a:p>
          <a:p>
            <a:endParaRPr lang="en-US" dirty="0" smtClean="0"/>
          </a:p>
          <a:p>
            <a:r>
              <a:rPr lang="en-US" dirty="0" smtClean="0"/>
              <a:t>Other systems near there capacity limits – North Bay, Fresno</a:t>
            </a:r>
          </a:p>
          <a:p>
            <a:pPr lvl="1"/>
            <a:r>
              <a:rPr lang="en-US" dirty="0" smtClean="0"/>
              <a:t>PG&amp;E maximizes capacity during cold weather through manual operations and CNG/LNG augmentation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73579026"/>
      </p:ext>
    </p:extLst>
  </p:cSld>
  <p:clrMapOvr>
    <a:masterClrMapping/>
  </p:clrMapOvr>
</p:sld>
</file>

<file path=ppt/theme/theme1.xml><?xml version="1.0" encoding="utf-8"?>
<a:theme xmlns:a="http://schemas.openxmlformats.org/drawingml/2006/main" name="Applied Planning">
  <a:themeElements>
    <a:clrScheme name="Applied Planning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Applied Planni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pplied Planning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plied Planning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ied Planning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ied Planning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ied Planning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ied Planning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ied Planning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15-IEPR-04</Docket_x0020_Number>
    <TaxCatchAll xmlns="8eef3743-c7b3-4cbe-8837-b6e805be353c">
      <Value>8</Value>
      <Value>6</Value>
      <Value>73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2014-11-18 Workshop</TermName>
          <TermId xmlns="http://schemas.microsoft.com/office/infopath/2007/PartnerControls">9848dddf-a7be-4ac6-b100-14db5dfd286a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Z5JXHV6S7NA6-3-70924</_dlc_DocId>
    <_dlc_DocIdUrl xmlns="8eef3743-c7b3-4cbe-8837-b6e805be353c">
      <Url>http://efilingspinternal/_layouts/DocIdRedir.aspx?ID=Z5JXHV6S7NA6-3-70924</Url>
      <Description>Z5JXHV6S7NA6-3-70924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D4CE5F5-34BA-47B0-AA5C-92F7CBF1C4E2}"/>
</file>

<file path=customXml/itemProps2.xml><?xml version="1.0" encoding="utf-8"?>
<ds:datastoreItem xmlns:ds="http://schemas.openxmlformats.org/officeDocument/2006/customXml" ds:itemID="{A68690D6-04D3-421A-B566-08E46951AFED}"/>
</file>

<file path=customXml/itemProps3.xml><?xml version="1.0" encoding="utf-8"?>
<ds:datastoreItem xmlns:ds="http://schemas.openxmlformats.org/officeDocument/2006/customXml" ds:itemID="{1FE72490-B06E-4F76-A055-C57298698D96}"/>
</file>

<file path=customXml/itemProps4.xml><?xml version="1.0" encoding="utf-8"?>
<ds:datastoreItem xmlns:ds="http://schemas.openxmlformats.org/officeDocument/2006/customXml" ds:itemID="{0AD38528-0B14-4842-8E6F-3479C2478AE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11160</TotalTime>
  <Words>492</Words>
  <Application>Microsoft Office PowerPoint</Application>
  <PresentationFormat>On-screen Show (4:3)</PresentationFormat>
  <Paragraphs>121</Paragraphs>
  <Slides>9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Applied Planning</vt:lpstr>
      <vt:lpstr>Pacific Gas and Electric Company Natural Gas Operations  Roger Graham </vt:lpstr>
      <vt:lpstr>Summary</vt:lpstr>
      <vt:lpstr>Western Natural Gas Pipeline Network </vt:lpstr>
      <vt:lpstr>PG&amp;E Backbone Pipeline System </vt:lpstr>
      <vt:lpstr>PG&amp;E Backbone Capacity is Adequate</vt:lpstr>
      <vt:lpstr>Historical Backbone Utilization</vt:lpstr>
      <vt:lpstr>Northern California Gas Storage Facilities </vt:lpstr>
      <vt:lpstr>Peak Day Supply and Demand</vt:lpstr>
      <vt:lpstr>Local Transmission Capacity </vt:lpstr>
    </vt:vector>
  </TitlesOfParts>
  <Company>Pacific Gas and Electric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 Gas Utility Perspectives PGE Roger Graham</dc:title>
  <dc:creator>dwp9</dc:creator>
  <cp:lastModifiedBy>Anthony J Dixon</cp:lastModifiedBy>
  <cp:revision>100</cp:revision>
  <cp:lastPrinted>2014-11-10T22:11:48Z</cp:lastPrinted>
  <dcterms:created xsi:type="dcterms:W3CDTF">2010-06-22T17:42:03Z</dcterms:created>
  <dcterms:modified xsi:type="dcterms:W3CDTF">2014-11-17T21:32:58Z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47ad33bb-c51e-45fc-93a2-978261fecb8d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http://efilingspinternal/PendingDocuments/15-IEPR-04/20141119T105457_CA_Gas_Utility_Perspectives_PGE_Roger_Graham.pptx</vt:lpwstr>
  </property>
  <property fmtid="{D5CDD505-2E9C-101B-9397-08002B2CF9AE}" pid="6" name="Subject Areas">
    <vt:lpwstr>73;#IEPR 2014-11-18 Workshop|9848dddf-a7be-4ac6-b100-14db5dfd286a;#61;#IEPR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373600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  <property fmtid="{D5CDD505-2E9C-101B-9397-08002B2CF9AE}" pid="14" name="Document Type">
    <vt:lpwstr>3;#Document|f3c81208-9d0f-49cc-afc5-e227f36ec0e7</vt:lpwstr>
  </property>
</Properties>
</file>