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74" r:id="rId3"/>
    <p:sldId id="278" r:id="rId4"/>
    <p:sldId id="275" r:id="rId5"/>
    <p:sldId id="273" r:id="rId6"/>
    <p:sldId id="276" r:id="rId7"/>
    <p:sldId id="277" r:id="rId8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39F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3" autoAdjust="0"/>
    <p:restoredTop sz="83639" autoAdjust="0"/>
  </p:normalViewPr>
  <p:slideViewPr>
    <p:cSldViewPr snapToGrid="0" snapToObjects="1">
      <p:cViewPr varScale="1">
        <p:scale>
          <a:sx n="57" d="100"/>
          <a:sy n="57" d="100"/>
        </p:scale>
        <p:origin x="1540" y="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E3F23B1-5C19-44C4-A4C0-FFC99D6505EB}" type="datetimeFigureOut">
              <a:rPr lang="en-US" smtClean="0"/>
              <a:t>4/3/2019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759A5FB-7075-42E9-9D0F-D4F27ED00C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5829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0BBBC34-1609-2F4B-B1B4-CA762E9FB424}" type="datetimeFigureOut">
              <a:rPr lang="en-US" smtClean="0"/>
              <a:t>4/3/2019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B67BDF7-E776-6644-B0FD-0131F7606D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924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465887">
              <a:defRPr/>
            </a:pPr>
            <a:r>
              <a:rPr lang="en-US" sz="1600" dirty="0" smtClean="0"/>
              <a:t>We </a:t>
            </a:r>
            <a:r>
              <a:rPr lang="en-US" sz="1600" dirty="0"/>
              <a:t>are recording this WebEx. You will be able to listen to it within a few days.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27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>
          <a:xfrm>
            <a:off x="671830" y="4490033"/>
            <a:ext cx="5971822" cy="4251165"/>
          </a:xfrm>
          <a:ln/>
        </p:spPr>
        <p:txBody>
          <a:bodyPr/>
          <a:lstStyle/>
          <a:p>
            <a:pPr defTabSz="465887">
              <a:defRPr/>
            </a:pPr>
            <a:r>
              <a:rPr lang="en-US" sz="1400" dirty="0">
                <a:latin typeface="Arial Narrow" panose="020B0606020202030204" pitchFamily="34" charset="0"/>
                <a:cs typeface="Helvetica" panose="020B0604020202020204" pitchFamily="34" charset="0"/>
              </a:rPr>
              <a:t>The Energy Commission adopted a formal resolution strengthening its commitment to diversity in our funding programs. We continue to encourage disadvantaged and underrepresented  businesses and communities to engage in and benefit from our many programs. </a:t>
            </a:r>
            <a:r>
              <a:rPr lang="en-US" sz="1400" dirty="0">
                <a:solidFill>
                  <a:srgbClr val="000000"/>
                </a:solidFill>
                <a:latin typeface="Arial Narrow" panose="020B0606020202030204" pitchFamily="34" charset="0"/>
                <a:cs typeface="Helvetica" panose="020B0604020202020204" pitchFamily="34" charset="0"/>
              </a:rPr>
              <a:t>To meet this commitment, </a:t>
            </a:r>
            <a:r>
              <a:rPr lang="en-US" sz="1400" dirty="0" smtClean="0">
                <a:solidFill>
                  <a:srgbClr val="000000"/>
                </a:solidFill>
                <a:latin typeface="Arial Narrow" panose="020B0606020202030204" pitchFamily="34" charset="0"/>
                <a:cs typeface="Helvetica" panose="020B0604020202020204" pitchFamily="34" charset="0"/>
              </a:rPr>
              <a:t>staff is:</a:t>
            </a:r>
            <a:endParaRPr lang="en-US" sz="1400" dirty="0">
              <a:solidFill>
                <a:srgbClr val="000000"/>
              </a:solidFill>
              <a:latin typeface="Arial Narrow" panose="020B0606020202030204" pitchFamily="34" charset="0"/>
              <a:cs typeface="Helvetica" panose="020B0604020202020204" pitchFamily="34" charset="0"/>
            </a:endParaRPr>
          </a:p>
          <a:p>
            <a:pPr>
              <a:defRPr/>
            </a:pPr>
            <a:endParaRPr lang="en-US" sz="1300" dirty="0">
              <a:latin typeface="Times New Roman" pitchFamily="18" charset="0"/>
            </a:endParaRPr>
          </a:p>
        </p:txBody>
      </p:sp>
      <p:sp>
        <p:nvSpPr>
          <p:cNvPr id="1024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29566" indent="-279856" algn="l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22658" indent="-223237" algn="l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570751" indent="-223237" algn="l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20461" indent="-223237" algn="l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486348" indent="-22323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52235" indent="-22323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18121" indent="-22323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4008" indent="-22323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</a:pPr>
            <a:fld id="{1813E604-725B-440F-8A77-3E933FE6A1C6}" type="slidenum">
              <a:rPr lang="en-US" altLang="en-US" smtClean="0">
                <a:ea typeface="ＭＳ Ｐゴシック" pitchFamily="34" charset="-128"/>
              </a:rPr>
              <a:pPr algn="r">
                <a:spcBef>
                  <a:spcPct val="0"/>
                </a:spcBef>
              </a:pPr>
              <a:t>2</a:t>
            </a:fld>
            <a:endParaRPr lang="en-US" altLang="en-US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11386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i="1" dirty="0" smtClean="0"/>
              <a:t>The Energy Commission is committed to taking steps toward broadening the pool of applicants to our various programs, especially under-represented groups, disadvantaged communities, and small businesses. These outreach workshops are part of a continuing effort to diversify the participants in Energy Commission programs which will help:</a:t>
            </a:r>
          </a:p>
          <a:p>
            <a:pPr eaLnBrk="1" hangingPunct="1">
              <a:spcBef>
                <a:spcPct val="0"/>
              </a:spcBef>
            </a:pPr>
            <a:endParaRPr lang="en-US" altLang="en-US" i="1" dirty="0" smtClean="0"/>
          </a:p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en-US" altLang="en-US" i="1" dirty="0" smtClean="0"/>
              <a:t>Ensure equitable access to Energy Commission funding.</a:t>
            </a:r>
          </a:p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en-US" altLang="en-US" i="1" dirty="0" smtClean="0"/>
              <a:t>Create jobs and provide economic stimulus in under-represented and disadvantaged communities.</a:t>
            </a:r>
          </a:p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en-US" altLang="en-US" i="1" dirty="0" smtClean="0"/>
              <a:t>Increase competition to ensure the best opportunities are identified and funded.</a:t>
            </a:r>
          </a:p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en-US" altLang="en-US" i="1" dirty="0" smtClean="0"/>
              <a:t>Ensure local needs are identified and addressed.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68390" indent="-294415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84129" indent="-234562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59722" indent="-234562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133697" indent="-234562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99584" indent="-23456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3065471" indent="-23456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531358" indent="-23456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997245" indent="-23456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5511E413-E8C5-42D1-9E2D-45BAA67A5CE8}" type="slidenum">
              <a:rPr lang="en-US" altLang="en-US" sz="1200"/>
              <a:pPr/>
              <a:t>3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13212501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>
          <a:xfrm>
            <a:off x="671830" y="4490033"/>
            <a:ext cx="5971822" cy="425116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z="1400" dirty="0">
              <a:latin typeface="Times New Roman" pitchFamily="18" charset="0"/>
            </a:endParaRPr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29566" indent="-279856" algn="l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22658" indent="-223237" algn="l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570751" indent="-223237" algn="l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20461" indent="-223237" algn="l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486348" indent="-22323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52235" indent="-22323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18121" indent="-22323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4008" indent="-22323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</a:pPr>
            <a:fld id="{16DAF03C-1EA6-4BDC-AB9D-E52107919E72}" type="slidenum">
              <a:rPr lang="en-US" altLang="en-US" smtClean="0"/>
              <a:pPr algn="r">
                <a:spcBef>
                  <a:spcPct val="0"/>
                </a:spcBef>
              </a:pPr>
              <a:t>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993048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7128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marR="0" lvl="0" indent="0" algn="l" defTabSz="9301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 smtClean="0">
                <a:cs typeface="Helvetica" panose="020B0604020202020204" pitchFamily="34" charset="0"/>
              </a:rPr>
              <a:t>The Energy Commission has an email listserv system to d</a:t>
            </a:r>
            <a:r>
              <a:rPr lang="en-US" sz="1200" dirty="0" smtClean="0">
                <a:cs typeface="Helvetica" panose="020B0604020202020204" pitchFamily="34" charset="0"/>
              </a:rPr>
              <a:t>istribute timely information on Commission announcements, programs, funding opportunities, workshops, and more.</a:t>
            </a:r>
          </a:p>
          <a:p>
            <a:pPr defTabSz="930156"/>
            <a:endParaRPr lang="en-US" altLang="en-US" baseline="0" dirty="0">
              <a:latin typeface="Calibri" pitchFamily="34" charset="0"/>
            </a:endParaRP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700">
                <a:solidFill>
                  <a:srgbClr val="3399FF"/>
                </a:solidFill>
                <a:latin typeface="Times" charset="0"/>
                <a:ea typeface="MS PGothic" pitchFamily="34" charset="-128"/>
              </a:defRPr>
            </a:lvl1pPr>
            <a:lvl2pPr marL="770007" indent="-296033">
              <a:defRPr sz="3700">
                <a:solidFill>
                  <a:srgbClr val="3399FF"/>
                </a:solidFill>
                <a:latin typeface="Times" charset="0"/>
                <a:ea typeface="MS PGothic" pitchFamily="34" charset="-128"/>
              </a:defRPr>
            </a:lvl2pPr>
            <a:lvl3pPr marL="1185747" indent="-236179">
              <a:defRPr sz="3700">
                <a:solidFill>
                  <a:srgbClr val="3399FF"/>
                </a:solidFill>
                <a:latin typeface="Times" charset="0"/>
                <a:ea typeface="MS PGothic" pitchFamily="34" charset="-128"/>
              </a:defRPr>
            </a:lvl3pPr>
            <a:lvl4pPr marL="1661340" indent="-236179">
              <a:defRPr sz="3700">
                <a:solidFill>
                  <a:srgbClr val="3399FF"/>
                </a:solidFill>
                <a:latin typeface="Times" charset="0"/>
                <a:ea typeface="MS PGothic" pitchFamily="34" charset="-128"/>
              </a:defRPr>
            </a:lvl4pPr>
            <a:lvl5pPr marL="2135315" indent="-236179">
              <a:defRPr sz="3700">
                <a:solidFill>
                  <a:srgbClr val="3399FF"/>
                </a:solidFill>
                <a:latin typeface="Times" charset="0"/>
                <a:ea typeface="MS PGothic" pitchFamily="34" charset="-128"/>
              </a:defRPr>
            </a:lvl5pPr>
            <a:lvl6pPr marL="2601201" indent="-236179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3399FF"/>
                </a:solidFill>
                <a:latin typeface="Times" charset="0"/>
                <a:ea typeface="MS PGothic" pitchFamily="34" charset="-128"/>
              </a:defRPr>
            </a:lvl6pPr>
            <a:lvl7pPr marL="3067088" indent="-236179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3399FF"/>
                </a:solidFill>
                <a:latin typeface="Times" charset="0"/>
                <a:ea typeface="MS PGothic" pitchFamily="34" charset="-128"/>
              </a:defRPr>
            </a:lvl7pPr>
            <a:lvl8pPr marL="3532975" indent="-236179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3399FF"/>
                </a:solidFill>
                <a:latin typeface="Times" charset="0"/>
                <a:ea typeface="MS PGothic" pitchFamily="34" charset="-128"/>
              </a:defRPr>
            </a:lvl8pPr>
            <a:lvl9pPr marL="3998862" indent="-236179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3399FF"/>
                </a:solidFill>
                <a:latin typeface="Times" charset="0"/>
                <a:ea typeface="MS PGothic" pitchFamily="34" charset="-128"/>
              </a:defRPr>
            </a:lvl9pPr>
          </a:lstStyle>
          <a:p>
            <a:fld id="{9D66E6C5-594C-45A4-9907-CCA506381850}" type="slidenum">
              <a:rPr lang="en-US" altLang="en-US" sz="1200">
                <a:solidFill>
                  <a:schemeClr val="tx1"/>
                </a:solidFill>
                <a:latin typeface="Times New Roman" pitchFamily="18" charset="0"/>
              </a:rPr>
              <a:pPr/>
              <a:t>6</a:t>
            </a:fld>
            <a:endParaRPr lang="en-US" altLang="en-US" sz="1200" dirty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4659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DF51F7-F61D-4F54-81B6-665B1C896A2D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12071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0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740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pic>
        <p:nvPicPr>
          <p:cNvPr id="8" name="Picture 7" descr="2017_CEC Power Point Template_BW-72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54" y="0"/>
            <a:ext cx="9345154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231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579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BC924B7-EDFF-824B-BCE9-3FAD438598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567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BC924B7-EDFF-824B-BCE9-3FAD438598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9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BC924B7-EDFF-824B-BCE9-3FAD438598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657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BC924B7-EDFF-824B-BCE9-3FAD438598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165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BC924B7-EDFF-824B-BCE9-3FAD438598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015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BC924B7-EDFF-824B-BCE9-3FAD438598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323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BC924B7-EDFF-824B-BCE9-3FAD438598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405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0.jpg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069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60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gcc01.safelinks.protection.outlook.com/?url=https://www.surveymonkey.com/r/7LMKTXC&amp;amp;data=01|01||b9409472b35c463aa8aa08d6ad470a73|ac3a124413f44ef68d1bbaa27148194e|0&amp;amp;sdata=as0XBwkeN5Ss7TcJQvjmRIMMWw2NBpeUAh7ACWqP9pQ%3D&amp;amp;reserved=0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nergy.ca.gov/altfuels/2017-HYD-01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://www.energy.ca.gov/listservers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5.JP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linkedin.com/company/california-energy-commission" TargetMode="External"/><Relationship Id="rId11" Type="http://schemas.openxmlformats.org/officeDocument/2006/relationships/image" Target="../media/image13.jpeg"/><Relationship Id="rId5" Type="http://schemas.openxmlformats.org/officeDocument/2006/relationships/image" Target="../media/image9.png"/><Relationship Id="rId10" Type="http://schemas.openxmlformats.org/officeDocument/2006/relationships/hyperlink" Target="https://www.linkedin.com/company/california-energy-commission/" TargetMode="External"/><Relationship Id="rId4" Type="http://schemas.openxmlformats.org/officeDocument/2006/relationships/hyperlink" Target="https://www.facebook.com/CAEnergy" TargetMode="External"/><Relationship Id="rId9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15880"/>
            <a:ext cx="9104970" cy="1470025"/>
          </a:xfrm>
        </p:spPr>
        <p:txBody>
          <a:bodyPr>
            <a:noAutofit/>
          </a:bodyPr>
          <a:lstStyle/>
          <a:p>
            <a:pPr algn="l"/>
            <a:r>
              <a:rPr lang="en-US" sz="4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Alternative </a:t>
            </a:r>
            <a:r>
              <a:rPr lang="en-US" sz="4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and Renewable Fuel and Vehicle Technology </a:t>
            </a:r>
            <a:r>
              <a:rPr lang="en-US" sz="4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Program</a:t>
            </a:r>
            <a:endParaRPr lang="en-US" sz="4800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285809"/>
            <a:ext cx="7563678" cy="2912355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n-US" sz="7000" b="1" dirty="0">
                <a:solidFill>
                  <a:srgbClr val="739F74"/>
                </a:solidFill>
              </a:rPr>
              <a:t>Renewable Hydrogen </a:t>
            </a:r>
            <a:r>
              <a:rPr lang="en-US" sz="7000" b="1" dirty="0" smtClean="0">
                <a:solidFill>
                  <a:srgbClr val="739F74"/>
                </a:solidFill>
              </a:rPr>
              <a:t>Production Roadmap Interim Findings</a:t>
            </a:r>
            <a:endParaRPr lang="en-US" sz="7000" dirty="0">
              <a:solidFill>
                <a:srgbClr val="739F74"/>
              </a:solidFill>
            </a:endParaRPr>
          </a:p>
          <a:p>
            <a:r>
              <a:rPr lang="en-US" dirty="0"/>
              <a:t> </a:t>
            </a: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2306561" y="4581938"/>
            <a:ext cx="6400800" cy="192819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cs typeface="Gotham HTF Medium"/>
              </a:rPr>
              <a:t>Akasha Kaur Khalsa, Host</a:t>
            </a:r>
            <a:endParaRPr lang="en-US" sz="2000" dirty="0">
              <a:solidFill>
                <a:schemeClr val="accent1">
                  <a:lumMod val="75000"/>
                </a:schemeClr>
              </a:solidFill>
              <a:cs typeface="Gotham HTF Medium"/>
            </a:endParaRPr>
          </a:p>
          <a:p>
            <a:pPr algn="l"/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cs typeface="Gotham HTF Medium"/>
              </a:rPr>
              <a:t>April 4, 2019</a:t>
            </a:r>
            <a:endParaRPr lang="en-US" sz="2000" dirty="0">
              <a:solidFill>
                <a:schemeClr val="accent1">
                  <a:lumMod val="75000"/>
                </a:schemeClr>
              </a:solidFill>
              <a:cs typeface="Gotham HTF Medium"/>
            </a:endParaRPr>
          </a:p>
          <a:p>
            <a:pPr algn="l"/>
            <a:r>
              <a:rPr lang="en-US" sz="2000" dirty="0">
                <a:solidFill>
                  <a:schemeClr val="accent1">
                    <a:lumMod val="75000"/>
                  </a:schemeClr>
                </a:solidFill>
                <a:cs typeface="Gotham HTF Medium"/>
              </a:rPr>
              <a:t>California Energy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cs typeface="Gotham HTF Medium"/>
              </a:rPr>
              <a:t>Commission</a:t>
            </a:r>
          </a:p>
          <a:p>
            <a:pPr algn="l"/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cs typeface="Gotham HTF Medium"/>
              </a:rPr>
              <a:t>Fuels and Transportation Division</a:t>
            </a:r>
          </a:p>
          <a:p>
            <a:pPr algn="l"/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cs typeface="Gotham HTF Medium"/>
              </a:rPr>
              <a:t>Advanced Fuel Production Office</a:t>
            </a:r>
            <a:endParaRPr lang="en-US" sz="2000" dirty="0">
              <a:solidFill>
                <a:schemeClr val="accent1">
                  <a:lumMod val="75000"/>
                </a:schemeClr>
              </a:solidFill>
              <a:cs typeface="Gotham HTF Medium"/>
            </a:endParaRPr>
          </a:p>
        </p:txBody>
      </p:sp>
    </p:spTree>
    <p:extLst>
      <p:ext uri="{BB962C8B-B14F-4D97-AF65-F5344CB8AC3E}">
        <p14:creationId xmlns:p14="http://schemas.microsoft.com/office/powerpoint/2010/main" val="301024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6981" y="526311"/>
            <a:ext cx="6515100" cy="5334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dirty="0">
                <a:cs typeface="Helvetica" panose="020B0604020202020204" pitchFamily="34" charset="0"/>
              </a:rPr>
              <a:t>Commitment to Diversity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502" y="1539875"/>
            <a:ext cx="8441474" cy="4816475"/>
          </a:xfrm>
        </p:spPr>
        <p:txBody>
          <a:bodyPr>
            <a:noAutofit/>
          </a:bodyPr>
          <a:lstStyle/>
          <a:p>
            <a:pPr marL="0" indent="0">
              <a:spcBef>
                <a:spcPts val="225"/>
              </a:spcBef>
              <a:buSzPts val="2000"/>
              <a:buNone/>
            </a:pPr>
            <a:r>
              <a:rPr lang="en-US" sz="2800" dirty="0">
                <a:cs typeface="Arial" panose="020B0604020202020204" pitchFamily="34" charset="0"/>
              </a:rPr>
              <a:t>The Energy Commission </a:t>
            </a:r>
            <a:r>
              <a:rPr lang="en-US" sz="2800" dirty="0" smtClean="0">
                <a:cs typeface="Arial" panose="020B0604020202020204" pitchFamily="34" charset="0"/>
              </a:rPr>
              <a:t>encourages </a:t>
            </a:r>
            <a:r>
              <a:rPr lang="en-US" sz="2800" dirty="0">
                <a:cs typeface="Arial" panose="020B0604020202020204" pitchFamily="34" charset="0"/>
              </a:rPr>
              <a:t>disadvantaged and underrepresented  businesses and communities to engage </a:t>
            </a:r>
            <a:r>
              <a:rPr lang="en-US" sz="2800" dirty="0" smtClean="0">
                <a:cs typeface="Arial" panose="020B0604020202020204" pitchFamily="34" charset="0"/>
              </a:rPr>
              <a:t>in, </a:t>
            </a:r>
            <a:r>
              <a:rPr lang="en-US" sz="2800" dirty="0">
                <a:cs typeface="Arial" panose="020B0604020202020204" pitchFamily="34" charset="0"/>
              </a:rPr>
              <a:t>and benefit </a:t>
            </a:r>
            <a:r>
              <a:rPr lang="en-US" sz="2800" dirty="0" smtClean="0">
                <a:cs typeface="Arial" panose="020B0604020202020204" pitchFamily="34" charset="0"/>
              </a:rPr>
              <a:t>from, </a:t>
            </a:r>
            <a:r>
              <a:rPr lang="en-US" sz="2800" dirty="0">
                <a:cs typeface="Arial" panose="020B0604020202020204" pitchFamily="34" charset="0"/>
              </a:rPr>
              <a:t>our many </a:t>
            </a:r>
            <a:r>
              <a:rPr lang="en-US" sz="2800" dirty="0" smtClean="0">
                <a:cs typeface="Arial" panose="020B0604020202020204" pitchFamily="34" charset="0"/>
              </a:rPr>
              <a:t>programs by</a:t>
            </a:r>
            <a:r>
              <a:rPr lang="en-US" sz="2800" dirty="0" smtClean="0">
                <a:solidFill>
                  <a:srgbClr val="000000"/>
                </a:solidFill>
                <a:cs typeface="Arial" panose="020B0604020202020204" pitchFamily="34" charset="0"/>
              </a:rPr>
              <a:t>:</a:t>
            </a:r>
          </a:p>
          <a:p>
            <a:pPr marL="383381" indent="-214313">
              <a:spcBef>
                <a:spcPts val="225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 smtClean="0">
                <a:cs typeface="Arial" panose="020B0604020202020204" pitchFamily="34" charset="0"/>
              </a:rPr>
              <a:t>Engaging </a:t>
            </a:r>
            <a:r>
              <a:rPr lang="en-US" sz="2800" dirty="0">
                <a:cs typeface="Arial" panose="020B0604020202020204" pitchFamily="34" charset="0"/>
              </a:rPr>
              <a:t>with disadvantaged and underrepresented groups </a:t>
            </a:r>
            <a:r>
              <a:rPr lang="en-US" sz="2800" dirty="0" smtClean="0">
                <a:cs typeface="Arial" panose="020B0604020202020204" pitchFamily="34" charset="0"/>
              </a:rPr>
              <a:t>throughout </a:t>
            </a:r>
            <a:r>
              <a:rPr lang="en-US" sz="2800" dirty="0">
                <a:cs typeface="Arial" panose="020B0604020202020204" pitchFamily="34" charset="0"/>
              </a:rPr>
              <a:t>the state.</a:t>
            </a:r>
          </a:p>
          <a:p>
            <a:pPr marL="383381" indent="-214313">
              <a:spcBef>
                <a:spcPts val="225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 smtClean="0">
                <a:cs typeface="Arial" panose="020B0604020202020204" pitchFamily="34" charset="0"/>
              </a:rPr>
              <a:t>Notifying </a:t>
            </a:r>
            <a:r>
              <a:rPr lang="en-US" sz="2800" dirty="0">
                <a:cs typeface="Arial" panose="020B0604020202020204" pitchFamily="34" charset="0"/>
              </a:rPr>
              <a:t>potential new applicants about the Energy Commission's funding opportunities.</a:t>
            </a:r>
          </a:p>
          <a:p>
            <a:pPr marL="383381" indent="-214313">
              <a:spcBef>
                <a:spcPts val="225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 smtClean="0">
                <a:cs typeface="Arial" panose="020B0604020202020204" pitchFamily="34" charset="0"/>
              </a:rPr>
              <a:t>Assisting </a:t>
            </a:r>
            <a:r>
              <a:rPr lang="en-US" sz="2800" dirty="0">
                <a:cs typeface="Arial" panose="020B0604020202020204" pitchFamily="34" charset="0"/>
              </a:rPr>
              <a:t>applicants in understanding how to apply for funding from the Energy Commission's programs.</a:t>
            </a:r>
          </a:p>
          <a:p>
            <a:pPr marL="383381" indent="-214313">
              <a:spcBef>
                <a:spcPts val="225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 smtClean="0">
                <a:cs typeface="Arial" panose="020B0604020202020204" pitchFamily="34" charset="0"/>
              </a:rPr>
              <a:t>Surveying </a:t>
            </a:r>
            <a:r>
              <a:rPr lang="en-US" sz="2800" dirty="0">
                <a:cs typeface="Arial" panose="020B0604020202020204" pitchFamily="34" charset="0"/>
              </a:rPr>
              <a:t>participants to chart progress in diversity outreach efforts</a:t>
            </a:r>
            <a:r>
              <a:rPr lang="en-US" sz="2800" dirty="0" smtClean="0">
                <a:cs typeface="Arial" panose="020B0604020202020204" pitchFamily="34" charset="0"/>
              </a:rPr>
              <a:t>. </a:t>
            </a:r>
          </a:p>
          <a:p>
            <a:pPr marL="383381" indent="-214313">
              <a:spcBef>
                <a:spcPts val="225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 smtClean="0">
                <a:cs typeface="Arial" panose="020B0604020202020204" pitchFamily="34" charset="0"/>
              </a:rPr>
              <a:t>Conducting </a:t>
            </a:r>
            <a:r>
              <a:rPr lang="en-US" sz="2800" dirty="0">
                <a:cs typeface="Arial" panose="020B0604020202020204" pitchFamily="34" charset="0"/>
              </a:rPr>
              <a:t>outreach efforts.</a:t>
            </a:r>
          </a:p>
          <a:p>
            <a:pPr marL="169068" indent="0">
              <a:spcBef>
                <a:spcPts val="225"/>
              </a:spcBef>
              <a:buNone/>
              <a:defRPr/>
            </a:pPr>
            <a:endParaRPr lang="en-US" sz="2000" dirty="0">
              <a:latin typeface="Arial Narrow" panose="020B0606020202030204" pitchFamily="34" charset="0"/>
              <a:cs typeface="Helvetica" panose="020B0604020202020204" pitchFamily="34" charset="0"/>
            </a:endParaRPr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100">
                <a:solidFill>
                  <a:schemeClr val="tx1"/>
                </a:solidFill>
                <a:latin typeface="Times" pitchFamily="1" charset="0"/>
              </a:defRPr>
            </a:lvl1pPr>
            <a:lvl2pPr marL="557213" indent="-214313" algn="l">
              <a:spcBef>
                <a:spcPct val="20000"/>
              </a:spcBef>
              <a:buChar char="–"/>
              <a:defRPr sz="1800">
                <a:solidFill>
                  <a:schemeClr val="tx1"/>
                </a:solidFill>
                <a:latin typeface="Times" pitchFamily="1" charset="0"/>
              </a:defRPr>
            </a:lvl2pPr>
            <a:lvl3pPr marL="857250" indent="-171450" algn="l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" pitchFamily="1" charset="0"/>
              </a:defRPr>
            </a:lvl3pPr>
            <a:lvl4pPr marL="1200150" indent="-171450" algn="l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" pitchFamily="1" charset="0"/>
              </a:defRPr>
            </a:lvl4pPr>
            <a:lvl5pPr marL="1543050" indent="-171450" algn="l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8AC4CA9B-6C04-42ED-8F29-DDC0F244339A}" type="slidenum">
              <a:rPr lang="en-US" altLang="en-US" sz="1050">
                <a:latin typeface="Times New Roman" pitchFamily="18" charset="0"/>
                <a:ea typeface="ＭＳ Ｐゴシック" pitchFamily="34" charset="-128"/>
              </a:rPr>
              <a:pPr algn="r"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050" dirty="0">
              <a:latin typeface="Times New Roman" pitchFamily="18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4298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ea typeface="ＭＳ Ｐゴシック" charset="0"/>
                <a:cs typeface="+mj-cs"/>
              </a:rPr>
              <a:t>Commitment to Diversity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5548"/>
            <a:ext cx="8686799" cy="4419600"/>
          </a:xfrm>
        </p:spPr>
        <p:txBody>
          <a:bodyPr>
            <a:noAutofit/>
          </a:bodyPr>
          <a:lstStyle/>
          <a:p>
            <a:pPr>
              <a:buFontTx/>
              <a:buNone/>
              <a:defRPr/>
            </a:pPr>
            <a:r>
              <a:rPr lang="en-US" altLang="en-US" sz="2800" b="1" dirty="0" smtClean="0">
                <a:latin typeface="+mj-lt"/>
                <a:cs typeface="Arial" panose="020B0604020202020204" pitchFamily="34" charset="0"/>
              </a:rPr>
              <a:t>Fairness –</a:t>
            </a:r>
            <a:r>
              <a:rPr lang="en-US" altLang="en-US" sz="2800" dirty="0" smtClean="0">
                <a:latin typeface="+mj-lt"/>
                <a:cs typeface="Arial" panose="020B0604020202020204" pitchFamily="34" charset="0"/>
              </a:rPr>
              <a:t> Increase funding accessibility to all Californians.</a:t>
            </a:r>
          </a:p>
          <a:p>
            <a:pPr>
              <a:buFontTx/>
              <a:buNone/>
              <a:defRPr/>
            </a:pPr>
            <a:r>
              <a:rPr lang="en-US" altLang="en-US" sz="2800" b="1" dirty="0" smtClean="0">
                <a:latin typeface="+mj-lt"/>
                <a:cs typeface="Arial" panose="020B0604020202020204" pitchFamily="34" charset="0"/>
              </a:rPr>
              <a:t>Inclusion – </a:t>
            </a:r>
            <a:r>
              <a:rPr lang="en-US" altLang="en-US" sz="2800" dirty="0" smtClean="0">
                <a:latin typeface="+mj-lt"/>
                <a:cs typeface="Arial" panose="020B0604020202020204" pitchFamily="34" charset="0"/>
              </a:rPr>
              <a:t>Small businesses make up a significant portion of the U.S. economy.</a:t>
            </a:r>
          </a:p>
          <a:p>
            <a:pPr>
              <a:buFontTx/>
              <a:buNone/>
              <a:defRPr/>
            </a:pPr>
            <a:r>
              <a:rPr lang="en-US" altLang="en-US" sz="2800" b="1" dirty="0" smtClean="0">
                <a:latin typeface="+mj-lt"/>
                <a:cs typeface="Arial" panose="020B0604020202020204" pitchFamily="34" charset="0"/>
              </a:rPr>
              <a:t>Job Creation – </a:t>
            </a:r>
            <a:r>
              <a:rPr lang="en-US" altLang="en-US" sz="2800" dirty="0" smtClean="0">
                <a:latin typeface="+mj-lt"/>
                <a:cs typeface="Arial" panose="020B0604020202020204" pitchFamily="34" charset="0"/>
              </a:rPr>
              <a:t>Projects can create jobs for residents of the under-served communities.</a:t>
            </a:r>
          </a:p>
          <a:p>
            <a:pPr>
              <a:buFontTx/>
              <a:buNone/>
              <a:defRPr/>
            </a:pPr>
            <a:r>
              <a:rPr lang="en-US" altLang="en-US" sz="2800" b="1" dirty="0" smtClean="0">
                <a:latin typeface="+mj-lt"/>
                <a:cs typeface="Arial" panose="020B0604020202020204" pitchFamily="34" charset="0"/>
              </a:rPr>
              <a:t>Diversity of Ideas –</a:t>
            </a:r>
            <a:r>
              <a:rPr lang="en-US" altLang="en-US" sz="2800" dirty="0" smtClean="0">
                <a:latin typeface="+mj-lt"/>
                <a:cs typeface="Arial" panose="020B0604020202020204" pitchFamily="34" charset="0"/>
              </a:rPr>
              <a:t> Great ideas occur in a variety of areas.</a:t>
            </a:r>
          </a:p>
          <a:p>
            <a:pPr>
              <a:buFontTx/>
              <a:buNone/>
              <a:defRPr/>
            </a:pPr>
            <a:r>
              <a:rPr lang="en-US" altLang="en-US" sz="2800" b="1" dirty="0" smtClean="0">
                <a:latin typeface="+mj-lt"/>
                <a:cs typeface="Arial" panose="020B0604020202020204" pitchFamily="34" charset="0"/>
              </a:rPr>
              <a:t>Diversity in Communities</a:t>
            </a:r>
            <a:r>
              <a:rPr lang="ja-JP" altLang="en-US" sz="2800" b="1" dirty="0" smtClean="0">
                <a:latin typeface="+mj-lt"/>
                <a:cs typeface="Arial" panose="020B0604020202020204" pitchFamily="34" charset="0"/>
              </a:rPr>
              <a:t>’</a:t>
            </a:r>
            <a:r>
              <a:rPr lang="en-US" altLang="ja-JP" sz="2800" b="1" dirty="0" smtClean="0">
                <a:latin typeface="+mj-lt"/>
                <a:cs typeface="Arial" panose="020B0604020202020204" pitchFamily="34" charset="0"/>
              </a:rPr>
              <a:t> Needs – </a:t>
            </a:r>
            <a:r>
              <a:rPr lang="en-US" altLang="ja-JP" sz="2800" dirty="0" smtClean="0">
                <a:latin typeface="+mj-lt"/>
                <a:cs typeface="Arial" panose="020B0604020202020204" pitchFamily="34" charset="0"/>
              </a:rPr>
              <a:t>Needs vary widely from one area to the next (air quality, socioeconomic, etc.).</a:t>
            </a:r>
            <a:endParaRPr lang="en-US" altLang="en-US" sz="2800" dirty="0" smtClean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3078" name="Slide Number Placeholder 4"/>
          <p:cNvSpPr>
            <a:spLocks noGrp="1"/>
          </p:cNvSpPr>
          <p:nvPr>
            <p:ph type="sldNum" sz="quarter" idx="12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6CA0EEA7-0E6A-46FB-8153-B204CCF80329}" type="slidenum">
              <a:rPr lang="en-US" altLang="en-US" sz="1400" smtClean="0">
                <a:latin typeface="Times" panose="02020603050405020304" pitchFamily="18" charset="0"/>
              </a:rPr>
              <a:pPr>
                <a:spcBef>
                  <a:spcPct val="0"/>
                </a:spcBef>
                <a:buFontTx/>
                <a:buNone/>
                <a:defRPr/>
              </a:pPr>
              <a:t>3</a:t>
            </a:fld>
            <a:endParaRPr lang="en-US" altLang="en-US" sz="1400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32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5987" y="564411"/>
            <a:ext cx="7219950" cy="4953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4000" dirty="0">
                <a:latin typeface="Helvetica" panose="020B0604020202020204" pitchFamily="34" charset="0"/>
                <a:cs typeface="Helvetica" panose="020B0604020202020204" pitchFamily="34" charset="0"/>
              </a:rPr>
              <a:t>We Want to Hear From You!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990600" y="1755032"/>
            <a:ext cx="7445337" cy="98320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1 Minute Survey</a:t>
            </a:r>
          </a:p>
          <a:p>
            <a:pPr marL="381000" lvl="1"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information supplied will be used for public reporting purposes to display anonymous overall attendance of diverse groups.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100">
                <a:solidFill>
                  <a:schemeClr val="tx1"/>
                </a:solidFill>
                <a:latin typeface="Times" pitchFamily="1" charset="0"/>
              </a:defRPr>
            </a:lvl1pPr>
            <a:lvl2pPr marL="557213" indent="-214313" algn="l">
              <a:spcBef>
                <a:spcPct val="20000"/>
              </a:spcBef>
              <a:buChar char="–"/>
              <a:defRPr sz="1800">
                <a:solidFill>
                  <a:schemeClr val="tx1"/>
                </a:solidFill>
                <a:latin typeface="Times" pitchFamily="1" charset="0"/>
              </a:defRPr>
            </a:lvl2pPr>
            <a:lvl3pPr marL="857250" indent="-171450" algn="l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" pitchFamily="1" charset="0"/>
              </a:defRPr>
            </a:lvl3pPr>
            <a:lvl4pPr marL="1200150" indent="-171450" algn="l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" pitchFamily="1" charset="0"/>
              </a:defRPr>
            </a:lvl4pPr>
            <a:lvl5pPr marL="1543050" indent="-171450" algn="l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344D5628-3837-43AB-93ED-ECFD5CECA35A}" type="slidenum">
              <a:rPr lang="en-US" altLang="en-US" sz="1050">
                <a:latin typeface="Times New Roman" pitchFamily="18" charset="0"/>
              </a:rPr>
              <a:pPr algn="r"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050" dirty="0">
              <a:latin typeface="Times New Roman" pitchFamily="18" charset="0"/>
            </a:endParaRPr>
          </a:p>
        </p:txBody>
      </p:sp>
      <p:pic>
        <p:nvPicPr>
          <p:cNvPr id="13317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"/>
          <a:stretch>
            <a:fillRect/>
          </a:stretch>
        </p:blipFill>
        <p:spPr bwMode="auto">
          <a:xfrm>
            <a:off x="5105400" y="3460949"/>
            <a:ext cx="3200400" cy="2453707"/>
          </a:xfrm>
          <a:prstGeom prst="rect">
            <a:avLst/>
          </a:prstGeom>
          <a:ln w="19050">
            <a:solidFill>
              <a:srgbClr val="00000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90600" y="3465016"/>
            <a:ext cx="3962401" cy="34111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lvl="1" indent="-285750">
              <a:spcBef>
                <a:spcPts val="1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Does your company identify as an underrepresented group?</a:t>
            </a:r>
          </a:p>
          <a:p>
            <a:pPr marL="381000" lvl="1" indent="-285750">
              <a:spcBef>
                <a:spcPts val="100"/>
              </a:spcBef>
              <a:buFont typeface="Arial" panose="020B0604020202020204" pitchFamily="34" charset="0"/>
              <a:buChar char="•"/>
              <a:defRPr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81000" lvl="1" indent="-285750">
              <a:spcBef>
                <a:spcPts val="1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Where is your company located?</a:t>
            </a:r>
          </a:p>
          <a:p>
            <a:pPr marL="381000" lvl="1" indent="-285750">
              <a:spcBef>
                <a:spcPts val="100"/>
              </a:spcBef>
              <a:buFont typeface="Arial" panose="020B0604020202020204" pitchFamily="34" charset="0"/>
              <a:buChar char="•"/>
              <a:defRPr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81000" lvl="1" indent="-285750">
              <a:spcBef>
                <a:spcPts val="1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How did you hear about the workshop?</a:t>
            </a:r>
          </a:p>
          <a:p>
            <a:pPr marL="381000" lvl="1" indent="-285750">
              <a:spcBef>
                <a:spcPts val="100"/>
              </a:spcBef>
              <a:buFont typeface="Wingdings" panose="05000000000000000000" pitchFamily="2" charset="2"/>
              <a:buChar char="Ø"/>
              <a:defRPr/>
            </a:pPr>
            <a:endParaRPr lang="en-US" dirty="0">
              <a:latin typeface="Arial Narrow" panose="020B0606020202030204" pitchFamily="34" charset="0"/>
              <a:cs typeface="Helvetica" panose="020B0604020202020204" pitchFamily="34" charset="0"/>
            </a:endParaRPr>
          </a:p>
          <a:p>
            <a:pPr marL="257175" indent="-257175">
              <a:buFont typeface="Wingdings" panose="05000000000000000000" pitchFamily="2" charset="2"/>
              <a:buChar char="§"/>
              <a:defRPr/>
            </a:pPr>
            <a:endParaRPr lang="en-US" sz="135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17849" y="1093733"/>
            <a:ext cx="8776010" cy="9832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Survey </a:t>
            </a:r>
            <a:r>
              <a:rPr lang="en-US" u="sng" dirty="0">
                <a:hlinkClick r:id="rId4"/>
              </a:rPr>
              <a:t>https://www.surveymonkey.com/r/7LMKTXC</a:t>
            </a:r>
            <a:endParaRPr lang="en-US" dirty="0">
              <a:hlinkClick r:id="rId4"/>
            </a:endParaRPr>
          </a:p>
          <a:p>
            <a:pPr marL="0" indent="0">
              <a:buFont typeface="Arial"/>
              <a:buNone/>
            </a:pPr>
            <a:r>
              <a:rPr lang="en-US" dirty="0" smtClean="0"/>
              <a:t> 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832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latin typeface="Gotham HTF Medium"/>
              </a:rPr>
              <a:t>S</a:t>
            </a:r>
            <a:r>
              <a:rPr lang="en-US" dirty="0" smtClean="0">
                <a:latin typeface="Gotham HTF Medium"/>
              </a:rPr>
              <a:t>ubmit your Comments</a:t>
            </a:r>
            <a:endParaRPr lang="en-US" dirty="0">
              <a:latin typeface="Gotham HTF Book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38430"/>
            <a:ext cx="8686800" cy="4163992"/>
          </a:xfrm>
        </p:spPr>
        <p:txBody>
          <a:bodyPr anchor="ctr">
            <a:normAutofit fontScale="47500" lnSpcReduction="20000"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en-US" sz="6700" dirty="0" smtClean="0">
                <a:latin typeface="+mj-lt"/>
              </a:rPr>
              <a:t>Submit by April 18, 2019, 5 p.m. </a:t>
            </a:r>
          </a:p>
          <a:p>
            <a:pPr marL="0" indent="0">
              <a:spcBef>
                <a:spcPct val="0"/>
              </a:spcBef>
              <a:buNone/>
            </a:pPr>
            <a:endParaRPr lang="en-US" sz="3800" dirty="0">
              <a:latin typeface="+mj-lt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en-US" sz="3800" dirty="0" smtClean="0">
                <a:latin typeface="+mj-lt"/>
              </a:rPr>
              <a:t>				Re</a:t>
            </a:r>
            <a:r>
              <a:rPr lang="en-US" sz="3800" dirty="0">
                <a:latin typeface="+mj-lt"/>
              </a:rPr>
              <a:t>:  Docket </a:t>
            </a:r>
            <a:r>
              <a:rPr lang="en-US" sz="3800" dirty="0" smtClean="0">
                <a:latin typeface="+mj-lt"/>
              </a:rPr>
              <a:t>17-HYD-01 RH2 Webinar2</a:t>
            </a:r>
            <a:endParaRPr lang="en-US" sz="3800" dirty="0">
              <a:latin typeface="+mj-lt"/>
            </a:endParaRPr>
          </a:p>
          <a:p>
            <a:pPr marL="457200" lvl="1" indent="0">
              <a:spcBef>
                <a:spcPct val="0"/>
              </a:spcBef>
              <a:buNone/>
            </a:pPr>
            <a:endParaRPr lang="en-US" sz="3300" dirty="0" smtClean="0"/>
          </a:p>
          <a:p>
            <a:pPr marL="857250" lvl="2" indent="-457200"/>
            <a:r>
              <a:rPr lang="en-US" sz="5100" dirty="0"/>
              <a:t>E-commenting: upload your pdf or </a:t>
            </a:r>
            <a:r>
              <a:rPr lang="en-US" sz="5100" dirty="0" smtClean="0"/>
              <a:t>letter</a:t>
            </a:r>
          </a:p>
          <a:p>
            <a:pPr marL="400050" lvl="2" indent="0" algn="ctr">
              <a:buNone/>
            </a:pPr>
            <a:r>
              <a:rPr lang="en-US" sz="5100" dirty="0" smtClean="0">
                <a:hlinkClick r:id="rId3"/>
              </a:rPr>
              <a:t>energy.ca.gov/altfuels/2017-HYD-01</a:t>
            </a:r>
            <a:r>
              <a:rPr lang="en-US" sz="5100" dirty="0">
                <a:hlinkClick r:id="rId3"/>
              </a:rPr>
              <a:t>/</a:t>
            </a:r>
            <a:r>
              <a:rPr lang="en-US" sz="5100" dirty="0"/>
              <a:t> </a:t>
            </a:r>
          </a:p>
          <a:p>
            <a:pPr marL="857250" lvl="2" indent="-457200"/>
            <a:r>
              <a:rPr lang="en-US" sz="5100" dirty="0"/>
              <a:t>Email to:  docket@energy.ca.gov</a:t>
            </a:r>
          </a:p>
          <a:p>
            <a:pPr marL="857250" lvl="2" indent="-457200"/>
            <a:r>
              <a:rPr lang="en-US" sz="5100" dirty="0"/>
              <a:t>Mail to: 	 California Energy Commission</a:t>
            </a:r>
          </a:p>
          <a:p>
            <a:pPr marL="0" indent="0" algn="ctr">
              <a:buNone/>
            </a:pPr>
            <a:r>
              <a:rPr lang="en-US" sz="5100" dirty="0"/>
              <a:t>Docket Unit, MS-4</a:t>
            </a:r>
          </a:p>
          <a:p>
            <a:pPr marL="0" indent="0" algn="ctr">
              <a:buNone/>
            </a:pPr>
            <a:r>
              <a:rPr lang="en-US" sz="5100" dirty="0" smtClean="0"/>
              <a:t>1516 </a:t>
            </a:r>
            <a:r>
              <a:rPr lang="en-US" sz="5100" dirty="0"/>
              <a:t>Ninth Street</a:t>
            </a:r>
          </a:p>
          <a:p>
            <a:pPr marL="0" indent="0" algn="ctr">
              <a:buNone/>
            </a:pPr>
            <a:r>
              <a:rPr lang="en-US" sz="5100" dirty="0"/>
              <a:t>Sacramento, CA 95814-5512</a:t>
            </a:r>
          </a:p>
          <a:p>
            <a:pPr marL="457200" lvl="1" indent="0">
              <a:spcBef>
                <a:spcPct val="0"/>
              </a:spcBef>
              <a:buNone/>
            </a:pPr>
            <a:endParaRPr lang="en-US" dirty="0">
              <a:latin typeface="Gotham HTF Medium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5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36" t="13672" b="50796"/>
          <a:stretch/>
        </p:blipFill>
        <p:spPr>
          <a:xfrm>
            <a:off x="993913" y="5753719"/>
            <a:ext cx="1208878" cy="785193"/>
          </a:xfrm>
          <a:prstGeom prst="rect">
            <a:avLst/>
          </a:prstGeom>
          <a:ln w="19050">
            <a:solidFill>
              <a:schemeClr val="tx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0347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title"/>
          </p:nvPr>
        </p:nvSpPr>
        <p:spPr>
          <a:xfrm>
            <a:off x="1451721" y="532479"/>
            <a:ext cx="6438900" cy="648161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altLang="en-US" sz="4000" dirty="0">
                <a:latin typeface="Helvetica" panose="020B0604020202020204" pitchFamily="34" charset="0"/>
                <a:cs typeface="Helvetica" panose="020B0604020202020204" pitchFamily="34" charset="0"/>
              </a:rPr>
              <a:t>Stay Updated with Email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86800" y="5715000"/>
            <a:ext cx="381000" cy="273844"/>
          </a:xfrm>
        </p:spPr>
        <p:txBody>
          <a:bodyPr/>
          <a:lstStyle/>
          <a:p>
            <a:pPr>
              <a:defRPr/>
            </a:pPr>
            <a:fld id="{9787AB02-D9F0-41C4-84E6-9F627925D9EA}" type="slidenum">
              <a:rPr lang="en-US" altLang="en-US" sz="105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6</a:t>
            </a:fld>
            <a:endParaRPr lang="en-US" altLang="en-US" sz="105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206" y="1438507"/>
            <a:ext cx="3491425" cy="2445491"/>
          </a:xfrm>
          <a:prstGeom prst="rect">
            <a:avLst/>
          </a:prstGeom>
          <a:ln w="19050">
            <a:solidFill>
              <a:schemeClr val="accent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211871" y="2185636"/>
            <a:ext cx="4850782" cy="2087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5250" lvl="1">
              <a:spcBef>
                <a:spcPts val="100"/>
              </a:spcBef>
              <a:defRPr/>
            </a:pPr>
            <a:r>
              <a:rPr lang="en-US" altLang="en-US" sz="3200" b="1" dirty="0">
                <a:solidFill>
                  <a:srgbClr val="00B0F0"/>
                </a:solidFill>
                <a:hlinkClick r:id="rId4"/>
              </a:rPr>
              <a:t>energy.ca.gov/</a:t>
            </a:r>
            <a:r>
              <a:rPr lang="en-US" altLang="en-US" sz="3200" b="1" dirty="0" err="1">
                <a:solidFill>
                  <a:srgbClr val="00B0F0"/>
                </a:solidFill>
                <a:hlinkClick r:id="rId4"/>
              </a:rPr>
              <a:t>listservers</a:t>
            </a:r>
            <a:endParaRPr lang="en-US" sz="3200" dirty="0">
              <a:solidFill>
                <a:srgbClr val="00B0F0"/>
              </a:solidFill>
            </a:endParaRPr>
          </a:p>
          <a:p>
            <a:pPr marL="95250" lvl="1">
              <a:spcBef>
                <a:spcPts val="100"/>
              </a:spcBef>
              <a:defRPr/>
            </a:pPr>
            <a:endParaRPr lang="en-US" sz="3200" dirty="0" smtClean="0">
              <a:cs typeface="Helvetica" panose="020B0604020202020204" pitchFamily="34" charset="0"/>
            </a:endParaRPr>
          </a:p>
          <a:p>
            <a:pPr marL="95250" lvl="1">
              <a:spcBef>
                <a:spcPts val="100"/>
              </a:spcBef>
              <a:defRPr/>
            </a:pPr>
            <a:r>
              <a:rPr lang="en-US" sz="3200" dirty="0" smtClean="0">
                <a:cs typeface="Helvetica" panose="020B0604020202020204" pitchFamily="34" charset="0"/>
              </a:rPr>
              <a:t>S</a:t>
            </a:r>
            <a:r>
              <a:rPr lang="en-US" altLang="en-US" sz="3200" dirty="0" smtClean="0">
                <a:cs typeface="Helvetica" panose="020B0604020202020204" pitchFamily="34" charset="0"/>
              </a:rPr>
              <a:t>ubscribe </a:t>
            </a:r>
            <a:r>
              <a:rPr lang="en-US" altLang="en-US" sz="3200" dirty="0">
                <a:cs typeface="Helvetica" panose="020B0604020202020204" pitchFamily="34" charset="0"/>
              </a:rPr>
              <a:t>to the </a:t>
            </a:r>
            <a:r>
              <a:rPr lang="en-US" altLang="en-US" sz="3200" dirty="0" smtClean="0">
                <a:cs typeface="Helvetica" panose="020B0604020202020204" pitchFamily="34" charset="0"/>
              </a:rPr>
              <a:t>list server of your choice</a:t>
            </a:r>
            <a:endParaRPr lang="en-US" sz="3200" dirty="0">
              <a:solidFill>
                <a:srgbClr val="00B0F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47515" t="25009" r="20451" b="47199"/>
          <a:stretch/>
        </p:blipFill>
        <p:spPr>
          <a:xfrm>
            <a:off x="4165666" y="4024325"/>
            <a:ext cx="5027174" cy="2210703"/>
          </a:xfrm>
          <a:prstGeom prst="rect">
            <a:avLst/>
          </a:prstGeom>
        </p:spPr>
      </p:pic>
      <p:sp>
        <p:nvSpPr>
          <p:cNvPr id="8" name="Slide Number Placeholder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BC924B7-EDFF-824B-BCE9-3FAD438598D0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61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7337" y="222368"/>
            <a:ext cx="5241262" cy="1127051"/>
          </a:xfrm>
        </p:spPr>
        <p:txBody>
          <a:bodyPr>
            <a:noAutofit/>
          </a:bodyPr>
          <a:lstStyle/>
          <a:p>
            <a:r>
              <a:rPr lang="en-US" sz="3200" dirty="0" err="1" smtClean="0">
                <a:cs typeface="Helvetica" panose="020B0604020202020204" pitchFamily="34" charset="0"/>
              </a:rPr>
              <a:t>facebook</a:t>
            </a:r>
            <a:r>
              <a:rPr lang="en-US" sz="3200" dirty="0" smtClean="0">
                <a:cs typeface="Helvetica" panose="020B0604020202020204" pitchFamily="34" charset="0"/>
              </a:rPr>
              <a:t>   </a:t>
            </a:r>
            <a:r>
              <a:rPr lang="en-US" sz="3200" dirty="0" err="1" smtClean="0">
                <a:cs typeface="Helvetica" panose="020B0604020202020204" pitchFamily="34" charset="0"/>
              </a:rPr>
              <a:t>CAEnergy</a:t>
            </a:r>
            <a:r>
              <a:rPr lang="en-US" sz="3200" dirty="0">
                <a:cs typeface="Helvetica" panose="020B0604020202020204" pitchFamily="34" charset="0"/>
              </a:rPr>
              <a:t/>
            </a:r>
            <a:br>
              <a:rPr lang="en-US" sz="3200" dirty="0">
                <a:cs typeface="Helvetica" panose="020B0604020202020204" pitchFamily="34" charset="0"/>
              </a:rPr>
            </a:br>
            <a:r>
              <a:rPr lang="en-US" sz="3200" dirty="0" smtClean="0">
                <a:cs typeface="Helvetica" panose="020B0604020202020204" pitchFamily="34" charset="0"/>
              </a:rPr>
              <a:t>twitter @</a:t>
            </a:r>
            <a:r>
              <a:rPr lang="en-US" sz="3200" dirty="0" err="1">
                <a:cs typeface="Helvetica" panose="020B0604020202020204" pitchFamily="34" charset="0"/>
              </a:rPr>
              <a:t>CAEnergy</a:t>
            </a:r>
            <a:endParaRPr lang="en-US" sz="3200" dirty="0">
              <a:cs typeface="Helvetica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86800" y="5638800"/>
            <a:ext cx="381000" cy="273844"/>
          </a:xfrm>
        </p:spPr>
        <p:txBody>
          <a:bodyPr/>
          <a:lstStyle/>
          <a:p>
            <a:pPr>
              <a:defRPr/>
            </a:pPr>
            <a:fld id="{9787AB02-D9F0-41C4-84E6-9F627925D9EA}" type="slidenum">
              <a:rPr lang="en-US" altLang="en-US" sz="105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7</a:t>
            </a:fld>
            <a:endParaRPr lang="en-US" altLang="en-US" sz="105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648201" y="4187434"/>
            <a:ext cx="3453447" cy="990600"/>
            <a:chOff x="4267200" y="4584701"/>
            <a:chExt cx="4086226" cy="128270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401" y="4584701"/>
              <a:ext cx="962025" cy="1282700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pic>
          <p:nvPicPr>
            <p:cNvPr id="15" name="Picture 2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7200" y="4628520"/>
              <a:ext cx="852960" cy="1137280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  <a:extLst/>
          </p:spPr>
        </p:pic>
        <p:pic>
          <p:nvPicPr>
            <p:cNvPr id="19" name="Picture 7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66912" y="4648200"/>
              <a:ext cx="945857" cy="1137280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  <a:extLst/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36300" y="4619533"/>
              <a:ext cx="935901" cy="1247868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9887" y="1655883"/>
            <a:ext cx="2759313" cy="2323207"/>
          </a:xfrm>
          <a:prstGeom prst="rect">
            <a:avLst/>
          </a:prstGeom>
          <a:ln w="19050">
            <a:solidFill>
              <a:schemeClr val="accent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350874" y="5632672"/>
            <a:ext cx="8793126" cy="8886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n-US" sz="3200" dirty="0" smtClean="0">
                <a:cs typeface="Helvetica" panose="020B0604020202020204" pitchFamily="34" charset="0"/>
                <a:hlinkClick r:id="rId10"/>
              </a:rPr>
              <a:t>linkedin</a:t>
            </a:r>
            <a:r>
              <a:rPr lang="en-US" sz="2800" dirty="0" smtClean="0">
                <a:cs typeface="Helvetica" panose="020B0604020202020204" pitchFamily="34" charset="0"/>
                <a:hlinkClick r:id="rId10"/>
              </a:rPr>
              <a:t>.com/company/</a:t>
            </a:r>
            <a:r>
              <a:rPr lang="en-US" sz="2800" dirty="0" err="1" smtClean="0">
                <a:cs typeface="Helvetica" panose="020B0604020202020204" pitchFamily="34" charset="0"/>
                <a:hlinkClick r:id="rId10"/>
              </a:rPr>
              <a:t>california</a:t>
            </a:r>
            <a:r>
              <a:rPr lang="en-US" sz="2800" dirty="0" smtClean="0">
                <a:cs typeface="Helvetica" panose="020B0604020202020204" pitchFamily="34" charset="0"/>
                <a:hlinkClick r:id="rId10"/>
              </a:rPr>
              <a:t>-energy-commission</a:t>
            </a:r>
            <a:r>
              <a:rPr lang="en-US" sz="2800" dirty="0" smtClean="0">
                <a:cs typeface="Helvetica" panose="020B0604020202020204" pitchFamily="34" charset="0"/>
                <a:hlinkClick r:id="rId10"/>
              </a:rPr>
              <a:t>/</a:t>
            </a:r>
            <a:endParaRPr lang="en-US" sz="2800" dirty="0" smtClean="0">
              <a:cs typeface="Helvetica" panose="020B0604020202020204" pitchFamily="34" charset="0"/>
            </a:endParaRPr>
          </a:p>
          <a:p>
            <a:r>
              <a:rPr lang="en-US" sz="3200" dirty="0" smtClean="0">
                <a:cs typeface="Helvetica" panose="020B0604020202020204" pitchFamily="34" charset="0"/>
              </a:rPr>
              <a:t>Instagram connection </a:t>
            </a:r>
            <a:r>
              <a:rPr lang="en-US" sz="3200" dirty="0" err="1" smtClean="0">
                <a:cs typeface="Helvetica" panose="020B0604020202020204" pitchFamily="34" charset="0"/>
              </a:rPr>
              <a:t>CalEnergy</a:t>
            </a:r>
            <a:endParaRPr lang="en-US" sz="3200" dirty="0">
              <a:cs typeface="Helvetica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650" y="3750265"/>
            <a:ext cx="2114550" cy="1739667"/>
          </a:xfrm>
          <a:prstGeom prst="rect">
            <a:avLst/>
          </a:prstGeom>
          <a:ln w="19050">
            <a:solidFill>
              <a:schemeClr val="accent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339" y="1713472"/>
            <a:ext cx="1829106" cy="1835778"/>
          </a:xfrm>
          <a:prstGeom prst="rect">
            <a:avLst/>
          </a:prstGeom>
          <a:ln w="19050">
            <a:solidFill>
              <a:schemeClr val="accent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580" y="1710140"/>
            <a:ext cx="2391214" cy="1842442"/>
          </a:xfrm>
          <a:prstGeom prst="rect">
            <a:avLst/>
          </a:prstGeom>
          <a:ln w="19050">
            <a:solidFill>
              <a:schemeClr val="accent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0" name="Slide Number Placeholder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BC924B7-EDFF-824B-BCE9-3FAD438598D0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548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11691</TotalTime>
  <Words>474</Words>
  <Application>Microsoft Office PowerPoint</Application>
  <PresentationFormat>On-screen Show (4:3)</PresentationFormat>
  <Paragraphs>74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9" baseType="lpstr">
      <vt:lpstr>ＭＳ Ｐゴシック</vt:lpstr>
      <vt:lpstr>ＭＳ Ｐゴシック</vt:lpstr>
      <vt:lpstr>Arial</vt:lpstr>
      <vt:lpstr>Arial Narrow</vt:lpstr>
      <vt:lpstr>Calibri</vt:lpstr>
      <vt:lpstr>Gotham HTF Book</vt:lpstr>
      <vt:lpstr>Gotham HTF Medium</vt:lpstr>
      <vt:lpstr>Helvetica</vt:lpstr>
      <vt:lpstr>Times</vt:lpstr>
      <vt:lpstr>Times New Roman</vt:lpstr>
      <vt:lpstr>Wingdings</vt:lpstr>
      <vt:lpstr>Office Theme</vt:lpstr>
      <vt:lpstr>Alternative and Renewable Fuel and Vehicle Technology Program</vt:lpstr>
      <vt:lpstr>Commitment to Diversity</vt:lpstr>
      <vt:lpstr>Commitment to Diversity</vt:lpstr>
      <vt:lpstr>We Want to Hear From You!</vt:lpstr>
      <vt:lpstr>Submit your Comments</vt:lpstr>
      <vt:lpstr>Stay Updated with Email</vt:lpstr>
      <vt:lpstr>facebook   CAEnergy twitter @CAEnergy</vt:lpstr>
    </vt:vector>
  </TitlesOfParts>
  <Company>CEC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</dc:title>
  <dc:creator>California Energy Commission</dc:creator>
  <cp:lastModifiedBy>Khalsa, Akasha@Energy</cp:lastModifiedBy>
  <cp:revision>118</cp:revision>
  <cp:lastPrinted>2019-04-04T16:43:29Z</cp:lastPrinted>
  <dcterms:created xsi:type="dcterms:W3CDTF">2017-05-04T20:00:37Z</dcterms:created>
  <dcterms:modified xsi:type="dcterms:W3CDTF">2019-04-04T18:35:15Z</dcterms:modified>
</cp:coreProperties>
</file>