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 id="2147483667" r:id="rId2"/>
    <p:sldMasterId id="2147483671" r:id="rId3"/>
    <p:sldMasterId id="2147483678" r:id="rId4"/>
    <p:sldMasterId id="2147483679" r:id="rId5"/>
  </p:sldMasterIdLst>
  <p:notesMasterIdLst>
    <p:notesMasterId r:id="rId14"/>
  </p:notesMasterIdLst>
  <p:handoutMasterIdLst>
    <p:handoutMasterId r:id="rId15"/>
  </p:handoutMasterIdLst>
  <p:sldIdLst>
    <p:sldId id="256" r:id="rId6"/>
    <p:sldId id="383" r:id="rId7"/>
    <p:sldId id="325" r:id="rId8"/>
    <p:sldId id="284" r:id="rId9"/>
    <p:sldId id="382" r:id="rId10"/>
    <p:sldId id="365" r:id="rId11"/>
    <p:sldId id="381" r:id="rId12"/>
    <p:sldId id="386" r:id="rId1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4073"/>
    <a:srgbClr val="D2C1C0"/>
    <a:srgbClr val="E0D6AE"/>
    <a:srgbClr val="F4D7D1"/>
    <a:srgbClr val="B09391"/>
    <a:srgbClr val="BDA954"/>
    <a:srgbClr val="003F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16" autoAdjust="0"/>
    <p:restoredTop sz="95664" autoAdjust="0"/>
  </p:normalViewPr>
  <p:slideViewPr>
    <p:cSldViewPr snapToGrid="0" snapToObjects="1">
      <p:cViewPr varScale="1">
        <p:scale>
          <a:sx n="72" d="100"/>
          <a:sy n="72" d="100"/>
        </p:scale>
        <p:origin x="684" y="66"/>
      </p:cViewPr>
      <p:guideLst>
        <p:guide orient="horz" pos="2160"/>
        <p:guide pos="3840"/>
      </p:guideLst>
    </p:cSldViewPr>
  </p:slideViewPr>
  <p:notesTextViewPr>
    <p:cViewPr>
      <p:scale>
        <a:sx n="3" d="2"/>
        <a:sy n="3" d="2"/>
      </p:scale>
      <p:origin x="0" y="0"/>
    </p:cViewPr>
  </p:notesTextViewPr>
  <p:sorterViewPr>
    <p:cViewPr varScale="1">
      <p:scale>
        <a:sx n="1" d="1"/>
        <a:sy n="1" d="1"/>
      </p:scale>
      <p:origin x="0" y="-1050"/>
    </p:cViewPr>
  </p:sorterViewPr>
  <p:notesViewPr>
    <p:cSldViewPr snapToGrid="0" snapToObjects="1">
      <p:cViewPr varScale="1">
        <p:scale>
          <a:sx n="58" d="100"/>
          <a:sy n="58" d="100"/>
        </p:scale>
        <p:origin x="300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customXml" Target="../customXml/item2.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notesMaster" Target="notesMasters/notesMaster1.xml"/><Relationship Id="rId22"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FEC019C7-76BB-4E42-B867-082D164B7671}" type="datetimeFigureOut">
              <a:rPr lang="en-US" smtClean="0"/>
              <a:t>7/2/2020</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B9FF912B-65D3-4D84-98E9-8F2653E874CD}" type="slidenum">
              <a:rPr lang="en-US" smtClean="0"/>
              <a:t>‹#›</a:t>
            </a:fld>
            <a:endParaRPr lang="en-US"/>
          </a:p>
        </p:txBody>
      </p:sp>
    </p:spTree>
    <p:extLst>
      <p:ext uri="{BB962C8B-B14F-4D97-AF65-F5344CB8AC3E}">
        <p14:creationId xmlns:p14="http://schemas.microsoft.com/office/powerpoint/2010/main" val="8492932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880CE468-BD03-B649-8E6C-392373B14A1D}" type="datetimeFigureOut">
              <a:rPr lang="en-US" smtClean="0"/>
              <a:t>7/2/2020</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9117B0B1-BEA2-8948-A557-11B4BDB90777}" type="slidenum">
              <a:rPr lang="en-US" smtClean="0"/>
              <a:t>‹#›</a:t>
            </a:fld>
            <a:endParaRPr lang="en-US" dirty="0"/>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PA" dirty="0"/>
          </a:p>
        </p:txBody>
      </p:sp>
      <p:sp>
        <p:nvSpPr>
          <p:cNvPr id="4" name="Slide Number Placeholder 3"/>
          <p:cNvSpPr>
            <a:spLocks noGrp="1"/>
          </p:cNvSpPr>
          <p:nvPr>
            <p:ph type="sldNum" sz="quarter" idx="10"/>
          </p:nvPr>
        </p:nvSpPr>
        <p:spPr/>
        <p:txBody>
          <a:bodyPr/>
          <a:lstStyle/>
          <a:p>
            <a:fld id="{9117B0B1-BEA2-8948-A557-11B4BDB90777}" type="slidenum">
              <a:rPr lang="en-US" smtClean="0"/>
              <a:t>1</a:t>
            </a:fld>
            <a:endParaRPr lang="en-US" dirty="0"/>
          </a:p>
        </p:txBody>
      </p:sp>
    </p:spTree>
    <p:extLst>
      <p:ext uri="{BB962C8B-B14F-4D97-AF65-F5344CB8AC3E}">
        <p14:creationId xmlns:p14="http://schemas.microsoft.com/office/powerpoint/2010/main" val="14655822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PA" dirty="0"/>
          </a:p>
        </p:txBody>
      </p:sp>
      <p:sp>
        <p:nvSpPr>
          <p:cNvPr id="4" name="Slide Number Placeholder 3"/>
          <p:cNvSpPr>
            <a:spLocks noGrp="1"/>
          </p:cNvSpPr>
          <p:nvPr>
            <p:ph type="sldNum" sz="quarter" idx="10"/>
          </p:nvPr>
        </p:nvSpPr>
        <p:spPr/>
        <p:txBody>
          <a:bodyPr/>
          <a:lstStyle/>
          <a:p>
            <a:fld id="{9117B0B1-BEA2-8948-A557-11B4BDB90777}" type="slidenum">
              <a:rPr lang="en-US" smtClean="0"/>
              <a:t>3</a:t>
            </a:fld>
            <a:endParaRPr lang="en-US" dirty="0"/>
          </a:p>
        </p:txBody>
      </p:sp>
    </p:spTree>
    <p:extLst>
      <p:ext uri="{BB962C8B-B14F-4D97-AF65-F5344CB8AC3E}">
        <p14:creationId xmlns:p14="http://schemas.microsoft.com/office/powerpoint/2010/main" val="1924946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PA" dirty="0"/>
          </a:p>
        </p:txBody>
      </p:sp>
      <p:sp>
        <p:nvSpPr>
          <p:cNvPr id="4" name="Slide Number Placeholder 3"/>
          <p:cNvSpPr>
            <a:spLocks noGrp="1"/>
          </p:cNvSpPr>
          <p:nvPr>
            <p:ph type="sldNum" sz="quarter" idx="10"/>
          </p:nvPr>
        </p:nvSpPr>
        <p:spPr/>
        <p:txBody>
          <a:bodyPr/>
          <a:lstStyle/>
          <a:p>
            <a:fld id="{9117B0B1-BEA2-8948-A557-11B4BDB90777}" type="slidenum">
              <a:rPr lang="en-US" smtClean="0"/>
              <a:t>4</a:t>
            </a:fld>
            <a:endParaRPr lang="en-US" dirty="0"/>
          </a:p>
        </p:txBody>
      </p:sp>
    </p:spTree>
    <p:extLst>
      <p:ext uri="{BB962C8B-B14F-4D97-AF65-F5344CB8AC3E}">
        <p14:creationId xmlns:p14="http://schemas.microsoft.com/office/powerpoint/2010/main" val="2591194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PA" dirty="0"/>
          </a:p>
        </p:txBody>
      </p:sp>
      <p:sp>
        <p:nvSpPr>
          <p:cNvPr id="4" name="Slide Number Placeholder 3"/>
          <p:cNvSpPr>
            <a:spLocks noGrp="1"/>
          </p:cNvSpPr>
          <p:nvPr>
            <p:ph type="sldNum" sz="quarter" idx="10"/>
          </p:nvPr>
        </p:nvSpPr>
        <p:spPr/>
        <p:txBody>
          <a:bodyPr/>
          <a:lstStyle/>
          <a:p>
            <a:fld id="{9117B0B1-BEA2-8948-A557-11B4BDB90777}" type="slidenum">
              <a:rPr lang="en-US" smtClean="0"/>
              <a:t>5</a:t>
            </a:fld>
            <a:endParaRPr lang="en-US" dirty="0"/>
          </a:p>
        </p:txBody>
      </p:sp>
    </p:spTree>
    <p:extLst>
      <p:ext uri="{BB962C8B-B14F-4D97-AF65-F5344CB8AC3E}">
        <p14:creationId xmlns:p14="http://schemas.microsoft.com/office/powerpoint/2010/main" val="1822139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PA" dirty="0"/>
          </a:p>
        </p:txBody>
      </p:sp>
      <p:sp>
        <p:nvSpPr>
          <p:cNvPr id="4" name="Slide Number Placeholder 3"/>
          <p:cNvSpPr>
            <a:spLocks noGrp="1"/>
          </p:cNvSpPr>
          <p:nvPr>
            <p:ph type="sldNum" sz="quarter" idx="10"/>
          </p:nvPr>
        </p:nvSpPr>
        <p:spPr/>
        <p:txBody>
          <a:bodyPr/>
          <a:lstStyle/>
          <a:p>
            <a:fld id="{9117B0B1-BEA2-8948-A557-11B4BDB90777}" type="slidenum">
              <a:rPr lang="en-US" smtClean="0"/>
              <a:t>6</a:t>
            </a:fld>
            <a:endParaRPr lang="en-US" dirty="0"/>
          </a:p>
        </p:txBody>
      </p:sp>
    </p:spTree>
    <p:extLst>
      <p:ext uri="{BB962C8B-B14F-4D97-AF65-F5344CB8AC3E}">
        <p14:creationId xmlns:p14="http://schemas.microsoft.com/office/powerpoint/2010/main" val="2388019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46326"/>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2826001"/>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738DDE0A-7988-45A1-8ECE-2C98EB2C4139}" type="datetime1">
              <a:rPr lang="en-US" smtClean="0"/>
              <a:t>7/2/2020</a:t>
            </a:fld>
            <a:endParaRPr lang="en-US" dirty="0"/>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dirty="0"/>
          </a:p>
        </p:txBody>
      </p:sp>
      <p:pic>
        <p:nvPicPr>
          <p:cNvPr id="7" name="Picture 6" descr="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Title 1"/>
          <p:cNvSpPr>
            <a:spLocks noGrp="1"/>
          </p:cNvSpPr>
          <p:nvPr>
            <p:ph type="title"/>
          </p:nvPr>
        </p:nvSpPr>
        <p:spPr>
          <a:xfrm>
            <a:off x="831850" y="127585"/>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3007310"/>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D9750A-FB4F-4001-974A-E693DB6BBEB5}" type="datetime1">
              <a:rPr lang="en-US" smtClean="0"/>
              <a:t>7/2/2020</a:t>
            </a:fld>
            <a:endParaRPr lang="en-US" dirty="0"/>
          </a:p>
        </p:txBody>
      </p:sp>
      <p:pic>
        <p:nvPicPr>
          <p:cNvPr id="8" name="Picture 7" descr="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945063"/>
            <a:ext cx="2911475" cy="1022350"/>
          </a:xfrm>
        </p:spPr>
        <p:txBody>
          <a:bodyPr>
            <a:noAutofit/>
          </a:bodyPr>
          <a:lstStyle>
            <a:lvl1pPr marL="0" indent="0">
              <a:buNone/>
              <a:defRPr sz="18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a:t>Presenters:</a:t>
            </a:r>
          </a:p>
          <a:p>
            <a:pPr lvl="0"/>
            <a:r>
              <a:rPr lang="en-US" dirty="0"/>
              <a:t>Name 1</a:t>
            </a:r>
          </a:p>
          <a:p>
            <a:pPr lvl="0"/>
            <a:r>
              <a:rPr lang="en-US" dirty="0"/>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Title 1"/>
          <p:cNvSpPr>
            <a:spLocks noGrp="1"/>
          </p:cNvSpPr>
          <p:nvPr>
            <p:ph type="title"/>
          </p:nvPr>
        </p:nvSpPr>
        <p:spPr>
          <a:xfrm>
            <a:off x="838200" y="2061578"/>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D0CCE88-4003-4439-84C0-62FE599DC269}" type="datetime1">
              <a:rPr lang="en-US" smtClean="0"/>
              <a:t>7/2/2020</a:t>
            </a:fld>
            <a:endParaRPr lang="en-US" dirty="0"/>
          </a:p>
        </p:txBody>
      </p:sp>
      <p:pic>
        <p:nvPicPr>
          <p:cNvPr id="6" name="Picture 5" descr="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3: Centere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8570E30-598F-4C72-9E82-895AAC2CE46E}" type="datetime1">
              <a:rPr lang="en-US" smtClean="0"/>
              <a:t>7/2/2020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4A4234-D176-ED44-AA8C-8D9AB00D24D1}" type="slidenum">
              <a:rPr lang="en-US" smtClean="0"/>
              <a:t>‹#›</a:t>
            </a:fld>
            <a:endParaRPr lang="en-US" dirty="0"/>
          </a:p>
        </p:txBody>
      </p:sp>
      <p:sp>
        <p:nvSpPr>
          <p:cNvPr id="7" name="Title 1"/>
          <p:cNvSpPr>
            <a:spLocks noGrp="1"/>
          </p:cNvSpPr>
          <p:nvPr>
            <p:ph type="ctrTitle"/>
          </p:nvPr>
        </p:nvSpPr>
        <p:spPr>
          <a:xfrm>
            <a:off x="1524000" y="346326"/>
            <a:ext cx="9144000" cy="2387600"/>
          </a:xfrm>
          <a:prstGeom prst="rect">
            <a:avLst/>
          </a:prstGeom>
        </p:spPr>
        <p:txBody>
          <a:bodyPr anchor="b"/>
          <a:lstStyle>
            <a:lvl1pPr algn="ctr">
              <a:defRPr sz="6000"/>
            </a:lvl1pPr>
          </a:lstStyle>
          <a:p>
            <a:r>
              <a:rPr lang="en-US"/>
              <a:t>Click to edit Master title style</a:t>
            </a:r>
          </a:p>
        </p:txBody>
      </p:sp>
      <p:sp>
        <p:nvSpPr>
          <p:cNvPr id="8" name="Subtitle 2"/>
          <p:cNvSpPr>
            <a:spLocks noGrp="1"/>
          </p:cNvSpPr>
          <p:nvPr>
            <p:ph type="subTitle" idx="1"/>
          </p:nvPr>
        </p:nvSpPr>
        <p:spPr>
          <a:xfrm>
            <a:off x="1524000" y="2826001"/>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9" name="Picture 8" descr="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014367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3: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0484978-0A0E-4688-BB18-20CD35A58E3F}" type="datetime1">
              <a:rPr lang="en-US" smtClean="0"/>
              <a:t>7/2/2020</a:t>
            </a:fld>
            <a:endParaRPr lang="en-US" dirty="0"/>
          </a:p>
        </p:txBody>
      </p:sp>
      <p:sp>
        <p:nvSpPr>
          <p:cNvPr id="7" name="Title 1"/>
          <p:cNvSpPr>
            <a:spLocks noGrp="1"/>
          </p:cNvSpPr>
          <p:nvPr>
            <p:ph type="title"/>
          </p:nvPr>
        </p:nvSpPr>
        <p:spPr>
          <a:xfrm>
            <a:off x="831850" y="127585"/>
            <a:ext cx="10515600" cy="2852737"/>
          </a:xfrm>
          <a:prstGeom prst="rect">
            <a:avLst/>
          </a:prstGeom>
        </p:spPr>
        <p:txBody>
          <a:bodyPr anchor="b"/>
          <a:lstStyle>
            <a:lvl1pPr>
              <a:defRPr sz="6000"/>
            </a:lvl1pPr>
          </a:lstStyle>
          <a:p>
            <a:r>
              <a:rPr lang="en-US"/>
              <a:t>Click to edit Master title style</a:t>
            </a:r>
          </a:p>
        </p:txBody>
      </p:sp>
      <p:sp>
        <p:nvSpPr>
          <p:cNvPr id="8" name="Text Placeholder 2"/>
          <p:cNvSpPr>
            <a:spLocks noGrp="1"/>
          </p:cNvSpPr>
          <p:nvPr>
            <p:ph type="body" idx="1"/>
          </p:nvPr>
        </p:nvSpPr>
        <p:spPr>
          <a:xfrm>
            <a:off x="831850" y="3007310"/>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9" name="Picture 8" descr="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945063"/>
            <a:ext cx="2911475" cy="1022350"/>
          </a:xfrm>
          <a:prstGeom prst="rect">
            <a:avLst/>
          </a:prstGeom>
        </p:spPr>
        <p:txBody>
          <a:bodyPr>
            <a:noAutofit/>
          </a:bodyPr>
          <a:lstStyle>
            <a:lvl1pPr marL="0" indent="0">
              <a:buNone/>
              <a:defRPr sz="18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dirty="0"/>
              <a:t>Presenters:</a:t>
            </a:r>
          </a:p>
          <a:p>
            <a:pPr lvl="0"/>
            <a:r>
              <a:rPr lang="en-US" dirty="0"/>
              <a:t>Name 1</a:t>
            </a:r>
          </a:p>
          <a:p>
            <a:pPr lvl="0"/>
            <a:r>
              <a:rPr lang="en-US" dirty="0"/>
              <a:t>Name 2</a:t>
            </a:r>
          </a:p>
        </p:txBody>
      </p:sp>
    </p:spTree>
    <p:extLst>
      <p:ext uri="{BB962C8B-B14F-4D97-AF65-F5344CB8AC3E}">
        <p14:creationId xmlns:p14="http://schemas.microsoft.com/office/powerpoint/2010/main" val="535793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ontent: 1 fr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8D0A5D3-EA36-42E1-9126-603C0620C365}" type="datetime1">
              <a:rPr lang="en-US" smtClean="0"/>
              <a:t>7/2/2020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793645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91D926-82BF-40B0-8592-05C473291BC2}" type="datetime1">
              <a:rPr lang="en-US" smtClean="0"/>
              <a:t>7/2/2020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1510480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6D9C65A-41E8-44DE-8B86-A03D17DA26AF}" type="datetime1">
              <a:rPr lang="en-US" smtClean="0"/>
              <a:t>7/2/2020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dirty="0"/>
          </a:p>
        </p:txBody>
      </p:sp>
      <p:sp>
        <p:nvSpPr>
          <p:cNvPr id="10" name="Title 1"/>
          <p:cNvSpPr>
            <a:spLocks noGrp="1"/>
          </p:cNvSpPr>
          <p:nvPr>
            <p:ph type="title"/>
          </p:nvPr>
        </p:nvSpPr>
        <p:spPr>
          <a:xfrm>
            <a:off x="838200" y="0"/>
            <a:ext cx="10515600" cy="1275907"/>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BA97BEF-86DB-4D49-BA4F-5BF4AA50C4B4}" type="datetime1">
              <a:rPr lang="en-US" smtClean="0"/>
              <a:t>7/2/2020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dirty="0"/>
          </a:p>
        </p:txBody>
      </p:sp>
    </p:spTree>
    <p:extLst>
      <p:ext uri="{BB962C8B-B14F-4D97-AF65-F5344CB8AC3E}">
        <p14:creationId xmlns:p14="http://schemas.microsoft.com/office/powerpoint/2010/main" val="755809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Title 1: Photo">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7D38099-7E9C-48ED-AD46-59F9D8E4896F}" type="datetime1">
              <a:rPr lang="en-US" smtClean="0"/>
              <a:t>7/2/2020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B8E3F67-FEC6-734D-B36B-5EA90BBA3897}" type="slidenum">
              <a:rPr lang="en-US" smtClean="0"/>
              <a:t>‹#›</a:t>
            </a:fld>
            <a:endParaRPr lang="en-US" dirty="0"/>
          </a:p>
        </p:txBody>
      </p:sp>
      <p:sp>
        <p:nvSpPr>
          <p:cNvPr id="7" name="Title 1"/>
          <p:cNvSpPr>
            <a:spLocks noGrp="1"/>
          </p:cNvSpPr>
          <p:nvPr>
            <p:ph type="title"/>
          </p:nvPr>
        </p:nvSpPr>
        <p:spPr>
          <a:xfrm>
            <a:off x="831850" y="4289258"/>
            <a:ext cx="10515600" cy="1356059"/>
          </a:xfrm>
          <a:prstGeom prst="rect">
            <a:avLst/>
          </a:prstGeom>
        </p:spPr>
        <p:txBody>
          <a:bodyPr anchor="b"/>
          <a:lstStyle>
            <a:lvl1pPr>
              <a:defRPr sz="6000"/>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9" name="Picture 8" descr="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8200" y="815166"/>
            <a:ext cx="987137" cy="867584"/>
          </a:xfrm>
          <a:prstGeom prst="rect">
            <a:avLst/>
          </a:prstGeom>
        </p:spPr>
      </p:pic>
    </p:spTree>
    <p:extLst>
      <p:ext uri="{BB962C8B-B14F-4D97-AF65-F5344CB8AC3E}">
        <p14:creationId xmlns:p14="http://schemas.microsoft.com/office/powerpoint/2010/main" val="391958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54DAE68-1CBD-45A3-B395-A97C1A7A77AD}" type="datetime1">
              <a:rPr lang="en-US" smtClean="0"/>
              <a:t>7/2/2020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dirty="0"/>
          </a:p>
        </p:txBody>
      </p:sp>
    </p:spTree>
    <p:extLst>
      <p:ext uri="{BB962C8B-B14F-4D97-AF65-F5344CB8AC3E}">
        <p14:creationId xmlns:p14="http://schemas.microsoft.com/office/powerpoint/2010/main" val="33945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6EA158B-8A8B-4DB0-9A66-699544EC7252}" type="datetime1">
              <a:rPr lang="en-US" smtClean="0"/>
              <a:t>7/2/2020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dirty="0"/>
          </a:p>
        </p:txBody>
      </p:sp>
    </p:spTree>
    <p:extLst>
      <p:ext uri="{BB962C8B-B14F-4D97-AF65-F5344CB8AC3E}">
        <p14:creationId xmlns:p14="http://schemas.microsoft.com/office/powerpoint/2010/main" val="12368603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3.jpe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3.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5BC0E8-17C9-4CFD-B2C4-CF4A7DEB05DE}" type="datetime1">
              <a:rPr lang="en-US" smtClean="0"/>
              <a:t>7/2/2020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dirty="0"/>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A792A5-D165-4380-A5C0-CFB4969AF754}" type="datetime1">
              <a:rPr lang="en-US" smtClean="0"/>
              <a:t>7/2/2020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4A4234-D176-ED44-AA8C-8D9AB00D24D1}" type="slidenum">
              <a:rPr lang="en-US" smtClean="0"/>
              <a:t>‹#›</a:t>
            </a:fld>
            <a:endParaRPr lang="en-US" dirty="0"/>
          </a:p>
        </p:txBody>
      </p:sp>
    </p:spTree>
    <p:extLst>
      <p:ext uri="{BB962C8B-B14F-4D97-AF65-F5344CB8AC3E}">
        <p14:creationId xmlns:p14="http://schemas.microsoft.com/office/powerpoint/2010/main" val="235812257"/>
      </p:ext>
    </p:extLst>
  </p:cSld>
  <p:clrMap bg1="lt1" tx1="dk1" bg2="lt2" tx2="dk2" accent1="accent1" accent2="accent2" accent3="accent3" accent4="accent4" accent5="accent5" accent6="accent6" hlink="hlink" folHlink="folHlink"/>
  <p:sldLayoutIdLst>
    <p:sldLayoutId id="2147483668" r:id="rId1"/>
    <p:sldLayoutId id="214748367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0"/>
            <a:ext cx="10515600" cy="127590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73DE6844-84E5-4F2F-9CCE-7D0F96475C75}" type="datetime1">
              <a:rPr lang="en-US" smtClean="0"/>
              <a:t>7/2/2020</a:t>
            </a:fld>
            <a:endParaRPr lang="en-US" dirty="0"/>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8610600" y="6463234"/>
            <a:ext cx="2743200"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dirty="0"/>
          </a:p>
        </p:txBody>
      </p:sp>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 id="2147483682"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BB7C4CCD-5CAB-44A8-98D1-13E8B7FD2F20}" type="datetime1">
              <a:rPr lang="en-US" smtClean="0"/>
              <a:t>7/2/2020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dirty="0"/>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C34864-3046-4A6B-A4AD-80315EAC6C5C}" type="datetime1">
              <a:rPr lang="en-US" smtClean="0"/>
              <a:t>7/2/2020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dirty="0"/>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1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3.png"/><Relationship Id="rId12" Type="http://schemas.openxmlformats.org/officeDocument/2006/relationships/image" Target="../media/image18.jpeg"/><Relationship Id="rId17" Type="http://schemas.openxmlformats.org/officeDocument/2006/relationships/image" Target="../media/image23.png"/><Relationship Id="rId2" Type="http://schemas.openxmlformats.org/officeDocument/2006/relationships/notesSlide" Target="../notesSlides/notesSlide4.xml"/><Relationship Id="rId16" Type="http://schemas.openxmlformats.org/officeDocument/2006/relationships/image" Target="../media/image22.png"/><Relationship Id="rId1" Type="http://schemas.openxmlformats.org/officeDocument/2006/relationships/slideLayout" Target="../slideLayouts/slideLayout9.xml"/><Relationship Id="rId6" Type="http://schemas.openxmlformats.org/officeDocument/2006/relationships/image" Target="../media/image12.jpe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jpeg"/><Relationship Id="rId10" Type="http://schemas.openxmlformats.org/officeDocument/2006/relationships/image" Target="../media/image16.png"/><Relationship Id="rId19" Type="http://schemas.openxmlformats.org/officeDocument/2006/relationships/image" Target="../media/image25.jpeg"/><Relationship Id="rId4" Type="http://schemas.openxmlformats.org/officeDocument/2006/relationships/image" Target="../media/image10.jpeg"/><Relationship Id="rId9" Type="http://schemas.openxmlformats.org/officeDocument/2006/relationships/image" Target="../media/image15.jpg"/><Relationship Id="rId1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mailto:Mike.Gravely@energy.ca.gov" TargetMode="External"/><Relationship Id="rId2" Type="http://schemas.openxmlformats.org/officeDocument/2006/relationships/hyperlink" Target="https://efiling.energy.ca.gov/Ecomment/Ecomment.aspx?docketnumber=20-IEPR-04" TargetMode="External"/><Relationship Id="rId1" Type="http://schemas.openxmlformats.org/officeDocument/2006/relationships/slideLayout" Target="../slideLayouts/slideLayout6.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199" y="4531353"/>
            <a:ext cx="10704443" cy="830775"/>
          </a:xfrm>
        </p:spPr>
        <p:txBody>
          <a:bodyPr>
            <a:normAutofit/>
          </a:bodyPr>
          <a:lstStyle/>
          <a:p>
            <a:r>
              <a:rPr lang="en-US" sz="3200" b="1" dirty="0"/>
              <a:t>Lessons Learned from CEC EPIC Microgrid Research Activities </a:t>
            </a:r>
          </a:p>
        </p:txBody>
      </p:sp>
      <p:sp>
        <p:nvSpPr>
          <p:cNvPr id="3" name="Subtitle 2"/>
          <p:cNvSpPr>
            <a:spLocks noGrp="1"/>
          </p:cNvSpPr>
          <p:nvPr>
            <p:ph type="subTitle" idx="4294967295"/>
          </p:nvPr>
        </p:nvSpPr>
        <p:spPr>
          <a:xfrm>
            <a:off x="838200" y="5935912"/>
            <a:ext cx="4156494" cy="497044"/>
          </a:xfrm>
          <a:prstGeom prst="rect">
            <a:avLst/>
          </a:prstGeo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003F72"/>
                </a:solidFill>
              </a:rPr>
              <a:t>California Energy Commission</a:t>
            </a:r>
          </a:p>
        </p:txBody>
      </p:sp>
      <p:sp>
        <p:nvSpPr>
          <p:cNvPr id="7" name="object 3"/>
          <p:cNvSpPr/>
          <p:nvPr/>
        </p:nvSpPr>
        <p:spPr>
          <a:xfrm>
            <a:off x="379140" y="365888"/>
            <a:ext cx="11390074" cy="3914079"/>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
        <p:nvSpPr>
          <p:cNvPr id="8" name="object 14"/>
          <p:cNvSpPr/>
          <p:nvPr/>
        </p:nvSpPr>
        <p:spPr>
          <a:xfrm>
            <a:off x="838200" y="731331"/>
            <a:ext cx="1111903" cy="954039"/>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
        <p:nvSpPr>
          <p:cNvPr id="10" name="Rectangle 9"/>
          <p:cNvSpPr/>
          <p:nvPr/>
        </p:nvSpPr>
        <p:spPr>
          <a:xfrm>
            <a:off x="379140" y="3702205"/>
            <a:ext cx="11390074" cy="591014"/>
          </a:xfrm>
          <a:prstGeom prst="rect">
            <a:avLst/>
          </a:prstGeom>
          <a:solidFill>
            <a:srgbClr val="003F7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6585735" y="5839210"/>
            <a:ext cx="3667874" cy="5513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A"/>
          </a:p>
        </p:txBody>
      </p:sp>
    </p:spTree>
    <p:extLst>
      <p:ext uri="{BB962C8B-B14F-4D97-AF65-F5344CB8AC3E}">
        <p14:creationId xmlns:p14="http://schemas.microsoft.com/office/powerpoint/2010/main" val="197593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California Energy Commission Major Research Programs</a:t>
            </a:r>
          </a:p>
        </p:txBody>
      </p:sp>
      <p:sp>
        <p:nvSpPr>
          <p:cNvPr id="3" name="Content Placeholder 2"/>
          <p:cNvSpPr>
            <a:spLocks noGrp="1"/>
          </p:cNvSpPr>
          <p:nvPr>
            <p:ph idx="1"/>
          </p:nvPr>
        </p:nvSpPr>
        <p:spPr>
          <a:xfrm>
            <a:off x="838200" y="1714172"/>
            <a:ext cx="10515600" cy="4351338"/>
          </a:xfrm>
        </p:spPr>
        <p:txBody>
          <a:bodyPr>
            <a:noAutofit/>
          </a:bodyPr>
          <a:lstStyle/>
          <a:p>
            <a:r>
              <a:rPr lang="en-US" sz="1800" b="1" dirty="0">
                <a:cs typeface="Arial" panose="020B0604020202020204" pitchFamily="34" charset="0"/>
              </a:rPr>
              <a:t>Electric Program Investment Charge (EPIC)—Administered by the CPUC</a:t>
            </a:r>
          </a:p>
          <a:p>
            <a:pPr lvl="1"/>
            <a:r>
              <a:rPr lang="en-US" sz="1800" dirty="0">
                <a:cs typeface="Arial" panose="020B0604020202020204" pitchFamily="34" charset="0"/>
              </a:rPr>
              <a:t>Ratepayer-funded program to benefit ratepayers</a:t>
            </a:r>
          </a:p>
          <a:p>
            <a:pPr lvl="1"/>
            <a:r>
              <a:rPr lang="en-US" sz="1800" dirty="0">
                <a:cs typeface="Arial" panose="020B0604020202020204" pitchFamily="34" charset="0"/>
              </a:rPr>
              <a:t>Administered by the Energy Commission and three Investor Owned Utilities (PG&amp;E, SCE, and SDG&amp;E)</a:t>
            </a:r>
          </a:p>
          <a:p>
            <a:pPr lvl="1"/>
            <a:r>
              <a:rPr lang="en-US" sz="1800" dirty="0">
                <a:cs typeface="Arial" panose="020B0604020202020204" pitchFamily="34" charset="0"/>
              </a:rPr>
              <a:t>Energy Commission Program ~ $130 M/year</a:t>
            </a:r>
          </a:p>
          <a:p>
            <a:r>
              <a:rPr lang="en-US" sz="1800" b="1" dirty="0">
                <a:cs typeface="Arial" panose="020B0604020202020204" pitchFamily="34" charset="0"/>
              </a:rPr>
              <a:t>Natural Gas RD&amp;D—Administered by the CPUC</a:t>
            </a:r>
          </a:p>
          <a:p>
            <a:pPr lvl="1"/>
            <a:r>
              <a:rPr lang="en-US" sz="1800" dirty="0">
                <a:cs typeface="Arial" panose="020B0604020202020204" pitchFamily="34" charset="0"/>
              </a:rPr>
              <a:t>Approximately $24 M/year</a:t>
            </a:r>
          </a:p>
          <a:p>
            <a:r>
              <a:rPr lang="en-US" sz="1800" b="1" dirty="0">
                <a:cs typeface="Arial" panose="020B0604020202020204" pitchFamily="34" charset="0"/>
              </a:rPr>
              <a:t>Special Funds </a:t>
            </a:r>
            <a:r>
              <a:rPr lang="en-US" sz="1800" dirty="0">
                <a:cs typeface="Arial" panose="020B0604020202020204" pitchFamily="34" charset="0"/>
              </a:rPr>
              <a:t>(e.g., climate vulnerability, transportation research)</a:t>
            </a:r>
          </a:p>
          <a:p>
            <a:pPr lvl="1"/>
            <a:endParaRPr lang="en-US" sz="1800" dirty="0">
              <a:cs typeface="Arial" panose="020B0604020202020204" pitchFamily="34" charset="0"/>
            </a:endParaRPr>
          </a:p>
        </p:txBody>
      </p:sp>
      <p:sp>
        <p:nvSpPr>
          <p:cNvPr id="4" name="Slide Number Placeholder 3"/>
          <p:cNvSpPr>
            <a:spLocks noGrp="1"/>
          </p:cNvSpPr>
          <p:nvPr>
            <p:ph type="sldNum" sz="quarter" idx="12"/>
          </p:nvPr>
        </p:nvSpPr>
        <p:spPr/>
        <p:txBody>
          <a:bodyPr/>
          <a:lstStyle/>
          <a:p>
            <a:fld id="{1BC924B7-EDFF-824B-BCE9-3FAD438598D0}" type="slidenum">
              <a:rPr lang="en-US" smtClean="0"/>
              <a:t>2</a:t>
            </a:fld>
            <a:endParaRPr lang="en-US" dirty="0"/>
          </a:p>
        </p:txBody>
      </p:sp>
      <p:pic>
        <p:nvPicPr>
          <p:cNvPr id="9" name="Picture 5" descr="pipeline.JPG"/>
          <p:cNvPicPr>
            <a:picLocks noChangeAspect="1"/>
          </p:cNvPicPr>
          <p:nvPr/>
        </p:nvPicPr>
        <p:blipFill>
          <a:blip r:embed="rId2" cstate="print">
            <a:extLst>
              <a:ext uri="{28A0092B-C50C-407E-A947-70E740481C1C}">
                <a14:useLocalDpi xmlns:a14="http://schemas.microsoft.com/office/drawing/2010/main" val="0"/>
              </a:ext>
            </a:extLst>
          </a:blip>
          <a:srcRect t="35660"/>
          <a:stretch>
            <a:fillRect/>
          </a:stretch>
        </p:blipFill>
        <p:spPr bwMode="auto">
          <a:xfrm>
            <a:off x="3169478" y="4285195"/>
            <a:ext cx="5647875" cy="189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bject 14"/>
          <p:cNvSpPr/>
          <p:nvPr/>
        </p:nvSpPr>
        <p:spPr>
          <a:xfrm>
            <a:off x="10808998" y="296433"/>
            <a:ext cx="1111903" cy="954039"/>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Tree>
    <p:extLst>
      <p:ext uri="{BB962C8B-B14F-4D97-AF65-F5344CB8AC3E}">
        <p14:creationId xmlns:p14="http://schemas.microsoft.com/office/powerpoint/2010/main" val="22130515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14"/>
          <p:cNvSpPr/>
          <p:nvPr/>
        </p:nvSpPr>
        <p:spPr>
          <a:xfrm>
            <a:off x="10808998" y="296433"/>
            <a:ext cx="1111903" cy="954039"/>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
        <p:nvSpPr>
          <p:cNvPr id="11" name="Title 1"/>
          <p:cNvSpPr>
            <a:spLocks noGrp="1"/>
          </p:cNvSpPr>
          <p:nvPr>
            <p:ph type="title"/>
          </p:nvPr>
        </p:nvSpPr>
        <p:spPr>
          <a:xfrm>
            <a:off x="838200" y="0"/>
            <a:ext cx="10515600" cy="1275907"/>
          </a:xfrm>
        </p:spPr>
        <p:txBody>
          <a:bodyPr>
            <a:normAutofit/>
          </a:bodyPr>
          <a:lstStyle/>
          <a:p>
            <a:r>
              <a:rPr lang="en-US" sz="3600" dirty="0"/>
              <a:t>A Decade of Microgrid Research</a:t>
            </a:r>
            <a:br>
              <a:rPr lang="en-US" sz="3600" dirty="0"/>
            </a:br>
            <a:r>
              <a:rPr lang="en-US" sz="2800" i="1" dirty="0"/>
              <a:t>Developing Commercially Viable Technology </a:t>
            </a:r>
          </a:p>
        </p:txBody>
      </p:sp>
      <p:sp>
        <p:nvSpPr>
          <p:cNvPr id="7" name="Right Arrow 6"/>
          <p:cNvSpPr/>
          <p:nvPr/>
        </p:nvSpPr>
        <p:spPr>
          <a:xfrm>
            <a:off x="823130" y="1613019"/>
            <a:ext cx="10579750" cy="2685325"/>
          </a:xfrm>
          <a:prstGeom prst="righ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9" name="Freeform 8"/>
          <p:cNvSpPr/>
          <p:nvPr/>
        </p:nvSpPr>
        <p:spPr>
          <a:xfrm>
            <a:off x="1284345" y="2518141"/>
            <a:ext cx="2890961" cy="792479"/>
          </a:xfrm>
          <a:custGeom>
            <a:avLst/>
            <a:gdLst>
              <a:gd name="connsiteX0" fmla="*/ 0 w 2468880"/>
              <a:gd name="connsiteY0" fmla="*/ 132082 h 792479"/>
              <a:gd name="connsiteX1" fmla="*/ 132082 w 2468880"/>
              <a:gd name="connsiteY1" fmla="*/ 0 h 792479"/>
              <a:gd name="connsiteX2" fmla="*/ 2336798 w 2468880"/>
              <a:gd name="connsiteY2" fmla="*/ 0 h 792479"/>
              <a:gd name="connsiteX3" fmla="*/ 2468880 w 2468880"/>
              <a:gd name="connsiteY3" fmla="*/ 132082 h 792479"/>
              <a:gd name="connsiteX4" fmla="*/ 2468880 w 2468880"/>
              <a:gd name="connsiteY4" fmla="*/ 660397 h 792479"/>
              <a:gd name="connsiteX5" fmla="*/ 2336798 w 2468880"/>
              <a:gd name="connsiteY5" fmla="*/ 792479 h 792479"/>
              <a:gd name="connsiteX6" fmla="*/ 132082 w 2468880"/>
              <a:gd name="connsiteY6" fmla="*/ 792479 h 792479"/>
              <a:gd name="connsiteX7" fmla="*/ 0 w 2468880"/>
              <a:gd name="connsiteY7" fmla="*/ 660397 h 792479"/>
              <a:gd name="connsiteX8" fmla="*/ 0 w 2468880"/>
              <a:gd name="connsiteY8" fmla="*/ 132082 h 7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8880" h="792479">
                <a:moveTo>
                  <a:pt x="0" y="132082"/>
                </a:moveTo>
                <a:cubicBezTo>
                  <a:pt x="0" y="59135"/>
                  <a:pt x="59135" y="0"/>
                  <a:pt x="132082" y="0"/>
                </a:cubicBezTo>
                <a:lnTo>
                  <a:pt x="2336798" y="0"/>
                </a:lnTo>
                <a:cubicBezTo>
                  <a:pt x="2409745" y="0"/>
                  <a:pt x="2468880" y="59135"/>
                  <a:pt x="2468880" y="132082"/>
                </a:cubicBezTo>
                <a:lnTo>
                  <a:pt x="2468880" y="660397"/>
                </a:lnTo>
                <a:cubicBezTo>
                  <a:pt x="2468880" y="733344"/>
                  <a:pt x="2409745" y="792479"/>
                  <a:pt x="2336798" y="792479"/>
                </a:cubicBezTo>
                <a:lnTo>
                  <a:pt x="132082" y="792479"/>
                </a:lnTo>
                <a:cubicBezTo>
                  <a:pt x="59135" y="792479"/>
                  <a:pt x="0" y="733344"/>
                  <a:pt x="0" y="660397"/>
                </a:cubicBezTo>
                <a:lnTo>
                  <a:pt x="0" y="132082"/>
                </a:lnTo>
                <a:close/>
              </a:path>
            </a:pathLst>
          </a:custGeom>
          <a:solidFill>
            <a:schemeClr val="tx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92026" tIns="92026" rIns="92026" bIns="92026" numCol="1" spcCol="1270" anchor="ctr" anchorCtr="0">
            <a:noAutofit/>
          </a:bodyPr>
          <a:lstStyle/>
          <a:p>
            <a:pPr algn="ctr" defTabSz="622300">
              <a:lnSpc>
                <a:spcPct val="90000"/>
              </a:lnSpc>
              <a:spcBef>
                <a:spcPct val="0"/>
              </a:spcBef>
              <a:spcAft>
                <a:spcPct val="35000"/>
              </a:spcAft>
            </a:pPr>
            <a:r>
              <a:rPr lang="en-US" sz="1600" dirty="0">
                <a:cs typeface="Arial" panose="020B0604020202020204" pitchFamily="34" charset="0"/>
              </a:rPr>
              <a:t>Early Stage Microgrid Development </a:t>
            </a:r>
          </a:p>
        </p:txBody>
      </p:sp>
      <p:sp>
        <p:nvSpPr>
          <p:cNvPr id="10" name="Freeform 9"/>
          <p:cNvSpPr/>
          <p:nvPr/>
        </p:nvSpPr>
        <p:spPr>
          <a:xfrm>
            <a:off x="4391655" y="2544700"/>
            <a:ext cx="2890961" cy="792479"/>
          </a:xfrm>
          <a:custGeom>
            <a:avLst/>
            <a:gdLst>
              <a:gd name="connsiteX0" fmla="*/ 0 w 2468880"/>
              <a:gd name="connsiteY0" fmla="*/ 132082 h 792479"/>
              <a:gd name="connsiteX1" fmla="*/ 132082 w 2468880"/>
              <a:gd name="connsiteY1" fmla="*/ 0 h 792479"/>
              <a:gd name="connsiteX2" fmla="*/ 2336798 w 2468880"/>
              <a:gd name="connsiteY2" fmla="*/ 0 h 792479"/>
              <a:gd name="connsiteX3" fmla="*/ 2468880 w 2468880"/>
              <a:gd name="connsiteY3" fmla="*/ 132082 h 792479"/>
              <a:gd name="connsiteX4" fmla="*/ 2468880 w 2468880"/>
              <a:gd name="connsiteY4" fmla="*/ 660397 h 792479"/>
              <a:gd name="connsiteX5" fmla="*/ 2336798 w 2468880"/>
              <a:gd name="connsiteY5" fmla="*/ 792479 h 792479"/>
              <a:gd name="connsiteX6" fmla="*/ 132082 w 2468880"/>
              <a:gd name="connsiteY6" fmla="*/ 792479 h 792479"/>
              <a:gd name="connsiteX7" fmla="*/ 0 w 2468880"/>
              <a:gd name="connsiteY7" fmla="*/ 660397 h 792479"/>
              <a:gd name="connsiteX8" fmla="*/ 0 w 2468880"/>
              <a:gd name="connsiteY8" fmla="*/ 132082 h 7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8880" h="792479">
                <a:moveTo>
                  <a:pt x="0" y="132082"/>
                </a:moveTo>
                <a:cubicBezTo>
                  <a:pt x="0" y="59135"/>
                  <a:pt x="59135" y="0"/>
                  <a:pt x="132082" y="0"/>
                </a:cubicBezTo>
                <a:lnTo>
                  <a:pt x="2336798" y="0"/>
                </a:lnTo>
                <a:cubicBezTo>
                  <a:pt x="2409745" y="0"/>
                  <a:pt x="2468880" y="59135"/>
                  <a:pt x="2468880" y="132082"/>
                </a:cubicBezTo>
                <a:lnTo>
                  <a:pt x="2468880" y="660397"/>
                </a:lnTo>
                <a:cubicBezTo>
                  <a:pt x="2468880" y="733344"/>
                  <a:pt x="2409745" y="792479"/>
                  <a:pt x="2336798" y="792479"/>
                </a:cubicBezTo>
                <a:lnTo>
                  <a:pt x="132082" y="792479"/>
                </a:lnTo>
                <a:cubicBezTo>
                  <a:pt x="59135" y="792479"/>
                  <a:pt x="0" y="733344"/>
                  <a:pt x="0" y="660397"/>
                </a:cubicBezTo>
                <a:lnTo>
                  <a:pt x="0" y="132082"/>
                </a:lnTo>
                <a:close/>
              </a:path>
            </a:pathLst>
          </a:custGeom>
          <a:solidFill>
            <a:schemeClr val="tx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92026" tIns="92026" rIns="92026" bIns="92026" numCol="1" spcCol="1270" anchor="ctr" anchorCtr="0">
            <a:noAutofit/>
          </a:bodyPr>
          <a:lstStyle/>
          <a:p>
            <a:pPr algn="ctr" defTabSz="622300">
              <a:lnSpc>
                <a:spcPct val="90000"/>
              </a:lnSpc>
              <a:spcBef>
                <a:spcPct val="0"/>
              </a:spcBef>
              <a:spcAft>
                <a:spcPct val="35000"/>
              </a:spcAft>
            </a:pPr>
            <a:r>
              <a:rPr lang="en-US" sz="1600" dirty="0">
                <a:cs typeface="Arial" panose="020B0604020202020204" pitchFamily="34" charset="0"/>
              </a:rPr>
              <a:t>Overcoming Integration Challenges</a:t>
            </a:r>
          </a:p>
        </p:txBody>
      </p:sp>
      <p:sp>
        <p:nvSpPr>
          <p:cNvPr id="12" name="Freeform 11"/>
          <p:cNvSpPr/>
          <p:nvPr/>
        </p:nvSpPr>
        <p:spPr>
          <a:xfrm>
            <a:off x="7498965" y="2530419"/>
            <a:ext cx="2890961" cy="792479"/>
          </a:xfrm>
          <a:custGeom>
            <a:avLst/>
            <a:gdLst>
              <a:gd name="connsiteX0" fmla="*/ 0 w 2468880"/>
              <a:gd name="connsiteY0" fmla="*/ 132082 h 792479"/>
              <a:gd name="connsiteX1" fmla="*/ 132082 w 2468880"/>
              <a:gd name="connsiteY1" fmla="*/ 0 h 792479"/>
              <a:gd name="connsiteX2" fmla="*/ 2336798 w 2468880"/>
              <a:gd name="connsiteY2" fmla="*/ 0 h 792479"/>
              <a:gd name="connsiteX3" fmla="*/ 2468880 w 2468880"/>
              <a:gd name="connsiteY3" fmla="*/ 132082 h 792479"/>
              <a:gd name="connsiteX4" fmla="*/ 2468880 w 2468880"/>
              <a:gd name="connsiteY4" fmla="*/ 660397 h 792479"/>
              <a:gd name="connsiteX5" fmla="*/ 2336798 w 2468880"/>
              <a:gd name="connsiteY5" fmla="*/ 792479 h 792479"/>
              <a:gd name="connsiteX6" fmla="*/ 132082 w 2468880"/>
              <a:gd name="connsiteY6" fmla="*/ 792479 h 792479"/>
              <a:gd name="connsiteX7" fmla="*/ 0 w 2468880"/>
              <a:gd name="connsiteY7" fmla="*/ 660397 h 792479"/>
              <a:gd name="connsiteX8" fmla="*/ 0 w 2468880"/>
              <a:gd name="connsiteY8" fmla="*/ 132082 h 7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8880" h="792479">
                <a:moveTo>
                  <a:pt x="0" y="132082"/>
                </a:moveTo>
                <a:cubicBezTo>
                  <a:pt x="0" y="59135"/>
                  <a:pt x="59135" y="0"/>
                  <a:pt x="132082" y="0"/>
                </a:cubicBezTo>
                <a:lnTo>
                  <a:pt x="2336798" y="0"/>
                </a:lnTo>
                <a:cubicBezTo>
                  <a:pt x="2409745" y="0"/>
                  <a:pt x="2468880" y="59135"/>
                  <a:pt x="2468880" y="132082"/>
                </a:cubicBezTo>
                <a:lnTo>
                  <a:pt x="2468880" y="660397"/>
                </a:lnTo>
                <a:cubicBezTo>
                  <a:pt x="2468880" y="733344"/>
                  <a:pt x="2409745" y="792479"/>
                  <a:pt x="2336798" y="792479"/>
                </a:cubicBezTo>
                <a:lnTo>
                  <a:pt x="132082" y="792479"/>
                </a:lnTo>
                <a:cubicBezTo>
                  <a:pt x="59135" y="792479"/>
                  <a:pt x="0" y="733344"/>
                  <a:pt x="0" y="660397"/>
                </a:cubicBezTo>
                <a:lnTo>
                  <a:pt x="0" y="132082"/>
                </a:lnTo>
                <a:close/>
              </a:path>
            </a:pathLst>
          </a:custGeom>
          <a:solidFill>
            <a:schemeClr val="tx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92026" tIns="92026" rIns="92026" bIns="92026" numCol="1" spcCol="1270" anchor="ctr" anchorCtr="0">
            <a:noAutofit/>
          </a:bodyPr>
          <a:lstStyle/>
          <a:p>
            <a:pPr algn="ctr" defTabSz="622300">
              <a:lnSpc>
                <a:spcPct val="90000"/>
              </a:lnSpc>
              <a:spcBef>
                <a:spcPct val="0"/>
              </a:spcBef>
              <a:spcAft>
                <a:spcPct val="35000"/>
              </a:spcAft>
            </a:pPr>
            <a:r>
              <a:rPr lang="en-US" sz="1600" dirty="0">
                <a:cs typeface="Arial" panose="020B0604020202020204" pitchFamily="34" charset="0"/>
              </a:rPr>
              <a:t>Developing Commercialization Pathways</a:t>
            </a:r>
          </a:p>
        </p:txBody>
      </p:sp>
      <p:grpSp>
        <p:nvGrpSpPr>
          <p:cNvPr id="13" name="Group 12"/>
          <p:cNvGrpSpPr/>
          <p:nvPr/>
        </p:nvGrpSpPr>
        <p:grpSpPr>
          <a:xfrm>
            <a:off x="1432108" y="3754493"/>
            <a:ext cx="2729946" cy="2070137"/>
            <a:chOff x="-261066" y="594359"/>
            <a:chExt cx="2729946" cy="792479"/>
          </a:xfrm>
          <a:noFill/>
        </p:grpSpPr>
        <p:sp>
          <p:nvSpPr>
            <p:cNvPr id="14" name="Rounded Rectangle 13"/>
            <p:cNvSpPr/>
            <p:nvPr/>
          </p:nvSpPr>
          <p:spPr>
            <a:xfrm>
              <a:off x="0" y="594359"/>
              <a:ext cx="2468880" cy="792479"/>
            </a:xfrm>
            <a:prstGeom prst="roundRect">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Rounded Rectangle 4"/>
            <p:cNvSpPr txBox="1"/>
            <p:nvPr/>
          </p:nvSpPr>
          <p:spPr>
            <a:xfrm>
              <a:off x="-261066" y="633044"/>
              <a:ext cx="2472527" cy="715107"/>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t" anchorCtr="0">
              <a:noAutofit/>
            </a:bodyPr>
            <a:lstStyle/>
            <a:p>
              <a:pPr marL="171450" indent="-171450" defTabSz="466725">
                <a:lnSpc>
                  <a:spcPct val="90000"/>
                </a:lnSpc>
                <a:spcAft>
                  <a:spcPct val="35000"/>
                </a:spcAft>
                <a:buFont typeface="Arial" panose="020B0604020202020204" pitchFamily="34" charset="0"/>
                <a:buChar char="•"/>
              </a:pPr>
              <a:r>
                <a:rPr lang="en-US" sz="1600" dirty="0">
                  <a:solidFill>
                    <a:schemeClr val="tx1"/>
                  </a:solidFill>
                  <a:cs typeface="Arial" panose="020B0604020202020204" pitchFamily="34" charset="0"/>
                </a:rPr>
                <a:t>Supported microgrid controller development</a:t>
              </a:r>
            </a:p>
            <a:p>
              <a:pPr marL="171450" indent="-171450" defTabSz="466725">
                <a:lnSpc>
                  <a:spcPct val="90000"/>
                </a:lnSpc>
                <a:spcAft>
                  <a:spcPct val="35000"/>
                </a:spcAft>
                <a:buFont typeface="Arial" panose="020B0604020202020204" pitchFamily="34" charset="0"/>
                <a:buChar char="•"/>
              </a:pPr>
              <a:r>
                <a:rPr lang="en-US" sz="1600" dirty="0">
                  <a:solidFill>
                    <a:schemeClr val="tx1"/>
                  </a:solidFill>
                  <a:cs typeface="Arial" panose="020B0604020202020204" pitchFamily="34" charset="0"/>
                </a:rPr>
                <a:t>Developed approaches to integrating multiple resources</a:t>
              </a:r>
            </a:p>
            <a:p>
              <a:pPr marL="171450" indent="-171450" defTabSz="466725">
                <a:lnSpc>
                  <a:spcPct val="90000"/>
                </a:lnSpc>
                <a:spcAft>
                  <a:spcPct val="35000"/>
                </a:spcAft>
                <a:buFont typeface="Arial" panose="020B0604020202020204" pitchFamily="34" charset="0"/>
                <a:buChar char="•"/>
              </a:pPr>
              <a:r>
                <a:rPr lang="en-US" sz="1600" dirty="0">
                  <a:solidFill>
                    <a:schemeClr val="tx1"/>
                  </a:solidFill>
                  <a:cs typeface="Arial" panose="020B0604020202020204" pitchFamily="34" charset="0"/>
                </a:rPr>
                <a:t>Hardware testing for integrated systems </a:t>
              </a:r>
            </a:p>
          </p:txBody>
        </p:sp>
      </p:grpSp>
      <p:grpSp>
        <p:nvGrpSpPr>
          <p:cNvPr id="16" name="Group 15"/>
          <p:cNvGrpSpPr/>
          <p:nvPr/>
        </p:nvGrpSpPr>
        <p:grpSpPr>
          <a:xfrm>
            <a:off x="4493395" y="3774076"/>
            <a:ext cx="2775969" cy="1093057"/>
            <a:chOff x="0" y="615334"/>
            <a:chExt cx="2468880" cy="792479"/>
          </a:xfrm>
          <a:noFill/>
        </p:grpSpPr>
        <p:sp>
          <p:nvSpPr>
            <p:cNvPr id="17" name="Rounded Rectangle 16"/>
            <p:cNvSpPr/>
            <p:nvPr/>
          </p:nvSpPr>
          <p:spPr>
            <a:xfrm>
              <a:off x="0" y="615334"/>
              <a:ext cx="2468880" cy="792479"/>
            </a:xfrm>
            <a:prstGeom prst="roundRect">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Rounded Rectangle 4"/>
            <p:cNvSpPr txBox="1"/>
            <p:nvPr/>
          </p:nvSpPr>
          <p:spPr>
            <a:xfrm>
              <a:off x="71112" y="639823"/>
              <a:ext cx="2391508" cy="71510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t" anchorCtr="0">
              <a:noAutofit/>
            </a:bodyPr>
            <a:lstStyle/>
            <a:p>
              <a:pPr marL="171450" indent="-171450" defTabSz="466725">
                <a:lnSpc>
                  <a:spcPct val="90000"/>
                </a:lnSpc>
                <a:spcAft>
                  <a:spcPct val="35000"/>
                </a:spcAft>
                <a:buFont typeface="Arial" panose="020B0604020202020204" pitchFamily="34" charset="0"/>
                <a:buChar char="•"/>
              </a:pPr>
              <a:r>
                <a:rPr lang="en-US" sz="1600" dirty="0">
                  <a:solidFill>
                    <a:schemeClr val="tx1"/>
                  </a:solidFill>
                  <a:cs typeface="Arial" panose="020B0604020202020204" pitchFamily="34" charset="0"/>
                </a:rPr>
                <a:t>Demonstrated resiliency value of microgrids for critical facilities</a:t>
              </a:r>
            </a:p>
            <a:p>
              <a:pPr marL="171450" indent="-171450" defTabSz="466725">
                <a:lnSpc>
                  <a:spcPct val="90000"/>
                </a:lnSpc>
                <a:spcAft>
                  <a:spcPct val="35000"/>
                </a:spcAft>
                <a:buFont typeface="Arial" panose="020B0604020202020204" pitchFamily="34" charset="0"/>
                <a:buChar char="•"/>
              </a:pPr>
              <a:r>
                <a:rPr lang="en-US" sz="1600" dirty="0">
                  <a:solidFill>
                    <a:schemeClr val="tx1"/>
                  </a:solidFill>
                  <a:cs typeface="Arial" panose="020B0604020202020204" pitchFamily="34" charset="0"/>
                </a:rPr>
                <a:t>Integrated large number of resources and refined controller designs</a:t>
              </a:r>
            </a:p>
            <a:p>
              <a:pPr defTabSz="466725">
                <a:lnSpc>
                  <a:spcPct val="90000"/>
                </a:lnSpc>
                <a:spcAft>
                  <a:spcPct val="35000"/>
                </a:spcAft>
              </a:pPr>
              <a:endParaRPr lang="en-US" sz="1600" dirty="0">
                <a:solidFill>
                  <a:schemeClr val="tx1"/>
                </a:solidFill>
                <a:cs typeface="Arial" panose="020B0604020202020204" pitchFamily="34" charset="0"/>
              </a:endParaRPr>
            </a:p>
          </p:txBody>
        </p:sp>
      </p:grpSp>
      <p:grpSp>
        <p:nvGrpSpPr>
          <p:cNvPr id="19" name="Group 18"/>
          <p:cNvGrpSpPr/>
          <p:nvPr/>
        </p:nvGrpSpPr>
        <p:grpSpPr>
          <a:xfrm>
            <a:off x="7440661" y="3754493"/>
            <a:ext cx="2701638" cy="1093057"/>
            <a:chOff x="0" y="594359"/>
            <a:chExt cx="2468880" cy="792479"/>
          </a:xfrm>
          <a:noFill/>
        </p:grpSpPr>
        <p:sp>
          <p:nvSpPr>
            <p:cNvPr id="20" name="Rounded Rectangle 19"/>
            <p:cNvSpPr/>
            <p:nvPr/>
          </p:nvSpPr>
          <p:spPr>
            <a:xfrm>
              <a:off x="0" y="594359"/>
              <a:ext cx="2468880" cy="792479"/>
            </a:xfrm>
            <a:prstGeom prst="roundRect">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Rounded Rectangle 4"/>
            <p:cNvSpPr txBox="1"/>
            <p:nvPr/>
          </p:nvSpPr>
          <p:spPr>
            <a:xfrm>
              <a:off x="38686" y="633045"/>
              <a:ext cx="2391508" cy="715107"/>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t" anchorCtr="0">
              <a:noAutofit/>
            </a:bodyPr>
            <a:lstStyle/>
            <a:p>
              <a:pPr marL="171450" indent="-171450" defTabSz="466725">
                <a:lnSpc>
                  <a:spcPct val="90000"/>
                </a:lnSpc>
                <a:spcAft>
                  <a:spcPct val="35000"/>
                </a:spcAft>
                <a:buFont typeface="Arial" panose="020B0604020202020204" pitchFamily="34" charset="0"/>
                <a:buChar char="•"/>
              </a:pPr>
              <a:r>
                <a:rPr lang="en-US" sz="1600" dirty="0">
                  <a:solidFill>
                    <a:schemeClr val="tx1"/>
                  </a:solidFill>
                  <a:cs typeface="Arial" panose="020B0604020202020204" pitchFamily="34" charset="0"/>
                </a:rPr>
                <a:t>Creating business plans and commercialization pathways for microgrids in California</a:t>
              </a:r>
            </a:p>
            <a:p>
              <a:pPr marL="171450" indent="-171450" defTabSz="466725">
                <a:lnSpc>
                  <a:spcPct val="90000"/>
                </a:lnSpc>
                <a:spcAft>
                  <a:spcPct val="35000"/>
                </a:spcAft>
                <a:buFont typeface="Arial" panose="020B0604020202020204" pitchFamily="34" charset="0"/>
                <a:buChar char="•"/>
              </a:pPr>
              <a:endParaRPr lang="en-US" sz="1600" dirty="0">
                <a:solidFill>
                  <a:schemeClr val="tx1"/>
                </a:solidFill>
                <a:cs typeface="Arial" panose="020B0604020202020204" pitchFamily="34" charset="0"/>
              </a:endParaRPr>
            </a:p>
            <a:p>
              <a:pPr defTabSz="466725">
                <a:lnSpc>
                  <a:spcPct val="90000"/>
                </a:lnSpc>
                <a:spcAft>
                  <a:spcPct val="35000"/>
                </a:spcAft>
              </a:pPr>
              <a:endParaRPr lang="en-US" sz="1600" dirty="0">
                <a:solidFill>
                  <a:schemeClr val="tx1"/>
                </a:solidFill>
                <a:cs typeface="Arial" panose="020B0604020202020204" pitchFamily="34" charset="0"/>
              </a:endParaRPr>
            </a:p>
          </p:txBody>
        </p:sp>
      </p:grpSp>
      <p:sp>
        <p:nvSpPr>
          <p:cNvPr id="22" name="TextBox 21"/>
          <p:cNvSpPr txBox="1"/>
          <p:nvPr/>
        </p:nvSpPr>
        <p:spPr>
          <a:xfrm>
            <a:off x="2060622" y="1874792"/>
            <a:ext cx="1338408" cy="338554"/>
          </a:xfrm>
          <a:prstGeom prst="rect">
            <a:avLst/>
          </a:prstGeom>
          <a:noFill/>
        </p:spPr>
        <p:txBody>
          <a:bodyPr wrap="square" rtlCol="0">
            <a:spAutoFit/>
          </a:bodyPr>
          <a:lstStyle/>
          <a:p>
            <a:r>
              <a:rPr lang="en-US" sz="1600" b="1" dirty="0">
                <a:cs typeface="Arial" panose="020B0604020202020204" pitchFamily="34" charset="0"/>
              </a:rPr>
              <a:t>2009 – 2015</a:t>
            </a:r>
          </a:p>
        </p:txBody>
      </p:sp>
      <p:sp>
        <p:nvSpPr>
          <p:cNvPr id="23" name="TextBox 22"/>
          <p:cNvSpPr txBox="1"/>
          <p:nvPr/>
        </p:nvSpPr>
        <p:spPr>
          <a:xfrm>
            <a:off x="5023017" y="1934628"/>
            <a:ext cx="1338408" cy="338554"/>
          </a:xfrm>
          <a:prstGeom prst="rect">
            <a:avLst/>
          </a:prstGeom>
          <a:noFill/>
        </p:spPr>
        <p:txBody>
          <a:bodyPr wrap="square" rtlCol="0">
            <a:spAutoFit/>
          </a:bodyPr>
          <a:lstStyle/>
          <a:p>
            <a:r>
              <a:rPr lang="en-US" sz="1600" b="1" dirty="0">
                <a:cs typeface="Arial" panose="020B0604020202020204" pitchFamily="34" charset="0"/>
              </a:rPr>
              <a:t>2015 – 2019</a:t>
            </a:r>
          </a:p>
        </p:txBody>
      </p:sp>
      <p:sp>
        <p:nvSpPr>
          <p:cNvPr id="24" name="TextBox 23"/>
          <p:cNvSpPr txBox="1"/>
          <p:nvPr/>
        </p:nvSpPr>
        <p:spPr>
          <a:xfrm>
            <a:off x="8218232" y="1899095"/>
            <a:ext cx="1338408" cy="338554"/>
          </a:xfrm>
          <a:prstGeom prst="rect">
            <a:avLst/>
          </a:prstGeom>
          <a:noFill/>
        </p:spPr>
        <p:txBody>
          <a:bodyPr wrap="square" rtlCol="0">
            <a:spAutoFit/>
          </a:bodyPr>
          <a:lstStyle/>
          <a:p>
            <a:r>
              <a:rPr lang="en-US" sz="1600" b="1" dirty="0">
                <a:cs typeface="Arial" panose="020B0604020202020204" pitchFamily="34" charset="0"/>
              </a:rPr>
              <a:t>2018 – 2023</a:t>
            </a:r>
          </a:p>
        </p:txBody>
      </p:sp>
      <p:sp>
        <p:nvSpPr>
          <p:cNvPr id="2" name="Slide Number Placeholder 1"/>
          <p:cNvSpPr>
            <a:spLocks noGrp="1"/>
          </p:cNvSpPr>
          <p:nvPr>
            <p:ph type="sldNum" sz="quarter" idx="12"/>
          </p:nvPr>
        </p:nvSpPr>
        <p:spPr/>
        <p:txBody>
          <a:bodyPr/>
          <a:lstStyle/>
          <a:p>
            <a:fld id="{005C4985-ACD0-2B4C-8981-36243250F268}" type="slidenum">
              <a:rPr lang="en-US" smtClean="0"/>
              <a:t>3</a:t>
            </a:fld>
            <a:endParaRPr lang="en-US" dirty="0"/>
          </a:p>
        </p:txBody>
      </p:sp>
    </p:spTree>
    <p:extLst>
      <p:ext uri="{BB962C8B-B14F-4D97-AF65-F5344CB8AC3E}">
        <p14:creationId xmlns:p14="http://schemas.microsoft.com/office/powerpoint/2010/main" val="2527529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A Decade of Microgrid Research</a:t>
            </a:r>
            <a:br>
              <a:rPr lang="en-US" sz="3600" dirty="0"/>
            </a:br>
            <a:r>
              <a:rPr lang="en-US" sz="2800" i="1" dirty="0"/>
              <a:t>Deploying the Largest Number of Installed Microgrids</a:t>
            </a:r>
          </a:p>
        </p:txBody>
      </p:sp>
      <p:sp>
        <p:nvSpPr>
          <p:cNvPr id="8" name="Content Placeholder 5"/>
          <p:cNvSpPr txBox="1">
            <a:spLocks/>
          </p:cNvSpPr>
          <p:nvPr/>
        </p:nvSpPr>
        <p:spPr>
          <a:xfrm>
            <a:off x="8249" y="1503905"/>
            <a:ext cx="6975877" cy="80929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dk1"/>
                </a:solidFill>
                <a:latin typeface="+mn-lt"/>
                <a:ea typeface="+mn-ea"/>
                <a:cs typeface="+mn-cs"/>
              </a:defRPr>
            </a:lvl9pPr>
          </a:lstStyle>
          <a:p>
            <a:pPr marL="0" indent="0">
              <a:buNone/>
            </a:pPr>
            <a:r>
              <a:rPr lang="en-US" sz="2400" dirty="0"/>
              <a:t>45 microgrids|$136M invested |$101M match funding</a:t>
            </a:r>
          </a:p>
        </p:txBody>
      </p:sp>
      <p:sp>
        <p:nvSpPr>
          <p:cNvPr id="10" name="TextBox 9"/>
          <p:cNvSpPr txBox="1"/>
          <p:nvPr/>
        </p:nvSpPr>
        <p:spPr>
          <a:xfrm>
            <a:off x="394768" y="2507747"/>
            <a:ext cx="6166402" cy="2677656"/>
          </a:xfrm>
          <a:prstGeom prst="rect">
            <a:avLst/>
          </a:prstGeom>
          <a:noFill/>
        </p:spPr>
        <p:txBody>
          <a:bodyPr wrap="square" rtlCol="0">
            <a:spAutoFit/>
          </a:bodyPr>
          <a:lstStyle/>
          <a:p>
            <a:pPr marL="342900" indent="-342900">
              <a:buFont typeface="Arial" panose="020B0604020202020204" pitchFamily="34" charset="0"/>
              <a:buChar char="•"/>
            </a:pPr>
            <a:r>
              <a:rPr lang="en-US" sz="2400" dirty="0"/>
              <a:t>Increasing resiliency</a:t>
            </a:r>
          </a:p>
          <a:p>
            <a:pPr marL="342900" indent="-342900">
              <a:buFont typeface="Arial" panose="020B0604020202020204" pitchFamily="34" charset="0"/>
              <a:buChar char="•"/>
            </a:pPr>
            <a:r>
              <a:rPr lang="en-US" sz="2400" dirty="0"/>
              <a:t>Maturing microgrid control technologies</a:t>
            </a:r>
          </a:p>
          <a:p>
            <a:pPr marL="342900" indent="-342900">
              <a:buFont typeface="Arial" panose="020B0604020202020204" pitchFamily="34" charset="0"/>
              <a:buChar char="•"/>
            </a:pPr>
            <a:r>
              <a:rPr lang="en-US" sz="2400" dirty="0"/>
              <a:t>Learning best approaches to integrating multiple resources</a:t>
            </a:r>
          </a:p>
          <a:p>
            <a:pPr marL="342900" indent="-342900">
              <a:buFont typeface="Arial" panose="020B0604020202020204" pitchFamily="34" charset="0"/>
              <a:buChar char="•"/>
            </a:pPr>
            <a:r>
              <a:rPr lang="en-US" sz="2400" dirty="0"/>
              <a:t>Sharing lessons learned and best practices</a:t>
            </a:r>
          </a:p>
          <a:p>
            <a:pPr marL="342900" indent="-342900">
              <a:buFont typeface="Arial" panose="020B0604020202020204" pitchFamily="34" charset="0"/>
              <a:buChar char="•"/>
            </a:pPr>
            <a:r>
              <a:rPr lang="en-US" sz="2400" dirty="0"/>
              <a:t>Driving down costs and establishing deployment norms</a:t>
            </a:r>
          </a:p>
        </p:txBody>
      </p:sp>
      <p:sp>
        <p:nvSpPr>
          <p:cNvPr id="11" name="object 14"/>
          <p:cNvSpPr/>
          <p:nvPr/>
        </p:nvSpPr>
        <p:spPr>
          <a:xfrm>
            <a:off x="10808998" y="296433"/>
            <a:ext cx="1111903" cy="954039"/>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
        <p:nvSpPr>
          <p:cNvPr id="6" name="Slide Number Placeholder 5"/>
          <p:cNvSpPr>
            <a:spLocks noGrp="1"/>
          </p:cNvSpPr>
          <p:nvPr>
            <p:ph type="sldNum" sz="quarter" idx="12"/>
          </p:nvPr>
        </p:nvSpPr>
        <p:spPr/>
        <p:txBody>
          <a:bodyPr/>
          <a:lstStyle/>
          <a:p>
            <a:fld id="{005C4985-ACD0-2B4C-8981-36243250F268}" type="slidenum">
              <a:rPr lang="en-US" smtClean="0"/>
              <a:t>4</a:t>
            </a:fld>
            <a:endParaRPr lang="en-US" dirty="0"/>
          </a:p>
        </p:txBody>
      </p:sp>
      <p:pic>
        <p:nvPicPr>
          <p:cNvPr id="12" name="Picture 11">
            <a:extLst>
              <a:ext uri="{FF2B5EF4-FFF2-40B4-BE49-F238E27FC236}">
                <a16:creationId xmlns:a16="http://schemas.microsoft.com/office/drawing/2014/main" id="{BE7E0C1F-7C58-4B41-8CA3-8BD30EE9B2E2}"/>
              </a:ext>
            </a:extLst>
          </p:cNvPr>
          <p:cNvPicPr>
            <a:picLocks noChangeAspect="1"/>
          </p:cNvPicPr>
          <p:nvPr/>
        </p:nvPicPr>
        <p:blipFill>
          <a:blip r:embed="rId4"/>
          <a:stretch>
            <a:fillRect/>
          </a:stretch>
        </p:blipFill>
        <p:spPr>
          <a:xfrm>
            <a:off x="6947688" y="1365753"/>
            <a:ext cx="5078665" cy="5033070"/>
          </a:xfrm>
          <a:prstGeom prst="rect">
            <a:avLst/>
          </a:prstGeom>
        </p:spPr>
      </p:pic>
    </p:spTree>
    <p:extLst>
      <p:ext uri="{BB962C8B-B14F-4D97-AF65-F5344CB8AC3E}">
        <p14:creationId xmlns:p14="http://schemas.microsoft.com/office/powerpoint/2010/main" val="278418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7690"/>
            <a:ext cx="10515600" cy="713177"/>
          </a:xfrm>
        </p:spPr>
        <p:txBody>
          <a:bodyPr>
            <a:normAutofit/>
          </a:bodyPr>
          <a:lstStyle/>
          <a:p>
            <a:r>
              <a:rPr lang="en-US" sz="3600" dirty="0"/>
              <a:t>Microgrid Demonstration Projects by End Use</a:t>
            </a:r>
          </a:p>
        </p:txBody>
      </p:sp>
      <p:sp>
        <p:nvSpPr>
          <p:cNvPr id="5" name="object 14"/>
          <p:cNvSpPr/>
          <p:nvPr/>
        </p:nvSpPr>
        <p:spPr>
          <a:xfrm>
            <a:off x="10808998" y="296433"/>
            <a:ext cx="1111903" cy="954039"/>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
        <p:nvSpPr>
          <p:cNvPr id="10" name="Rectangle 2"/>
          <p:cNvSpPr txBox="1">
            <a:spLocks noChangeArrowheads="1"/>
          </p:cNvSpPr>
          <p:nvPr/>
        </p:nvSpPr>
        <p:spPr>
          <a:xfrm>
            <a:off x="2229250" y="3220542"/>
            <a:ext cx="1981200" cy="4572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endParaRPr lang="en-US" altLang="en-US" sz="1400" dirty="0">
              <a:solidFill>
                <a:srgbClr val="000066"/>
              </a:solidFill>
              <a:latin typeface="Arial" panose="020B0604020202020204" pitchFamily="34" charset="0"/>
              <a:cs typeface="Arial" panose="020B0604020202020204" pitchFamily="34" charset="0"/>
            </a:endParaRPr>
          </a:p>
        </p:txBody>
      </p:sp>
      <p:sp>
        <p:nvSpPr>
          <p:cNvPr id="11" name="Rectangle 2"/>
          <p:cNvSpPr txBox="1">
            <a:spLocks noChangeArrowheads="1"/>
          </p:cNvSpPr>
          <p:nvPr/>
        </p:nvSpPr>
        <p:spPr bwMode="auto">
          <a:xfrm>
            <a:off x="600773" y="2908149"/>
            <a:ext cx="1070361" cy="263870"/>
          </a:xfrm>
          <a:prstGeom prst="rect">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600">
                <a:solidFill>
                  <a:srgbClr val="3399FF"/>
                </a:solidFill>
                <a:latin typeface="+mj-lt"/>
                <a:ea typeface="+mj-ea"/>
                <a:cs typeface="+mj-cs"/>
              </a:defRPr>
            </a:lvl1pPr>
            <a:lvl2pPr algn="l" rtl="0" eaLnBrk="0" fontAlgn="base" hangingPunct="0">
              <a:spcBef>
                <a:spcPct val="0"/>
              </a:spcBef>
              <a:spcAft>
                <a:spcPct val="0"/>
              </a:spcAft>
              <a:defRPr sz="3600">
                <a:solidFill>
                  <a:srgbClr val="3399FF"/>
                </a:solidFill>
                <a:latin typeface="Times" pitchFamily="1" charset="0"/>
              </a:defRPr>
            </a:lvl2pPr>
            <a:lvl3pPr algn="l" rtl="0" eaLnBrk="0" fontAlgn="base" hangingPunct="0">
              <a:spcBef>
                <a:spcPct val="0"/>
              </a:spcBef>
              <a:spcAft>
                <a:spcPct val="0"/>
              </a:spcAft>
              <a:defRPr sz="3600">
                <a:solidFill>
                  <a:srgbClr val="3399FF"/>
                </a:solidFill>
                <a:latin typeface="Times" pitchFamily="1" charset="0"/>
              </a:defRPr>
            </a:lvl3pPr>
            <a:lvl4pPr algn="l" rtl="0" eaLnBrk="0" fontAlgn="base" hangingPunct="0">
              <a:spcBef>
                <a:spcPct val="0"/>
              </a:spcBef>
              <a:spcAft>
                <a:spcPct val="0"/>
              </a:spcAft>
              <a:defRPr sz="3600">
                <a:solidFill>
                  <a:srgbClr val="3399FF"/>
                </a:solidFill>
                <a:latin typeface="Times" pitchFamily="1" charset="0"/>
              </a:defRPr>
            </a:lvl4pPr>
            <a:lvl5pPr algn="l" rtl="0" eaLnBrk="0" fontAlgn="base" hangingPunct="0">
              <a:spcBef>
                <a:spcPct val="0"/>
              </a:spcBef>
              <a:spcAft>
                <a:spcPct val="0"/>
              </a:spcAft>
              <a:defRPr sz="3600">
                <a:solidFill>
                  <a:srgbClr val="3399FF"/>
                </a:solidFill>
                <a:latin typeface="Times" pitchFamily="1"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a:lstStyle>
          <a:p>
            <a:pPr algn="ctr"/>
            <a:r>
              <a:rPr lang="en-US" altLang="en-US" sz="1200" b="1" kern="0" dirty="0">
                <a:solidFill>
                  <a:schemeClr val="tx1"/>
                </a:solidFill>
                <a:latin typeface="+mn-lt"/>
                <a:cs typeface="Arial" panose="020B0604020202020204" pitchFamily="34" charset="0"/>
              </a:rPr>
              <a:t>Shelter</a:t>
            </a:r>
          </a:p>
        </p:txBody>
      </p:sp>
      <p:sp>
        <p:nvSpPr>
          <p:cNvPr id="12" name="Rectangle 2"/>
          <p:cNvSpPr txBox="1">
            <a:spLocks noChangeArrowheads="1"/>
          </p:cNvSpPr>
          <p:nvPr/>
        </p:nvSpPr>
        <p:spPr bwMode="auto">
          <a:xfrm>
            <a:off x="10228231" y="6079682"/>
            <a:ext cx="1650855" cy="290951"/>
          </a:xfrm>
          <a:prstGeom prst="rect">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600">
                <a:solidFill>
                  <a:srgbClr val="3399FF"/>
                </a:solidFill>
                <a:latin typeface="+mj-lt"/>
                <a:ea typeface="+mj-ea"/>
                <a:cs typeface="+mj-cs"/>
              </a:defRPr>
            </a:lvl1pPr>
            <a:lvl2pPr algn="l" rtl="0" eaLnBrk="0" fontAlgn="base" hangingPunct="0">
              <a:spcBef>
                <a:spcPct val="0"/>
              </a:spcBef>
              <a:spcAft>
                <a:spcPct val="0"/>
              </a:spcAft>
              <a:defRPr sz="3600">
                <a:solidFill>
                  <a:srgbClr val="3399FF"/>
                </a:solidFill>
                <a:latin typeface="Times" pitchFamily="1" charset="0"/>
              </a:defRPr>
            </a:lvl2pPr>
            <a:lvl3pPr algn="l" rtl="0" eaLnBrk="0" fontAlgn="base" hangingPunct="0">
              <a:spcBef>
                <a:spcPct val="0"/>
              </a:spcBef>
              <a:spcAft>
                <a:spcPct val="0"/>
              </a:spcAft>
              <a:defRPr sz="3600">
                <a:solidFill>
                  <a:srgbClr val="3399FF"/>
                </a:solidFill>
                <a:latin typeface="Times" pitchFamily="1" charset="0"/>
              </a:defRPr>
            </a:lvl3pPr>
            <a:lvl4pPr algn="l" rtl="0" eaLnBrk="0" fontAlgn="base" hangingPunct="0">
              <a:spcBef>
                <a:spcPct val="0"/>
              </a:spcBef>
              <a:spcAft>
                <a:spcPct val="0"/>
              </a:spcAft>
              <a:defRPr sz="3600">
                <a:solidFill>
                  <a:srgbClr val="3399FF"/>
                </a:solidFill>
                <a:latin typeface="Times" pitchFamily="1" charset="0"/>
              </a:defRPr>
            </a:lvl4pPr>
            <a:lvl5pPr algn="l" rtl="0" eaLnBrk="0" fontAlgn="base" hangingPunct="0">
              <a:spcBef>
                <a:spcPct val="0"/>
              </a:spcBef>
              <a:spcAft>
                <a:spcPct val="0"/>
              </a:spcAft>
              <a:defRPr sz="3600">
                <a:solidFill>
                  <a:srgbClr val="3399FF"/>
                </a:solidFill>
                <a:latin typeface="Times" pitchFamily="1"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a:lstStyle>
          <a:p>
            <a:pPr algn="ctr"/>
            <a:r>
              <a:rPr lang="en-US" altLang="en-US" sz="1200" b="1" kern="0" dirty="0">
                <a:solidFill>
                  <a:schemeClr val="tx1"/>
                </a:solidFill>
                <a:latin typeface="+mn-lt"/>
                <a:cs typeface="Arial" panose="020B0604020202020204" pitchFamily="34" charset="0"/>
              </a:rPr>
              <a:t>Distribution Center</a:t>
            </a:r>
          </a:p>
        </p:txBody>
      </p:sp>
      <p:sp>
        <p:nvSpPr>
          <p:cNvPr id="13" name="Rectangle 2"/>
          <p:cNvSpPr txBox="1">
            <a:spLocks noChangeArrowheads="1"/>
          </p:cNvSpPr>
          <p:nvPr/>
        </p:nvSpPr>
        <p:spPr bwMode="auto">
          <a:xfrm>
            <a:off x="355184" y="4504944"/>
            <a:ext cx="1561538" cy="233362"/>
          </a:xfrm>
          <a:prstGeom prst="rect">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600">
                <a:solidFill>
                  <a:srgbClr val="3399FF"/>
                </a:solidFill>
                <a:latin typeface="+mj-lt"/>
                <a:ea typeface="+mj-ea"/>
                <a:cs typeface="+mj-cs"/>
              </a:defRPr>
            </a:lvl1pPr>
            <a:lvl2pPr algn="l" rtl="0" eaLnBrk="0" fontAlgn="base" hangingPunct="0">
              <a:spcBef>
                <a:spcPct val="0"/>
              </a:spcBef>
              <a:spcAft>
                <a:spcPct val="0"/>
              </a:spcAft>
              <a:defRPr sz="3600">
                <a:solidFill>
                  <a:srgbClr val="3399FF"/>
                </a:solidFill>
                <a:latin typeface="Times" pitchFamily="1" charset="0"/>
              </a:defRPr>
            </a:lvl2pPr>
            <a:lvl3pPr algn="l" rtl="0" eaLnBrk="0" fontAlgn="base" hangingPunct="0">
              <a:spcBef>
                <a:spcPct val="0"/>
              </a:spcBef>
              <a:spcAft>
                <a:spcPct val="0"/>
              </a:spcAft>
              <a:defRPr sz="3600">
                <a:solidFill>
                  <a:srgbClr val="3399FF"/>
                </a:solidFill>
                <a:latin typeface="Times" pitchFamily="1" charset="0"/>
              </a:defRPr>
            </a:lvl3pPr>
            <a:lvl4pPr algn="l" rtl="0" eaLnBrk="0" fontAlgn="base" hangingPunct="0">
              <a:spcBef>
                <a:spcPct val="0"/>
              </a:spcBef>
              <a:spcAft>
                <a:spcPct val="0"/>
              </a:spcAft>
              <a:defRPr sz="3600">
                <a:solidFill>
                  <a:srgbClr val="3399FF"/>
                </a:solidFill>
                <a:latin typeface="Times" pitchFamily="1" charset="0"/>
              </a:defRPr>
            </a:lvl4pPr>
            <a:lvl5pPr algn="l" rtl="0" eaLnBrk="0" fontAlgn="base" hangingPunct="0">
              <a:spcBef>
                <a:spcPct val="0"/>
              </a:spcBef>
              <a:spcAft>
                <a:spcPct val="0"/>
              </a:spcAft>
              <a:defRPr sz="3600">
                <a:solidFill>
                  <a:srgbClr val="3399FF"/>
                </a:solidFill>
                <a:latin typeface="Times" pitchFamily="1"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a:lstStyle>
          <a:p>
            <a:pPr algn="ctr"/>
            <a:r>
              <a:rPr lang="en-US" altLang="en-US" sz="1200" b="1" kern="0" dirty="0">
                <a:solidFill>
                  <a:schemeClr val="tx1"/>
                </a:solidFill>
                <a:latin typeface="+mn-lt"/>
                <a:cs typeface="Arial" panose="020B0604020202020204" pitchFamily="34" charset="0"/>
              </a:rPr>
              <a:t>Fire Stations </a:t>
            </a:r>
          </a:p>
        </p:txBody>
      </p:sp>
      <p:pic>
        <p:nvPicPr>
          <p:cNvPr id="15" name="Picture 4" descr="Bosch hopes to prove that it's DC microgrid is a cost effective way to transform commercial buildings into zero energy users - image courtesy of Bosch"/>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194983" y="4832394"/>
            <a:ext cx="1707749" cy="12588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Lst>
        </p:spPr>
      </p:pic>
      <p:sp>
        <p:nvSpPr>
          <p:cNvPr id="16" name="Rectangle 15"/>
          <p:cNvSpPr/>
          <p:nvPr/>
        </p:nvSpPr>
        <p:spPr>
          <a:xfrm>
            <a:off x="2102882" y="2908149"/>
            <a:ext cx="1674044" cy="276999"/>
          </a:xfrm>
          <a:prstGeom prst="rect">
            <a:avLst/>
          </a:prstGeom>
        </p:spPr>
        <p:txBody>
          <a:bodyPr wrap="square">
            <a:spAutoFit/>
          </a:bodyPr>
          <a:lstStyle/>
          <a:p>
            <a:pPr algn="ctr"/>
            <a:r>
              <a:rPr lang="en-US" sz="1200" b="1" dirty="0">
                <a:cs typeface="Arial" panose="020B0604020202020204" pitchFamily="34" charset="0"/>
              </a:rPr>
              <a:t>Medical Center</a:t>
            </a:r>
          </a:p>
        </p:txBody>
      </p:sp>
      <p:pic>
        <p:nvPicPr>
          <p:cNvPr id="17"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36038" y="4887924"/>
            <a:ext cx="1599831" cy="11781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Rectangle 2"/>
          <p:cNvSpPr txBox="1">
            <a:spLocks noChangeArrowheads="1"/>
          </p:cNvSpPr>
          <p:nvPr/>
        </p:nvSpPr>
        <p:spPr>
          <a:xfrm>
            <a:off x="8307091" y="1318305"/>
            <a:ext cx="3440429" cy="4572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1600" b="1" dirty="0">
                <a:latin typeface="+mn-lt"/>
                <a:cs typeface="Arial" panose="020B0604020202020204" pitchFamily="34" charset="0"/>
              </a:rPr>
              <a:t>Communities</a:t>
            </a:r>
          </a:p>
        </p:txBody>
      </p:sp>
      <p:sp>
        <p:nvSpPr>
          <p:cNvPr id="19" name="Rectangle 2"/>
          <p:cNvSpPr txBox="1">
            <a:spLocks noChangeArrowheads="1"/>
          </p:cNvSpPr>
          <p:nvPr/>
        </p:nvSpPr>
        <p:spPr>
          <a:xfrm>
            <a:off x="1135953" y="1340303"/>
            <a:ext cx="1899788" cy="295173"/>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1600" b="1" dirty="0">
                <a:latin typeface="+mn-lt"/>
                <a:cs typeface="Arial" panose="020B0604020202020204" pitchFamily="34" charset="0"/>
              </a:rPr>
              <a:t>Critical Facilities</a:t>
            </a:r>
          </a:p>
        </p:txBody>
      </p:sp>
      <p:pic>
        <p:nvPicPr>
          <p:cNvPr id="20" name="Picture 4" descr="Fremont Fire Station 11"/>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13388" y="3271499"/>
            <a:ext cx="1645131" cy="12005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Lst>
        </p:spPr>
      </p:pic>
      <p:pic>
        <p:nvPicPr>
          <p:cNvPr id="21" name="Picture 20"/>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2095988" y="1696474"/>
            <a:ext cx="1687833" cy="12005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pic>
        <p:nvPicPr>
          <p:cNvPr id="22" name="Picture 2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35315" y="1671678"/>
            <a:ext cx="1601276" cy="12303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sp>
        <p:nvSpPr>
          <p:cNvPr id="23" name="Rectangle 2"/>
          <p:cNvSpPr txBox="1">
            <a:spLocks noChangeArrowheads="1"/>
          </p:cNvSpPr>
          <p:nvPr/>
        </p:nvSpPr>
        <p:spPr bwMode="auto">
          <a:xfrm>
            <a:off x="1803144" y="4549625"/>
            <a:ext cx="2182810" cy="282769"/>
          </a:xfrm>
          <a:prstGeom prst="rect">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600">
                <a:solidFill>
                  <a:srgbClr val="3399FF"/>
                </a:solidFill>
                <a:latin typeface="+mj-lt"/>
                <a:ea typeface="+mj-ea"/>
                <a:cs typeface="+mj-cs"/>
              </a:defRPr>
            </a:lvl1pPr>
            <a:lvl2pPr algn="l" rtl="0" eaLnBrk="0" fontAlgn="base" hangingPunct="0">
              <a:spcBef>
                <a:spcPct val="0"/>
              </a:spcBef>
              <a:spcAft>
                <a:spcPct val="0"/>
              </a:spcAft>
              <a:defRPr sz="3600">
                <a:solidFill>
                  <a:srgbClr val="3399FF"/>
                </a:solidFill>
                <a:latin typeface="Times" pitchFamily="1" charset="0"/>
              </a:defRPr>
            </a:lvl2pPr>
            <a:lvl3pPr algn="l" rtl="0" eaLnBrk="0" fontAlgn="base" hangingPunct="0">
              <a:spcBef>
                <a:spcPct val="0"/>
              </a:spcBef>
              <a:spcAft>
                <a:spcPct val="0"/>
              </a:spcAft>
              <a:defRPr sz="3600">
                <a:solidFill>
                  <a:srgbClr val="3399FF"/>
                </a:solidFill>
                <a:latin typeface="Times" pitchFamily="1" charset="0"/>
              </a:defRPr>
            </a:lvl3pPr>
            <a:lvl4pPr algn="l" rtl="0" eaLnBrk="0" fontAlgn="base" hangingPunct="0">
              <a:spcBef>
                <a:spcPct val="0"/>
              </a:spcBef>
              <a:spcAft>
                <a:spcPct val="0"/>
              </a:spcAft>
              <a:defRPr sz="3600">
                <a:solidFill>
                  <a:srgbClr val="3399FF"/>
                </a:solidFill>
                <a:latin typeface="Times" pitchFamily="1" charset="0"/>
              </a:defRPr>
            </a:lvl4pPr>
            <a:lvl5pPr algn="l" rtl="0" eaLnBrk="0" fontAlgn="base" hangingPunct="0">
              <a:spcBef>
                <a:spcPct val="0"/>
              </a:spcBef>
              <a:spcAft>
                <a:spcPct val="0"/>
              </a:spcAft>
              <a:defRPr sz="3600">
                <a:solidFill>
                  <a:srgbClr val="3399FF"/>
                </a:solidFill>
                <a:latin typeface="Times" pitchFamily="1"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a:lstStyle>
          <a:p>
            <a:pPr algn="ctr"/>
            <a:r>
              <a:rPr lang="en-US" sz="1200" b="1" dirty="0">
                <a:solidFill>
                  <a:schemeClr val="tx1"/>
                </a:solidFill>
                <a:latin typeface="+mn-lt"/>
                <a:cs typeface="Arial" panose="020B0604020202020204" pitchFamily="34" charset="0"/>
              </a:rPr>
              <a:t>City Hall, Police HQ, and Community Centers</a:t>
            </a:r>
            <a:endParaRPr lang="en-US" altLang="en-US" sz="1200" b="1" kern="0" dirty="0">
              <a:solidFill>
                <a:schemeClr val="tx1"/>
              </a:solidFill>
              <a:latin typeface="+mn-lt"/>
              <a:cs typeface="Arial" panose="020B0604020202020204" pitchFamily="34" charset="0"/>
            </a:endParaRPr>
          </a:p>
        </p:txBody>
      </p:sp>
      <p:sp>
        <p:nvSpPr>
          <p:cNvPr id="24" name="Rectangle 2"/>
          <p:cNvSpPr txBox="1">
            <a:spLocks noChangeArrowheads="1"/>
          </p:cNvSpPr>
          <p:nvPr/>
        </p:nvSpPr>
        <p:spPr bwMode="auto">
          <a:xfrm>
            <a:off x="2196954" y="6066040"/>
            <a:ext cx="1485900" cy="342900"/>
          </a:xfrm>
          <a:prstGeom prst="rect">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600">
                <a:solidFill>
                  <a:srgbClr val="3399FF"/>
                </a:solidFill>
                <a:latin typeface="+mj-lt"/>
                <a:ea typeface="+mj-ea"/>
                <a:cs typeface="+mj-cs"/>
              </a:defRPr>
            </a:lvl1pPr>
            <a:lvl2pPr algn="l" rtl="0" eaLnBrk="0" fontAlgn="base" hangingPunct="0">
              <a:spcBef>
                <a:spcPct val="0"/>
              </a:spcBef>
              <a:spcAft>
                <a:spcPct val="0"/>
              </a:spcAft>
              <a:defRPr sz="3600">
                <a:solidFill>
                  <a:srgbClr val="3399FF"/>
                </a:solidFill>
                <a:latin typeface="Times" pitchFamily="1" charset="0"/>
              </a:defRPr>
            </a:lvl2pPr>
            <a:lvl3pPr algn="l" rtl="0" eaLnBrk="0" fontAlgn="base" hangingPunct="0">
              <a:spcBef>
                <a:spcPct val="0"/>
              </a:spcBef>
              <a:spcAft>
                <a:spcPct val="0"/>
              </a:spcAft>
              <a:defRPr sz="3600">
                <a:solidFill>
                  <a:srgbClr val="3399FF"/>
                </a:solidFill>
                <a:latin typeface="Times" pitchFamily="1" charset="0"/>
              </a:defRPr>
            </a:lvl3pPr>
            <a:lvl4pPr algn="l" rtl="0" eaLnBrk="0" fontAlgn="base" hangingPunct="0">
              <a:spcBef>
                <a:spcPct val="0"/>
              </a:spcBef>
              <a:spcAft>
                <a:spcPct val="0"/>
              </a:spcAft>
              <a:defRPr sz="3600">
                <a:solidFill>
                  <a:srgbClr val="3399FF"/>
                </a:solidFill>
                <a:latin typeface="Times" pitchFamily="1" charset="0"/>
              </a:defRPr>
            </a:lvl4pPr>
            <a:lvl5pPr algn="l" rtl="0" eaLnBrk="0" fontAlgn="base" hangingPunct="0">
              <a:spcBef>
                <a:spcPct val="0"/>
              </a:spcBef>
              <a:spcAft>
                <a:spcPct val="0"/>
              </a:spcAft>
              <a:defRPr sz="3600">
                <a:solidFill>
                  <a:srgbClr val="3399FF"/>
                </a:solidFill>
                <a:latin typeface="Times" pitchFamily="1"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a:lstStyle>
          <a:p>
            <a:pPr algn="ctr"/>
            <a:r>
              <a:rPr lang="en-US" altLang="en-US" sz="1200" b="1" kern="0" dirty="0">
                <a:solidFill>
                  <a:schemeClr val="tx1"/>
                </a:solidFill>
                <a:latin typeface="+mn-lt"/>
                <a:cs typeface="Arial" panose="020B0604020202020204" pitchFamily="34" charset="0"/>
              </a:rPr>
              <a:t>Airport</a:t>
            </a:r>
          </a:p>
        </p:txBody>
      </p:sp>
      <p:pic>
        <p:nvPicPr>
          <p:cNvPr id="25" name="Picture 24"/>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2073602" y="4887924"/>
            <a:ext cx="1732605" cy="11836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pic>
        <p:nvPicPr>
          <p:cNvPr id="26" name="Picture 3"/>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9203200" y="3003107"/>
            <a:ext cx="1742153" cy="12698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0130449" y="1648951"/>
            <a:ext cx="1780474" cy="12530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27"/>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8260801" y="1671678"/>
            <a:ext cx="1755874" cy="12303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sp>
        <p:nvSpPr>
          <p:cNvPr id="29" name="Rectangle 2"/>
          <p:cNvSpPr txBox="1">
            <a:spLocks noChangeArrowheads="1"/>
          </p:cNvSpPr>
          <p:nvPr/>
        </p:nvSpPr>
        <p:spPr bwMode="auto">
          <a:xfrm>
            <a:off x="8646715" y="6071543"/>
            <a:ext cx="984046" cy="301847"/>
          </a:xfrm>
          <a:prstGeom prst="rect">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bodyPr>
          <a:lstStyle>
            <a:lvl1pPr algn="l" rtl="0" eaLnBrk="0" fontAlgn="base" hangingPunct="0">
              <a:spcBef>
                <a:spcPct val="0"/>
              </a:spcBef>
              <a:spcAft>
                <a:spcPct val="0"/>
              </a:spcAft>
              <a:defRPr sz="3600">
                <a:solidFill>
                  <a:srgbClr val="3399FF"/>
                </a:solidFill>
                <a:latin typeface="+mj-lt"/>
                <a:ea typeface="+mj-ea"/>
                <a:cs typeface="+mj-cs"/>
              </a:defRPr>
            </a:lvl1pPr>
            <a:lvl2pPr algn="l" rtl="0" eaLnBrk="0" fontAlgn="base" hangingPunct="0">
              <a:spcBef>
                <a:spcPct val="0"/>
              </a:spcBef>
              <a:spcAft>
                <a:spcPct val="0"/>
              </a:spcAft>
              <a:defRPr sz="3600">
                <a:solidFill>
                  <a:srgbClr val="3399FF"/>
                </a:solidFill>
                <a:latin typeface="Times" pitchFamily="1" charset="0"/>
              </a:defRPr>
            </a:lvl2pPr>
            <a:lvl3pPr algn="l" rtl="0" eaLnBrk="0" fontAlgn="base" hangingPunct="0">
              <a:spcBef>
                <a:spcPct val="0"/>
              </a:spcBef>
              <a:spcAft>
                <a:spcPct val="0"/>
              </a:spcAft>
              <a:defRPr sz="3600">
                <a:solidFill>
                  <a:srgbClr val="3399FF"/>
                </a:solidFill>
                <a:latin typeface="Times" pitchFamily="1" charset="0"/>
              </a:defRPr>
            </a:lvl3pPr>
            <a:lvl4pPr algn="l" rtl="0" eaLnBrk="0" fontAlgn="base" hangingPunct="0">
              <a:spcBef>
                <a:spcPct val="0"/>
              </a:spcBef>
              <a:spcAft>
                <a:spcPct val="0"/>
              </a:spcAft>
              <a:defRPr sz="3600">
                <a:solidFill>
                  <a:srgbClr val="3399FF"/>
                </a:solidFill>
                <a:latin typeface="Times" pitchFamily="1" charset="0"/>
              </a:defRPr>
            </a:lvl4pPr>
            <a:lvl5pPr algn="l" rtl="0" eaLnBrk="0" fontAlgn="base" hangingPunct="0">
              <a:spcBef>
                <a:spcPct val="0"/>
              </a:spcBef>
              <a:spcAft>
                <a:spcPct val="0"/>
              </a:spcAft>
              <a:defRPr sz="3600">
                <a:solidFill>
                  <a:srgbClr val="3399FF"/>
                </a:solidFill>
                <a:latin typeface="Times" pitchFamily="1"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a:lstStyle>
          <a:p>
            <a:pPr algn="ctr"/>
            <a:r>
              <a:rPr lang="en-US" sz="1200" b="1" dirty="0">
                <a:solidFill>
                  <a:schemeClr val="tx1"/>
                </a:solidFill>
                <a:latin typeface="+mn-lt"/>
                <a:cs typeface="Arial" panose="020B0604020202020204" pitchFamily="34" charset="0"/>
              </a:rPr>
              <a:t>Digester</a:t>
            </a:r>
            <a:endParaRPr lang="en-US" altLang="en-US" sz="1200" b="1" kern="0" dirty="0">
              <a:solidFill>
                <a:schemeClr val="tx1"/>
              </a:solidFill>
              <a:latin typeface="+mn-lt"/>
              <a:cs typeface="Arial" panose="020B0604020202020204" pitchFamily="34" charset="0"/>
            </a:endParaRPr>
          </a:p>
        </p:txBody>
      </p:sp>
      <p:pic>
        <p:nvPicPr>
          <p:cNvPr id="30" name="Picture 29" descr="Rialto Site Rendering 4"/>
          <p:cNvPicPr/>
          <p:nvPr/>
        </p:nvPicPr>
        <p:blipFill rotWithShape="1">
          <a:blip r:embed="rId13" cstate="email">
            <a:extLst>
              <a:ext uri="{28A0092B-C50C-407E-A947-70E740481C1C}">
                <a14:useLocalDpi xmlns:a14="http://schemas.microsoft.com/office/drawing/2010/main"/>
              </a:ext>
            </a:extLst>
          </a:blip>
          <a:srcRect/>
          <a:stretch/>
        </p:blipFill>
        <p:spPr bwMode="auto">
          <a:xfrm>
            <a:off x="8284864" y="4853091"/>
            <a:ext cx="1707749" cy="12265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pic>
        <p:nvPicPr>
          <p:cNvPr id="31" name="Picture 30"/>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238538" y="1696474"/>
            <a:ext cx="1710670" cy="12005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pic>
        <p:nvPicPr>
          <p:cNvPr id="32" name="Picture 31"/>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6134777" y="1671678"/>
            <a:ext cx="1709739" cy="12252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sp>
        <p:nvSpPr>
          <p:cNvPr id="33" name="Rectangle 2"/>
          <p:cNvSpPr txBox="1">
            <a:spLocks noChangeArrowheads="1"/>
          </p:cNvSpPr>
          <p:nvPr/>
        </p:nvSpPr>
        <p:spPr>
          <a:xfrm>
            <a:off x="5089858" y="1302910"/>
            <a:ext cx="1899788" cy="295173"/>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1600" b="1" dirty="0">
                <a:latin typeface="+mn-lt"/>
                <a:cs typeface="Arial" panose="020B0604020202020204" pitchFamily="34" charset="0"/>
              </a:rPr>
              <a:t>Ports</a:t>
            </a:r>
          </a:p>
        </p:txBody>
      </p:sp>
      <p:sp>
        <p:nvSpPr>
          <p:cNvPr id="34" name="Rectangle 2"/>
          <p:cNvSpPr txBox="1">
            <a:spLocks noChangeArrowheads="1"/>
          </p:cNvSpPr>
          <p:nvPr/>
        </p:nvSpPr>
        <p:spPr>
          <a:xfrm>
            <a:off x="9077411" y="4506049"/>
            <a:ext cx="1899788" cy="31490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1600" b="1" dirty="0">
                <a:latin typeface="+mn-lt"/>
                <a:cs typeface="Arial" panose="020B0604020202020204" pitchFamily="34" charset="0"/>
              </a:rPr>
              <a:t>Industrial</a:t>
            </a:r>
          </a:p>
        </p:txBody>
      </p:sp>
      <p:sp>
        <p:nvSpPr>
          <p:cNvPr id="35" name="Rectangle 2"/>
          <p:cNvSpPr txBox="1">
            <a:spLocks noChangeArrowheads="1"/>
          </p:cNvSpPr>
          <p:nvPr/>
        </p:nvSpPr>
        <p:spPr>
          <a:xfrm>
            <a:off x="5089858" y="3136317"/>
            <a:ext cx="1899788" cy="295173"/>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1600" b="1" dirty="0">
                <a:latin typeface="+mn-lt"/>
                <a:cs typeface="Arial" panose="020B0604020202020204" pitchFamily="34" charset="0"/>
              </a:rPr>
              <a:t>Military</a:t>
            </a:r>
          </a:p>
        </p:txBody>
      </p:sp>
      <p:pic>
        <p:nvPicPr>
          <p:cNvPr id="36" name="Picture 35"/>
          <p:cNvPicPr>
            <a:picLocks noChangeAspect="1"/>
          </p:cNvPicPr>
          <p:nvPr/>
        </p:nvPicPr>
        <p:blipFill rotWithShape="1">
          <a:blip r:embed="rId16" cstate="email">
            <a:extLst>
              <a:ext uri="{28A0092B-C50C-407E-A947-70E740481C1C}">
                <a14:useLocalDpi xmlns:a14="http://schemas.microsoft.com/office/drawing/2010/main"/>
              </a:ext>
            </a:extLst>
          </a:blip>
          <a:srcRect/>
          <a:stretch/>
        </p:blipFill>
        <p:spPr>
          <a:xfrm>
            <a:off x="4229475" y="3504983"/>
            <a:ext cx="1728797" cy="12941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pic>
        <p:nvPicPr>
          <p:cNvPr id="37" name="Picture 36"/>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6136193" y="3471731"/>
            <a:ext cx="1706906" cy="13342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pic>
        <p:nvPicPr>
          <p:cNvPr id="39" name="Picture 38"/>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2136440" y="3235453"/>
            <a:ext cx="1597152" cy="11978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sp>
        <p:nvSpPr>
          <p:cNvPr id="70" name="Rectangle 2"/>
          <p:cNvSpPr txBox="1">
            <a:spLocks noChangeArrowheads="1"/>
          </p:cNvSpPr>
          <p:nvPr/>
        </p:nvSpPr>
        <p:spPr>
          <a:xfrm>
            <a:off x="99152" y="6091235"/>
            <a:ext cx="2073601" cy="279087"/>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altLang="en-US" sz="1200" b="1" dirty="0">
                <a:latin typeface="+mn-lt"/>
                <a:cs typeface="Arial" panose="020B0604020202020204" pitchFamily="34" charset="0"/>
              </a:rPr>
              <a:t>Waste Water Treatment Plant</a:t>
            </a:r>
          </a:p>
        </p:txBody>
      </p:sp>
      <p:sp>
        <p:nvSpPr>
          <p:cNvPr id="71" name="Slide Number Placeholder 70"/>
          <p:cNvSpPr>
            <a:spLocks noGrp="1"/>
          </p:cNvSpPr>
          <p:nvPr>
            <p:ph type="sldNum" sz="quarter" idx="12"/>
          </p:nvPr>
        </p:nvSpPr>
        <p:spPr/>
        <p:txBody>
          <a:bodyPr/>
          <a:lstStyle/>
          <a:p>
            <a:fld id="{005C4985-ACD0-2B4C-8981-36243250F268}" type="slidenum">
              <a:rPr lang="en-US" smtClean="0"/>
              <a:t>5</a:t>
            </a:fld>
            <a:endParaRPr lang="en-US" dirty="0"/>
          </a:p>
        </p:txBody>
      </p:sp>
      <p:pic>
        <p:nvPicPr>
          <p:cNvPr id="72" name="Picture 71"/>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5146148" y="4861405"/>
            <a:ext cx="1843498" cy="12298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spTree>
    <p:extLst>
      <p:ext uri="{BB962C8B-B14F-4D97-AF65-F5344CB8AC3E}">
        <p14:creationId xmlns:p14="http://schemas.microsoft.com/office/powerpoint/2010/main" val="1224530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t>Site Level Lesson learned</a:t>
            </a:r>
            <a:endParaRPr lang="en-US" sz="2800" i="1" dirty="0"/>
          </a:p>
        </p:txBody>
      </p:sp>
      <p:sp>
        <p:nvSpPr>
          <p:cNvPr id="11" name="object 14"/>
          <p:cNvSpPr/>
          <p:nvPr/>
        </p:nvSpPr>
        <p:spPr>
          <a:xfrm>
            <a:off x="10808998" y="296433"/>
            <a:ext cx="1111903" cy="954039"/>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
        <p:nvSpPr>
          <p:cNvPr id="6" name="Slide Number Placeholder 5"/>
          <p:cNvSpPr>
            <a:spLocks noGrp="1"/>
          </p:cNvSpPr>
          <p:nvPr>
            <p:ph type="sldNum" sz="quarter" idx="12"/>
          </p:nvPr>
        </p:nvSpPr>
        <p:spPr/>
        <p:txBody>
          <a:bodyPr/>
          <a:lstStyle/>
          <a:p>
            <a:fld id="{005C4985-ACD0-2B4C-8981-36243250F268}" type="slidenum">
              <a:rPr lang="en-US" smtClean="0"/>
              <a:t>6</a:t>
            </a:fld>
            <a:endParaRPr lang="en-US" dirty="0"/>
          </a:p>
        </p:txBody>
      </p:sp>
      <p:sp>
        <p:nvSpPr>
          <p:cNvPr id="5" name="Rectangle 4">
            <a:extLst>
              <a:ext uri="{FF2B5EF4-FFF2-40B4-BE49-F238E27FC236}">
                <a16:creationId xmlns:a16="http://schemas.microsoft.com/office/drawing/2014/main" id="{F7937F4A-D972-4736-AC92-7ADE2F37E06E}"/>
              </a:ext>
            </a:extLst>
          </p:cNvPr>
          <p:cNvSpPr/>
          <p:nvPr/>
        </p:nvSpPr>
        <p:spPr>
          <a:xfrm>
            <a:off x="7543330" y="2028785"/>
            <a:ext cx="2939140" cy="3656309"/>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3152" tIns="73152" rIns="73152" bIns="73152" rtlCol="0" anchor="t">
            <a:noAutofit/>
          </a:bodyPr>
          <a:lstStyle/>
          <a:p>
            <a:pPr algn="l">
              <a:lnSpc>
                <a:spcPct val="100000"/>
              </a:lnSpc>
            </a:pPr>
            <a:endParaRPr lang="en-US" sz="1600" b="1" dirty="0">
              <a:solidFill>
                <a:schemeClr val="bg1"/>
              </a:solidFill>
            </a:endParaRPr>
          </a:p>
        </p:txBody>
      </p:sp>
      <p:sp>
        <p:nvSpPr>
          <p:cNvPr id="7" name="Rectangle 6">
            <a:extLst>
              <a:ext uri="{FF2B5EF4-FFF2-40B4-BE49-F238E27FC236}">
                <a16:creationId xmlns:a16="http://schemas.microsoft.com/office/drawing/2014/main" id="{A9E7D06D-3C51-4DE5-BA70-77DCAA851D85}"/>
              </a:ext>
            </a:extLst>
          </p:cNvPr>
          <p:cNvSpPr/>
          <p:nvPr/>
        </p:nvSpPr>
        <p:spPr>
          <a:xfrm>
            <a:off x="4744700" y="2028785"/>
            <a:ext cx="2820137" cy="3656309"/>
          </a:xfrm>
          <a:prstGeom prst="rect">
            <a:avLst/>
          </a:prstGeom>
          <a:solidFill>
            <a:schemeClr val="accent3">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3152" tIns="73152" rIns="73152" bIns="73152" rtlCol="0" anchor="t">
            <a:noAutofit/>
          </a:bodyPr>
          <a:lstStyle/>
          <a:p>
            <a:pPr algn="l">
              <a:lnSpc>
                <a:spcPct val="100000"/>
              </a:lnSpc>
            </a:pPr>
            <a:endParaRPr lang="en-US" sz="1600" b="1" dirty="0">
              <a:solidFill>
                <a:schemeClr val="bg1"/>
              </a:solidFill>
            </a:endParaRPr>
          </a:p>
        </p:txBody>
      </p:sp>
      <p:sp>
        <p:nvSpPr>
          <p:cNvPr id="8" name="Rectangle 7">
            <a:extLst>
              <a:ext uri="{FF2B5EF4-FFF2-40B4-BE49-F238E27FC236}">
                <a16:creationId xmlns:a16="http://schemas.microsoft.com/office/drawing/2014/main" id="{6D428FC4-84C7-45E6-BEA7-43C345962D18}"/>
              </a:ext>
            </a:extLst>
          </p:cNvPr>
          <p:cNvSpPr/>
          <p:nvPr/>
        </p:nvSpPr>
        <p:spPr>
          <a:xfrm>
            <a:off x="1964318" y="2034784"/>
            <a:ext cx="2775005" cy="3650311"/>
          </a:xfrm>
          <a:prstGeom prst="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3152" tIns="73152" rIns="73152" bIns="73152" rtlCol="0" anchor="t">
            <a:noAutofit/>
          </a:bodyPr>
          <a:lstStyle/>
          <a:p>
            <a:pPr algn="l">
              <a:lnSpc>
                <a:spcPct val="100000"/>
              </a:lnSpc>
            </a:pPr>
            <a:endParaRPr lang="en-US" sz="1600" b="1" dirty="0">
              <a:solidFill>
                <a:schemeClr val="bg1"/>
              </a:solidFill>
            </a:endParaRPr>
          </a:p>
        </p:txBody>
      </p:sp>
      <p:sp>
        <p:nvSpPr>
          <p:cNvPr id="9" name="Rectangle 8">
            <a:extLst>
              <a:ext uri="{FF2B5EF4-FFF2-40B4-BE49-F238E27FC236}">
                <a16:creationId xmlns:a16="http://schemas.microsoft.com/office/drawing/2014/main" id="{6D428FC4-84C7-45E6-BEA7-43C345962D18}"/>
              </a:ext>
            </a:extLst>
          </p:cNvPr>
          <p:cNvSpPr/>
          <p:nvPr/>
        </p:nvSpPr>
        <p:spPr>
          <a:xfrm>
            <a:off x="1969695" y="1695759"/>
            <a:ext cx="2775005" cy="355409"/>
          </a:xfrm>
          <a:prstGeom prst="rect">
            <a:avLst/>
          </a:prstGeom>
          <a:solidFill>
            <a:srgbClr val="0062AC"/>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3152" tIns="73152" rIns="73152" bIns="73152" rtlCol="0" anchor="t">
            <a:noAutofit/>
          </a:bodyPr>
          <a:lstStyle/>
          <a:p>
            <a:pPr algn="l">
              <a:lnSpc>
                <a:spcPct val="100000"/>
              </a:lnSpc>
            </a:pPr>
            <a:r>
              <a:rPr lang="en-US" sz="1600" b="1" dirty="0">
                <a:solidFill>
                  <a:schemeClr val="bg1"/>
                </a:solidFill>
              </a:rPr>
              <a:t>PRE-DESIGN</a:t>
            </a:r>
          </a:p>
        </p:txBody>
      </p:sp>
      <p:sp>
        <p:nvSpPr>
          <p:cNvPr id="10" name="Rectangle 9">
            <a:extLst>
              <a:ext uri="{FF2B5EF4-FFF2-40B4-BE49-F238E27FC236}">
                <a16:creationId xmlns:a16="http://schemas.microsoft.com/office/drawing/2014/main" id="{A9E7D06D-3C51-4DE5-BA70-77DCAA851D85}"/>
              </a:ext>
            </a:extLst>
          </p:cNvPr>
          <p:cNvSpPr/>
          <p:nvPr/>
        </p:nvSpPr>
        <p:spPr>
          <a:xfrm>
            <a:off x="4733947" y="1689760"/>
            <a:ext cx="2820137" cy="357398"/>
          </a:xfrm>
          <a:prstGeom prst="rect">
            <a:avLst/>
          </a:prstGeom>
          <a:solidFill>
            <a:srgbClr val="007E39"/>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3152" tIns="73152" rIns="73152" bIns="73152" rtlCol="0" anchor="t">
            <a:noAutofit/>
          </a:bodyPr>
          <a:lstStyle/>
          <a:p>
            <a:pPr algn="l">
              <a:lnSpc>
                <a:spcPct val="100000"/>
              </a:lnSpc>
            </a:pPr>
            <a:r>
              <a:rPr lang="en-US" sz="1600" b="1" dirty="0">
                <a:solidFill>
                  <a:schemeClr val="bg1"/>
                </a:solidFill>
              </a:rPr>
              <a:t>DESIGN/BUILD</a:t>
            </a:r>
          </a:p>
        </p:txBody>
      </p:sp>
      <p:sp>
        <p:nvSpPr>
          <p:cNvPr id="12" name="Rectangle 11">
            <a:extLst>
              <a:ext uri="{FF2B5EF4-FFF2-40B4-BE49-F238E27FC236}">
                <a16:creationId xmlns:a16="http://schemas.microsoft.com/office/drawing/2014/main" id="{F7937F4A-D972-4736-AC92-7ADE2F37E06E}"/>
              </a:ext>
            </a:extLst>
          </p:cNvPr>
          <p:cNvSpPr/>
          <p:nvPr/>
        </p:nvSpPr>
        <p:spPr>
          <a:xfrm>
            <a:off x="7554084" y="1689762"/>
            <a:ext cx="2928386" cy="357397"/>
          </a:xfrm>
          <a:prstGeom prst="rect">
            <a:avLst/>
          </a:prstGeom>
          <a:solidFill>
            <a:schemeClr val="accent6">
              <a:lumMod val="7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3152" tIns="73152" rIns="73152" bIns="73152" rtlCol="0" anchor="t">
            <a:noAutofit/>
          </a:bodyPr>
          <a:lstStyle/>
          <a:p>
            <a:pPr algn="l">
              <a:lnSpc>
                <a:spcPct val="100000"/>
              </a:lnSpc>
            </a:pPr>
            <a:r>
              <a:rPr lang="en-US" sz="1600" b="1" dirty="0">
                <a:solidFill>
                  <a:schemeClr val="bg1"/>
                </a:solidFill>
              </a:rPr>
              <a:t>OPERATIONS &amp; MAINTENANCE</a:t>
            </a:r>
          </a:p>
        </p:txBody>
      </p:sp>
      <p:sp>
        <p:nvSpPr>
          <p:cNvPr id="13" name="Rectangle 12">
            <a:extLst>
              <a:ext uri="{FF2B5EF4-FFF2-40B4-BE49-F238E27FC236}">
                <a16:creationId xmlns:a16="http://schemas.microsoft.com/office/drawing/2014/main" id="{3C64A482-7E9A-42A9-B013-FAAF10A47705}"/>
              </a:ext>
            </a:extLst>
          </p:cNvPr>
          <p:cNvSpPr/>
          <p:nvPr/>
        </p:nvSpPr>
        <p:spPr>
          <a:xfrm>
            <a:off x="1969694" y="2210507"/>
            <a:ext cx="2764252" cy="3600986"/>
          </a:xfrm>
          <a:prstGeom prst="rect">
            <a:avLst/>
          </a:prstGeom>
        </p:spPr>
        <p:txBody>
          <a:bodyPr wrap="square">
            <a:spAutoFit/>
          </a:bodyPr>
          <a:lstStyle/>
          <a:p>
            <a:pPr marL="166688" indent="-166688">
              <a:spcBef>
                <a:spcPts val="300"/>
              </a:spcBef>
              <a:spcAft>
                <a:spcPts val="300"/>
              </a:spcAft>
              <a:buFont typeface="Arial" panose="020B0604020202020204" pitchFamily="34" charset="0"/>
              <a:buChar char="•"/>
            </a:pPr>
            <a:r>
              <a:rPr lang="en-US" sz="1600" dirty="0"/>
              <a:t>Customers are motivated by financial, environmental, and resiliency benefits</a:t>
            </a:r>
          </a:p>
          <a:p>
            <a:pPr marL="166688" indent="-166688">
              <a:spcBef>
                <a:spcPts val="300"/>
              </a:spcBef>
              <a:spcAft>
                <a:spcPts val="300"/>
              </a:spcAft>
              <a:buFont typeface="Arial" panose="020B0604020202020204" pitchFamily="34" charset="0"/>
              <a:buChar char="•"/>
            </a:pPr>
            <a:endParaRPr lang="en-US" sz="1600" dirty="0"/>
          </a:p>
          <a:p>
            <a:pPr marL="166688" indent="-166688">
              <a:spcBef>
                <a:spcPts val="300"/>
              </a:spcBef>
              <a:spcAft>
                <a:spcPts val="300"/>
              </a:spcAft>
              <a:buFont typeface="Arial" panose="020B0604020202020204" pitchFamily="34" charset="0"/>
              <a:buChar char="•"/>
            </a:pPr>
            <a:r>
              <a:rPr lang="en-US" sz="1600" dirty="0"/>
              <a:t>Customer needs and site characteristics must be well understood</a:t>
            </a:r>
          </a:p>
          <a:p>
            <a:pPr marL="166688" indent="-166688">
              <a:spcBef>
                <a:spcPts val="300"/>
              </a:spcBef>
              <a:spcAft>
                <a:spcPts val="300"/>
              </a:spcAft>
              <a:buFont typeface="Arial" panose="020B0604020202020204" pitchFamily="34" charset="0"/>
              <a:buChar char="•"/>
            </a:pPr>
            <a:endParaRPr lang="en-US" sz="1600" dirty="0"/>
          </a:p>
          <a:p>
            <a:pPr marL="166688" indent="-166688">
              <a:spcBef>
                <a:spcPts val="300"/>
              </a:spcBef>
              <a:spcAft>
                <a:spcPts val="300"/>
              </a:spcAft>
              <a:buFont typeface="Arial" panose="020B0604020202020204" pitchFamily="34" charset="0"/>
              <a:buChar char="•"/>
            </a:pPr>
            <a:r>
              <a:rPr lang="en-US" sz="1600" dirty="0"/>
              <a:t>The microgrid integrator role is critical, along with good partnership between vendors and communication between all stakeholders </a:t>
            </a:r>
          </a:p>
        </p:txBody>
      </p:sp>
      <p:sp>
        <p:nvSpPr>
          <p:cNvPr id="14" name="Rectangle 13">
            <a:extLst>
              <a:ext uri="{FF2B5EF4-FFF2-40B4-BE49-F238E27FC236}">
                <a16:creationId xmlns:a16="http://schemas.microsoft.com/office/drawing/2014/main" id="{94344826-959C-4D45-9989-BFED0519D19F}"/>
              </a:ext>
            </a:extLst>
          </p:cNvPr>
          <p:cNvSpPr/>
          <p:nvPr/>
        </p:nvSpPr>
        <p:spPr>
          <a:xfrm>
            <a:off x="4733947" y="2208480"/>
            <a:ext cx="2820137" cy="3524042"/>
          </a:xfrm>
          <a:prstGeom prst="rect">
            <a:avLst/>
          </a:prstGeom>
        </p:spPr>
        <p:txBody>
          <a:bodyPr wrap="square">
            <a:spAutoFit/>
          </a:bodyPr>
          <a:lstStyle/>
          <a:p>
            <a:pPr marL="166688" indent="-166688">
              <a:spcBef>
                <a:spcPts val="300"/>
              </a:spcBef>
              <a:spcAft>
                <a:spcPts val="300"/>
              </a:spcAft>
              <a:buFont typeface="Arial" panose="020B0604020202020204" pitchFamily="34" charset="0"/>
              <a:buChar char="•"/>
            </a:pPr>
            <a:r>
              <a:rPr lang="en-US" sz="1600" dirty="0"/>
              <a:t>Interconnection processes and permitting can pose schedule and cost risks without significant up-front preparation and coordination with utility</a:t>
            </a:r>
          </a:p>
          <a:p>
            <a:pPr marL="166688" indent="-166688">
              <a:spcBef>
                <a:spcPts val="300"/>
              </a:spcBef>
              <a:spcAft>
                <a:spcPts val="300"/>
              </a:spcAft>
              <a:buFont typeface="Arial" panose="020B0604020202020204" pitchFamily="34" charset="0"/>
              <a:buChar char="•"/>
            </a:pPr>
            <a:endParaRPr lang="en-US" sz="1600" dirty="0"/>
          </a:p>
          <a:p>
            <a:pPr marL="166688" indent="-166688">
              <a:spcBef>
                <a:spcPts val="300"/>
              </a:spcBef>
              <a:spcAft>
                <a:spcPts val="300"/>
              </a:spcAft>
              <a:buFont typeface="Arial" panose="020B0604020202020204" pitchFamily="34" charset="0"/>
              <a:buChar char="•"/>
            </a:pPr>
            <a:r>
              <a:rPr lang="en-US" sz="1600" dirty="0"/>
              <a:t>Testing and thoroughly vetting emerging technologies – typically microgrid controllers and energy storage – remains important</a:t>
            </a:r>
          </a:p>
          <a:p>
            <a:pPr marL="166688" indent="-166688">
              <a:spcBef>
                <a:spcPts val="300"/>
              </a:spcBef>
              <a:spcAft>
                <a:spcPts val="300"/>
              </a:spcAft>
              <a:buFont typeface="Arial" panose="020B0604020202020204" pitchFamily="34" charset="0"/>
              <a:buChar char="•"/>
            </a:pPr>
            <a:endParaRPr lang="en-US" sz="1600" dirty="0"/>
          </a:p>
        </p:txBody>
      </p:sp>
      <p:sp>
        <p:nvSpPr>
          <p:cNvPr id="15" name="Rectangle 14">
            <a:extLst>
              <a:ext uri="{FF2B5EF4-FFF2-40B4-BE49-F238E27FC236}">
                <a16:creationId xmlns:a16="http://schemas.microsoft.com/office/drawing/2014/main" id="{7B01F6F2-AC21-4CC7-BF91-7A2F00E558BD}"/>
              </a:ext>
            </a:extLst>
          </p:cNvPr>
          <p:cNvSpPr/>
          <p:nvPr/>
        </p:nvSpPr>
        <p:spPr>
          <a:xfrm>
            <a:off x="7554083" y="2208479"/>
            <a:ext cx="2928387" cy="3354765"/>
          </a:xfrm>
          <a:prstGeom prst="rect">
            <a:avLst/>
          </a:prstGeom>
        </p:spPr>
        <p:txBody>
          <a:bodyPr wrap="square">
            <a:spAutoFit/>
          </a:bodyPr>
          <a:lstStyle/>
          <a:p>
            <a:pPr marL="166688" indent="-166688">
              <a:spcBef>
                <a:spcPts val="300"/>
              </a:spcBef>
              <a:spcAft>
                <a:spcPts val="300"/>
              </a:spcAft>
              <a:buFont typeface="Arial" panose="020B0604020202020204" pitchFamily="34" charset="0"/>
              <a:buChar char="•"/>
            </a:pPr>
            <a:r>
              <a:rPr lang="en-US" sz="1600" dirty="0"/>
              <a:t>O&amp;M responsibility must be pre-planned:  site staff or third-party service agreement</a:t>
            </a:r>
          </a:p>
          <a:p>
            <a:pPr marL="166688" indent="-166688">
              <a:spcBef>
                <a:spcPts val="300"/>
              </a:spcBef>
              <a:spcAft>
                <a:spcPts val="300"/>
              </a:spcAft>
              <a:buFont typeface="Arial" panose="020B0604020202020204" pitchFamily="34" charset="0"/>
              <a:buChar char="•"/>
            </a:pPr>
            <a:endParaRPr lang="en-US" sz="800" dirty="0"/>
          </a:p>
          <a:p>
            <a:pPr marL="166688" indent="-166688">
              <a:spcBef>
                <a:spcPts val="300"/>
              </a:spcBef>
              <a:spcAft>
                <a:spcPts val="300"/>
              </a:spcAft>
              <a:buFont typeface="Arial" panose="020B0604020202020204" pitchFamily="34" charset="0"/>
              <a:buChar char="•"/>
            </a:pPr>
            <a:r>
              <a:rPr lang="en-US" sz="1600" dirty="0"/>
              <a:t>Microgrids are successfully achieving utility bill savings and optimizing demand charge reductions </a:t>
            </a:r>
          </a:p>
          <a:p>
            <a:pPr marL="166688" indent="-166688">
              <a:spcBef>
                <a:spcPts val="300"/>
              </a:spcBef>
              <a:spcAft>
                <a:spcPts val="300"/>
              </a:spcAft>
              <a:buFont typeface="Arial" panose="020B0604020202020204" pitchFamily="34" charset="0"/>
              <a:buChar char="•"/>
            </a:pPr>
            <a:endParaRPr lang="en-US" sz="800" dirty="0"/>
          </a:p>
          <a:p>
            <a:pPr marL="166688" indent="-166688">
              <a:spcBef>
                <a:spcPts val="300"/>
              </a:spcBef>
              <a:spcAft>
                <a:spcPts val="300"/>
              </a:spcAft>
              <a:buFont typeface="Arial" panose="020B0604020202020204" pitchFamily="34" charset="0"/>
              <a:buChar char="•"/>
            </a:pPr>
            <a:r>
              <a:rPr lang="en-US" sz="1600" dirty="0"/>
              <a:t>Microgrids are successfully running islanding tests and in some cases have already islanded during power outages</a:t>
            </a:r>
          </a:p>
        </p:txBody>
      </p:sp>
    </p:spTree>
    <p:extLst>
      <p:ext uri="{BB962C8B-B14F-4D97-AF65-F5344CB8AC3E}">
        <p14:creationId xmlns:p14="http://schemas.microsoft.com/office/powerpoint/2010/main" val="192984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7900" y="189412"/>
            <a:ext cx="7696200" cy="762000"/>
          </a:xfrm>
        </p:spPr>
        <p:txBody>
          <a:bodyPr>
            <a:normAutofit/>
          </a:bodyPr>
          <a:lstStyle/>
          <a:p>
            <a:pPr algn="ctr"/>
            <a:r>
              <a:rPr lang="en-US" sz="2800" dirty="0">
                <a:cs typeface="Arial" panose="020B0604020202020204" pitchFamily="34" charset="0"/>
              </a:rPr>
              <a:t>Program Level Lessons Learned</a:t>
            </a:r>
          </a:p>
        </p:txBody>
      </p:sp>
      <p:sp>
        <p:nvSpPr>
          <p:cNvPr id="3" name="Content Placeholder 2"/>
          <p:cNvSpPr>
            <a:spLocks noGrp="1"/>
          </p:cNvSpPr>
          <p:nvPr>
            <p:ph idx="1"/>
          </p:nvPr>
        </p:nvSpPr>
        <p:spPr>
          <a:xfrm>
            <a:off x="1981200" y="1524000"/>
            <a:ext cx="8229600" cy="4876800"/>
          </a:xfrm>
        </p:spPr>
        <p:txBody>
          <a:bodyPr>
            <a:noAutofit/>
          </a:bodyPr>
          <a:lstStyle/>
          <a:p>
            <a:pPr marL="0" indent="0">
              <a:spcBef>
                <a:spcPts val="0"/>
              </a:spcBef>
              <a:buNone/>
            </a:pPr>
            <a:r>
              <a:rPr lang="en-US" sz="2200" dirty="0">
                <a:cs typeface="Arial" panose="020B0604020202020204" pitchFamily="34" charset="0"/>
              </a:rPr>
              <a:t>Key Takeaways:</a:t>
            </a:r>
          </a:p>
          <a:p>
            <a:pPr marL="0" indent="0">
              <a:spcBef>
                <a:spcPts val="0"/>
              </a:spcBef>
              <a:buNone/>
            </a:pPr>
            <a:endParaRPr lang="en-US" sz="2200" dirty="0">
              <a:cs typeface="Arial" panose="020B0604020202020204" pitchFamily="34" charset="0"/>
            </a:endParaRPr>
          </a:p>
          <a:p>
            <a:pPr>
              <a:spcBef>
                <a:spcPts val="600"/>
              </a:spcBef>
              <a:spcAft>
                <a:spcPts val="600"/>
              </a:spcAft>
            </a:pPr>
            <a:r>
              <a:rPr lang="en-US" sz="2200" dirty="0">
                <a:cs typeface="Arial" panose="020B0604020202020204" pitchFamily="34" charset="0"/>
              </a:rPr>
              <a:t>Microgrids have Huge Potential</a:t>
            </a:r>
          </a:p>
          <a:p>
            <a:pPr>
              <a:spcBef>
                <a:spcPts val="600"/>
              </a:spcBef>
              <a:spcAft>
                <a:spcPts val="600"/>
              </a:spcAft>
            </a:pPr>
            <a:r>
              <a:rPr lang="en-US" sz="2200" dirty="0">
                <a:cs typeface="Arial" panose="020B0604020202020204" pitchFamily="34" charset="0"/>
              </a:rPr>
              <a:t>Clear Business Case still under development</a:t>
            </a:r>
          </a:p>
          <a:p>
            <a:pPr>
              <a:spcBef>
                <a:spcPts val="600"/>
              </a:spcBef>
              <a:spcAft>
                <a:spcPts val="600"/>
              </a:spcAft>
            </a:pPr>
            <a:r>
              <a:rPr lang="en-US" sz="2200" dirty="0">
                <a:cs typeface="Arial" panose="020B0604020202020204" pitchFamily="34" charset="0"/>
              </a:rPr>
              <a:t>Need Clarifications on How Microgrids Best Fit</a:t>
            </a:r>
          </a:p>
          <a:p>
            <a:pPr>
              <a:spcBef>
                <a:spcPts val="600"/>
              </a:spcBef>
              <a:spcAft>
                <a:spcPts val="600"/>
              </a:spcAft>
            </a:pPr>
            <a:r>
              <a:rPr lang="en-US" sz="2200" dirty="0">
                <a:cs typeface="Arial" panose="020B0604020202020204" pitchFamily="34" charset="0"/>
              </a:rPr>
              <a:t>Desired Ownership Models Vary with End User</a:t>
            </a:r>
          </a:p>
          <a:p>
            <a:pPr>
              <a:spcBef>
                <a:spcPts val="600"/>
              </a:spcBef>
              <a:spcAft>
                <a:spcPts val="600"/>
              </a:spcAft>
            </a:pPr>
            <a:r>
              <a:rPr lang="en-US" sz="2200" dirty="0">
                <a:cs typeface="Arial" panose="020B0604020202020204" pitchFamily="34" charset="0"/>
              </a:rPr>
              <a:t>Grant and Incentive Funding Key in Microgrid Decision</a:t>
            </a:r>
          </a:p>
          <a:p>
            <a:pPr>
              <a:spcBef>
                <a:spcPts val="600"/>
              </a:spcBef>
              <a:spcAft>
                <a:spcPts val="600"/>
              </a:spcAft>
            </a:pPr>
            <a:r>
              <a:rPr lang="en-US" sz="2200" dirty="0">
                <a:cs typeface="Arial" panose="020B0604020202020204" pitchFamily="34" charset="0"/>
              </a:rPr>
              <a:t>Need Clear Benefits and Value Streams</a:t>
            </a:r>
          </a:p>
          <a:p>
            <a:pPr lvl="1">
              <a:spcBef>
                <a:spcPts val="600"/>
              </a:spcBef>
              <a:spcAft>
                <a:spcPts val="600"/>
              </a:spcAft>
            </a:pPr>
            <a:r>
              <a:rPr lang="en-US" sz="2200" dirty="0">
                <a:cs typeface="Arial" panose="020B0604020202020204" pitchFamily="34" charset="0"/>
              </a:rPr>
              <a:t>How to you value Reliability, Resilience, Social Value, etc.</a:t>
            </a:r>
          </a:p>
          <a:p>
            <a:pPr lvl="1">
              <a:spcBef>
                <a:spcPts val="600"/>
              </a:spcBef>
              <a:spcAft>
                <a:spcPts val="600"/>
              </a:spcAft>
            </a:pPr>
            <a:r>
              <a:rPr lang="en-US" sz="2200" dirty="0">
                <a:cs typeface="Arial" panose="020B0604020202020204" pitchFamily="34" charset="0"/>
              </a:rPr>
              <a:t>Need to open more markets or service opportunities</a:t>
            </a:r>
          </a:p>
          <a:p>
            <a:pPr>
              <a:spcBef>
                <a:spcPts val="600"/>
              </a:spcBef>
              <a:spcAft>
                <a:spcPts val="600"/>
              </a:spcAft>
            </a:pPr>
            <a:r>
              <a:rPr lang="en-US" sz="2200" dirty="0">
                <a:cs typeface="Arial" panose="020B0604020202020204" pitchFamily="34" charset="0"/>
              </a:rPr>
              <a:t>Need Government or Regulatory Guidance</a:t>
            </a:r>
          </a:p>
        </p:txBody>
      </p:sp>
      <p:sp>
        <p:nvSpPr>
          <p:cNvPr id="4" name="Slide Number Placeholder 3"/>
          <p:cNvSpPr>
            <a:spLocks noGrp="1"/>
          </p:cNvSpPr>
          <p:nvPr>
            <p:ph type="sldNum" sz="quarter" idx="12"/>
          </p:nvPr>
        </p:nvSpPr>
        <p:spPr/>
        <p:txBody>
          <a:bodyPr/>
          <a:lstStyle/>
          <a:p>
            <a:pPr>
              <a:defRPr/>
            </a:pPr>
            <a:fld id="{0B74F749-1390-4FF9-B828-C63B54C92496}" type="slidenum">
              <a:rPr lang="en-US" altLang="en-US" smtClean="0"/>
              <a:pPr>
                <a:defRPr/>
              </a:pPr>
              <a:t>7</a:t>
            </a:fld>
            <a:endParaRPr lang="en-US" altLang="en-US" dirty="0"/>
          </a:p>
        </p:txBody>
      </p:sp>
      <p:sp>
        <p:nvSpPr>
          <p:cNvPr id="5" name="object 14"/>
          <p:cNvSpPr/>
          <p:nvPr/>
        </p:nvSpPr>
        <p:spPr>
          <a:xfrm>
            <a:off x="10808998" y="296433"/>
            <a:ext cx="1111903" cy="954039"/>
          </a:xfrm>
          <a:prstGeom prst="rect">
            <a:avLst/>
          </a:prstGeom>
          <a:blipFill>
            <a:blip r:embed="rId2"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Tree>
    <p:extLst>
      <p:ext uri="{BB962C8B-B14F-4D97-AF65-F5344CB8AC3E}">
        <p14:creationId xmlns:p14="http://schemas.microsoft.com/office/powerpoint/2010/main" val="309371454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7900" y="189412"/>
            <a:ext cx="7696200" cy="762000"/>
          </a:xfrm>
        </p:spPr>
        <p:txBody>
          <a:bodyPr>
            <a:normAutofit fontScale="90000"/>
          </a:bodyPr>
          <a:lstStyle/>
          <a:p>
            <a:pPr algn="ctr"/>
            <a:r>
              <a:rPr lang="en-US" sz="2800" dirty="0">
                <a:cs typeface="Arial" panose="020B0604020202020204" pitchFamily="34" charset="0"/>
              </a:rPr>
              <a:t>Data Request For All Clean Energy Microgrids In California—Regardless of Funding Source</a:t>
            </a:r>
          </a:p>
        </p:txBody>
      </p:sp>
      <p:sp>
        <p:nvSpPr>
          <p:cNvPr id="3" name="Content Placeholder 2"/>
          <p:cNvSpPr>
            <a:spLocks noGrp="1"/>
          </p:cNvSpPr>
          <p:nvPr>
            <p:ph idx="1"/>
          </p:nvPr>
        </p:nvSpPr>
        <p:spPr>
          <a:xfrm>
            <a:off x="662609" y="1298716"/>
            <a:ext cx="10429461" cy="4876800"/>
          </a:xfrm>
        </p:spPr>
        <p:txBody>
          <a:bodyPr>
            <a:noAutofit/>
          </a:bodyPr>
          <a:lstStyle/>
          <a:p>
            <a:pPr marL="0" indent="0">
              <a:spcBef>
                <a:spcPts val="0"/>
              </a:spcBef>
              <a:buNone/>
            </a:pPr>
            <a:r>
              <a:rPr lang="en-US" sz="2400" dirty="0"/>
              <a:t>The Energy Commission would like to track and report on all clean energy microgrids in California.  If you are willing to provide your microgrid information and location to be used in a publicly available data base, please send the information to the IEPR Docket address in the Public Announcement:</a:t>
            </a:r>
          </a:p>
          <a:p>
            <a:pPr marL="0" indent="0">
              <a:spcBef>
                <a:spcPts val="0"/>
              </a:spcBef>
              <a:buNone/>
            </a:pPr>
            <a:endParaRPr lang="en-US" sz="800" dirty="0"/>
          </a:p>
          <a:p>
            <a:pPr marL="457200" lvl="1" indent="0">
              <a:spcBef>
                <a:spcPts val="0"/>
              </a:spcBef>
              <a:buNone/>
            </a:pPr>
            <a:r>
              <a:rPr lang="en-US" sz="2000" dirty="0">
                <a:cs typeface="Arial" panose="020B0604020202020204" pitchFamily="34" charset="0"/>
              </a:rPr>
              <a:t>Visit the CEC Electronic Add Comment page or visit </a:t>
            </a:r>
            <a:r>
              <a:rPr lang="en-US" sz="2000" dirty="0">
                <a:cs typeface="Arial" panose="020B0604020202020204" pitchFamily="34" charset="0"/>
                <a:hlinkClick r:id="rId2"/>
              </a:rPr>
              <a:t>https://efiling.energy.ca.gov/Ecomment/Ecomment.aspx?docketnumber=20-IEPR-04</a:t>
            </a:r>
            <a:r>
              <a:rPr lang="en-US" sz="2000" dirty="0">
                <a:cs typeface="Arial" panose="020B0604020202020204" pitchFamily="34" charset="0"/>
              </a:rPr>
              <a:t> , </a:t>
            </a:r>
            <a:br>
              <a:rPr lang="en-US" sz="2000" dirty="0">
                <a:cs typeface="Arial" panose="020B0604020202020204" pitchFamily="34" charset="0"/>
              </a:rPr>
            </a:br>
            <a:r>
              <a:rPr lang="en-US" sz="2000" dirty="0">
                <a:cs typeface="Arial" panose="020B0604020202020204" pitchFamily="34" charset="0"/>
              </a:rPr>
              <a:t>which links to the comment page for this docket. Enter your contact information and a comment title describing the subject of your comment(s). Comments may be included in the “Comment Text” box or attached as a downloadable, searchable in Microsoft® Word (.doc, .docx) or Adobe® Acrobat® (.pdf) file. Maximum file size is 10 MB</a:t>
            </a:r>
          </a:p>
          <a:p>
            <a:pPr marL="0" indent="0">
              <a:spcBef>
                <a:spcPts val="0"/>
              </a:spcBef>
              <a:buNone/>
            </a:pPr>
            <a:endParaRPr lang="en-US" sz="800" dirty="0">
              <a:cs typeface="Arial" panose="020B0604020202020204" pitchFamily="34" charset="0"/>
            </a:endParaRPr>
          </a:p>
          <a:p>
            <a:pPr marL="0" indent="0">
              <a:spcBef>
                <a:spcPts val="0"/>
              </a:spcBef>
              <a:buNone/>
            </a:pPr>
            <a:r>
              <a:rPr lang="en-US" dirty="0"/>
              <a:t>Technical questions about the providing information to this data base should be directed to Mike Gravely at </a:t>
            </a:r>
            <a:r>
              <a:rPr lang="en-US" dirty="0">
                <a:hlinkClick r:id="rId3"/>
              </a:rPr>
              <a:t>Mike.Gravely@energy.ca.gov</a:t>
            </a:r>
            <a:r>
              <a:rPr lang="en-US" dirty="0"/>
              <a:t>  or (916) 704-4339.  A checklist on the desired data elements is available upon request from Mike Gravely.</a:t>
            </a:r>
            <a:endParaRPr lang="en-US" sz="2400" dirty="0">
              <a:cs typeface="Arial" panose="020B0604020202020204" pitchFamily="34" charset="0"/>
            </a:endParaRPr>
          </a:p>
          <a:p>
            <a:pPr marL="0" indent="0">
              <a:spcBef>
                <a:spcPts val="0"/>
              </a:spcBef>
              <a:buNone/>
            </a:pPr>
            <a:endParaRPr lang="en-US" sz="2200" dirty="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0B74F749-1390-4FF9-B828-C63B54C92496}" type="slidenum">
              <a:rPr lang="en-US" altLang="en-US" smtClean="0"/>
              <a:pPr>
                <a:defRPr/>
              </a:pPr>
              <a:t>8</a:t>
            </a:fld>
            <a:endParaRPr lang="en-US" altLang="en-US" dirty="0"/>
          </a:p>
        </p:txBody>
      </p:sp>
      <p:sp>
        <p:nvSpPr>
          <p:cNvPr id="5" name="object 14"/>
          <p:cNvSpPr/>
          <p:nvPr/>
        </p:nvSpPr>
        <p:spPr>
          <a:xfrm>
            <a:off x="10808998" y="296433"/>
            <a:ext cx="1111903" cy="954039"/>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sz="1500" dirty="0"/>
          </a:p>
        </p:txBody>
      </p:sp>
    </p:spTree>
    <p:extLst>
      <p:ext uri="{BB962C8B-B14F-4D97-AF65-F5344CB8AC3E}">
        <p14:creationId xmlns:p14="http://schemas.microsoft.com/office/powerpoint/2010/main" val="247324524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theme/theme1.xml><?xml version="1.0" encoding="utf-8"?>
<a:theme xmlns:a="http://schemas.openxmlformats.org/drawingml/2006/main" name="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01AC5A5B-2D99-C44F-A3D3-A529D7772113}" vid="{30B8DAF4-CDA5-F343-AE1C-D9B035360E1B}"/>
    </a:ext>
  </a:extLst>
</a:theme>
</file>

<file path=ppt/theme/theme2.xml><?xml version="1.0" encoding="utf-8"?>
<a:theme xmlns:a="http://schemas.openxmlformats.org/drawingml/2006/main" name="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01AC5A5B-2D99-C44F-A3D3-A529D7772113}" vid="{19D9D9E5-B132-5D49-AF67-8F3722C166BF}"/>
    </a:ext>
  </a:extLst>
</a:theme>
</file>

<file path=ppt/theme/theme3.xml><?xml version="1.0" encoding="utf-8"?>
<a:theme xmlns:a="http://schemas.openxmlformats.org/drawingml/2006/main" name="Conten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01AC5A5B-2D99-C44F-A3D3-A529D7772113}" vid="{973A40EB-5DB7-2047-902D-05ADEFC1A5D3}"/>
    </a:ext>
  </a:extLst>
</a:theme>
</file>

<file path=ppt/theme/theme4.xml><?xml version="1.0" encoding="utf-8"?>
<a:theme xmlns:a="http://schemas.openxmlformats.org/drawingml/2006/main" name="Blank: Black">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01AC5A5B-2D99-C44F-A3D3-A529D7772113}" vid="{865C48FB-5E94-7142-9844-F8AAC10394D5}"/>
    </a:ext>
  </a:extLst>
</a:theme>
</file>

<file path=ppt/theme/theme5.xml><?xml version="1.0" encoding="utf-8"?>
<a:theme xmlns:a="http://schemas.openxmlformats.org/drawingml/2006/main" name="Blank: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01AC5A5B-2D99-C44F-A3D3-A529D7772113}" vid="{2A658564-FB34-184C-9594-FAD58A477D62}"/>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4" ma:contentTypeDescription="Create a new document." ma:contentTypeScope="" ma:versionID="b2aef39aa4fa618436d02d2bcce1d8de">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2713d08d787711ea37c4294f94eea5d"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38AB46A-39CC-4366-BDD6-261A606C7E4B}"/>
</file>

<file path=customXml/itemProps2.xml><?xml version="1.0" encoding="utf-8"?>
<ds:datastoreItem xmlns:ds="http://schemas.openxmlformats.org/officeDocument/2006/customXml" ds:itemID="{2F16B0EB-1E2A-4136-96DD-4887968AC2D2}"/>
</file>

<file path=customXml/itemProps3.xml><?xml version="1.0" encoding="utf-8"?>
<ds:datastoreItem xmlns:ds="http://schemas.openxmlformats.org/officeDocument/2006/customXml" ds:itemID="{6894E5FF-2BED-49C3-B532-5AD98ED8CB6F}"/>
</file>

<file path=docProps/app.xml><?xml version="1.0" encoding="utf-8"?>
<Properties xmlns="http://schemas.openxmlformats.org/officeDocument/2006/extended-properties" xmlns:vt="http://schemas.openxmlformats.org/officeDocument/2006/docPropsVTypes">
  <Template>2019 - CEC - Presentation Temp</Template>
  <TotalTime>8542</TotalTime>
  <Words>668</Words>
  <Application>Microsoft Office PowerPoint</Application>
  <PresentationFormat>Widescreen</PresentationFormat>
  <Paragraphs>91</Paragraphs>
  <Slides>8</Slides>
  <Notes>5</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8</vt:i4>
      </vt:variant>
    </vt:vector>
  </HeadingPairs>
  <TitlesOfParts>
    <vt:vector size="16" baseType="lpstr">
      <vt:lpstr>Arial</vt:lpstr>
      <vt:lpstr>Calibri</vt:lpstr>
      <vt:lpstr>Tw Cen MT</vt:lpstr>
      <vt:lpstr>Title 2</vt:lpstr>
      <vt:lpstr>Title 3</vt:lpstr>
      <vt:lpstr>Content</vt:lpstr>
      <vt:lpstr>Blank: Black</vt:lpstr>
      <vt:lpstr>Blank: White</vt:lpstr>
      <vt:lpstr>Lessons Learned from CEC EPIC Microgrid Research Activities </vt:lpstr>
      <vt:lpstr>California Energy Commission Major Research Programs</vt:lpstr>
      <vt:lpstr>A Decade of Microgrid Research Developing Commercially Viable Technology </vt:lpstr>
      <vt:lpstr>A Decade of Microgrid Research Deploying the Largest Number of Installed Microgrids</vt:lpstr>
      <vt:lpstr>Microgrid Demonstration Projects by End Use</vt:lpstr>
      <vt:lpstr>Site Level Lesson learned</vt:lpstr>
      <vt:lpstr>Program Level Lessons Learned</vt:lpstr>
      <vt:lpstr>Data Request For All Clean Energy Microgrids In California—Regardless of Funding Source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Wobschall, Bailey@Energy</dc:creator>
  <cp:lastModifiedBy>Michael Gravely</cp:lastModifiedBy>
  <cp:revision>363</cp:revision>
  <cp:lastPrinted>2019-11-12T17:49:09Z</cp:lastPrinted>
  <dcterms:created xsi:type="dcterms:W3CDTF">2019-09-26T16:21:59Z</dcterms:created>
  <dcterms:modified xsi:type="dcterms:W3CDTF">2020-07-03T00:20:03Z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