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0"/>
  </p:notesMasterIdLst>
  <p:handoutMasterIdLst>
    <p:handoutMasterId r:id="rId11"/>
  </p:handoutMasterIdLst>
  <p:sldIdLst>
    <p:sldId id="401" r:id="rId2"/>
    <p:sldId id="469" r:id="rId3"/>
    <p:sldId id="402" r:id="rId4"/>
    <p:sldId id="466" r:id="rId5"/>
    <p:sldId id="403" r:id="rId6"/>
    <p:sldId id="442" r:id="rId7"/>
    <p:sldId id="467" r:id="rId8"/>
    <p:sldId id="439" r:id="rId9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79">
          <p15:clr>
            <a:srgbClr val="A4A3A4"/>
          </p15:clr>
        </p15:guide>
        <p15:guide id="2" pos="2259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anne Clinton" initials="JC" lastIdx="6" clrIdx="0">
    <p:extLst/>
  </p:cmAuthor>
  <p:cmAuthor id="2" name="Joanna Gubman (JG5)" initials="Joann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BBE0E3"/>
    <a:srgbClr val="3333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06" autoAdjust="0"/>
    <p:restoredTop sz="85737" autoAdjust="0"/>
  </p:normalViewPr>
  <p:slideViewPr>
    <p:cSldViewPr>
      <p:cViewPr varScale="1">
        <p:scale>
          <a:sx n="117" d="100"/>
          <a:sy n="117" d="100"/>
        </p:scale>
        <p:origin x="-1926" y="-102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180" y="20955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738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3" tIns="46582" rIns="93163" bIns="465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3" tIns="46582" rIns="93163" bIns="46582" rtlCol="0"/>
          <a:lstStyle>
            <a:lvl1pPr algn="r">
              <a:defRPr sz="1200"/>
            </a:lvl1pPr>
          </a:lstStyle>
          <a:p>
            <a:fld id="{32F94031-2339-4DA4-A735-1A7D185854F4}" type="datetimeFigureOut">
              <a:rPr lang="en-US" smtClean="0"/>
              <a:t>5/6/2015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3163" tIns="46582" rIns="93163" bIns="465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3" tIns="46582" rIns="93163" bIns="46582" rtlCol="0" anchor="b"/>
          <a:lstStyle>
            <a:lvl1pPr algn="r">
              <a:defRPr sz="1200"/>
            </a:lvl1pPr>
          </a:lstStyle>
          <a:p>
            <a:fld id="{1E4E63EE-C420-40F1-9282-B96E4EBDDF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938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3" tIns="46582" rIns="93163" bIns="465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6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3" tIns="46582" rIns="93163" bIns="46582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6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3" tIns="46582" rIns="93163" bIns="465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A5521595-8564-4408-8143-A682B365F5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676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6954" indent="-29113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4544" indent="-232909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30361" indent="-232909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96178" indent="-232909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61995" indent="-2329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27812" indent="-2329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93629" indent="-2329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59446" indent="-2329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7A686A6B-E9B5-4CBC-93F6-5A4227F05A80}" type="slidenum">
              <a:rPr lang="en-US" smtClean="0"/>
              <a:pPr eaLnBrk="1" hangingPunct="1">
                <a:defRPr/>
              </a:pPr>
              <a:t>1</a:t>
            </a:fld>
            <a:endParaRPr lang="en-US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55388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5521595-8564-4408-8143-A682B365F59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399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5521595-8564-4408-8143-A682B365F59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399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B9733-287C-4471-810A-5DDA9051E828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295619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1DCA-2916-4774-8EC8-5BA5CFEDCB66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640224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BDACD-84E2-497E-9DC8-79B7B12BCFF8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66732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D33D3-526F-4F6D-9CAF-28966378FCE7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68954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921A7-6533-4A81-BEED-C72B4FDB62F2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10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92658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51C61-5F5B-4CA5-A349-B9AAFCA06A22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7744097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E9E80-D4B6-4DB7-9D66-9ACC6E211818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232075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AD6F0-204C-46BA-979B-C225ADF7C061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63162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8E357-BD16-4187-97B0-D9DC2FFCFEFA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4939400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0B225-9B03-4240-8DC4-145D8569FC8A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35294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2222C-062B-4D37-B609-499AD2DCC97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21" t="85938" b="6"/>
          <a:stretch/>
        </p:blipFill>
        <p:spPr bwMode="auto">
          <a:xfrm>
            <a:off x="8240616" y="5894024"/>
            <a:ext cx="903383" cy="96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71606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ckground_officialState_v4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0"/>
            <a:ext cx="8229600" cy="444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246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  <a:cs typeface="+mn-cs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324600"/>
            <a:ext cx="3352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9800" y="6324600"/>
            <a:ext cx="21336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2A2F317-F28B-4E10-8F3F-258842F112A3}" type="slidenum">
              <a:rPr lang="en-US">
                <a:solidFill>
                  <a:prstClr val="black"/>
                </a:solidFill>
                <a:cs typeface="+mn-cs"/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solidFill>
            <a:srgbClr val="CCCC00">
              <a:alpha val="4117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prstClr val="black"/>
              </a:solidFill>
              <a:cs typeface="+mn-cs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8407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puc.ca.gov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sz="4000" b="1" dirty="0" smtClean="0">
                <a:solidFill>
                  <a:srgbClr val="0070C0"/>
                </a:solidFill>
              </a:rPr>
              <a:t>Local and Regional </a:t>
            </a:r>
            <a:r>
              <a:rPr lang="en-US" sz="4000" b="1" dirty="0" err="1" smtClean="0">
                <a:solidFill>
                  <a:srgbClr val="0070C0"/>
                </a:solidFill>
              </a:rPr>
              <a:t>Govt</a:t>
            </a:r>
            <a:r>
              <a:rPr lang="en-US" sz="4000" b="1" dirty="0" smtClean="0">
                <a:solidFill>
                  <a:srgbClr val="0070C0"/>
                </a:solidFill>
              </a:rPr>
              <a:t> Programs</a:t>
            </a:r>
          </a:p>
        </p:txBody>
      </p:sp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457200" y="6248400"/>
            <a:ext cx="304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54" name="Picture 10" descr="PUC_ColorSeal_PowerPoi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590800"/>
            <a:ext cx="243840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56681" y="5105400"/>
            <a:ext cx="88392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</a:rPr>
              <a:t>Jeremy Battis</a:t>
            </a:r>
            <a:endParaRPr lang="en-US" sz="2800" b="1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</a:pPr>
            <a:r>
              <a:rPr lang="en-US" sz="2000" i="1" dirty="0" smtClean="0">
                <a:solidFill>
                  <a:schemeClr val="bg2">
                    <a:lumMod val="10000"/>
                  </a:schemeClr>
                </a:solidFill>
              </a:rPr>
              <a:t>Regulatory Analyst, Energy Division</a:t>
            </a: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May 7, 2015</a:t>
            </a: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</a:pPr>
            <a:endParaRPr lang="en-US" sz="2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spcAft>
                <a:spcPct val="25000"/>
              </a:spcAft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Existing Buildings Energy Efficiency Workshop</a:t>
            </a:r>
          </a:p>
          <a:p>
            <a:pPr marL="342900" indent="-342900" algn="ctr">
              <a:lnSpc>
                <a:spcPts val="700"/>
              </a:lnSpc>
              <a:spcBef>
                <a:spcPct val="20000"/>
              </a:spcBef>
              <a:spcAft>
                <a:spcPct val="25000"/>
              </a:spcAft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California Energy Commission</a:t>
            </a:r>
            <a:endParaRPr lang="en-US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1447800"/>
            <a:ext cx="9144000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 anchor="ctr"/>
          <a:lstStyle/>
          <a:p>
            <a:pPr algn="ctr"/>
            <a:r>
              <a:rPr lang="en-US" sz="2800" b="1" dirty="0" smtClean="0">
                <a:solidFill>
                  <a:schemeClr val="accent6"/>
                </a:solidFill>
              </a:rPr>
              <a:t>Energy Efficiency in IOU Partnerships, </a:t>
            </a:r>
          </a:p>
          <a:p>
            <a:pPr algn="ctr"/>
            <a:r>
              <a:rPr lang="en-US" sz="2800" b="1" dirty="0" smtClean="0">
                <a:solidFill>
                  <a:schemeClr val="accent6"/>
                </a:solidFill>
              </a:rPr>
              <a:t>Regional Energy Networks, and Marin Clean Energy</a:t>
            </a:r>
          </a:p>
        </p:txBody>
      </p:sp>
    </p:spTree>
    <p:extLst>
      <p:ext uri="{BB962C8B-B14F-4D97-AF65-F5344CB8AC3E}">
        <p14:creationId xmlns:p14="http://schemas.microsoft.com/office/powerpoint/2010/main" val="4887236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98637"/>
            <a:ext cx="8534400" cy="4449763"/>
          </a:xfrm>
        </p:spPr>
        <p:txBody>
          <a:bodyPr/>
          <a:lstStyle/>
          <a:p>
            <a:r>
              <a:rPr lang="en-US" dirty="0" smtClean="0"/>
              <a:t>Approximately 60 Investor-Owned Utility (IOU) Local Government Partnerships serving over 200 cities and counties</a:t>
            </a:r>
          </a:p>
          <a:p>
            <a:r>
              <a:rPr lang="en-US" dirty="0" smtClean="0"/>
              <a:t>RENs offer programs in the nine-county       Bay Area and the SoCal areas where SCE     and SoCal Gas service territories overlap</a:t>
            </a:r>
          </a:p>
          <a:p>
            <a:r>
              <a:rPr lang="en-US" dirty="0" smtClean="0"/>
              <a:t>MCE at present is the only Community Choice Aggregator (CCA) in California administering energy efficiency (EE) activities; it has a presence beyond Marin, including portions    of Napa, Contra Costa, and Solano counties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sz="3400" b="1" dirty="0" smtClean="0">
                <a:solidFill>
                  <a:srgbClr val="0070C0"/>
                </a:solidFill>
              </a:rPr>
              <a:t>Local </a:t>
            </a:r>
            <a:r>
              <a:rPr lang="en-US" sz="3400" b="1" dirty="0" err="1" smtClean="0">
                <a:solidFill>
                  <a:srgbClr val="0070C0"/>
                </a:solidFill>
              </a:rPr>
              <a:t>Govt</a:t>
            </a:r>
            <a:r>
              <a:rPr lang="en-US" sz="3400" b="1" dirty="0" smtClean="0">
                <a:solidFill>
                  <a:srgbClr val="0070C0"/>
                </a:solidFill>
              </a:rPr>
              <a:t> Partnerships, RENs, and MCE</a:t>
            </a:r>
          </a:p>
        </p:txBody>
      </p:sp>
    </p:spTree>
    <p:extLst>
      <p:ext uri="{BB962C8B-B14F-4D97-AF65-F5344CB8AC3E}">
        <p14:creationId xmlns:p14="http://schemas.microsoft.com/office/powerpoint/2010/main" val="41783359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534400" cy="4449763"/>
          </a:xfrm>
        </p:spPr>
        <p:txBody>
          <a:bodyPr/>
          <a:lstStyle/>
          <a:p>
            <a:r>
              <a:rPr lang="en-US" dirty="0" smtClean="0"/>
              <a:t>Combined, these programs account for about $115 a year in spending or approximately 11.5 percent of the State’s annual EE budget</a:t>
            </a:r>
          </a:p>
          <a:p>
            <a:r>
              <a:rPr lang="en-US" dirty="0" smtClean="0"/>
              <a:t>Local Government Partnerships spending is over $75m per year or </a:t>
            </a:r>
            <a:r>
              <a:rPr lang="en-US" dirty="0"/>
              <a:t>about 8</a:t>
            </a:r>
            <a:r>
              <a:rPr lang="en-US" dirty="0" smtClean="0"/>
              <a:t> </a:t>
            </a:r>
            <a:r>
              <a:rPr lang="en-US" dirty="0"/>
              <a:t>percent of the State’s annual EE budget</a:t>
            </a:r>
          </a:p>
          <a:p>
            <a:pPr lvl="1"/>
            <a:r>
              <a:rPr lang="en-US" dirty="0" smtClean="0"/>
              <a:t>	PG&amp;E about $52m</a:t>
            </a:r>
          </a:p>
          <a:p>
            <a:pPr lvl="1"/>
            <a:r>
              <a:rPr lang="en-US" dirty="0"/>
              <a:t>	</a:t>
            </a:r>
            <a:r>
              <a:rPr lang="en-US" dirty="0" smtClean="0"/>
              <a:t>SCE about $14m</a:t>
            </a:r>
          </a:p>
          <a:p>
            <a:pPr lvl="1"/>
            <a:r>
              <a:rPr lang="en-US" dirty="0" smtClean="0"/>
              <a:t>	SDG&amp;E </a:t>
            </a:r>
            <a:r>
              <a:rPr lang="en-US" dirty="0"/>
              <a:t>about $6m</a:t>
            </a:r>
          </a:p>
          <a:p>
            <a:pPr lvl="1"/>
            <a:r>
              <a:rPr lang="en-US" dirty="0"/>
              <a:t>	SoCal </a:t>
            </a:r>
            <a:r>
              <a:rPr lang="en-US" dirty="0" smtClean="0"/>
              <a:t>Gas about $3m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sz="3400" b="1" dirty="0" smtClean="0">
                <a:solidFill>
                  <a:srgbClr val="0070C0"/>
                </a:solidFill>
              </a:rPr>
              <a:t>Local </a:t>
            </a:r>
            <a:r>
              <a:rPr lang="en-US" sz="3400" b="1" dirty="0" err="1" smtClean="0">
                <a:solidFill>
                  <a:srgbClr val="0070C0"/>
                </a:solidFill>
              </a:rPr>
              <a:t>Govt</a:t>
            </a:r>
            <a:r>
              <a:rPr lang="en-US" sz="3400" b="1" dirty="0" smtClean="0">
                <a:solidFill>
                  <a:srgbClr val="0070C0"/>
                </a:solidFill>
              </a:rPr>
              <a:t> Partnerships, RENs, and MCE</a:t>
            </a:r>
          </a:p>
        </p:txBody>
      </p:sp>
    </p:spTree>
    <p:extLst>
      <p:ext uri="{BB962C8B-B14F-4D97-AF65-F5344CB8AC3E}">
        <p14:creationId xmlns:p14="http://schemas.microsoft.com/office/powerpoint/2010/main" val="16420684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762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IOU Local Government Partnerships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5105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Three broad program areas</a:t>
            </a:r>
          </a:p>
          <a:p>
            <a:r>
              <a:rPr lang="en-US" dirty="0"/>
              <a:t>EE upgrades of public agency buildings</a:t>
            </a:r>
          </a:p>
          <a:p>
            <a:r>
              <a:rPr lang="en-US" dirty="0" smtClean="0"/>
              <a:t>Promotion of certain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IOU EE programs within local communities</a:t>
            </a:r>
          </a:p>
          <a:p>
            <a:r>
              <a:rPr lang="en-US" dirty="0" smtClean="0"/>
              <a:t>Activities drawn from the Local Government   EE Strategic Plan Menu, which may include</a:t>
            </a:r>
          </a:p>
          <a:p>
            <a:endParaRPr lang="en-US" sz="100" dirty="0"/>
          </a:p>
          <a:p>
            <a:pPr lvl="1">
              <a:spcAft>
                <a:spcPts val="500"/>
              </a:spcAft>
            </a:pPr>
            <a:r>
              <a:rPr lang="en-US" dirty="0" smtClean="0"/>
              <a:t>Energy- and Climate-Action Plan writing</a:t>
            </a:r>
          </a:p>
          <a:p>
            <a:pPr lvl="1">
              <a:spcAft>
                <a:spcPts val="500"/>
              </a:spcAft>
            </a:pPr>
            <a:r>
              <a:rPr lang="en-US" dirty="0"/>
              <a:t>Reach Code </a:t>
            </a:r>
            <a:r>
              <a:rPr lang="en-US" dirty="0" smtClean="0"/>
              <a:t>writing, permit </a:t>
            </a:r>
            <a:r>
              <a:rPr lang="en-US" dirty="0"/>
              <a:t>software </a:t>
            </a:r>
            <a:r>
              <a:rPr lang="en-US" dirty="0" smtClean="0"/>
              <a:t>procurement, and training of local building officials on Title 24 updates</a:t>
            </a:r>
            <a:endParaRPr lang="en-US" dirty="0"/>
          </a:p>
          <a:p>
            <a:pPr lvl="1">
              <a:spcAft>
                <a:spcPts val="500"/>
              </a:spcAft>
            </a:pPr>
            <a:r>
              <a:rPr lang="en-US" dirty="0" smtClean="0"/>
              <a:t>Education of Public Officials on State’s Climate Goals </a:t>
            </a:r>
          </a:p>
          <a:p>
            <a:pPr lvl="1">
              <a:spcAft>
                <a:spcPts val="500"/>
              </a:spcAft>
            </a:pPr>
            <a:r>
              <a:rPr lang="en-US" dirty="0" smtClean="0"/>
              <a:t>Water-Energy Nexus, Zero Net Energy buildings</a:t>
            </a:r>
            <a:endParaRPr lang="en-US" sz="100" dirty="0"/>
          </a:p>
        </p:txBody>
      </p:sp>
    </p:spTree>
    <p:extLst>
      <p:ext uri="{BB962C8B-B14F-4D97-AF65-F5344CB8AC3E}">
        <p14:creationId xmlns:p14="http://schemas.microsoft.com/office/powerpoint/2010/main" val="19535996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Regional Energy Networks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648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Pilot </a:t>
            </a:r>
            <a:r>
              <a:rPr lang="en-US" sz="2400" dirty="0"/>
              <a:t>p</a:t>
            </a:r>
            <a:r>
              <a:rPr lang="en-US" sz="2400" dirty="0" smtClean="0"/>
              <a:t>rograms administered by regional </a:t>
            </a:r>
            <a:r>
              <a:rPr lang="en-US" sz="2400" dirty="0" err="1" smtClean="0"/>
              <a:t>collaboratives</a:t>
            </a:r>
            <a:r>
              <a:rPr lang="en-US" sz="2400" dirty="0" smtClean="0"/>
              <a:t> of local </a:t>
            </a:r>
            <a:r>
              <a:rPr lang="en-US" sz="2400" dirty="0"/>
              <a:t>g</a:t>
            </a:r>
            <a:r>
              <a:rPr lang="en-US" sz="2400" dirty="0" smtClean="0"/>
              <a:t>overnments and authorized to conduct EE programs for 2013 through 2015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3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Expected to be drivers of innovation, capturing next-generation savings opportunities while avoiding redundancy with existing IOU EE program offerings</a:t>
            </a:r>
            <a:endParaRPr lang="en-US" sz="24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 smtClean="0"/>
              <a:t>BayREN</a:t>
            </a:r>
            <a:r>
              <a:rPr lang="en-US" sz="2400" dirty="0" smtClean="0"/>
              <a:t> budgeted at about $13m per year</a:t>
            </a:r>
            <a:endParaRPr lang="en-US" sz="2400" dirty="0"/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000" dirty="0" smtClean="0"/>
              <a:t>Multi-family and single-family home upgrade, code compliance, water-energy nexus</a:t>
            </a:r>
            <a:r>
              <a:rPr lang="en-US" sz="2000" dirty="0"/>
              <a:t>, </a:t>
            </a:r>
            <a:r>
              <a:rPr lang="en-US" sz="2000" dirty="0" smtClean="0"/>
              <a:t>and financing</a:t>
            </a:r>
            <a:endParaRPr lang="en-US" sz="2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 smtClean="0"/>
              <a:t>SoCalREN</a:t>
            </a:r>
            <a:r>
              <a:rPr lang="en-US" sz="2400" dirty="0" smtClean="0"/>
              <a:t> </a:t>
            </a:r>
            <a:r>
              <a:rPr lang="en-US" sz="2400" dirty="0"/>
              <a:t>budgeted at about </a:t>
            </a:r>
            <a:r>
              <a:rPr lang="en-US" sz="2400" dirty="0" smtClean="0"/>
              <a:t>$22m </a:t>
            </a:r>
            <a:r>
              <a:rPr lang="en-US" sz="2400" dirty="0"/>
              <a:t>per year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000" dirty="0"/>
              <a:t>Multi-family and single-family home upgrade, </a:t>
            </a:r>
            <a:r>
              <a:rPr lang="en-US" sz="2000" dirty="0" smtClean="0"/>
              <a:t>public agency technical support, and financing</a:t>
            </a:r>
            <a:endParaRPr lang="en-US" sz="2000" dirty="0"/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787722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685800"/>
            <a:ext cx="9144000" cy="990600"/>
          </a:xfrm>
        </p:spPr>
        <p:txBody>
          <a:bodyPr/>
          <a:lstStyle/>
          <a:p>
            <a:r>
              <a:rPr lang="en-US" sz="4000" dirty="0" smtClean="0"/>
              <a:t>Marin Clean Energy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501" y="1676400"/>
            <a:ext cx="8534400" cy="4876800"/>
          </a:xfrm>
        </p:spPr>
        <p:txBody>
          <a:bodyPr/>
          <a:lstStyle/>
          <a:p>
            <a:pPr marL="0" indent="0">
              <a:buNone/>
            </a:pPr>
            <a:r>
              <a:rPr lang="en-US" b="0" dirty="0" smtClean="0">
                <a:solidFill>
                  <a:schemeClr val="bg2">
                    <a:lumMod val="10000"/>
                  </a:schemeClr>
                </a:solidFill>
              </a:rPr>
              <a:t>Community choice aggregator and permanent energy efficiency Program Administrator</a:t>
            </a:r>
          </a:p>
          <a:p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Entitled to provide EE to the CCA’s direct customers</a:t>
            </a:r>
          </a:p>
          <a:p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May apply to offer EE programs to its entire geographic footprint regardless of whether all potential customers purchase electricity from MCE</a:t>
            </a:r>
          </a:p>
          <a:p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Currently under $2M per year of EE programs that include</a:t>
            </a:r>
          </a:p>
          <a:p>
            <a:pPr lvl="1"/>
            <a:r>
              <a:rPr lang="en-US" sz="2000" dirty="0" smtClean="0">
                <a:solidFill>
                  <a:schemeClr val="bg2">
                    <a:lumMod val="10000"/>
                  </a:schemeClr>
                </a:solidFill>
              </a:rPr>
              <a:t>Electricity 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and Gas programs</a:t>
            </a:r>
          </a:p>
          <a:p>
            <a:pPr lvl="1"/>
            <a:r>
              <a:rPr lang="en-US" sz="2000" dirty="0" smtClean="0">
                <a:solidFill>
                  <a:schemeClr val="bg2">
                    <a:lumMod val="10000"/>
                  </a:schemeClr>
                </a:solidFill>
              </a:rPr>
              <a:t>Single- and Multi-family upgrade, </a:t>
            </a:r>
            <a:r>
              <a:rPr lang="en-US" sz="2000" dirty="0" smtClean="0"/>
              <a:t>financing, and </a:t>
            </a:r>
            <a:r>
              <a:rPr lang="en-US" sz="2000" dirty="0"/>
              <a:t>small </a:t>
            </a:r>
            <a:r>
              <a:rPr lang="en-US" sz="2000" dirty="0" smtClean="0"/>
              <a:t>business</a:t>
            </a:r>
            <a:endParaRPr lang="en-US" sz="2000" dirty="0"/>
          </a:p>
          <a:p>
            <a:r>
              <a:rPr lang="en-US" sz="2400" b="0" dirty="0">
                <a:solidFill>
                  <a:schemeClr val="bg2">
                    <a:lumMod val="10000"/>
                  </a:schemeClr>
                </a:solidFill>
              </a:rPr>
              <a:t>Expected to become </a:t>
            </a:r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cost-effective</a:t>
            </a:r>
          </a:p>
          <a:p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Independent </a:t>
            </a:r>
            <a:r>
              <a:rPr lang="en-US" sz="2400" b="0" dirty="0">
                <a:solidFill>
                  <a:schemeClr val="bg2">
                    <a:lumMod val="10000"/>
                  </a:schemeClr>
                </a:solidFill>
              </a:rPr>
              <a:t>of </a:t>
            </a:r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utility, yet MCE </a:t>
            </a:r>
            <a:r>
              <a:rPr lang="en-US" sz="2400" b="0" dirty="0">
                <a:solidFill>
                  <a:schemeClr val="bg2">
                    <a:lumMod val="10000"/>
                  </a:schemeClr>
                </a:solidFill>
              </a:rPr>
              <a:t>savings </a:t>
            </a:r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are applied </a:t>
            </a:r>
            <a:r>
              <a:rPr lang="en-US" sz="2400" b="0" dirty="0">
                <a:solidFill>
                  <a:schemeClr val="bg2">
                    <a:lumMod val="10000"/>
                  </a:schemeClr>
                </a:solidFill>
              </a:rPr>
              <a:t>to PG&amp;E total service area </a:t>
            </a:r>
            <a:r>
              <a:rPr lang="en-US" sz="2400" b="0" dirty="0" smtClean="0">
                <a:solidFill>
                  <a:schemeClr val="bg2">
                    <a:lumMod val="10000"/>
                  </a:schemeClr>
                </a:solidFill>
              </a:rPr>
              <a:t>goal</a:t>
            </a:r>
            <a:endParaRPr lang="en-US" sz="2400" b="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0583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838200"/>
            <a:ext cx="9144000" cy="838200"/>
          </a:xfrm>
        </p:spPr>
        <p:txBody>
          <a:bodyPr>
            <a:normAutofit fontScale="90000"/>
          </a:bodyPr>
          <a:lstStyle/>
          <a:p>
            <a:pPr>
              <a:lnSpc>
                <a:spcPts val="3600"/>
              </a:lnSpc>
            </a:pPr>
            <a:r>
              <a:rPr lang="en-US" sz="4000" dirty="0" smtClean="0"/>
              <a:t>Guiding Principle: Ratepayer Benefits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0"/>
            <a:ext cx="8686800" cy="4648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0" dirty="0" smtClean="0">
                <a:solidFill>
                  <a:schemeClr val="bg2">
                    <a:lumMod val="10000"/>
                  </a:schemeClr>
                </a:solidFill>
              </a:rPr>
              <a:t>The CPUC generally </a:t>
            </a:r>
            <a:r>
              <a:rPr lang="en-US" b="0" dirty="0" smtClean="0"/>
              <a:t>requires a direct IOU ratepayer benefit for the use of IOU ratepayer funds</a:t>
            </a:r>
          </a:p>
          <a:p>
            <a:pPr lvl="2"/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Energy efficiency measures and related technical assistance</a:t>
            </a:r>
          </a:p>
          <a:p>
            <a:pPr lvl="2"/>
            <a:r>
              <a:rPr lang="en-US" sz="2600" b="0" dirty="0" smtClean="0">
                <a:solidFill>
                  <a:schemeClr val="bg2">
                    <a:lumMod val="10000"/>
                  </a:schemeClr>
                </a:solidFill>
              </a:rPr>
              <a:t>Water-energy measures</a:t>
            </a:r>
          </a:p>
          <a:p>
            <a:pPr lvl="2"/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Code compliance improvement</a:t>
            </a:r>
            <a:endParaRPr lang="en-US" sz="2600" b="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US" sz="500" b="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US" b="0" dirty="0" smtClean="0">
                <a:solidFill>
                  <a:schemeClr val="bg2">
                    <a:lumMod val="10000"/>
                  </a:schemeClr>
                </a:solidFill>
              </a:rPr>
              <a:t>For their internal </a:t>
            </a:r>
            <a:r>
              <a:rPr lang="en-US" b="0" dirty="0">
                <a:solidFill>
                  <a:schemeClr val="bg2">
                    <a:lumMod val="10000"/>
                  </a:schemeClr>
                </a:solidFill>
              </a:rPr>
              <a:t>staff </a:t>
            </a:r>
            <a:r>
              <a:rPr lang="en-US" b="0" dirty="0" smtClean="0">
                <a:solidFill>
                  <a:schemeClr val="bg2">
                    <a:lumMod val="10000"/>
                  </a:schemeClr>
                </a:solidFill>
              </a:rPr>
              <a:t>activities, which may address broader </a:t>
            </a:r>
            <a:r>
              <a:rPr lang="en-US" b="0" dirty="0">
                <a:solidFill>
                  <a:schemeClr val="bg2">
                    <a:lumMod val="10000"/>
                  </a:schemeClr>
                </a:solidFill>
              </a:rPr>
              <a:t>sustainability </a:t>
            </a:r>
            <a:r>
              <a:rPr lang="en-US" b="0" dirty="0" smtClean="0">
                <a:solidFill>
                  <a:schemeClr val="bg2">
                    <a:lumMod val="10000"/>
                  </a:schemeClr>
                </a:solidFill>
              </a:rPr>
              <a:t>efforts, local governments typically must use other funding sources</a:t>
            </a:r>
          </a:p>
          <a:p>
            <a:pPr lvl="2"/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Local government staff for climate- and energy-action plan implementation</a:t>
            </a:r>
          </a:p>
          <a:p>
            <a:pPr lvl="2">
              <a:lnSpc>
                <a:spcPts val="2500"/>
              </a:lnSpc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Broader 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efforts such as land-use and transportation planning, most LEED scoring criteria, and climate adaptation 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plans</a:t>
            </a:r>
            <a:endParaRPr lang="en-US" sz="26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1966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94949" y="762000"/>
            <a:ext cx="8229600" cy="838200"/>
          </a:xfrm>
        </p:spPr>
        <p:txBody>
          <a:bodyPr/>
          <a:lstStyle/>
          <a:p>
            <a:r>
              <a:rPr lang="en-US" sz="4800" dirty="0"/>
              <a:t>Questions</a:t>
            </a:r>
            <a:r>
              <a:rPr lang="en-US" sz="4800" dirty="0" smtClean="0"/>
              <a:t>?</a:t>
            </a:r>
            <a:endParaRPr lang="en-US" dirty="0"/>
          </a:p>
        </p:txBody>
      </p:sp>
      <p:pic>
        <p:nvPicPr>
          <p:cNvPr id="11" name="Picture 3" descr="cpuc-building-2"/>
          <p:cNvPicPr>
            <a:picLocks noChangeAspect="1" noChangeArrowheads="1"/>
          </p:cNvPicPr>
          <p:nvPr/>
        </p:nvPicPr>
        <p:blipFill>
          <a:blip r:embed="rId2" cstate="print">
            <a:lum bright="54000" contrast="-70000"/>
          </a:blip>
          <a:srcRect/>
          <a:stretch>
            <a:fillRect/>
          </a:stretch>
        </p:blipFill>
        <p:spPr bwMode="auto">
          <a:xfrm>
            <a:off x="5715000" y="3506956"/>
            <a:ext cx="2927910" cy="236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09600" y="2029361"/>
            <a:ext cx="7543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California Public Utilities 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Commission</a:t>
            </a:r>
            <a:endParaRPr lang="en-US" sz="28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Tx/>
              <a:buNone/>
            </a:pP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www.cpuc.ca.gov</a:t>
            </a:r>
            <a:endParaRPr lang="en-US" sz="24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457200" y="3886200"/>
            <a:ext cx="5029200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kern="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Jeremy Battis</a:t>
            </a:r>
          </a:p>
          <a:p>
            <a:pPr>
              <a:buFontTx/>
              <a:buNone/>
            </a:pPr>
            <a:r>
              <a:rPr lang="en-US" sz="1800" kern="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Energy Division</a:t>
            </a:r>
          </a:p>
          <a:p>
            <a:pPr>
              <a:buFontTx/>
              <a:buNone/>
            </a:pPr>
            <a:r>
              <a:rPr lang="en-US" sz="1800" kern="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California Public Utilities Commission</a:t>
            </a:r>
          </a:p>
          <a:p>
            <a:pPr>
              <a:buFontTx/>
              <a:buNone/>
            </a:pPr>
            <a:r>
              <a:rPr lang="en-US" sz="1800" kern="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415.703.3041</a:t>
            </a:r>
          </a:p>
          <a:p>
            <a:pPr>
              <a:buFontTx/>
              <a:buNone/>
            </a:pPr>
            <a:r>
              <a:rPr lang="en-US" sz="1800" kern="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jeremy.battis@cpuc.ca.gov</a:t>
            </a:r>
            <a:endParaRPr lang="en-US" sz="1600" kern="0" dirty="0" smtClean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3948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3</Value>
      <Value>57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2015-05-07 Workshop</TermName>
          <TermId xmlns="http://schemas.microsoft.com/office/infopath/2007/PartnerControls">e26efd85-ba51-4a53-ac18-19eb9af2dd0d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Z5JXHV6S7NA6-3-72202</_dlc_DocId>
    <_dlc_DocIdUrl xmlns="8eef3743-c7b3-4cbe-8837-b6e805be353c">
      <Url>http://efilingspinternal/_layouts/DocIdRedir.aspx?ID=Z5JXHV6S7NA6-3-72202</Url>
      <Description>Z5JXHV6S7NA6-3-72202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361010-6478-4904-8D38-2FD846D7B21E}"/>
</file>

<file path=customXml/itemProps2.xml><?xml version="1.0" encoding="utf-8"?>
<ds:datastoreItem xmlns:ds="http://schemas.openxmlformats.org/officeDocument/2006/customXml" ds:itemID="{BF106FEC-2005-44FE-9ABE-190F7B593E28}"/>
</file>

<file path=customXml/itemProps3.xml><?xml version="1.0" encoding="utf-8"?>
<ds:datastoreItem xmlns:ds="http://schemas.openxmlformats.org/officeDocument/2006/customXml" ds:itemID="{8D506A45-A54A-4A33-B25C-E4626C5BA7AA}"/>
</file>

<file path=customXml/itemProps4.xml><?xml version="1.0" encoding="utf-8"?>
<ds:datastoreItem xmlns:ds="http://schemas.openxmlformats.org/officeDocument/2006/customXml" ds:itemID="{BBC34C8C-93E5-499A-88A3-FDDFD97F1FE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8401</TotalTime>
  <Words>520</Words>
  <Application>Microsoft Office PowerPoint</Application>
  <PresentationFormat>On-screen Show (4:3)</PresentationFormat>
  <Paragraphs>69</Paragraphs>
  <Slides>8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1_Default Design</vt:lpstr>
      <vt:lpstr>PowerPoint Presentation</vt:lpstr>
      <vt:lpstr>PowerPoint Presentation</vt:lpstr>
      <vt:lpstr>PowerPoint Presentation</vt:lpstr>
      <vt:lpstr>IOU Local Government Partnerships</vt:lpstr>
      <vt:lpstr>Regional Energy Networks</vt:lpstr>
      <vt:lpstr>Marin Clean Energy</vt:lpstr>
      <vt:lpstr>Guiding Principle: Ratepayer Benefits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Efficiency in IOU Partnerships, Regional Energy Networks, and Marin Clean Energy</dc:title>
  <dc:creator>Malashenko, Elizaveta I.</dc:creator>
  <cp:lastModifiedBy>Battis, Jeremy</cp:lastModifiedBy>
  <cp:revision>338</cp:revision>
  <cp:lastPrinted>2015-05-06T21:19:15Z</cp:lastPrinted>
  <dcterms:created xsi:type="dcterms:W3CDTF">2008-01-28T17:28:34Z</dcterms:created>
  <dcterms:modified xsi:type="dcterms:W3CDTF">2015-05-06T21:19:49Z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d92ed95c-c72f-4c1c-b89b-066f98e0b2b8</vt:lpwstr>
  </property>
  <property fmtid="{D5CDD505-2E9C-101B-9397-08002B2CF9AE}" pid="4" name="Subject_x0020_Areas">
    <vt:lpwstr>57;#_IEPR 2015-05-07 Workshop |e26efd85-ba51-4a53-ac18-19eb9af2dd0d;#61;#_IEPR Presentation|51277923-a549-4352-9cc5-bcce892adf24</vt:lpwstr>
  </property>
  <property fmtid="{D5CDD505-2E9C-101B-9397-08002B2CF9AE}" pid="5" name="_CopySource">
    <vt:lpwstr>http://efilingspinternal/PendingDocuments/15-IEPR-05/20150506T151706_Energy_Efficiency_in_IOU_Partnerships.pptx</vt:lpwstr>
  </property>
  <property fmtid="{D5CDD505-2E9C-101B-9397-08002B2CF9AE}" pid="6" name="Subject Areas">
    <vt:lpwstr>57;#IEPR 2015-05-07 Workshop|e26efd85-ba51-4a53-ac18-19eb9af2dd0d;#61;#IEPR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513200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