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4"/>
  </p:sldMasterIdLst>
  <p:notesMasterIdLst>
    <p:notesMasterId r:id="rId8"/>
  </p:notesMasterIdLst>
  <p:handoutMasterIdLst>
    <p:handoutMasterId r:id="rId9"/>
  </p:handoutMasterIdLst>
  <p:sldIdLst>
    <p:sldId id="260" r:id="rId5"/>
    <p:sldId id="261" r:id="rId6"/>
    <p:sldId id="263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4E26841B-4E31-4694-8FB4-35E059010715}">
          <p14:sldIdLst>
            <p14:sldId id="260"/>
            <p14:sldId id="261"/>
            <p14:sldId id="263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36BD8101-3CF8-E075-61E6-E2A97D05BC3D}" name="Simmerman, James S" initials="JS" userId="S::JSimmerm@sdge.com::dc379245-6dbc-4054-8c9d-384c578982f1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E6E6"/>
    <a:srgbClr val="02020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890" autoAdjust="0"/>
    <p:restoredTop sz="96357" autoAdjust="0"/>
  </p:normalViewPr>
  <p:slideViewPr>
    <p:cSldViewPr snapToGrid="0">
      <p:cViewPr varScale="1">
        <p:scale>
          <a:sx n="107" d="100"/>
          <a:sy n="107" d="100"/>
        </p:scale>
        <p:origin x="756" y="78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handoutMaster" Target="handoutMasters/handoutMaster1.xml"/><Relationship Id="rId14" Type="http://schemas.microsoft.com/office/2018/10/relationships/authors" Target="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79D8524B-E333-238D-A644-87752D4A70A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16C35A3-83FD-B48E-84A0-F205377EFCDB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B2BBCF-C86F-4753-B8D4-8F751A97F42D}" type="datetimeFigureOut">
              <a:rPr lang="en-US" smtClean="0"/>
              <a:t>8/15/2025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0FD6D11-8104-4D14-169A-B7E80E8C345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B7C45A0-E502-B34E-C5BC-CF58D56A7386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7F4C48-C55D-4F24-BD90-82A793847B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3410080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9CCBE6A-F074-46EE-9627-30DED32D3337}" type="datetimeFigureOut">
              <a:rPr lang="en-US" smtClean="0"/>
              <a:t>8/15/2025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388888-AD2D-4417-A6FE-2143C70E16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216332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Replacements: system installed pre 2020 will need to replace by 2040 but we need </a:t>
            </a:r>
            <a:r>
              <a:rPr lang="en-US"/>
              <a:t>to reevaluate </a:t>
            </a:r>
            <a:r>
              <a:rPr lang="en-US" dirty="0"/>
              <a:t>their willingness </a:t>
            </a:r>
          </a:p>
        </p:txBody>
      </p:sp>
    </p:spTree>
    <p:extLst>
      <p:ext uri="{BB962C8B-B14F-4D97-AF65-F5344CB8AC3E}">
        <p14:creationId xmlns:p14="http://schemas.microsoft.com/office/powerpoint/2010/main" val="23670764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sv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sv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svg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Option 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ity on the water&#10;&#10;Description automatically generated with low confidence">
            <a:extLst>
              <a:ext uri="{FF2B5EF4-FFF2-40B4-BE49-F238E27FC236}">
                <a16:creationId xmlns:a16="http://schemas.microsoft.com/office/drawing/2014/main" id="{020080E3-A8A0-E762-F7F7-90223792C77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11685BB-14C8-3C7A-97F2-6B002B5C3EB5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>
              <a:alpha val="8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Freeform: Shape 30">
            <a:extLst>
              <a:ext uri="{FF2B5EF4-FFF2-40B4-BE49-F238E27FC236}">
                <a16:creationId xmlns:a16="http://schemas.microsoft.com/office/drawing/2014/main" id="{7400F25E-54C0-3DBA-0B91-384E5CB6867B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custGeom>
            <a:avLst/>
            <a:gdLst>
              <a:gd name="connsiteX0" fmla="*/ 2596710 w 12192000"/>
              <a:gd name="connsiteY0" fmla="*/ 4870467 h 6858000"/>
              <a:gd name="connsiteX1" fmla="*/ 2596710 w 12192000"/>
              <a:gd name="connsiteY1" fmla="*/ 4871092 h 6858000"/>
              <a:gd name="connsiteX2" fmla="*/ 2596935 w 12192000"/>
              <a:gd name="connsiteY2" fmla="*/ 4871410 h 6858000"/>
              <a:gd name="connsiteX3" fmla="*/ 12192000 w 12192000"/>
              <a:gd name="connsiteY3" fmla="*/ 2795518 h 6858000"/>
              <a:gd name="connsiteX4" fmla="*/ 12192000 w 12192000"/>
              <a:gd name="connsiteY4" fmla="*/ 6858000 h 6858000"/>
              <a:gd name="connsiteX5" fmla="*/ 7763885 w 12192000"/>
              <a:gd name="connsiteY5" fmla="*/ 6858000 h 6858000"/>
              <a:gd name="connsiteX6" fmla="*/ 8094058 w 12192000"/>
              <a:gd name="connsiteY6" fmla="*/ 6645526 h 6858000"/>
              <a:gd name="connsiteX7" fmla="*/ 12167306 w 12192000"/>
              <a:gd name="connsiteY7" fmla="*/ 2832572 h 6858000"/>
              <a:gd name="connsiteX8" fmla="*/ 0 w 12192000"/>
              <a:gd name="connsiteY8" fmla="*/ 0 h 6858000"/>
              <a:gd name="connsiteX9" fmla="*/ 10856594 w 12192000"/>
              <a:gd name="connsiteY9" fmla="*/ 0 h 6858000"/>
              <a:gd name="connsiteX10" fmla="*/ 10710593 w 12192000"/>
              <a:gd name="connsiteY10" fmla="*/ 221055 h 6858000"/>
              <a:gd name="connsiteX11" fmla="*/ 2612606 w 12192000"/>
              <a:gd name="connsiteY11" fmla="*/ 4865313 h 6858000"/>
              <a:gd name="connsiteX12" fmla="*/ 2596710 w 12192000"/>
              <a:gd name="connsiteY12" fmla="*/ 4867673 h 6858000"/>
              <a:gd name="connsiteX13" fmla="*/ 2596710 w 12192000"/>
              <a:gd name="connsiteY13" fmla="*/ 4867766 h 6858000"/>
              <a:gd name="connsiteX14" fmla="*/ 3170962 w 12192000"/>
              <a:gd name="connsiteY14" fmla="*/ 4865240 h 6858000"/>
              <a:gd name="connsiteX15" fmla="*/ 11181887 w 12192000"/>
              <a:gd name="connsiteY15" fmla="*/ 2272549 h 6858000"/>
              <a:gd name="connsiteX16" fmla="*/ 11642951 w 12192000"/>
              <a:gd name="connsiteY16" fmla="*/ 1940565 h 6858000"/>
              <a:gd name="connsiteX17" fmla="*/ 11863506 w 12192000"/>
              <a:gd name="connsiteY17" fmla="*/ 1766405 h 6858000"/>
              <a:gd name="connsiteX18" fmla="*/ 11865068 w 12192000"/>
              <a:gd name="connsiteY18" fmla="*/ 1770089 h 6858000"/>
              <a:gd name="connsiteX19" fmla="*/ 12192000 w 12192000"/>
              <a:gd name="connsiteY19" fmla="*/ 1511929 h 6858000"/>
              <a:gd name="connsiteX20" fmla="*/ 12192000 w 12192000"/>
              <a:gd name="connsiteY20" fmla="*/ 2768026 h 6858000"/>
              <a:gd name="connsiteX21" fmla="*/ 12073439 w 12192000"/>
              <a:gd name="connsiteY21" fmla="*/ 2854015 h 6858000"/>
              <a:gd name="connsiteX22" fmla="*/ 4956726 w 12192000"/>
              <a:gd name="connsiteY22" fmla="*/ 6798790 h 6858000"/>
              <a:gd name="connsiteX23" fmla="*/ 4769226 w 12192000"/>
              <a:gd name="connsiteY23" fmla="*/ 6858000 h 6858000"/>
              <a:gd name="connsiteX24" fmla="*/ 2938363 w 12192000"/>
              <a:gd name="connsiteY24" fmla="*/ 6858000 h 6858000"/>
              <a:gd name="connsiteX25" fmla="*/ 2150074 w 12192000"/>
              <a:gd name="connsiteY25" fmla="*/ 6858000 h 6858000"/>
              <a:gd name="connsiteX26" fmla="*/ 2150075 w 12192000"/>
              <a:gd name="connsiteY26" fmla="*/ 6857999 h 6858000"/>
              <a:gd name="connsiteX27" fmla="*/ 0 w 12192000"/>
              <a:gd name="connsiteY27" fmla="*/ 6857999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2192000" h="6858000">
                <a:moveTo>
                  <a:pt x="2596710" y="4870467"/>
                </a:moveTo>
                <a:lnTo>
                  <a:pt x="2596710" y="4871092"/>
                </a:lnTo>
                <a:lnTo>
                  <a:pt x="2596935" y="4871410"/>
                </a:lnTo>
                <a:close/>
                <a:moveTo>
                  <a:pt x="12192000" y="2795518"/>
                </a:moveTo>
                <a:lnTo>
                  <a:pt x="12192000" y="6858000"/>
                </a:lnTo>
                <a:lnTo>
                  <a:pt x="7763885" y="6858000"/>
                </a:lnTo>
                <a:lnTo>
                  <a:pt x="8094058" y="6645526"/>
                </a:lnTo>
                <a:cubicBezTo>
                  <a:pt x="10637160" y="4966049"/>
                  <a:pt x="11893066" y="3238274"/>
                  <a:pt x="12167306" y="2832572"/>
                </a:cubicBezTo>
                <a:close/>
                <a:moveTo>
                  <a:pt x="0" y="0"/>
                </a:moveTo>
                <a:lnTo>
                  <a:pt x="10856594" y="0"/>
                </a:lnTo>
                <a:lnTo>
                  <a:pt x="10710593" y="221055"/>
                </a:lnTo>
                <a:cubicBezTo>
                  <a:pt x="8082006" y="3979346"/>
                  <a:pt x="2941207" y="4815336"/>
                  <a:pt x="2612606" y="4865313"/>
                </a:cubicBezTo>
                <a:lnTo>
                  <a:pt x="2596710" y="4867673"/>
                </a:lnTo>
                <a:lnTo>
                  <a:pt x="2596710" y="4867766"/>
                </a:lnTo>
                <a:lnTo>
                  <a:pt x="3170962" y="4865240"/>
                </a:lnTo>
                <a:cubicBezTo>
                  <a:pt x="6040167" y="4796741"/>
                  <a:pt x="8822765" y="3893109"/>
                  <a:pt x="11181887" y="2272549"/>
                </a:cubicBezTo>
                <a:lnTo>
                  <a:pt x="11642951" y="1940565"/>
                </a:lnTo>
                <a:lnTo>
                  <a:pt x="11863506" y="1766405"/>
                </a:lnTo>
                <a:lnTo>
                  <a:pt x="11865068" y="1770089"/>
                </a:lnTo>
                <a:lnTo>
                  <a:pt x="12192000" y="1511929"/>
                </a:lnTo>
                <a:lnTo>
                  <a:pt x="12192000" y="2768026"/>
                </a:lnTo>
                <a:lnTo>
                  <a:pt x="12073439" y="2854015"/>
                </a:lnTo>
                <a:cubicBezTo>
                  <a:pt x="10732237" y="3820468"/>
                  <a:pt x="7597353" y="5921350"/>
                  <a:pt x="4956726" y="6798790"/>
                </a:cubicBezTo>
                <a:lnTo>
                  <a:pt x="4769226" y="6858000"/>
                </a:lnTo>
                <a:lnTo>
                  <a:pt x="2938363" y="6858000"/>
                </a:lnTo>
                <a:lnTo>
                  <a:pt x="2150074" y="6858000"/>
                </a:lnTo>
                <a:lnTo>
                  <a:pt x="2150075" y="6857999"/>
                </a:lnTo>
                <a:lnTo>
                  <a:pt x="0" y="6857999"/>
                </a:lnTo>
                <a:close/>
              </a:path>
            </a:pathLst>
          </a:custGeom>
          <a:solidFill>
            <a:schemeClr val="bg1">
              <a:alpha val="9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4" name="Title 1">
            <a:extLst>
              <a:ext uri="{FF2B5EF4-FFF2-40B4-BE49-F238E27FC236}">
                <a16:creationId xmlns:a16="http://schemas.microsoft.com/office/drawing/2014/main" id="{8A98F44B-0605-1140-9531-F5FF63C6AA7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58534" y="4978400"/>
            <a:ext cx="5390606" cy="718351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20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5" name="Subtitle 2">
            <a:extLst>
              <a:ext uri="{FF2B5EF4-FFF2-40B4-BE49-F238E27FC236}">
                <a16:creationId xmlns:a16="http://schemas.microsoft.com/office/drawing/2014/main" id="{06CB5F6D-C2B3-44B3-6A6E-6D61EF88D12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8534" y="5946809"/>
            <a:ext cx="5390606" cy="48302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F6DF0A94-FE5E-713A-5832-583B2C6A7FA2}"/>
              </a:ext>
            </a:extLst>
          </p:cNvPr>
          <p:cNvCxnSpPr/>
          <p:nvPr userDrawn="1"/>
        </p:nvCxnSpPr>
        <p:spPr>
          <a:xfrm flipH="1">
            <a:off x="2728771" y="5813854"/>
            <a:ext cx="990600" cy="0"/>
          </a:xfrm>
          <a:prstGeom prst="line">
            <a:avLst/>
          </a:prstGeom>
          <a:ln w="47625" cap="rnd">
            <a:solidFill>
              <a:schemeClr val="accent3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78925C9A-0D7A-590A-4855-26CC7B989EC0}"/>
              </a:ext>
            </a:extLst>
          </p:cNvPr>
          <p:cNvCxnSpPr/>
          <p:nvPr userDrawn="1"/>
        </p:nvCxnSpPr>
        <p:spPr>
          <a:xfrm flipH="1">
            <a:off x="1607427" y="5813854"/>
            <a:ext cx="990600" cy="0"/>
          </a:xfrm>
          <a:prstGeom prst="line">
            <a:avLst/>
          </a:prstGeom>
          <a:ln w="47625" cap="rnd">
            <a:solidFill>
              <a:schemeClr val="accent2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 descr="three dashed lines blue, green, and yellow">
            <a:extLst>
              <a:ext uri="{FF2B5EF4-FFF2-40B4-BE49-F238E27FC236}">
                <a16:creationId xmlns:a16="http://schemas.microsoft.com/office/drawing/2014/main" id="{E0CD9662-E55F-782E-0514-FA92DDE912D2}"/>
              </a:ext>
            </a:extLst>
          </p:cNvPr>
          <p:cNvCxnSpPr/>
          <p:nvPr userDrawn="1"/>
        </p:nvCxnSpPr>
        <p:spPr>
          <a:xfrm flipH="1">
            <a:off x="486083" y="5813854"/>
            <a:ext cx="990600" cy="0"/>
          </a:xfrm>
          <a:prstGeom prst="line">
            <a:avLst/>
          </a:prstGeom>
          <a:ln w="47625" cap="rnd"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Graphic 1" descr="SDGE LOGO">
            <a:extLst>
              <a:ext uri="{FF2B5EF4-FFF2-40B4-BE49-F238E27FC236}">
                <a16:creationId xmlns:a16="http://schemas.microsoft.com/office/drawing/2014/main" id="{C7D2437C-8E73-FF03-5097-D1BD7AD9CFC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32118" y="597155"/>
            <a:ext cx="3488372" cy="93350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26BB8AF-9605-6641-EE75-49DF9AE74033}"/>
              </a:ext>
            </a:extLst>
          </p:cNvPr>
          <p:cNvSpPr txBox="1"/>
          <p:nvPr userDrawn="1"/>
        </p:nvSpPr>
        <p:spPr>
          <a:xfrm>
            <a:off x="-35454" y="6935686"/>
            <a:ext cx="6722003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" b="0" i="0" dirty="0">
                <a:solidFill>
                  <a:schemeClr val="tx2"/>
                </a:solidFill>
                <a:effectLst/>
                <a:latin typeface="+mj-lt"/>
              </a:rPr>
              <a:t>©2023 San Diego Gas &amp; Electric® Company. Trademarks are property of their respective owners. All rights reserved.</a:t>
            </a:r>
            <a:endParaRPr lang="en-US" sz="800" dirty="0">
              <a:solidFill>
                <a:schemeClr val="tx2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071042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75E-6 -2.59259E-6 L -0.03685 -2.59259E-6 " pathEditMode="relative" rAng="0" ptsTypes="AA">
                                      <p:cBhvr>
                                        <p:cTn id="9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49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5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2" presetClass="entr" presetSubtype="8" fill="hold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2" presetClass="entr" presetSubtype="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5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2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50"/>
                            </p:stCondLst>
                            <p:childTnLst>
                              <p:par>
                                <p:cTn id="2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5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7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5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1" dur="25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5" grpId="0" build="p">
        <p:tmplLst>
          <p:tmpl lvl="1">
            <p:tnLst>
              <p:par>
                <p:cTn presetID="12" presetClass="entr" presetSubtype="1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250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#ppt_h*1.125000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  <p:animEffect transition="in" filter="wipe(down)">
                      <p:cBhvr>
                        <p:cTn dur="250"/>
                        <p:tgtEl>
                          <p:spTgt spid="3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Option 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B283706-E57E-4C75-40C9-87FBCD77F3F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Isosceles Triangle 4">
            <a:extLst>
              <a:ext uri="{FF2B5EF4-FFF2-40B4-BE49-F238E27FC236}">
                <a16:creationId xmlns:a16="http://schemas.microsoft.com/office/drawing/2014/main" id="{5D7F39E0-784E-0E0B-5E74-951625E24D17}"/>
              </a:ext>
            </a:extLst>
          </p:cNvPr>
          <p:cNvSpPr/>
          <p:nvPr userDrawn="1"/>
        </p:nvSpPr>
        <p:spPr>
          <a:xfrm rot="10800000">
            <a:off x="3553905" y="2912882"/>
            <a:ext cx="2092750" cy="1505932"/>
          </a:xfrm>
          <a:prstGeom prst="triangle">
            <a:avLst>
              <a:gd name="adj" fmla="val 7567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EC3ECE1-D815-BC17-B4E9-321A0FCB051A}"/>
              </a:ext>
            </a:extLst>
          </p:cNvPr>
          <p:cNvSpPr/>
          <p:nvPr userDrawn="1"/>
        </p:nvSpPr>
        <p:spPr>
          <a:xfrm>
            <a:off x="169682" y="2884602"/>
            <a:ext cx="3949831" cy="132917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22319EA-C14F-21E3-E31A-D2173408827B}"/>
              </a:ext>
            </a:extLst>
          </p:cNvPr>
          <p:cNvSpPr>
            <a:spLocks/>
          </p:cNvSpPr>
          <p:nvPr userDrawn="1"/>
        </p:nvSpPr>
        <p:spPr>
          <a:xfrm rot="2720934">
            <a:off x="4091168" y="3024143"/>
            <a:ext cx="1607351" cy="385212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F3AA87AB-F13D-B30C-207A-00A0DA7413D2}"/>
              </a:ext>
            </a:extLst>
          </p:cNvPr>
          <p:cNvSpPr>
            <a:spLocks/>
          </p:cNvSpPr>
          <p:nvPr userDrawn="1"/>
        </p:nvSpPr>
        <p:spPr>
          <a:xfrm rot="2720934">
            <a:off x="10832961" y="884237"/>
            <a:ext cx="1607351" cy="3149221"/>
          </a:xfrm>
          <a:custGeom>
            <a:avLst/>
            <a:gdLst>
              <a:gd name="connsiteX0" fmla="*/ 0 w 1607351"/>
              <a:gd name="connsiteY0" fmla="*/ 0 h 3149221"/>
              <a:gd name="connsiteX1" fmla="*/ 1607351 w 1607351"/>
              <a:gd name="connsiteY1" fmla="*/ 1587893 h 3149221"/>
              <a:gd name="connsiteX2" fmla="*/ 1607351 w 1607351"/>
              <a:gd name="connsiteY2" fmla="*/ 3149221 h 3149221"/>
              <a:gd name="connsiteX3" fmla="*/ 0 w 1607351"/>
              <a:gd name="connsiteY3" fmla="*/ 3149221 h 31492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07351" h="3149221">
                <a:moveTo>
                  <a:pt x="0" y="0"/>
                </a:moveTo>
                <a:lnTo>
                  <a:pt x="1607351" y="1587893"/>
                </a:lnTo>
                <a:lnTo>
                  <a:pt x="1607351" y="3149221"/>
                </a:lnTo>
                <a:lnTo>
                  <a:pt x="0" y="314922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7" name="Isosceles Triangle 16">
            <a:extLst>
              <a:ext uri="{FF2B5EF4-FFF2-40B4-BE49-F238E27FC236}">
                <a16:creationId xmlns:a16="http://schemas.microsoft.com/office/drawing/2014/main" id="{32DFD097-B9D3-6728-9621-166BAD6BBED9}"/>
              </a:ext>
            </a:extLst>
          </p:cNvPr>
          <p:cNvSpPr>
            <a:spLocks/>
          </p:cNvSpPr>
          <p:nvPr userDrawn="1"/>
        </p:nvSpPr>
        <p:spPr>
          <a:xfrm>
            <a:off x="2026762" y="5779694"/>
            <a:ext cx="2092751" cy="1090183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695C0AC2-7732-8453-17A2-EE446B0C2083}"/>
              </a:ext>
            </a:extLst>
          </p:cNvPr>
          <p:cNvSpPr/>
          <p:nvPr userDrawn="1"/>
        </p:nvSpPr>
        <p:spPr>
          <a:xfrm>
            <a:off x="3314700" y="0"/>
            <a:ext cx="8877300" cy="6869877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" name="Graphic 19" descr="SDGE LOGO">
            <a:extLst>
              <a:ext uri="{FF2B5EF4-FFF2-40B4-BE49-F238E27FC236}">
                <a16:creationId xmlns:a16="http://schemas.microsoft.com/office/drawing/2014/main" id="{B10E5DD8-F727-E91D-BA06-2171B9D14878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32118" y="597155"/>
            <a:ext cx="3488372" cy="933508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96B0AFD2-B360-85FA-991D-54CF1B46C3D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50365" y="3380580"/>
            <a:ext cx="5257778" cy="960002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20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18A623E7-0891-E964-97CB-A1040FE22BA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0364" y="4590639"/>
            <a:ext cx="5257777" cy="600632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FDA3B0B2-743A-7EF8-7F01-8091115F4577}"/>
              </a:ext>
            </a:extLst>
          </p:cNvPr>
          <p:cNvCxnSpPr>
            <a:cxnSpLocks/>
          </p:cNvCxnSpPr>
          <p:nvPr userDrawn="1"/>
        </p:nvCxnSpPr>
        <p:spPr>
          <a:xfrm flipH="1">
            <a:off x="2720602" y="4457684"/>
            <a:ext cx="990600" cy="0"/>
          </a:xfrm>
          <a:prstGeom prst="line">
            <a:avLst/>
          </a:prstGeom>
          <a:ln w="47625" cap="rnd">
            <a:solidFill>
              <a:schemeClr val="accent3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60BA914-A73E-216B-11BB-D67CC54BD6CB}"/>
              </a:ext>
            </a:extLst>
          </p:cNvPr>
          <p:cNvCxnSpPr>
            <a:cxnSpLocks/>
          </p:cNvCxnSpPr>
          <p:nvPr userDrawn="1"/>
        </p:nvCxnSpPr>
        <p:spPr>
          <a:xfrm flipH="1">
            <a:off x="1599258" y="4457684"/>
            <a:ext cx="990600" cy="0"/>
          </a:xfrm>
          <a:prstGeom prst="line">
            <a:avLst/>
          </a:prstGeom>
          <a:ln w="47625" cap="rnd">
            <a:solidFill>
              <a:schemeClr val="accent2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 descr="three dashed lines blue, green, and yellow">
            <a:extLst>
              <a:ext uri="{FF2B5EF4-FFF2-40B4-BE49-F238E27FC236}">
                <a16:creationId xmlns:a16="http://schemas.microsoft.com/office/drawing/2014/main" id="{ADFB3794-A45D-BDBA-EA93-4C467AA1DE32}"/>
              </a:ext>
            </a:extLst>
          </p:cNvPr>
          <p:cNvCxnSpPr>
            <a:cxnSpLocks/>
          </p:cNvCxnSpPr>
          <p:nvPr userDrawn="1"/>
        </p:nvCxnSpPr>
        <p:spPr>
          <a:xfrm flipH="1">
            <a:off x="477914" y="4457684"/>
            <a:ext cx="990600" cy="0"/>
          </a:xfrm>
          <a:prstGeom prst="line">
            <a:avLst/>
          </a:prstGeom>
          <a:ln w="47625" cap="rnd"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1BB40A45-2F3B-542E-6050-184CA0F6990A}"/>
              </a:ext>
            </a:extLst>
          </p:cNvPr>
          <p:cNvSpPr txBox="1"/>
          <p:nvPr userDrawn="1"/>
        </p:nvSpPr>
        <p:spPr>
          <a:xfrm>
            <a:off x="-35454" y="6935686"/>
            <a:ext cx="6722003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" b="0" i="0" dirty="0">
                <a:solidFill>
                  <a:schemeClr val="tx2"/>
                </a:solidFill>
                <a:effectLst/>
                <a:latin typeface="+mj-lt"/>
              </a:rPr>
              <a:t>©2023 San Diego Gas &amp; Electric® Company. Trademarks are property of their respective owners. All rights reserved.</a:t>
            </a:r>
            <a:endParaRPr lang="en-US" sz="800" dirty="0">
              <a:solidFill>
                <a:schemeClr val="tx2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494551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75E-6 -2.59259E-6 L -0.03685 -2.59259E-6 " pathEditMode="relative" rAng="0" ptsTypes="AA">
                                      <p:cBhvr>
                                        <p:cTn id="9" dur="1000" spd="-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49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2" presetClass="entr" presetSubtype="8" fill="hold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2" presetClass="entr" presetSubtype="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2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50"/>
                            </p:stCondLst>
                            <p:childTnLst>
                              <p:par>
                                <p:cTn id="2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7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5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1" dur="25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 build="p">
        <p:tmplLst>
          <p:tmpl lvl="1">
            <p:tnLst>
              <p:par>
                <p:cTn presetID="12" presetClass="entr" presetSubtype="1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250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#ppt_h*1.125000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  <p:animEffect transition="in" filter="wipe(down)">
                      <p:cBhvr>
                        <p:cTn dur="250"/>
                        <p:tgtEl>
                          <p:spTgt spid="6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75648353-033A-4651-562A-BB961155B5DD}"/>
              </a:ext>
            </a:extLst>
          </p:cNvPr>
          <p:cNvSpPr/>
          <p:nvPr userDrawn="1"/>
        </p:nvSpPr>
        <p:spPr>
          <a:xfrm>
            <a:off x="5250730" y="0"/>
            <a:ext cx="694127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 descr="A picture containing pylon, outdoor object&#10;&#10;Description automatically generated">
            <a:extLst>
              <a:ext uri="{FF2B5EF4-FFF2-40B4-BE49-F238E27FC236}">
                <a16:creationId xmlns:a16="http://schemas.microsoft.com/office/drawing/2014/main" id="{248A1620-EE23-038E-D586-FDE7642C5D1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2596710 w 12192000"/>
              <a:gd name="connsiteY0" fmla="*/ 4870467 h 6858000"/>
              <a:gd name="connsiteX1" fmla="*/ 2596710 w 12192000"/>
              <a:gd name="connsiteY1" fmla="*/ 4871092 h 6858000"/>
              <a:gd name="connsiteX2" fmla="*/ 2596935 w 12192000"/>
              <a:gd name="connsiteY2" fmla="*/ 4871410 h 6858000"/>
              <a:gd name="connsiteX3" fmla="*/ 12192000 w 12192000"/>
              <a:gd name="connsiteY3" fmla="*/ 2795518 h 6858000"/>
              <a:gd name="connsiteX4" fmla="*/ 12192000 w 12192000"/>
              <a:gd name="connsiteY4" fmla="*/ 6858000 h 6858000"/>
              <a:gd name="connsiteX5" fmla="*/ 7763885 w 12192000"/>
              <a:gd name="connsiteY5" fmla="*/ 6858000 h 6858000"/>
              <a:gd name="connsiteX6" fmla="*/ 8094058 w 12192000"/>
              <a:gd name="connsiteY6" fmla="*/ 6645526 h 6858000"/>
              <a:gd name="connsiteX7" fmla="*/ 12167306 w 12192000"/>
              <a:gd name="connsiteY7" fmla="*/ 2832572 h 6858000"/>
              <a:gd name="connsiteX8" fmla="*/ 0 w 12192000"/>
              <a:gd name="connsiteY8" fmla="*/ 0 h 6858000"/>
              <a:gd name="connsiteX9" fmla="*/ 10856594 w 12192000"/>
              <a:gd name="connsiteY9" fmla="*/ 0 h 6858000"/>
              <a:gd name="connsiteX10" fmla="*/ 10710593 w 12192000"/>
              <a:gd name="connsiteY10" fmla="*/ 221055 h 6858000"/>
              <a:gd name="connsiteX11" fmla="*/ 2612606 w 12192000"/>
              <a:gd name="connsiteY11" fmla="*/ 4865313 h 6858000"/>
              <a:gd name="connsiteX12" fmla="*/ 2596710 w 12192000"/>
              <a:gd name="connsiteY12" fmla="*/ 4867673 h 6858000"/>
              <a:gd name="connsiteX13" fmla="*/ 2596710 w 12192000"/>
              <a:gd name="connsiteY13" fmla="*/ 4867766 h 6858000"/>
              <a:gd name="connsiteX14" fmla="*/ 3170962 w 12192000"/>
              <a:gd name="connsiteY14" fmla="*/ 4865240 h 6858000"/>
              <a:gd name="connsiteX15" fmla="*/ 11181887 w 12192000"/>
              <a:gd name="connsiteY15" fmla="*/ 2272549 h 6858000"/>
              <a:gd name="connsiteX16" fmla="*/ 11642951 w 12192000"/>
              <a:gd name="connsiteY16" fmla="*/ 1940565 h 6858000"/>
              <a:gd name="connsiteX17" fmla="*/ 11863506 w 12192000"/>
              <a:gd name="connsiteY17" fmla="*/ 1766405 h 6858000"/>
              <a:gd name="connsiteX18" fmla="*/ 11865068 w 12192000"/>
              <a:gd name="connsiteY18" fmla="*/ 1770089 h 6858000"/>
              <a:gd name="connsiteX19" fmla="*/ 12192000 w 12192000"/>
              <a:gd name="connsiteY19" fmla="*/ 1511929 h 6858000"/>
              <a:gd name="connsiteX20" fmla="*/ 12192000 w 12192000"/>
              <a:gd name="connsiteY20" fmla="*/ 2768026 h 6858000"/>
              <a:gd name="connsiteX21" fmla="*/ 12073439 w 12192000"/>
              <a:gd name="connsiteY21" fmla="*/ 2854015 h 6858000"/>
              <a:gd name="connsiteX22" fmla="*/ 4956726 w 12192000"/>
              <a:gd name="connsiteY22" fmla="*/ 6798790 h 6858000"/>
              <a:gd name="connsiteX23" fmla="*/ 4769226 w 12192000"/>
              <a:gd name="connsiteY23" fmla="*/ 6858000 h 6858000"/>
              <a:gd name="connsiteX24" fmla="*/ 2938363 w 12192000"/>
              <a:gd name="connsiteY24" fmla="*/ 6858000 h 6858000"/>
              <a:gd name="connsiteX25" fmla="*/ 2150074 w 12192000"/>
              <a:gd name="connsiteY25" fmla="*/ 6858000 h 6858000"/>
              <a:gd name="connsiteX26" fmla="*/ 2150075 w 12192000"/>
              <a:gd name="connsiteY26" fmla="*/ 6857999 h 6858000"/>
              <a:gd name="connsiteX27" fmla="*/ 0 w 12192000"/>
              <a:gd name="connsiteY27" fmla="*/ 6857999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2192000" h="6858000">
                <a:moveTo>
                  <a:pt x="2596710" y="4870467"/>
                </a:moveTo>
                <a:lnTo>
                  <a:pt x="2596710" y="4871092"/>
                </a:lnTo>
                <a:lnTo>
                  <a:pt x="2596935" y="4871410"/>
                </a:lnTo>
                <a:close/>
                <a:moveTo>
                  <a:pt x="12192000" y="2795518"/>
                </a:moveTo>
                <a:lnTo>
                  <a:pt x="12192000" y="6858000"/>
                </a:lnTo>
                <a:lnTo>
                  <a:pt x="7763885" y="6858000"/>
                </a:lnTo>
                <a:lnTo>
                  <a:pt x="8094058" y="6645526"/>
                </a:lnTo>
                <a:cubicBezTo>
                  <a:pt x="10637160" y="4966049"/>
                  <a:pt x="11893066" y="3238274"/>
                  <a:pt x="12167306" y="2832572"/>
                </a:cubicBezTo>
                <a:close/>
                <a:moveTo>
                  <a:pt x="0" y="0"/>
                </a:moveTo>
                <a:lnTo>
                  <a:pt x="10856594" y="0"/>
                </a:lnTo>
                <a:lnTo>
                  <a:pt x="10710593" y="221055"/>
                </a:lnTo>
                <a:cubicBezTo>
                  <a:pt x="8082006" y="3979346"/>
                  <a:pt x="2941207" y="4815336"/>
                  <a:pt x="2612606" y="4865313"/>
                </a:cubicBezTo>
                <a:lnTo>
                  <a:pt x="2596710" y="4867673"/>
                </a:lnTo>
                <a:lnTo>
                  <a:pt x="2596710" y="4867766"/>
                </a:lnTo>
                <a:lnTo>
                  <a:pt x="3170962" y="4865240"/>
                </a:lnTo>
                <a:cubicBezTo>
                  <a:pt x="6040167" y="4796741"/>
                  <a:pt x="8822765" y="3893109"/>
                  <a:pt x="11181887" y="2272549"/>
                </a:cubicBezTo>
                <a:lnTo>
                  <a:pt x="11642951" y="1940565"/>
                </a:lnTo>
                <a:lnTo>
                  <a:pt x="11863506" y="1766405"/>
                </a:lnTo>
                <a:lnTo>
                  <a:pt x="11865068" y="1770089"/>
                </a:lnTo>
                <a:lnTo>
                  <a:pt x="12192000" y="1511929"/>
                </a:lnTo>
                <a:lnTo>
                  <a:pt x="12192000" y="2768026"/>
                </a:lnTo>
                <a:lnTo>
                  <a:pt x="12073439" y="2854015"/>
                </a:lnTo>
                <a:cubicBezTo>
                  <a:pt x="10732237" y="3820468"/>
                  <a:pt x="7597353" y="5921350"/>
                  <a:pt x="4956726" y="6798790"/>
                </a:cubicBezTo>
                <a:lnTo>
                  <a:pt x="4769226" y="6858000"/>
                </a:lnTo>
                <a:lnTo>
                  <a:pt x="2938363" y="6858000"/>
                </a:lnTo>
                <a:lnTo>
                  <a:pt x="2150074" y="6858000"/>
                </a:lnTo>
                <a:lnTo>
                  <a:pt x="2150075" y="6857999"/>
                </a:lnTo>
                <a:lnTo>
                  <a:pt x="0" y="6857999"/>
                </a:lnTo>
                <a:close/>
              </a:path>
            </a:pathLst>
          </a:custGeom>
        </p:spPr>
      </p:pic>
      <p:sp>
        <p:nvSpPr>
          <p:cNvPr id="7" name="Freeform: Shape 6">
            <a:extLst>
              <a:ext uri="{FF2B5EF4-FFF2-40B4-BE49-F238E27FC236}">
                <a16:creationId xmlns:a16="http://schemas.microsoft.com/office/drawing/2014/main" id="{D3442265-2093-36E2-25F6-C705F391D2CD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custGeom>
            <a:avLst/>
            <a:gdLst>
              <a:gd name="connsiteX0" fmla="*/ 2596710 w 12192000"/>
              <a:gd name="connsiteY0" fmla="*/ 4870467 h 6858000"/>
              <a:gd name="connsiteX1" fmla="*/ 2596710 w 12192000"/>
              <a:gd name="connsiteY1" fmla="*/ 4871092 h 6858000"/>
              <a:gd name="connsiteX2" fmla="*/ 2596935 w 12192000"/>
              <a:gd name="connsiteY2" fmla="*/ 4871410 h 6858000"/>
              <a:gd name="connsiteX3" fmla="*/ 12192000 w 12192000"/>
              <a:gd name="connsiteY3" fmla="*/ 2795518 h 6858000"/>
              <a:gd name="connsiteX4" fmla="*/ 12192000 w 12192000"/>
              <a:gd name="connsiteY4" fmla="*/ 6858000 h 6858000"/>
              <a:gd name="connsiteX5" fmla="*/ 7763885 w 12192000"/>
              <a:gd name="connsiteY5" fmla="*/ 6858000 h 6858000"/>
              <a:gd name="connsiteX6" fmla="*/ 8094058 w 12192000"/>
              <a:gd name="connsiteY6" fmla="*/ 6645526 h 6858000"/>
              <a:gd name="connsiteX7" fmla="*/ 12167306 w 12192000"/>
              <a:gd name="connsiteY7" fmla="*/ 2832572 h 6858000"/>
              <a:gd name="connsiteX8" fmla="*/ 0 w 12192000"/>
              <a:gd name="connsiteY8" fmla="*/ 0 h 6858000"/>
              <a:gd name="connsiteX9" fmla="*/ 10856594 w 12192000"/>
              <a:gd name="connsiteY9" fmla="*/ 0 h 6858000"/>
              <a:gd name="connsiteX10" fmla="*/ 10710593 w 12192000"/>
              <a:gd name="connsiteY10" fmla="*/ 221055 h 6858000"/>
              <a:gd name="connsiteX11" fmla="*/ 2612606 w 12192000"/>
              <a:gd name="connsiteY11" fmla="*/ 4865313 h 6858000"/>
              <a:gd name="connsiteX12" fmla="*/ 2596710 w 12192000"/>
              <a:gd name="connsiteY12" fmla="*/ 4867673 h 6858000"/>
              <a:gd name="connsiteX13" fmla="*/ 2596710 w 12192000"/>
              <a:gd name="connsiteY13" fmla="*/ 4867766 h 6858000"/>
              <a:gd name="connsiteX14" fmla="*/ 3170962 w 12192000"/>
              <a:gd name="connsiteY14" fmla="*/ 4865240 h 6858000"/>
              <a:gd name="connsiteX15" fmla="*/ 11181887 w 12192000"/>
              <a:gd name="connsiteY15" fmla="*/ 2272549 h 6858000"/>
              <a:gd name="connsiteX16" fmla="*/ 11642951 w 12192000"/>
              <a:gd name="connsiteY16" fmla="*/ 1940565 h 6858000"/>
              <a:gd name="connsiteX17" fmla="*/ 11863506 w 12192000"/>
              <a:gd name="connsiteY17" fmla="*/ 1766405 h 6858000"/>
              <a:gd name="connsiteX18" fmla="*/ 11865068 w 12192000"/>
              <a:gd name="connsiteY18" fmla="*/ 1770089 h 6858000"/>
              <a:gd name="connsiteX19" fmla="*/ 12192000 w 12192000"/>
              <a:gd name="connsiteY19" fmla="*/ 1511929 h 6858000"/>
              <a:gd name="connsiteX20" fmla="*/ 12192000 w 12192000"/>
              <a:gd name="connsiteY20" fmla="*/ 2768026 h 6858000"/>
              <a:gd name="connsiteX21" fmla="*/ 12073439 w 12192000"/>
              <a:gd name="connsiteY21" fmla="*/ 2854015 h 6858000"/>
              <a:gd name="connsiteX22" fmla="*/ 4956726 w 12192000"/>
              <a:gd name="connsiteY22" fmla="*/ 6798790 h 6858000"/>
              <a:gd name="connsiteX23" fmla="*/ 4769226 w 12192000"/>
              <a:gd name="connsiteY23" fmla="*/ 6858000 h 6858000"/>
              <a:gd name="connsiteX24" fmla="*/ 2938363 w 12192000"/>
              <a:gd name="connsiteY24" fmla="*/ 6858000 h 6858000"/>
              <a:gd name="connsiteX25" fmla="*/ 2150074 w 12192000"/>
              <a:gd name="connsiteY25" fmla="*/ 6858000 h 6858000"/>
              <a:gd name="connsiteX26" fmla="*/ 2150075 w 12192000"/>
              <a:gd name="connsiteY26" fmla="*/ 6857999 h 6858000"/>
              <a:gd name="connsiteX27" fmla="*/ 0 w 12192000"/>
              <a:gd name="connsiteY27" fmla="*/ 6857999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2192000" h="6858000">
                <a:moveTo>
                  <a:pt x="2596710" y="4870467"/>
                </a:moveTo>
                <a:lnTo>
                  <a:pt x="2596710" y="4871092"/>
                </a:lnTo>
                <a:lnTo>
                  <a:pt x="2596935" y="4871410"/>
                </a:lnTo>
                <a:close/>
                <a:moveTo>
                  <a:pt x="12192000" y="2795518"/>
                </a:moveTo>
                <a:lnTo>
                  <a:pt x="12192000" y="6858000"/>
                </a:lnTo>
                <a:lnTo>
                  <a:pt x="7763885" y="6858000"/>
                </a:lnTo>
                <a:lnTo>
                  <a:pt x="8094058" y="6645526"/>
                </a:lnTo>
                <a:cubicBezTo>
                  <a:pt x="10637160" y="4966049"/>
                  <a:pt x="11893066" y="3238274"/>
                  <a:pt x="12167306" y="2832572"/>
                </a:cubicBezTo>
                <a:close/>
                <a:moveTo>
                  <a:pt x="0" y="0"/>
                </a:moveTo>
                <a:lnTo>
                  <a:pt x="10856594" y="0"/>
                </a:lnTo>
                <a:lnTo>
                  <a:pt x="10710593" y="221055"/>
                </a:lnTo>
                <a:cubicBezTo>
                  <a:pt x="8082006" y="3979346"/>
                  <a:pt x="2941207" y="4815336"/>
                  <a:pt x="2612606" y="4865313"/>
                </a:cubicBezTo>
                <a:lnTo>
                  <a:pt x="2596710" y="4867673"/>
                </a:lnTo>
                <a:lnTo>
                  <a:pt x="2596710" y="4867766"/>
                </a:lnTo>
                <a:lnTo>
                  <a:pt x="3170962" y="4865240"/>
                </a:lnTo>
                <a:cubicBezTo>
                  <a:pt x="6040167" y="4796741"/>
                  <a:pt x="8822765" y="3893109"/>
                  <a:pt x="11181887" y="2272549"/>
                </a:cubicBezTo>
                <a:lnTo>
                  <a:pt x="11642951" y="1940565"/>
                </a:lnTo>
                <a:lnTo>
                  <a:pt x="11863506" y="1766405"/>
                </a:lnTo>
                <a:lnTo>
                  <a:pt x="11865068" y="1770089"/>
                </a:lnTo>
                <a:lnTo>
                  <a:pt x="12192000" y="1511929"/>
                </a:lnTo>
                <a:lnTo>
                  <a:pt x="12192000" y="2768026"/>
                </a:lnTo>
                <a:lnTo>
                  <a:pt x="12073439" y="2854015"/>
                </a:lnTo>
                <a:cubicBezTo>
                  <a:pt x="10732237" y="3820468"/>
                  <a:pt x="7597353" y="5921350"/>
                  <a:pt x="4956726" y="6798790"/>
                </a:cubicBezTo>
                <a:lnTo>
                  <a:pt x="4769226" y="6858000"/>
                </a:lnTo>
                <a:lnTo>
                  <a:pt x="2938363" y="6858000"/>
                </a:lnTo>
                <a:lnTo>
                  <a:pt x="2150074" y="6858000"/>
                </a:lnTo>
                <a:lnTo>
                  <a:pt x="2150075" y="6857999"/>
                </a:lnTo>
                <a:lnTo>
                  <a:pt x="0" y="6857999"/>
                </a:lnTo>
                <a:close/>
              </a:path>
            </a:pathLst>
          </a:custGeom>
          <a:solidFill>
            <a:schemeClr val="accent1">
              <a:alpha val="8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pic>
        <p:nvPicPr>
          <p:cNvPr id="9" name="Graphic 8" descr="SDGE LOGO">
            <a:extLst>
              <a:ext uri="{FF2B5EF4-FFF2-40B4-BE49-F238E27FC236}">
                <a16:creationId xmlns:a16="http://schemas.microsoft.com/office/drawing/2014/main" id="{95C7AEBE-6998-C357-7A0A-FAE95E5AFBE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38245" y="683303"/>
            <a:ext cx="1550575" cy="41494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14864AF-0396-67B7-4972-CCF5B5F2627C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50365" y="4937760"/>
            <a:ext cx="6187596" cy="1083032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20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SECTION TITLE</a:t>
            </a:r>
          </a:p>
        </p:txBody>
      </p:sp>
    </p:spTree>
    <p:extLst>
      <p:ext uri="{BB962C8B-B14F-4D97-AF65-F5344CB8AC3E}">
        <p14:creationId xmlns:p14="http://schemas.microsoft.com/office/powerpoint/2010/main" val="3128051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1.11111E-6 L -0.03685 -1.11111E-6 " pathEditMode="relative" rAng="0" ptsTypes="AA">
                                      <p:cBhvr>
                                        <p:cTn id="9" dur="1000" spd="-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49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hidden="1">
            <a:extLst>
              <a:ext uri="{FF2B5EF4-FFF2-40B4-BE49-F238E27FC236}">
                <a16:creationId xmlns:a16="http://schemas.microsoft.com/office/drawing/2014/main" id="{669FFDCA-CB90-009B-161F-39BD316455A0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B7775E81-4338-6B63-1CE5-07D9ACAFCF8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5008" y="314611"/>
            <a:ext cx="11296180" cy="504904"/>
          </a:xfrm>
          <a:prstGeom prst="rect">
            <a:avLst/>
          </a:prstGeom>
        </p:spPr>
        <p:txBody>
          <a:bodyPr anchor="t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1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235468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>
            <a:extLst>
              <a:ext uri="{FF2B5EF4-FFF2-40B4-BE49-F238E27FC236}">
                <a16:creationId xmlns:a16="http://schemas.microsoft.com/office/drawing/2014/main" id="{A138DF27-A504-EE2E-DE67-DA0BC7B3FE5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5008" y="314611"/>
            <a:ext cx="11296180" cy="504904"/>
          </a:xfrm>
          <a:prstGeom prst="rect">
            <a:avLst/>
          </a:prstGeom>
        </p:spPr>
        <p:txBody>
          <a:bodyPr anchor="t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1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0C438C7F-726C-9A5A-C3CE-E8C7CBDB4442}"/>
              </a:ext>
            </a:extLst>
          </p:cNvPr>
          <p:cNvCxnSpPr/>
          <p:nvPr userDrawn="1"/>
        </p:nvCxnSpPr>
        <p:spPr>
          <a:xfrm>
            <a:off x="11389723" y="6356350"/>
            <a:ext cx="0" cy="504825"/>
          </a:xfrm>
          <a:prstGeom prst="line">
            <a:avLst/>
          </a:prstGeom>
          <a:ln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B23C2907-D499-458A-D51A-08E85BED56AA}"/>
              </a:ext>
            </a:extLst>
          </p:cNvPr>
          <p:cNvSpPr txBox="1"/>
          <p:nvPr userDrawn="1"/>
        </p:nvSpPr>
        <p:spPr>
          <a:xfrm>
            <a:off x="11401425" y="6324441"/>
            <a:ext cx="58837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1D9674F-2C93-43A2-BE18-1C38B6129059}" type="slidenum">
              <a:rPr lang="en-US" sz="1100" b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‹#›</a:t>
            </a:fld>
            <a:endParaRPr 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9607DD9A-246B-6E22-8222-6C88BA84D2AB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35007" y="1245870"/>
            <a:ext cx="11296181" cy="4657747"/>
          </a:xfrm>
          <a:prstGeom prst="rect">
            <a:avLst/>
          </a:prstGeom>
        </p:spPr>
        <p:txBody>
          <a:bodyPr/>
          <a:lstStyle>
            <a:lvl1pPr marL="228600" indent="-228600">
              <a:buClr>
                <a:schemeClr val="accent1"/>
              </a:buClr>
              <a:buFont typeface="Wingdings" panose="05000000000000000000" pitchFamily="2" charset="2"/>
              <a:buChar char="§"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685800" indent="-228600">
              <a:buClr>
                <a:schemeClr val="accent1"/>
              </a:buClr>
              <a:buFont typeface="Arial" panose="020B0604020202020204" pitchFamily="34" charset="0"/>
              <a:buChar char="−"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1143000" indent="-228600">
              <a:buClr>
                <a:schemeClr val="accent1"/>
              </a:buClr>
              <a:buFont typeface="Arial" panose="020B0604020202020204" pitchFamily="34" charset="0"/>
              <a:buChar char="►"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1600200" indent="-228600">
              <a:buClr>
                <a:schemeClr val="accent1"/>
              </a:buClr>
              <a:buFont typeface="Arial" panose="020B0604020202020204" pitchFamily="34" charset="0"/>
              <a:buChar char="•"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2057400" indent="-228600">
              <a:buClr>
                <a:schemeClr val="accent1"/>
              </a:buClr>
              <a:buFont typeface="Courier New" panose="02070309020205020404" pitchFamily="49" charset="0"/>
              <a:buChar char="o"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647380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ub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>
            <a:extLst>
              <a:ext uri="{FF2B5EF4-FFF2-40B4-BE49-F238E27FC236}">
                <a16:creationId xmlns:a16="http://schemas.microsoft.com/office/drawing/2014/main" id="{A138DF27-A504-EE2E-DE67-DA0BC7B3FE5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5008" y="314611"/>
            <a:ext cx="11296180" cy="504904"/>
          </a:xfrm>
          <a:prstGeom prst="rect">
            <a:avLst/>
          </a:prstGeom>
        </p:spPr>
        <p:txBody>
          <a:bodyPr anchor="t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1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0C438C7F-726C-9A5A-C3CE-E8C7CBDB4442}"/>
              </a:ext>
            </a:extLst>
          </p:cNvPr>
          <p:cNvCxnSpPr/>
          <p:nvPr userDrawn="1"/>
        </p:nvCxnSpPr>
        <p:spPr>
          <a:xfrm>
            <a:off x="11389723" y="6356350"/>
            <a:ext cx="0" cy="504825"/>
          </a:xfrm>
          <a:prstGeom prst="line">
            <a:avLst/>
          </a:prstGeom>
          <a:ln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B23C2907-D499-458A-D51A-08E85BED56AA}"/>
              </a:ext>
            </a:extLst>
          </p:cNvPr>
          <p:cNvSpPr txBox="1"/>
          <p:nvPr userDrawn="1"/>
        </p:nvSpPr>
        <p:spPr>
          <a:xfrm>
            <a:off x="11401425" y="6324441"/>
            <a:ext cx="58837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1D9674F-2C93-43A2-BE18-1C38B6129059}" type="slidenum">
              <a:rPr lang="en-US" sz="1100" b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‹#›</a:t>
            </a:fld>
            <a:endParaRPr 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9607DD9A-246B-6E22-8222-6C88BA84D2AB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35007" y="1648135"/>
            <a:ext cx="11296181" cy="4257695"/>
          </a:xfrm>
          <a:prstGeom prst="rect">
            <a:avLst/>
          </a:prstGeom>
        </p:spPr>
        <p:txBody>
          <a:bodyPr/>
          <a:lstStyle>
            <a:lvl1pPr marL="228600" indent="-228600">
              <a:buClr>
                <a:schemeClr val="accent1"/>
              </a:buClr>
              <a:buFont typeface="Wingdings" panose="05000000000000000000" pitchFamily="2" charset="2"/>
              <a:buChar char="§"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685800" indent="-228600">
              <a:buClr>
                <a:schemeClr val="accent1"/>
              </a:buClr>
              <a:buFont typeface="Arial" panose="020B0604020202020204" pitchFamily="34" charset="0"/>
              <a:buChar char="−"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1143000" indent="-228600">
              <a:buClr>
                <a:schemeClr val="accent1"/>
              </a:buClr>
              <a:buFont typeface="Arial" panose="020B0604020202020204" pitchFamily="34" charset="0"/>
              <a:buChar char="►"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1600200" indent="-228600">
              <a:buClr>
                <a:schemeClr val="accent1"/>
              </a:buClr>
              <a:buFont typeface="Arial" panose="020B0604020202020204" pitchFamily="34" charset="0"/>
              <a:buChar char="•"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2057400" indent="-228600">
              <a:buClr>
                <a:schemeClr val="accent1"/>
              </a:buClr>
              <a:buFont typeface="Courier New" panose="02070309020205020404" pitchFamily="49" charset="0"/>
              <a:buChar char="o"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3440EA0-7EB5-F147-2860-E3C0414048A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34975" y="852873"/>
            <a:ext cx="11322050" cy="35410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Click to edit sub text styles</a:t>
            </a:r>
          </a:p>
        </p:txBody>
      </p:sp>
    </p:spTree>
    <p:extLst>
      <p:ext uri="{BB962C8B-B14F-4D97-AF65-F5344CB8AC3E}">
        <p14:creationId xmlns:p14="http://schemas.microsoft.com/office/powerpoint/2010/main" val="394521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Content, and Image Option 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Content Placeholder 16">
            <a:extLst>
              <a:ext uri="{FF2B5EF4-FFF2-40B4-BE49-F238E27FC236}">
                <a16:creationId xmlns:a16="http://schemas.microsoft.com/office/drawing/2014/main" id="{2148A56C-C044-A959-DFAE-1F9A5999DD75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435009" y="1266613"/>
            <a:ext cx="7526404" cy="4639218"/>
          </a:xfrm>
          <a:prstGeom prst="rect">
            <a:avLst/>
          </a:prstGeom>
        </p:spPr>
        <p:txBody>
          <a:bodyPr/>
          <a:lstStyle>
            <a:lvl1pPr marL="0" indent="0" rtl="0">
              <a:buClr>
                <a:schemeClr val="accent1"/>
              </a:buClr>
              <a:buFont typeface="Wingdings" panose="05000000000000000000" pitchFamily="2" charset="2"/>
              <a:buNone/>
              <a:defRPr lang="en-US" sz="1400" b="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rtl="0">
              <a:buClr>
                <a:schemeClr val="accent1"/>
              </a:buClr>
              <a:buFont typeface="Wingdings" panose="05000000000000000000" pitchFamily="2" charset="2"/>
              <a:buChar char="§"/>
              <a:defRPr lang="en-US" sz="1400" b="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rtl="0">
              <a:buClr>
                <a:schemeClr val="accent1"/>
              </a:buClr>
              <a:buFont typeface="Wingdings" panose="05000000000000000000" pitchFamily="2" charset="2"/>
              <a:buChar char="§"/>
              <a:defRPr lang="en-US" sz="1400" b="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rtl="0">
              <a:buClr>
                <a:schemeClr val="accent1"/>
              </a:buClr>
              <a:buFont typeface="Wingdings" panose="05000000000000000000" pitchFamily="2" charset="2"/>
              <a:buChar char="§"/>
              <a:defRPr lang="en-US" sz="1400" b="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rtl="0">
              <a:buClr>
                <a:schemeClr val="accent1"/>
              </a:buClr>
              <a:buFont typeface="Wingdings" panose="05000000000000000000" pitchFamily="2" charset="2"/>
              <a:buChar char="§"/>
              <a:defRPr lang="en-US" sz="1400" b="0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5136F3D-F362-5385-2A20-EA9E429B032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551901" y="1266613"/>
            <a:ext cx="3186193" cy="4639215"/>
          </a:xfrm>
          <a:prstGeom prst="rect">
            <a:avLst/>
          </a:prstGeom>
        </p:spPr>
        <p:txBody>
          <a:bodyPr anchor="ctr"/>
          <a:lstStyle>
            <a:lvl1pPr marL="0" indent="0" algn="ctr" rtl="0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0C438C7F-726C-9A5A-C3CE-E8C7CBDB4442}"/>
              </a:ext>
            </a:extLst>
          </p:cNvPr>
          <p:cNvCxnSpPr/>
          <p:nvPr userDrawn="1"/>
        </p:nvCxnSpPr>
        <p:spPr>
          <a:xfrm>
            <a:off x="11389723" y="6356350"/>
            <a:ext cx="0" cy="504825"/>
          </a:xfrm>
          <a:prstGeom prst="line">
            <a:avLst/>
          </a:prstGeom>
          <a:ln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B23C2907-D499-458A-D51A-08E85BED56AA}"/>
              </a:ext>
            </a:extLst>
          </p:cNvPr>
          <p:cNvSpPr txBox="1"/>
          <p:nvPr userDrawn="1"/>
        </p:nvSpPr>
        <p:spPr>
          <a:xfrm>
            <a:off x="11401425" y="6324441"/>
            <a:ext cx="58837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1D9674F-2C93-43A2-BE18-1C38B6129059}" type="slidenum">
              <a:rPr lang="en-US" sz="1100" b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‹#›</a:t>
            </a:fld>
            <a:endParaRPr 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85529BDF-2A97-7C23-8F4B-74C43956773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5008" y="314611"/>
            <a:ext cx="11296180" cy="504904"/>
          </a:xfrm>
          <a:prstGeom prst="rect">
            <a:avLst/>
          </a:prstGeom>
        </p:spPr>
        <p:txBody>
          <a:bodyPr anchor="t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1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446409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Content, and Image Option 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5136F3D-F362-5385-2A20-EA9E429B032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41915" y="3769971"/>
            <a:ext cx="11296180" cy="2135859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7" name="Content Placeholder 16">
            <a:extLst>
              <a:ext uri="{FF2B5EF4-FFF2-40B4-BE49-F238E27FC236}">
                <a16:creationId xmlns:a16="http://schemas.microsoft.com/office/drawing/2014/main" id="{2148A56C-C044-A959-DFAE-1F9A5999DD75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435008" y="1266613"/>
            <a:ext cx="11296179" cy="2056260"/>
          </a:xfrm>
          <a:prstGeom prst="rect">
            <a:avLst/>
          </a:prstGeom>
        </p:spPr>
        <p:txBody>
          <a:bodyPr/>
          <a:lstStyle>
            <a:lvl1pPr marL="0" indent="0">
              <a:buClr>
                <a:schemeClr val="accent1"/>
              </a:buClr>
              <a:buFont typeface="Wingdings" panose="05000000000000000000" pitchFamily="2" charset="2"/>
              <a:buNone/>
              <a:defRPr lang="en-US" sz="1400" b="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>
              <a:buClr>
                <a:schemeClr val="accent1"/>
              </a:buClr>
              <a:buFont typeface="Wingdings" panose="05000000000000000000" pitchFamily="2" charset="2"/>
              <a:buChar char="§"/>
              <a:defRPr lang="en-US" sz="1400" b="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>
              <a:buClr>
                <a:schemeClr val="accent1"/>
              </a:buClr>
              <a:buFont typeface="Wingdings" panose="05000000000000000000" pitchFamily="2" charset="2"/>
              <a:buChar char="§"/>
              <a:defRPr lang="en-US" sz="1400" b="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>
              <a:buClr>
                <a:schemeClr val="accent1"/>
              </a:buClr>
              <a:buFont typeface="Wingdings" panose="05000000000000000000" pitchFamily="2" charset="2"/>
              <a:buChar char="§"/>
              <a:defRPr lang="en-US" sz="1400" b="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>
              <a:buClr>
                <a:schemeClr val="accent1"/>
              </a:buClr>
              <a:buFont typeface="Wingdings" panose="05000000000000000000" pitchFamily="2" charset="2"/>
              <a:buChar char="§"/>
              <a:defRPr lang="en-US" sz="1400" b="0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0C438C7F-726C-9A5A-C3CE-E8C7CBDB4442}"/>
              </a:ext>
            </a:extLst>
          </p:cNvPr>
          <p:cNvCxnSpPr/>
          <p:nvPr userDrawn="1"/>
        </p:nvCxnSpPr>
        <p:spPr>
          <a:xfrm>
            <a:off x="11389723" y="6356350"/>
            <a:ext cx="0" cy="504825"/>
          </a:xfrm>
          <a:prstGeom prst="line">
            <a:avLst/>
          </a:prstGeom>
          <a:ln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B23C2907-D499-458A-D51A-08E85BED56AA}"/>
              </a:ext>
            </a:extLst>
          </p:cNvPr>
          <p:cNvSpPr txBox="1"/>
          <p:nvPr userDrawn="1"/>
        </p:nvSpPr>
        <p:spPr>
          <a:xfrm>
            <a:off x="11401425" y="6324441"/>
            <a:ext cx="58837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1D9674F-2C93-43A2-BE18-1C38B6129059}" type="slidenum">
              <a:rPr lang="en-US" sz="1100" b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‹#›</a:t>
            </a:fld>
            <a:endParaRPr 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85529BDF-2A97-7C23-8F4B-74C43956773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5008" y="314611"/>
            <a:ext cx="11296180" cy="504904"/>
          </a:xfrm>
          <a:prstGeom prst="rect">
            <a:avLst/>
          </a:prstGeom>
        </p:spPr>
        <p:txBody>
          <a:bodyPr anchor="t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1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654120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 Title and 3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B9918AF9-D1D7-52FD-D8E5-229799FE7182}"/>
              </a:ext>
            </a:extLst>
          </p:cNvPr>
          <p:cNvSpPr/>
          <p:nvPr userDrawn="1"/>
        </p:nvSpPr>
        <p:spPr>
          <a:xfrm>
            <a:off x="442825" y="1265159"/>
            <a:ext cx="3391168" cy="464067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69D704D-E839-A81C-24E8-F61538DD0C38}"/>
              </a:ext>
            </a:extLst>
          </p:cNvPr>
          <p:cNvSpPr/>
          <p:nvPr userDrawn="1"/>
        </p:nvSpPr>
        <p:spPr>
          <a:xfrm>
            <a:off x="4260186" y="1265159"/>
            <a:ext cx="3671703" cy="464067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ED82D49-5C53-E262-15F0-F5C7FCD2DFAC}"/>
              </a:ext>
            </a:extLst>
          </p:cNvPr>
          <p:cNvSpPr/>
          <p:nvPr userDrawn="1"/>
        </p:nvSpPr>
        <p:spPr>
          <a:xfrm>
            <a:off x="8358745" y="1265159"/>
            <a:ext cx="3390431" cy="464067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Content Placeholder 16">
            <a:extLst>
              <a:ext uri="{FF2B5EF4-FFF2-40B4-BE49-F238E27FC236}">
                <a16:creationId xmlns:a16="http://schemas.microsoft.com/office/drawing/2014/main" id="{2148A56C-C044-A959-DFAE-1F9A5999DD75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442826" y="2025851"/>
            <a:ext cx="3391167" cy="3879979"/>
          </a:xfrm>
          <a:prstGeom prst="rect">
            <a:avLst/>
          </a:prstGeom>
        </p:spPr>
        <p:txBody>
          <a:bodyPr/>
          <a:lstStyle>
            <a:lvl1pPr marL="228600" indent="-228600">
              <a:buClr>
                <a:schemeClr val="accent1"/>
              </a:buClr>
              <a:buFont typeface="Wingdings" panose="05000000000000000000" pitchFamily="2" charset="2"/>
              <a:buChar char="§"/>
              <a:defRPr lang="en-US" sz="1200" b="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>
              <a:buClr>
                <a:schemeClr val="accent1"/>
              </a:buClr>
              <a:buFont typeface="Wingdings" panose="05000000000000000000" pitchFamily="2" charset="2"/>
              <a:buChar char="§"/>
              <a:defRPr lang="en-US" sz="1200" b="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>
              <a:buClr>
                <a:schemeClr val="accent1"/>
              </a:buClr>
              <a:buFont typeface="Wingdings" panose="05000000000000000000" pitchFamily="2" charset="2"/>
              <a:buChar char="§"/>
              <a:defRPr lang="en-US" sz="1200" b="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>
              <a:buClr>
                <a:schemeClr val="accent1"/>
              </a:buClr>
              <a:buFont typeface="Wingdings" panose="05000000000000000000" pitchFamily="2" charset="2"/>
              <a:buChar char="§"/>
              <a:defRPr lang="en-US" sz="1200" b="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>
              <a:buClr>
                <a:schemeClr val="accent1"/>
              </a:buClr>
              <a:buFont typeface="Wingdings" panose="05000000000000000000" pitchFamily="2" charset="2"/>
              <a:buChar char="§"/>
              <a:defRPr lang="en-US" sz="1200" b="0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0C438C7F-726C-9A5A-C3CE-E8C7CBDB4442}"/>
              </a:ext>
            </a:extLst>
          </p:cNvPr>
          <p:cNvCxnSpPr/>
          <p:nvPr userDrawn="1"/>
        </p:nvCxnSpPr>
        <p:spPr>
          <a:xfrm>
            <a:off x="11389723" y="6356350"/>
            <a:ext cx="0" cy="504825"/>
          </a:xfrm>
          <a:prstGeom prst="line">
            <a:avLst/>
          </a:prstGeom>
          <a:ln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B23C2907-D499-458A-D51A-08E85BED56AA}"/>
              </a:ext>
            </a:extLst>
          </p:cNvPr>
          <p:cNvSpPr txBox="1"/>
          <p:nvPr userDrawn="1"/>
        </p:nvSpPr>
        <p:spPr>
          <a:xfrm>
            <a:off x="11401425" y="6324441"/>
            <a:ext cx="58837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1D9674F-2C93-43A2-BE18-1C38B6129059}" type="slidenum">
              <a:rPr lang="en-US" sz="1100" b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‹#›</a:t>
            </a:fld>
            <a:endParaRPr 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" name="Content Placeholder 16">
            <a:extLst>
              <a:ext uri="{FF2B5EF4-FFF2-40B4-BE49-F238E27FC236}">
                <a16:creationId xmlns:a16="http://schemas.microsoft.com/office/drawing/2014/main" id="{4CF3F71E-9E5B-53F2-0E4A-4A4F606D7CF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8358082" y="2025851"/>
            <a:ext cx="3391094" cy="3879979"/>
          </a:xfrm>
          <a:prstGeom prst="rect">
            <a:avLst/>
          </a:prstGeom>
        </p:spPr>
        <p:txBody>
          <a:bodyPr/>
          <a:lstStyle>
            <a:lvl1pPr marL="228600" indent="-228600">
              <a:buClr>
                <a:schemeClr val="accent1"/>
              </a:buClr>
              <a:buFont typeface="Wingdings" panose="05000000000000000000" pitchFamily="2" charset="2"/>
              <a:buChar char="§"/>
              <a:defRPr lang="en-US" sz="1200" b="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>
              <a:buClr>
                <a:schemeClr val="accent1"/>
              </a:buClr>
              <a:buFont typeface="Wingdings" panose="05000000000000000000" pitchFamily="2" charset="2"/>
              <a:buChar char="§"/>
              <a:defRPr lang="en-US" sz="1200" b="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>
              <a:buClr>
                <a:schemeClr val="accent1"/>
              </a:buClr>
              <a:buFont typeface="Wingdings" panose="05000000000000000000" pitchFamily="2" charset="2"/>
              <a:buChar char="§"/>
              <a:defRPr lang="en-US" sz="1200" b="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>
              <a:buClr>
                <a:schemeClr val="accent1"/>
              </a:buClr>
              <a:buFont typeface="Wingdings" panose="05000000000000000000" pitchFamily="2" charset="2"/>
              <a:buChar char="§"/>
              <a:defRPr lang="en-US" sz="1200" b="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>
              <a:buClr>
                <a:schemeClr val="accent1"/>
              </a:buClr>
              <a:buFont typeface="Wingdings" panose="05000000000000000000" pitchFamily="2" charset="2"/>
              <a:buChar char="§"/>
              <a:defRPr lang="en-US" sz="1200" b="0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" name="Content Placeholder 16">
            <a:extLst>
              <a:ext uri="{FF2B5EF4-FFF2-40B4-BE49-F238E27FC236}">
                <a16:creationId xmlns:a16="http://schemas.microsoft.com/office/drawing/2014/main" id="{0E3DA0DB-162C-9DD0-8321-1C3C96FA1B7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259448" y="2025851"/>
            <a:ext cx="3672441" cy="3879979"/>
          </a:xfrm>
          <a:prstGeom prst="rect">
            <a:avLst/>
          </a:prstGeom>
        </p:spPr>
        <p:txBody>
          <a:bodyPr/>
          <a:lstStyle>
            <a:lvl1pPr marL="228600" indent="-228600">
              <a:buClr>
                <a:schemeClr val="accent1"/>
              </a:buClr>
              <a:buFont typeface="Wingdings" panose="05000000000000000000" pitchFamily="2" charset="2"/>
              <a:buChar char="§"/>
              <a:defRPr lang="en-US" sz="1200" b="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>
              <a:buClr>
                <a:schemeClr val="accent1"/>
              </a:buClr>
              <a:buFont typeface="Wingdings" panose="05000000000000000000" pitchFamily="2" charset="2"/>
              <a:buChar char="§"/>
              <a:defRPr lang="en-US" sz="1200" b="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>
              <a:buClr>
                <a:schemeClr val="accent1"/>
              </a:buClr>
              <a:buFont typeface="Wingdings" panose="05000000000000000000" pitchFamily="2" charset="2"/>
              <a:buChar char="§"/>
              <a:defRPr lang="en-US" sz="1200" b="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>
              <a:buClr>
                <a:schemeClr val="accent1"/>
              </a:buClr>
              <a:buFont typeface="Wingdings" panose="05000000000000000000" pitchFamily="2" charset="2"/>
              <a:buChar char="§"/>
              <a:defRPr lang="en-US" sz="1200" b="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>
              <a:buClr>
                <a:schemeClr val="accent1"/>
              </a:buClr>
              <a:buFont typeface="Wingdings" panose="05000000000000000000" pitchFamily="2" charset="2"/>
              <a:buChar char="§"/>
              <a:defRPr lang="en-US" sz="1200" b="0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23BD2325-8240-4345-FC46-CF9FDF041A5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443215" y="1265159"/>
            <a:ext cx="3390021" cy="504825"/>
          </a:xfrm>
          <a:prstGeom prst="rect">
            <a:avLst/>
          </a:prstGeom>
        </p:spPr>
        <p:txBody>
          <a:bodyPr anchor="ctr"/>
          <a:lstStyle>
            <a:lvl1pPr>
              <a:defRPr lang="en-US" sz="1400" b="1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marL="0" lv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Font typeface="Wingdings" panose="05000000000000000000" pitchFamily="2" charset="2"/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20" name="Text Placeholder 18">
            <a:extLst>
              <a:ext uri="{FF2B5EF4-FFF2-40B4-BE49-F238E27FC236}">
                <a16:creationId xmlns:a16="http://schemas.microsoft.com/office/drawing/2014/main" id="{DC810096-2015-33BC-32A9-348F971908AD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4260593" y="1265159"/>
            <a:ext cx="3671201" cy="504825"/>
          </a:xfrm>
          <a:prstGeom prst="rect">
            <a:avLst/>
          </a:prstGeom>
        </p:spPr>
        <p:txBody>
          <a:bodyPr anchor="ctr"/>
          <a:lstStyle>
            <a:lvl1pPr>
              <a:defRPr lang="en-US" sz="1400" b="1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marL="0" lv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Font typeface="Wingdings" panose="05000000000000000000" pitchFamily="2" charset="2"/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21" name="Text Placeholder 18">
            <a:extLst>
              <a:ext uri="{FF2B5EF4-FFF2-40B4-BE49-F238E27FC236}">
                <a16:creationId xmlns:a16="http://schemas.microsoft.com/office/drawing/2014/main" id="{0A43F23D-20E7-708F-EA58-9AFCC683FD9B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8359228" y="1265159"/>
            <a:ext cx="3389948" cy="504825"/>
          </a:xfrm>
          <a:prstGeom prst="rect">
            <a:avLst/>
          </a:prstGeom>
        </p:spPr>
        <p:txBody>
          <a:bodyPr anchor="ctr"/>
          <a:lstStyle>
            <a:lvl1pPr>
              <a:defRPr lang="en-US" sz="1400" b="1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marL="0" lv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Font typeface="Wingdings" panose="05000000000000000000" pitchFamily="2" charset="2"/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22" name="Title 1">
            <a:extLst>
              <a:ext uri="{FF2B5EF4-FFF2-40B4-BE49-F238E27FC236}">
                <a16:creationId xmlns:a16="http://schemas.microsoft.com/office/drawing/2014/main" id="{8DFDB797-EA66-4411-F739-39700D3BDBB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5008" y="314611"/>
            <a:ext cx="11296180" cy="504904"/>
          </a:xfrm>
          <a:prstGeom prst="rect">
            <a:avLst/>
          </a:prstGeom>
        </p:spPr>
        <p:txBody>
          <a:bodyPr anchor="t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1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7960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Phon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4B63F473-CB86-BE33-4DD8-D693A8F77C5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886807" y="1270635"/>
            <a:ext cx="3146624" cy="6370166"/>
          </a:xfrm>
          <a:prstGeom prst="rect">
            <a:avLst/>
          </a:prstGeom>
        </p:spPr>
      </p:pic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96DA4F54-8B18-66E0-781F-3342A4D5832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045966" y="1400638"/>
            <a:ext cx="2829679" cy="6067168"/>
          </a:xfrm>
          <a:prstGeom prst="roundRect">
            <a:avLst>
              <a:gd name="adj" fmla="val 9696"/>
            </a:avLst>
          </a:prstGeom>
        </p:spPr>
        <p:txBody>
          <a:bodyPr anchor="ctr"/>
          <a:lstStyle>
            <a:lvl1pPr marL="0" indent="0" algn="ctr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3" name="Content Placeholder 16">
            <a:extLst>
              <a:ext uri="{FF2B5EF4-FFF2-40B4-BE49-F238E27FC236}">
                <a16:creationId xmlns:a16="http://schemas.microsoft.com/office/drawing/2014/main" id="{EA62A1D3-C441-ED53-A32D-A66F9CAD67C1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435008" y="1266616"/>
            <a:ext cx="6790945" cy="4639214"/>
          </a:xfrm>
          <a:prstGeom prst="rect">
            <a:avLst/>
          </a:prstGeom>
        </p:spPr>
        <p:txBody>
          <a:bodyPr/>
          <a:lstStyle>
            <a:lvl1pPr marL="228600" indent="-228600">
              <a:buClr>
                <a:schemeClr val="accent1"/>
              </a:buClr>
              <a:buFont typeface="Wingdings" panose="05000000000000000000" pitchFamily="2" charset="2"/>
              <a:buChar char="§"/>
              <a:defRPr lang="en-US" sz="1600" b="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>
              <a:buClr>
                <a:schemeClr val="accent1"/>
              </a:buClr>
              <a:buFont typeface="Wingdings" panose="05000000000000000000" pitchFamily="2" charset="2"/>
              <a:buChar char="§"/>
              <a:defRPr lang="en-US" sz="1600" b="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>
              <a:buClr>
                <a:schemeClr val="accent1"/>
              </a:buClr>
              <a:buFont typeface="Wingdings" panose="05000000000000000000" pitchFamily="2" charset="2"/>
              <a:buChar char="§"/>
              <a:defRPr lang="en-US" sz="1600" b="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>
              <a:buClr>
                <a:schemeClr val="accent1"/>
              </a:buClr>
              <a:buFont typeface="Wingdings" panose="05000000000000000000" pitchFamily="2" charset="2"/>
              <a:buChar char="§"/>
              <a:defRPr lang="en-US" sz="1600" b="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>
              <a:buClr>
                <a:schemeClr val="accent1"/>
              </a:buClr>
              <a:buFont typeface="Wingdings" panose="05000000000000000000" pitchFamily="2" charset="2"/>
              <a:buChar char="§"/>
              <a:defRPr lang="en-US" sz="1600" b="0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C5C03BBF-B02A-2681-8E98-0E7A90308B5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5008" y="314611"/>
            <a:ext cx="11296180" cy="504904"/>
          </a:xfrm>
          <a:prstGeom prst="rect">
            <a:avLst/>
          </a:prstGeom>
        </p:spPr>
        <p:txBody>
          <a:bodyPr anchor="t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1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429076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Laptop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phical user interface&#10;&#10;Description automatically generated">
            <a:extLst>
              <a:ext uri="{FF2B5EF4-FFF2-40B4-BE49-F238E27FC236}">
                <a16:creationId xmlns:a16="http://schemas.microsoft.com/office/drawing/2014/main" id="{432C212D-BE85-7888-0449-C8FDA3D21D1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81" t="19273" r="9181" b="21624"/>
          <a:stretch/>
        </p:blipFill>
        <p:spPr>
          <a:xfrm>
            <a:off x="4989535" y="1886230"/>
            <a:ext cx="7022926" cy="4053262"/>
          </a:xfrm>
          <a:prstGeom prst="rect">
            <a:avLst/>
          </a:prstGeom>
        </p:spPr>
      </p:pic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96DA4F54-8B18-66E0-781F-3342A4D5832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854045" y="2197688"/>
            <a:ext cx="5354425" cy="3337088"/>
          </a:xfrm>
          <a:prstGeom prst="roundRect">
            <a:avLst>
              <a:gd name="adj" fmla="val 0"/>
            </a:avLst>
          </a:prstGeom>
        </p:spPr>
        <p:txBody>
          <a:bodyPr anchor="ctr"/>
          <a:lstStyle>
            <a:lvl1pPr marL="0" indent="0" algn="ctr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4" name="Content Placeholder 16">
            <a:extLst>
              <a:ext uri="{FF2B5EF4-FFF2-40B4-BE49-F238E27FC236}">
                <a16:creationId xmlns:a16="http://schemas.microsoft.com/office/drawing/2014/main" id="{BF236814-0997-7CE8-BBD0-D0C77F081BA2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435008" y="1266616"/>
            <a:ext cx="4148143" cy="4639214"/>
          </a:xfrm>
          <a:prstGeom prst="rect">
            <a:avLst/>
          </a:prstGeom>
        </p:spPr>
        <p:txBody>
          <a:bodyPr/>
          <a:lstStyle>
            <a:lvl1pPr marL="0" indent="0">
              <a:buClr>
                <a:schemeClr val="accent1"/>
              </a:buClr>
              <a:buFont typeface="Wingdings" panose="05000000000000000000" pitchFamily="2" charset="2"/>
              <a:buNone/>
              <a:defRPr lang="en-US" sz="1400" b="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>
              <a:buClr>
                <a:schemeClr val="accent1"/>
              </a:buClr>
              <a:buFont typeface="Wingdings" panose="05000000000000000000" pitchFamily="2" charset="2"/>
              <a:buChar char="§"/>
              <a:defRPr lang="en-US" sz="1400" b="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>
              <a:buClr>
                <a:schemeClr val="accent1"/>
              </a:buClr>
              <a:buFont typeface="Wingdings" panose="05000000000000000000" pitchFamily="2" charset="2"/>
              <a:buChar char="§"/>
              <a:defRPr lang="en-US" sz="1400" b="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>
              <a:buClr>
                <a:schemeClr val="accent1"/>
              </a:buClr>
              <a:buFont typeface="Wingdings" panose="05000000000000000000" pitchFamily="2" charset="2"/>
              <a:buChar char="§"/>
              <a:defRPr lang="en-US" sz="1400" b="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>
              <a:buClr>
                <a:schemeClr val="accent1"/>
              </a:buClr>
              <a:buFont typeface="Wingdings" panose="05000000000000000000" pitchFamily="2" charset="2"/>
              <a:buChar char="§"/>
              <a:defRPr lang="en-US" sz="1400" b="0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C6C6FDDC-F618-7200-812A-8EE5CC00A84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5008" y="314611"/>
            <a:ext cx="11296180" cy="504904"/>
          </a:xfrm>
          <a:prstGeom prst="rect">
            <a:avLst/>
          </a:prstGeom>
        </p:spPr>
        <p:txBody>
          <a:bodyPr anchor="t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1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049745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5615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sv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 descr="three dashed lines blue, green, and yellow">
            <a:extLst>
              <a:ext uri="{FF2B5EF4-FFF2-40B4-BE49-F238E27FC236}">
                <a16:creationId xmlns:a16="http://schemas.microsoft.com/office/drawing/2014/main" id="{EFA0EEBD-F621-79BE-846F-6CDBFDE8E23B}"/>
              </a:ext>
            </a:extLst>
          </p:cNvPr>
          <p:cNvGrpSpPr/>
          <p:nvPr userDrawn="1"/>
        </p:nvGrpSpPr>
        <p:grpSpPr>
          <a:xfrm>
            <a:off x="8987287" y="812055"/>
            <a:ext cx="3180646" cy="0"/>
            <a:chOff x="8987287" y="812055"/>
            <a:chExt cx="3180646" cy="0"/>
          </a:xfrm>
        </p:grpSpPr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7853DCD9-32A8-2216-20A9-41723BB00743}"/>
                </a:ext>
              </a:extLst>
            </p:cNvPr>
            <p:cNvCxnSpPr>
              <a:cxnSpLocks/>
            </p:cNvCxnSpPr>
            <p:nvPr userDrawn="1"/>
          </p:nvCxnSpPr>
          <p:spPr>
            <a:xfrm flipH="1">
              <a:off x="11229975" y="812055"/>
              <a:ext cx="847006" cy="0"/>
            </a:xfrm>
            <a:prstGeom prst="line">
              <a:avLst/>
            </a:prstGeom>
            <a:ln w="47625" cap="rnd">
              <a:solidFill>
                <a:schemeClr val="accent3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421CEBDD-FD4B-07F3-9C04-297671E10C97}"/>
                </a:ext>
              </a:extLst>
            </p:cNvPr>
            <p:cNvCxnSpPr/>
            <p:nvPr userDrawn="1"/>
          </p:nvCxnSpPr>
          <p:spPr>
            <a:xfrm flipH="1">
              <a:off x="10108631" y="812055"/>
              <a:ext cx="990600" cy="0"/>
            </a:xfrm>
            <a:prstGeom prst="line">
              <a:avLst/>
            </a:prstGeom>
            <a:ln w="47625" cap="rnd">
              <a:solidFill>
                <a:schemeClr val="accent2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5ECD4D0B-6CA3-EE9B-0A3D-C4DA7C31E703}"/>
                </a:ext>
              </a:extLst>
            </p:cNvPr>
            <p:cNvCxnSpPr/>
            <p:nvPr userDrawn="1"/>
          </p:nvCxnSpPr>
          <p:spPr>
            <a:xfrm flipH="1">
              <a:off x="8987287" y="812055"/>
              <a:ext cx="990600" cy="0"/>
            </a:xfrm>
            <a:prstGeom prst="line">
              <a:avLst/>
            </a:prstGeom>
            <a:ln w="47625" cap="rnd"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>
              <a:extLst>
                <a:ext uri="{FF2B5EF4-FFF2-40B4-BE49-F238E27FC236}">
                  <a16:creationId xmlns:a16="http://schemas.microsoft.com/office/drawing/2014/main" id="{7A4F4339-F017-DFD9-D338-015003E0A087}"/>
                </a:ext>
              </a:extLst>
            </p:cNvPr>
            <p:cNvCxnSpPr>
              <a:cxnSpLocks/>
            </p:cNvCxnSpPr>
            <p:nvPr userDrawn="1"/>
          </p:nvCxnSpPr>
          <p:spPr>
            <a:xfrm flipH="1">
              <a:off x="11320927" y="812055"/>
              <a:ext cx="847006" cy="0"/>
            </a:xfrm>
            <a:prstGeom prst="line">
              <a:avLst/>
            </a:prstGeom>
            <a:ln w="47625" cap="sq">
              <a:solidFill>
                <a:schemeClr val="accent3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TextBox 21">
            <a:extLst>
              <a:ext uri="{FF2B5EF4-FFF2-40B4-BE49-F238E27FC236}">
                <a16:creationId xmlns:a16="http://schemas.microsoft.com/office/drawing/2014/main" id="{3A3CBD67-2EF6-8538-4A95-4A4E5F864DB6}"/>
              </a:ext>
            </a:extLst>
          </p:cNvPr>
          <p:cNvSpPr txBox="1"/>
          <p:nvPr userDrawn="1"/>
        </p:nvSpPr>
        <p:spPr>
          <a:xfrm>
            <a:off x="11401425" y="6324441"/>
            <a:ext cx="58837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1D9674F-2C93-43A2-BE18-1C38B6129059}" type="slidenum">
              <a:rPr lang="en-US" sz="1100" b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‹#›</a:t>
            </a:fld>
            <a:endParaRPr 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38" name="Group 37" hidden="1">
            <a:extLst>
              <a:ext uri="{FF2B5EF4-FFF2-40B4-BE49-F238E27FC236}">
                <a16:creationId xmlns:a16="http://schemas.microsoft.com/office/drawing/2014/main" id="{E3192C38-11EF-03D6-4FE1-1120BDD0A460}"/>
              </a:ext>
            </a:extLst>
          </p:cNvPr>
          <p:cNvGrpSpPr/>
          <p:nvPr userDrawn="1"/>
        </p:nvGrpSpPr>
        <p:grpSpPr>
          <a:xfrm>
            <a:off x="3230970" y="-1711511"/>
            <a:ext cx="1497057" cy="1498093"/>
            <a:chOff x="6307545" y="3336739"/>
            <a:chExt cx="1497057" cy="1498093"/>
          </a:xfrm>
        </p:grpSpPr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D32DAE2B-C446-7B1C-9F1A-FBB2BF41D24E}"/>
                </a:ext>
              </a:extLst>
            </p:cNvPr>
            <p:cNvSpPr/>
            <p:nvPr userDrawn="1"/>
          </p:nvSpPr>
          <p:spPr>
            <a:xfrm>
              <a:off x="6325429" y="3755233"/>
              <a:ext cx="1455904" cy="787291"/>
            </a:xfrm>
            <a:custGeom>
              <a:avLst/>
              <a:gdLst>
                <a:gd name="connsiteX0" fmla="*/ 1403066 w 1455904"/>
                <a:gd name="connsiteY0" fmla="*/ -381 h 787291"/>
                <a:gd name="connsiteX1" fmla="*/ -94 w 1455904"/>
                <a:gd name="connsiteY1" fmla="*/ 491384 h 787291"/>
                <a:gd name="connsiteX2" fmla="*/ 137197 w 1455904"/>
                <a:gd name="connsiteY2" fmla="*/ 786911 h 787291"/>
                <a:gd name="connsiteX3" fmla="*/ 1455810 w 1455904"/>
                <a:gd name="connsiteY3" fmla="*/ 141565 h 787291"/>
                <a:gd name="connsiteX4" fmla="*/ 1403066 w 1455904"/>
                <a:gd name="connsiteY4" fmla="*/ -381 h 7872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55904" h="787291">
                  <a:moveTo>
                    <a:pt x="1403066" y="-381"/>
                  </a:moveTo>
                  <a:cubicBezTo>
                    <a:pt x="1008490" y="324775"/>
                    <a:pt x="511140" y="499065"/>
                    <a:pt x="-94" y="491384"/>
                  </a:cubicBezTo>
                  <a:cubicBezTo>
                    <a:pt x="22454" y="599123"/>
                    <a:pt x="69420" y="700192"/>
                    <a:pt x="137197" y="786911"/>
                  </a:cubicBezTo>
                  <a:cubicBezTo>
                    <a:pt x="560704" y="758209"/>
                    <a:pt x="1233197" y="303677"/>
                    <a:pt x="1455810" y="141565"/>
                  </a:cubicBezTo>
                  <a:cubicBezTo>
                    <a:pt x="1442624" y="92699"/>
                    <a:pt x="1425016" y="45229"/>
                    <a:pt x="1403066" y="-381"/>
                  </a:cubicBezTo>
                  <a:close/>
                </a:path>
              </a:pathLst>
            </a:custGeom>
            <a:solidFill>
              <a:srgbClr val="58B947"/>
            </a:solidFill>
            <a:ln w="2159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AAD3104C-2DCC-EFC3-12B8-AD8482951987}"/>
                </a:ext>
              </a:extLst>
            </p:cNvPr>
            <p:cNvSpPr/>
            <p:nvPr userDrawn="1"/>
          </p:nvSpPr>
          <p:spPr>
            <a:xfrm>
              <a:off x="6672146" y="3897179"/>
              <a:ext cx="1132456" cy="937653"/>
            </a:xfrm>
            <a:custGeom>
              <a:avLst/>
              <a:gdLst>
                <a:gd name="connsiteX0" fmla="*/ 1109093 w 1132456"/>
                <a:gd name="connsiteY0" fmla="*/ -381 h 937653"/>
                <a:gd name="connsiteX1" fmla="*/ -94 w 1132456"/>
                <a:gd name="connsiteY1" fmla="*/ 831121 h 937653"/>
                <a:gd name="connsiteX2" fmla="*/ 354380 w 1132456"/>
                <a:gd name="connsiteY2" fmla="*/ 936609 h 937653"/>
                <a:gd name="connsiteX3" fmla="*/ 809690 w 1132456"/>
                <a:gd name="connsiteY3" fmla="*/ 805523 h 937653"/>
                <a:gd name="connsiteX4" fmla="*/ 1075740 w 1132456"/>
                <a:gd name="connsiteY4" fmla="*/ 471993 h 937653"/>
                <a:gd name="connsiteX5" fmla="*/ 1132363 w 1132456"/>
                <a:gd name="connsiteY5" fmla="*/ 185776 h 937653"/>
                <a:gd name="connsiteX6" fmla="*/ 1109093 w 1132456"/>
                <a:gd name="connsiteY6" fmla="*/ -381 h 9376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32456" h="937653">
                  <a:moveTo>
                    <a:pt x="1109093" y="-381"/>
                  </a:moveTo>
                  <a:cubicBezTo>
                    <a:pt x="1109093" y="-381"/>
                    <a:pt x="791850" y="511552"/>
                    <a:pt x="-94" y="831121"/>
                  </a:cubicBezTo>
                  <a:cubicBezTo>
                    <a:pt x="107179" y="895888"/>
                    <a:pt x="229190" y="932187"/>
                    <a:pt x="354380" y="936609"/>
                  </a:cubicBezTo>
                  <a:cubicBezTo>
                    <a:pt x="516337" y="943436"/>
                    <a:pt x="676122" y="897438"/>
                    <a:pt x="809690" y="805523"/>
                  </a:cubicBezTo>
                  <a:cubicBezTo>
                    <a:pt x="928210" y="721832"/>
                    <a:pt x="1020513" y="606182"/>
                    <a:pt x="1075740" y="471993"/>
                  </a:cubicBezTo>
                  <a:cubicBezTo>
                    <a:pt x="1112273" y="380930"/>
                    <a:pt x="1131509" y="283897"/>
                    <a:pt x="1132363" y="185776"/>
                  </a:cubicBezTo>
                  <a:cubicBezTo>
                    <a:pt x="1132130" y="123026"/>
                    <a:pt x="1124373" y="60508"/>
                    <a:pt x="1109093" y="-381"/>
                  </a:cubicBezTo>
                  <a:close/>
                </a:path>
              </a:pathLst>
            </a:custGeom>
            <a:solidFill>
              <a:srgbClr val="14327D"/>
            </a:solidFill>
            <a:ln w="2159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552DFD6A-6C8E-E7A0-99C4-BAAB5CAF03F7}"/>
                </a:ext>
              </a:extLst>
            </p:cNvPr>
            <p:cNvSpPr/>
            <p:nvPr userDrawn="1"/>
          </p:nvSpPr>
          <p:spPr>
            <a:xfrm>
              <a:off x="6307545" y="3336739"/>
              <a:ext cx="1235661" cy="910258"/>
            </a:xfrm>
            <a:custGeom>
              <a:avLst/>
              <a:gdLst>
                <a:gd name="connsiteX0" fmla="*/ 1235568 w 1235661"/>
                <a:gd name="connsiteY0" fmla="*/ 180763 h 910258"/>
                <a:gd name="connsiteX1" fmla="*/ 181049 w 1235661"/>
                <a:gd name="connsiteY1" fmla="*/ 259415 h 910258"/>
                <a:gd name="connsiteX2" fmla="*/ 17789 w 1235661"/>
                <a:gd name="connsiteY2" fmla="*/ 909878 h 910258"/>
                <a:gd name="connsiteX3" fmla="*/ 1235568 w 1235661"/>
                <a:gd name="connsiteY3" fmla="*/ 180763 h 9102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35661" h="910258">
                  <a:moveTo>
                    <a:pt x="1235568" y="180763"/>
                  </a:moveTo>
                  <a:cubicBezTo>
                    <a:pt x="922668" y="-88700"/>
                    <a:pt x="450519" y="-53484"/>
                    <a:pt x="181049" y="259415"/>
                  </a:cubicBezTo>
                  <a:cubicBezTo>
                    <a:pt x="27004" y="438359"/>
                    <a:pt x="-33521" y="679432"/>
                    <a:pt x="17789" y="909878"/>
                  </a:cubicBezTo>
                  <a:cubicBezTo>
                    <a:pt x="17789" y="909878"/>
                    <a:pt x="853945" y="791979"/>
                    <a:pt x="1235568" y="180763"/>
                  </a:cubicBezTo>
                  <a:close/>
                </a:path>
              </a:pathLst>
            </a:custGeom>
            <a:solidFill>
              <a:srgbClr val="FCD404"/>
            </a:solidFill>
            <a:ln w="2159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2" name="Rectangle 1">
            <a:extLst>
              <a:ext uri="{FF2B5EF4-FFF2-40B4-BE49-F238E27FC236}">
                <a16:creationId xmlns:a16="http://schemas.microsoft.com/office/drawing/2014/main" id="{F8E7CD65-D9B6-9BA5-AB09-00728A89F38F}"/>
              </a:ext>
            </a:extLst>
          </p:cNvPr>
          <p:cNvSpPr/>
          <p:nvPr userDrawn="1"/>
        </p:nvSpPr>
        <p:spPr>
          <a:xfrm rot="16200000">
            <a:off x="5431756" y="900427"/>
            <a:ext cx="526210" cy="1138972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0987F8E7-6134-8825-6D27-C1A33A240DF2}"/>
              </a:ext>
            </a:extLst>
          </p:cNvPr>
          <p:cNvCxnSpPr>
            <a:cxnSpLocks/>
          </p:cNvCxnSpPr>
          <p:nvPr userDrawn="1"/>
        </p:nvCxnSpPr>
        <p:spPr>
          <a:xfrm>
            <a:off x="11386644" y="6332182"/>
            <a:ext cx="0" cy="528897"/>
          </a:xfrm>
          <a:prstGeom prst="line">
            <a:avLst/>
          </a:prstGeom>
          <a:ln w="127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Graphic 2" descr="SDGE LOGO">
            <a:extLst>
              <a:ext uri="{FF2B5EF4-FFF2-40B4-BE49-F238E27FC236}">
                <a16:creationId xmlns:a16="http://schemas.microsoft.com/office/drawing/2014/main" id="{5E03170A-3B3E-0802-1985-477844E61341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PicPr>
            <a:picLocks noChangeAspect="1"/>
          </p:cNvPicPr>
          <p:nvPr userDrawn="1"/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438245" y="6435299"/>
            <a:ext cx="1139757" cy="3050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68754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0" r:id="rId2"/>
    <p:sldLayoutId id="2147483652" r:id="rId3"/>
    <p:sldLayoutId id="2147483653" r:id="rId4"/>
    <p:sldLayoutId id="2147483664" r:id="rId5"/>
    <p:sldLayoutId id="2147483667" r:id="rId6"/>
    <p:sldLayoutId id="2147483663" r:id="rId7"/>
    <p:sldLayoutId id="2147483670" r:id="rId8"/>
    <p:sldLayoutId id="2147483665" r:id="rId9"/>
    <p:sldLayoutId id="2147483661" r:id="rId10"/>
    <p:sldLayoutId id="2147483662" r:id="rId11"/>
    <p:sldLayoutId id="2147483666" r:id="rId12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105EB62-B4AE-A998-04FB-D070A002FEB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SDG&amp;E Residential PV Adoption Model Scenario Considerations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AC4574C0-F273-602A-7628-5C742003010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August 18, 2025</a:t>
            </a:r>
          </a:p>
        </p:txBody>
      </p:sp>
    </p:spTree>
    <p:extLst>
      <p:ext uri="{BB962C8B-B14F-4D97-AF65-F5344CB8AC3E}">
        <p14:creationId xmlns:p14="http://schemas.microsoft.com/office/powerpoint/2010/main" val="3399408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986BEFF0-1558-1173-5CB5-D111E9CA8A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SDG&amp;E Residential PV Adoption Model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75EC52A2-9B62-E00E-025F-636E2F9C8706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35007" y="1245870"/>
            <a:ext cx="11296181" cy="3989518"/>
          </a:xfrm>
        </p:spPr>
        <p:txBody>
          <a:bodyPr/>
          <a:lstStyle/>
          <a:p>
            <a:r>
              <a:rPr lang="en-US" dirty="0"/>
              <a:t>SDG&amp;E utilizes a payback model to forecast residential PV adoption</a:t>
            </a:r>
          </a:p>
          <a:p>
            <a:endParaRPr lang="en-US" dirty="0"/>
          </a:p>
          <a:p>
            <a:r>
              <a:rPr lang="en-US" dirty="0"/>
              <a:t>Internal data, as well as alignment with CPUC’s Net Billing Tariff, surrounding new installations shows a strong preference for paired solar and BTM storage</a:t>
            </a:r>
          </a:p>
          <a:p>
            <a:pPr lvl="1"/>
            <a:r>
              <a:rPr lang="en-US" dirty="0"/>
              <a:t>Residential battery storage adoption model leverages our  PV adoption model and is based on historical rates of PV installations with paired storage</a:t>
            </a:r>
          </a:p>
          <a:p>
            <a:pPr lvl="2"/>
            <a:r>
              <a:rPr lang="en-US" dirty="0"/>
              <a:t>PV adoption model ultimately shapes residential BTM storage adoption forecast</a:t>
            </a:r>
            <a:br>
              <a:rPr lang="en-US" dirty="0"/>
            </a:br>
            <a:endParaRPr lang="en-US" dirty="0"/>
          </a:p>
          <a:p>
            <a:r>
              <a:rPr lang="en-US" dirty="0"/>
              <a:t>Uncertainty surrounding payback period, not currently reflected in forecast</a:t>
            </a:r>
          </a:p>
          <a:p>
            <a:pPr lvl="1"/>
            <a:r>
              <a:rPr lang="en-US" dirty="0"/>
              <a:t>Elimination of Investment Tax Credit</a:t>
            </a:r>
          </a:p>
          <a:p>
            <a:pPr lvl="1"/>
            <a:r>
              <a:rPr lang="en-US" dirty="0"/>
              <a:t>Increased Technology Costs </a:t>
            </a:r>
          </a:p>
          <a:p>
            <a:pPr lvl="2"/>
            <a:r>
              <a:rPr lang="en-US" dirty="0"/>
              <a:t>Sustained Tariff = Increased cost passed through to consumers</a:t>
            </a:r>
          </a:p>
          <a:p>
            <a:pPr marL="914400" lvl="2" indent="0">
              <a:buNone/>
            </a:pPr>
            <a:endParaRPr lang="en-US" dirty="0"/>
          </a:p>
          <a:p>
            <a:pPr marL="914400" lvl="2" indent="0">
              <a:buNone/>
            </a:pPr>
            <a:endParaRPr lang="en-US" dirty="0"/>
          </a:p>
          <a:p>
            <a:pPr marL="914400" lvl="2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6150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20CD29-7A85-052D-0BD4-18290704B6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Residential PV Adoption Scenarios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9B7917-F5AC-C98D-4382-9D1E0000B1C2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35007" y="1245870"/>
            <a:ext cx="11296181" cy="4161017"/>
          </a:xfrm>
        </p:spPr>
        <p:txBody>
          <a:bodyPr/>
          <a:lstStyle/>
          <a:p>
            <a:pPr marL="457200" lvl="1" indent="0">
              <a:buNone/>
            </a:pPr>
            <a:endParaRPr lang="en-US" dirty="0"/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lvl="1"/>
            <a:endParaRPr lang="en-US" dirty="0"/>
          </a:p>
          <a:p>
            <a:r>
              <a:rPr lang="en-US" dirty="0"/>
              <a:t>Initial NBT payback period results modeled with E3’s Customer Bill Model</a:t>
            </a:r>
            <a:r>
              <a:rPr lang="en-US" baseline="30000" dirty="0"/>
              <a:t>1</a:t>
            </a:r>
            <a:r>
              <a:rPr lang="en-US" dirty="0"/>
              <a:t> show the impact between the low-cost and high-cost scenarios under NBT:</a:t>
            </a:r>
          </a:p>
          <a:p>
            <a:pPr lvl="1"/>
            <a:r>
              <a:rPr lang="en-US" dirty="0"/>
              <a:t>NBT Payback period increases by approximately 3-4 years</a:t>
            </a:r>
            <a:r>
              <a:rPr lang="en-US" baseline="30000" dirty="0"/>
              <a:t> </a:t>
            </a:r>
          </a:p>
          <a:p>
            <a:pPr lvl="1"/>
            <a:r>
              <a:rPr lang="en-US" dirty="0"/>
              <a:t>12-15% decrease compared to current forecast in number of residential adopters by 2040</a:t>
            </a:r>
          </a:p>
          <a:p>
            <a:pPr lvl="1"/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br>
              <a:rPr lang="en-US" dirty="0"/>
            </a:br>
            <a:r>
              <a:rPr lang="en-US" dirty="0"/>
              <a:t> </a:t>
            </a:r>
            <a:br>
              <a:rPr lang="en-US" dirty="0"/>
            </a:br>
            <a:endParaRPr lang="en-US" dirty="0"/>
          </a:p>
          <a:p>
            <a:endParaRPr lang="en-US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BDFE8E66-AC9A-12F0-285C-464F08131B8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7751312"/>
              </p:ext>
            </p:extLst>
          </p:nvPr>
        </p:nvGraphicFramePr>
        <p:xfrm>
          <a:off x="1974042" y="1245870"/>
          <a:ext cx="8243917" cy="1854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70529">
                  <a:extLst>
                    <a:ext uri="{9D8B030D-6E8A-4147-A177-3AD203B41FA5}">
                      <a16:colId xmlns:a16="http://schemas.microsoft.com/office/drawing/2014/main" val="4160328345"/>
                    </a:ext>
                  </a:extLst>
                </a:gridCol>
                <a:gridCol w="2142564">
                  <a:extLst>
                    <a:ext uri="{9D8B030D-6E8A-4147-A177-3AD203B41FA5}">
                      <a16:colId xmlns:a16="http://schemas.microsoft.com/office/drawing/2014/main" val="3608339628"/>
                    </a:ext>
                  </a:extLst>
                </a:gridCol>
                <a:gridCol w="2330824">
                  <a:extLst>
                    <a:ext uri="{9D8B030D-6E8A-4147-A177-3AD203B41FA5}">
                      <a16:colId xmlns:a16="http://schemas.microsoft.com/office/drawing/2014/main" val="26904186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1400" dirty="0"/>
                        <a:t>Scenario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Investment Tax Credit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Trade Tariff Impact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013558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400" dirty="0"/>
                        <a:t>1 – Low-Cost (High Adoption)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30%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No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792364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400" dirty="0"/>
                        <a:t>2 – ITC with Sustained Tariff Impact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30%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Sustained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024201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400" dirty="0"/>
                        <a:t>3 – No ITC, No Sustained Tariff Impact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0%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No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8045405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400" dirty="0"/>
                        <a:t>4 – High-Cost (Low Adoption)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0%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Sustained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26516260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9CBCBA4B-781D-CFFD-C762-E9457C98EC42}"/>
              </a:ext>
            </a:extLst>
          </p:cNvPr>
          <p:cNvSpPr txBox="1"/>
          <p:nvPr/>
        </p:nvSpPr>
        <p:spPr>
          <a:xfrm>
            <a:off x="224118" y="5612130"/>
            <a:ext cx="108652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1. Payback period modeled using E3’s NBT Customer Bill Model: htts://www.cpuc.ca.gov/-/media/cpuc-website/divisions/energy-division/documents/net-energy-metering-nem/nemrevisit/nbt-model--12142022.xlsb</a:t>
            </a:r>
          </a:p>
        </p:txBody>
      </p:sp>
    </p:spTree>
    <p:extLst>
      <p:ext uri="{BB962C8B-B14F-4D97-AF65-F5344CB8AC3E}">
        <p14:creationId xmlns:p14="http://schemas.microsoft.com/office/powerpoint/2010/main" val="3136566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SDGE">
      <a:dk1>
        <a:sysClr val="windowText" lastClr="000000"/>
      </a:dk1>
      <a:lt1>
        <a:sysClr val="window" lastClr="FFFFFF"/>
      </a:lt1>
      <a:dk2>
        <a:srgbClr val="666366"/>
      </a:dk2>
      <a:lt2>
        <a:srgbClr val="E7E6E6"/>
      </a:lt2>
      <a:accent1>
        <a:srgbClr val="001689"/>
      </a:accent1>
      <a:accent2>
        <a:srgbClr val="58B847"/>
      </a:accent2>
      <a:accent3>
        <a:srgbClr val="FED600"/>
      </a:accent3>
      <a:accent4>
        <a:srgbClr val="0193D5"/>
      </a:accent4>
      <a:accent5>
        <a:srgbClr val="009F92"/>
      </a:accent5>
      <a:accent6>
        <a:srgbClr val="4ACCD4"/>
      </a:accent6>
      <a:hlink>
        <a:srgbClr val="0563C1"/>
      </a:hlink>
      <a:folHlink>
        <a:srgbClr val="954F72"/>
      </a:folHlink>
    </a:clrScheme>
    <a:fontScheme name="SDG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5067c814-4b34-462c-a21d-c185ff6548d2" xsi:nil="true"/>
    <lcf76f155ced4ddcb4097134ff3c332f xmlns="785685f2-c2e1-4352-89aa-3faca8eaba52">
      <Terms xmlns="http://schemas.microsoft.com/office/infopath/2007/PartnerControls"/>
    </lcf76f155ced4ddcb4097134ff3c332f>
    <_x0067_sp8 xmlns="785685f2-c2e1-4352-89aa-3faca8eaba52">
      <UserInfo>
        <DisplayName/>
        <AccountId xsi:nil="true"/>
        <AccountType/>
      </UserInfo>
    </_x0067_sp8>
    <MapTitle xmlns="785685f2-c2e1-4352-89aa-3faca8eaba52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1DC9A153AAEEE45BACE06E01F8272AC" ma:contentTypeVersion="20" ma:contentTypeDescription="Create a new document." ma:contentTypeScope="" ma:versionID="e5972570af8d79689e8f0bfaf52edc91">
  <xsd:schema xmlns:xsd="http://www.w3.org/2001/XMLSchema" xmlns:xs="http://www.w3.org/2001/XMLSchema" xmlns:p="http://schemas.microsoft.com/office/2006/metadata/properties" xmlns:ns2="785685f2-c2e1-4352-89aa-3faca8eaba52" xmlns:ns3="5067c814-4b34-462c-a21d-c185ff6548d2" targetNamespace="http://schemas.microsoft.com/office/2006/metadata/properties" ma:root="true" ma:fieldsID="07a80893a2c352701760cd950b3abfd3" ns2:_="" ns3:_="">
    <xsd:import namespace="785685f2-c2e1-4352-89aa-3faca8eaba52"/>
    <xsd:import namespace="5067c814-4b34-462c-a21d-c185ff6548d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_x0067_sp8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Location" minOccurs="0"/>
                <xsd:element ref="ns2:MapTitle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85685f2-c2e1-4352-89aa-3faca8eaba5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_x0067_sp8" ma:index="12" nillable="true" ma:displayName="Person or Group" ma:list="UserInfo" ma:internalName="_x0067_sp8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96df981b-247c-4b11-954d-40cb1951968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apTitle" ma:index="23" nillable="true" ma:displayName="Map Title" ma:description="The title of the map(s)" ma:format="Dropdown" ma:internalName="MapTitle">
      <xsd:simpleType>
        <xsd:restriction base="dms:Text">
          <xsd:maxLength value="255"/>
        </xsd:restriction>
      </xsd:simple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67c814-4b34-462c-a21d-c185ff6548d2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1" nillable="true" ma:displayName="Taxonomy Catch All Column" ma:hidden="true" ma:list="{b7982f68-cc81-44ab-bf34-84c0dc62eae2}" ma:internalName="TaxCatchAll" ma:showField="CatchAllData" ma:web="5067c814-4b34-462c-a21d-c185ff6548d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A805C31-3692-43BA-BC55-2D52A857138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DEE4E82-CCDF-49CB-BCA3-55CA76B24AF2}">
  <ds:schemaRefs>
    <ds:schemaRef ds:uri="http://www.w3.org/XML/1998/namespace"/>
    <ds:schemaRef ds:uri="http://purl.org/dc/terms/"/>
    <ds:schemaRef ds:uri="2A81EC0E-46CA-41E9-86A2-2B4071FDF468"/>
    <ds:schemaRef ds:uri="http://schemas.microsoft.com/office/infopath/2007/PartnerControls"/>
    <ds:schemaRef ds:uri="61e4e9ef-9b7e-4427-be7a-5e4be3d9bcea"/>
    <ds:schemaRef ds:uri="http://schemas.microsoft.com/office/2006/metadata/properties"/>
    <ds:schemaRef ds:uri="http://schemas.microsoft.com/office/2006/documentManagement/types"/>
    <ds:schemaRef ds:uri="http://schemas.openxmlformats.org/package/2006/metadata/core-properties"/>
    <ds:schemaRef ds:uri="2a81ec0e-46ca-41e9-86a2-2b4071fdf468"/>
    <ds:schemaRef ds:uri="ba3edced-cb8d-4cd7-ad88-9b628a3f0a22"/>
    <ds:schemaRef ds:uri="0617b76b-5bc2-4535-b01f-7ee38ca4afa6"/>
    <ds:schemaRef ds:uri="http://purl.org/dc/dcmitype/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991EAFB0-5F7D-48EB-A9C5-C692C839AA1E}"/>
</file>

<file path=docProps/app.xml><?xml version="1.0" encoding="utf-8"?>
<Properties xmlns="http://schemas.openxmlformats.org/officeDocument/2006/extended-properties" xmlns:vt="http://schemas.openxmlformats.org/officeDocument/2006/docPropsVTypes">
  <TotalTime>21795</TotalTime>
  <Words>279</Words>
  <Application>Microsoft Office PowerPoint</Application>
  <PresentationFormat>Widescreen</PresentationFormat>
  <Paragraphs>46</Paragraphs>
  <Slides>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Aptos</vt:lpstr>
      <vt:lpstr>Arial</vt:lpstr>
      <vt:lpstr>Courier New</vt:lpstr>
      <vt:lpstr>Wingdings</vt:lpstr>
      <vt:lpstr>Office Theme</vt:lpstr>
      <vt:lpstr>SDG&amp;E Residential PV Adoption Model Scenario Considerations</vt:lpstr>
      <vt:lpstr>SDG&amp;E Residential PV Adoption Model</vt:lpstr>
      <vt:lpstr>Residential PV Adoption Scenarios</vt:lpstr>
    </vt:vector>
  </TitlesOfParts>
  <Company>Sempra Energy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Zubaidi, Maher (Contractor)</dc:creator>
  <cp:lastModifiedBy>Simmerman, James S</cp:lastModifiedBy>
  <cp:revision>55</cp:revision>
  <dcterms:created xsi:type="dcterms:W3CDTF">2022-12-06T23:00:42Z</dcterms:created>
  <dcterms:modified xsi:type="dcterms:W3CDTF">2025-08-15T17:56:21Z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0x01010061DC9A153AAEEE45BACE06E01F8272AC</vt:lpwstr>
  </property>
  <property fmtid="{D5CDD505-2E9C-101B-9397-08002B2CF9AE}" pid="3" name="MediaServiceImageTags">
    <vt:lpwstr/>
  </property>
</Properties>
</file>