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charts/chart1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63" r:id="rId5"/>
    <p:sldId id="259" r:id="rId6"/>
    <p:sldId id="264" r:id="rId7"/>
    <p:sldId id="266" r:id="rId8"/>
    <p:sldId id="271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PA User" initials="BPA_ANH" lastIdx="1" clrIdx="0"/>
  <p:cmAuthor id="1" name="Kieran Connolly" initials="KPC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F"/>
    <a:srgbClr val="004990"/>
    <a:srgbClr val="685BC7"/>
    <a:srgbClr val="5E9732"/>
    <a:srgbClr val="C1D82F"/>
    <a:srgbClr val="0079C1"/>
    <a:srgbClr val="9A51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39" autoAdjust="0"/>
    <p:restoredTop sz="94660"/>
  </p:normalViewPr>
  <p:slideViewPr>
    <p:cSldViewPr>
      <p:cViewPr>
        <p:scale>
          <a:sx n="80" d="100"/>
          <a:sy n="80" d="100"/>
        </p:scale>
        <p:origin x="-2784" y="-13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32" y="-7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17" Type="http://schemas.openxmlformats.org/officeDocument/2006/relationships/customXml" Target="../customXml/item4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cs8200\AppData\Local\Microsoft\Windows\Temporary%20Internet%20Files\Content.Outlook\GGDMGCPA\CEC%20visua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HFILE.bud.bpa.gov\workgrps\Corporate%20Strategy\Market%20Design\CA%20Framework\Resource%20Adequacy\CEC%20visua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pattFill prst="wdDnDiag">
              <a:fgClr>
                <a:srgbClr val="00B0F0"/>
              </a:fgClr>
              <a:bgClr>
                <a:schemeClr val="bg1"/>
              </a:bgClr>
            </a:pattFill>
            <a:ln w="19050">
              <a:solidFill>
                <a:sysClr val="windowText" lastClr="000000"/>
              </a:solidFill>
            </a:ln>
          </c:spPr>
          <c:val>
            <c:numRef>
              <c:f>Sheet1!$B$1:$B$24</c:f>
              <c:numCache>
                <c:formatCode>General</c:formatCode>
                <c:ptCount val="2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50</c:v>
                </c:pt>
                <c:pt idx="6">
                  <c:v>50</c:v>
                </c:pt>
                <c:pt idx="7">
                  <c:v>50</c:v>
                </c:pt>
                <c:pt idx="8">
                  <c:v>50</c:v>
                </c:pt>
                <c:pt idx="9">
                  <c:v>50</c:v>
                </c:pt>
                <c:pt idx="10">
                  <c:v>50</c:v>
                </c:pt>
                <c:pt idx="11">
                  <c:v>50</c:v>
                </c:pt>
                <c:pt idx="12">
                  <c:v>50</c:v>
                </c:pt>
                <c:pt idx="13">
                  <c:v>50</c:v>
                </c:pt>
                <c:pt idx="14">
                  <c:v>50</c:v>
                </c:pt>
                <c:pt idx="15">
                  <c:v>50</c:v>
                </c:pt>
                <c:pt idx="16">
                  <c:v>50</c:v>
                </c:pt>
                <c:pt idx="17">
                  <c:v>50</c:v>
                </c:pt>
                <c:pt idx="18">
                  <c:v>50</c:v>
                </c:pt>
                <c:pt idx="19">
                  <c:v>50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</c:ser>
        <c:ser>
          <c:idx val="1"/>
          <c:order val="1"/>
          <c:spPr>
            <a:solidFill>
              <a:sysClr val="window" lastClr="FFFFFF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c:spPr>
          <c: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372288"/>
        <c:axId val="103373824"/>
      </c:areaChart>
      <c:catAx>
        <c:axId val="103372288"/>
        <c:scaling>
          <c:orientation val="minMax"/>
        </c:scaling>
        <c:delete val="0"/>
        <c:axPos val="b"/>
        <c:majorTickMark val="out"/>
        <c:minorTickMark val="none"/>
        <c:tickLblPos val="nextTo"/>
        <c:crossAx val="103373824"/>
        <c:crosses val="autoZero"/>
        <c:auto val="1"/>
        <c:lblAlgn val="ctr"/>
        <c:lblOffset val="100"/>
        <c:noMultiLvlLbl val="0"/>
      </c:catAx>
      <c:valAx>
        <c:axId val="103373824"/>
        <c:scaling>
          <c:orientation val="minMax"/>
          <c:max val="10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crossAx val="103372288"/>
        <c:crosses val="autoZero"/>
        <c:crossBetween val="midCat"/>
        <c:majorUnit val="25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rgbClr val="00B050"/>
            </a:solidFill>
            <a:ln w="25400">
              <a:solidFill>
                <a:sysClr val="windowText" lastClr="000000"/>
              </a:solidFill>
            </a:ln>
          </c:spPr>
          <c:val>
            <c:numRef>
              <c:f>'Sheet1 (2)'!$B$1:$B$24</c:f>
              <c:numCache>
                <c:formatCode>General</c:formatCode>
                <c:ptCount val="2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50</c:v>
                </c:pt>
                <c:pt idx="6">
                  <c:v>50</c:v>
                </c:pt>
                <c:pt idx="7">
                  <c:v>50</c:v>
                </c:pt>
                <c:pt idx="8">
                  <c:v>50</c:v>
                </c:pt>
                <c:pt idx="9">
                  <c:v>50</c:v>
                </c:pt>
                <c:pt idx="10">
                  <c:v>50</c:v>
                </c:pt>
                <c:pt idx="11">
                  <c:v>50</c:v>
                </c:pt>
                <c:pt idx="12">
                  <c:v>50</c:v>
                </c:pt>
                <c:pt idx="13">
                  <c:v>50</c:v>
                </c:pt>
                <c:pt idx="14">
                  <c:v>50</c:v>
                </c:pt>
                <c:pt idx="15">
                  <c:v>50</c:v>
                </c:pt>
                <c:pt idx="16">
                  <c:v>50</c:v>
                </c:pt>
                <c:pt idx="17">
                  <c:v>50</c:v>
                </c:pt>
                <c:pt idx="18">
                  <c:v>50</c:v>
                </c:pt>
                <c:pt idx="19">
                  <c:v>50</c:v>
                </c:pt>
                <c:pt idx="20">
                  <c:v>50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</c:ser>
        <c:ser>
          <c:idx val="1"/>
          <c:order val="1"/>
          <c:spPr>
            <a:solidFill>
              <a:sysClr val="window" lastClr="FFFFFF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c:spPr>
          <c: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spPr>
            <a:pattFill prst="wdDnDiag">
              <a:fgClr>
                <a:srgbClr val="00B0F0"/>
              </a:fgClr>
              <a:bgClr>
                <a:schemeClr val="bg1"/>
              </a:bgClr>
            </a:pattFill>
            <a:ln w="25400">
              <a:solidFill>
                <a:schemeClr val="tx1"/>
              </a:solidFill>
              <a:prstDash val="dash"/>
            </a:ln>
          </c:spPr>
          <c:val>
            <c:numRef>
              <c:f>'Sheet1 (2)'!$C$1:$C$24</c:f>
              <c:numCache>
                <c:formatCode>General</c:formatCode>
                <c:ptCount val="2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50</c:v>
                </c:pt>
                <c:pt idx="6">
                  <c:v>0</c:v>
                </c:pt>
                <c:pt idx="7">
                  <c:v>20</c:v>
                </c:pt>
                <c:pt idx="8">
                  <c:v>15</c:v>
                </c:pt>
                <c:pt idx="9">
                  <c:v>20</c:v>
                </c:pt>
                <c:pt idx="10">
                  <c:v>15</c:v>
                </c:pt>
                <c:pt idx="11">
                  <c:v>10</c:v>
                </c:pt>
                <c:pt idx="12">
                  <c:v>20</c:v>
                </c:pt>
                <c:pt idx="13">
                  <c:v>15</c:v>
                </c:pt>
                <c:pt idx="14">
                  <c:v>25</c:v>
                </c:pt>
                <c:pt idx="15">
                  <c:v>20</c:v>
                </c:pt>
                <c:pt idx="16">
                  <c:v>40</c:v>
                </c:pt>
                <c:pt idx="17">
                  <c:v>50</c:v>
                </c:pt>
                <c:pt idx="18">
                  <c:v>50</c:v>
                </c:pt>
                <c:pt idx="19">
                  <c:v>50</c:v>
                </c:pt>
                <c:pt idx="20">
                  <c:v>50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</c:ser>
        <c:ser>
          <c:idx val="3"/>
          <c:order val="3"/>
          <c:spPr>
            <a:pattFill prst="wdDnDiag">
              <a:fgClr>
                <a:srgbClr val="00B0F0"/>
              </a:fgClr>
              <a:bgClr>
                <a:schemeClr val="bg1"/>
              </a:bgClr>
            </a:pattFill>
            <a:ln w="25400">
              <a:solidFill>
                <a:schemeClr val="tx1"/>
              </a:solidFill>
              <a:prstDash val="dash"/>
            </a:ln>
          </c:spPr>
          <c:val>
            <c:numRef>
              <c:f>'Sheet1 (2)'!$D$1:$D$24</c:f>
              <c:numCache>
                <c:formatCode>General</c:formatCode>
                <c:ptCount val="2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4150528"/>
        <c:axId val="104152064"/>
      </c:areaChart>
      <c:catAx>
        <c:axId val="104150528"/>
        <c:scaling>
          <c:orientation val="minMax"/>
        </c:scaling>
        <c:delete val="0"/>
        <c:axPos val="b"/>
        <c:majorTickMark val="out"/>
        <c:minorTickMark val="none"/>
        <c:tickLblPos val="nextTo"/>
        <c:crossAx val="104152064"/>
        <c:crosses val="autoZero"/>
        <c:auto val="1"/>
        <c:lblAlgn val="ctr"/>
        <c:lblOffset val="100"/>
        <c:noMultiLvlLbl val="0"/>
      </c:catAx>
      <c:valAx>
        <c:axId val="104152064"/>
        <c:scaling>
          <c:orientation val="minMax"/>
          <c:max val="10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crossAx val="104150528"/>
        <c:crosses val="autoZero"/>
        <c:crossBetween val="midCat"/>
        <c:majorUnit val="25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A734DFD-218A-47B8-83E1-7A8CEFFF9FCA}" type="datetimeFigureOut">
              <a:rPr lang="en-US" smtClean="0"/>
              <a:t>5/10/2017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D727C66-4CFB-41AD-812D-D01FE70883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2369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48593BF-DE0C-4C87-AC3D-0A189E42EA2F}" type="datetimeFigureOut">
              <a:rPr lang="en-US" smtClean="0"/>
              <a:t>5/10/2017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98AF6E4-792C-457C-A2ED-C81C48D2AA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2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AF6E4-792C-457C-A2ED-C81C48D2AA2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902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AF6E4-792C-457C-A2ED-C81C48D2AA29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309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AF6E4-792C-457C-A2ED-C81C48D2AA2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268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AF6E4-792C-457C-A2ED-C81C48D2AA2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366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0046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1470025"/>
          </a:xfrm>
        </p:spPr>
        <p:txBody>
          <a:bodyPr>
            <a:normAutofit/>
          </a:bodyPr>
          <a:lstStyle>
            <a:lvl1pPr algn="ctr">
              <a:defRPr sz="4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2042160"/>
            <a:ext cx="9144000" cy="91440"/>
          </a:xfrm>
          <a:prstGeom prst="rect">
            <a:avLst/>
          </a:prstGeom>
          <a:solidFill>
            <a:srgbClr val="C1D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626"/>
            <a:ext cx="9143995" cy="2060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30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1470025"/>
          </a:xfrm>
        </p:spPr>
        <p:txBody>
          <a:bodyPr>
            <a:normAutofit/>
          </a:bodyPr>
          <a:lstStyle>
            <a:lvl1pPr algn="ctr">
              <a:defRPr sz="4200">
                <a:solidFill>
                  <a:srgbClr val="00467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467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626"/>
            <a:ext cx="9143995" cy="2060447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2042160"/>
            <a:ext cx="9144000" cy="91440"/>
          </a:xfrm>
          <a:prstGeom prst="rect">
            <a:avLst/>
          </a:prstGeom>
          <a:solidFill>
            <a:srgbClr val="C1D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647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0046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440574"/>
            <a:ext cx="9144000" cy="91440"/>
          </a:xfrm>
          <a:prstGeom prst="rect">
            <a:avLst/>
          </a:prstGeom>
          <a:solidFill>
            <a:srgbClr val="C1D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1470025"/>
          </a:xfrm>
        </p:spPr>
        <p:txBody>
          <a:bodyPr>
            <a:normAutofit/>
          </a:bodyPr>
          <a:lstStyle>
            <a:lvl1pPr algn="ctr">
              <a:defRPr sz="4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246" y="5899714"/>
            <a:ext cx="921016" cy="64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52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515284"/>
            <a:ext cx="9144000" cy="722139"/>
          </a:xfrm>
          <a:prstGeom prst="rect">
            <a:avLst/>
          </a:prstGeom>
          <a:solidFill>
            <a:srgbClr val="0049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67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rgbClr val="00467F"/>
                </a:solidFill>
              </a:defRPr>
            </a:lvl1pPr>
            <a:lvl2pPr>
              <a:defRPr>
                <a:solidFill>
                  <a:srgbClr val="00467F"/>
                </a:solidFill>
              </a:defRPr>
            </a:lvl2pPr>
            <a:lvl3pPr>
              <a:defRPr>
                <a:solidFill>
                  <a:srgbClr val="00467F"/>
                </a:solidFill>
              </a:defRPr>
            </a:lvl3pPr>
            <a:lvl4pPr>
              <a:defRPr>
                <a:solidFill>
                  <a:srgbClr val="00467F"/>
                </a:solidFill>
              </a:defRPr>
            </a:lvl4pPr>
            <a:lvl5pPr>
              <a:defRPr>
                <a:solidFill>
                  <a:srgbClr val="00467F"/>
                </a:solidFill>
              </a:defRPr>
            </a:lvl5pPr>
          </a:lstStyle>
          <a:p>
            <a:pPr lvl="0"/>
            <a:r>
              <a:rPr lang="en-US" dirty="0" smtClean="0"/>
              <a:t>Click to edit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B8BC155-96A9-416C-9A6C-7FA79B5D88E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556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440574"/>
            <a:ext cx="9144000" cy="91440"/>
          </a:xfrm>
          <a:prstGeom prst="rect">
            <a:avLst/>
          </a:prstGeom>
          <a:solidFill>
            <a:srgbClr val="C1D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91431"/>
          </a:xfrm>
        </p:spPr>
        <p:txBody>
          <a:bodyPr>
            <a:noAutofit/>
          </a:bodyPr>
          <a:lstStyle>
            <a:lvl1pPr>
              <a:defRPr sz="37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846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4990"/>
                </a:solidFill>
              </a:defRPr>
            </a:lvl1pPr>
            <a:lvl2pPr>
              <a:defRPr>
                <a:solidFill>
                  <a:srgbClr val="004990"/>
                </a:solidFill>
              </a:defRPr>
            </a:lvl2pPr>
            <a:lvl3pPr>
              <a:defRPr>
                <a:solidFill>
                  <a:srgbClr val="004990"/>
                </a:solidFill>
              </a:defRPr>
            </a:lvl3pPr>
            <a:lvl4pPr>
              <a:defRPr>
                <a:solidFill>
                  <a:srgbClr val="004990"/>
                </a:solidFill>
              </a:defRPr>
            </a:lvl4pPr>
            <a:lvl5pPr>
              <a:defRPr>
                <a:solidFill>
                  <a:srgbClr val="00499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B8BC155-96A9-416C-9A6C-7FA79B5D88E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556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440574"/>
            <a:ext cx="9144000" cy="91440"/>
          </a:xfrm>
          <a:prstGeom prst="rect">
            <a:avLst/>
          </a:prstGeom>
          <a:solidFill>
            <a:srgbClr val="C1D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6"/>
            <a:ext cx="9144000" cy="4572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315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B8BC155-96A9-416C-9A6C-7FA79B5D88E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556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457200" y="731772"/>
            <a:ext cx="8229600" cy="944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00467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idx="1"/>
          </p:nvPr>
        </p:nvSpPr>
        <p:spPr>
          <a:xfrm>
            <a:off x="457200" y="1805925"/>
            <a:ext cx="8229600" cy="4114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00467F"/>
                </a:solidFill>
              </a:defRPr>
            </a:lvl1pPr>
            <a:lvl2pPr>
              <a:defRPr>
                <a:solidFill>
                  <a:srgbClr val="00467F"/>
                </a:solidFill>
              </a:defRPr>
            </a:lvl2pPr>
            <a:lvl3pPr>
              <a:defRPr>
                <a:solidFill>
                  <a:srgbClr val="00467F"/>
                </a:solidFill>
              </a:defRPr>
            </a:lvl3pPr>
            <a:lvl4pPr>
              <a:defRPr>
                <a:solidFill>
                  <a:srgbClr val="00467F"/>
                </a:solidFill>
              </a:defRPr>
            </a:lvl4pPr>
            <a:lvl5pPr>
              <a:defRPr>
                <a:solidFill>
                  <a:srgbClr val="00467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719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457200" y="731772"/>
            <a:ext cx="8229600" cy="944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00499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idx="1"/>
          </p:nvPr>
        </p:nvSpPr>
        <p:spPr>
          <a:xfrm>
            <a:off x="457200" y="1805925"/>
            <a:ext cx="8229600" cy="1546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baseline="0">
                <a:solidFill>
                  <a:srgbClr val="004990"/>
                </a:solidFill>
              </a:defRPr>
            </a:lvl1pPr>
            <a:lvl2pPr>
              <a:defRPr>
                <a:solidFill>
                  <a:srgbClr val="5E9732"/>
                </a:solidFill>
              </a:defRPr>
            </a:lvl2pPr>
            <a:lvl3pPr>
              <a:defRPr>
                <a:solidFill>
                  <a:srgbClr val="5E9732"/>
                </a:solidFill>
              </a:defRPr>
            </a:lvl3pPr>
            <a:lvl4pPr>
              <a:defRPr>
                <a:solidFill>
                  <a:srgbClr val="5E9732"/>
                </a:solidFill>
              </a:defRPr>
            </a:lvl4pPr>
            <a:lvl5pPr>
              <a:defRPr>
                <a:solidFill>
                  <a:srgbClr val="5E9732"/>
                </a:solidFill>
              </a:defRPr>
            </a:lvl5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688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-16626"/>
            <a:ext cx="91440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44313"/>
            <a:ext cx="8229600" cy="5914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5925"/>
            <a:ext cx="8229600" cy="4114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556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dirty="0" smtClean="0"/>
              <a:t>Footer (Title of Presentation)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B8BC155-96A9-416C-9A6C-7FA79B5D88E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134779"/>
            <a:ext cx="9296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pc="1570" dirty="0" smtClean="0">
                <a:latin typeface="Arial" panose="020B0604020202020204" pitchFamily="34" charset="0"/>
                <a:cs typeface="Arial" panose="020B0604020202020204" pitchFamily="34" charset="0"/>
              </a:rPr>
              <a:t>BONNEVILLE</a:t>
            </a:r>
            <a:r>
              <a:rPr lang="en-US" sz="1000" spc="157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POWER ADMINISTRATION</a:t>
            </a:r>
            <a:endParaRPr lang="en-US" sz="1000" spc="157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459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7" r:id="rId2"/>
    <p:sldLayoutId id="2147483654" r:id="rId3"/>
    <p:sldLayoutId id="2147483696" r:id="rId4"/>
    <p:sldLayoutId id="2147483698" r:id="rId5"/>
    <p:sldLayoutId id="2147483650" r:id="rId6"/>
    <p:sldLayoutId id="2147483699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rgbClr val="00467F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0467F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00467F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rgbClr val="00467F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rgbClr val="00467F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rgbClr val="00467F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Bonneville Power Administration: CEC/CPUC Integrated Energy Policy Report 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19600"/>
            <a:ext cx="6400800" cy="9906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May 12, 2017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17818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94462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Federal Columbia River Power System</a:t>
            </a:r>
            <a:endParaRPr lang="en-US" dirty="0"/>
          </a:p>
        </p:txBody>
      </p:sp>
      <p:pic>
        <p:nvPicPr>
          <p:cNvPr id="10" name="Picture 3"/>
          <p:cNvPicPr>
            <a:picLocks noGrp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752599"/>
            <a:ext cx="5029200" cy="4267201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"/>
          <p:cNvSpPr txBox="1">
            <a:spLocks/>
          </p:cNvSpPr>
          <p:nvPr/>
        </p:nvSpPr>
        <p:spPr>
          <a:xfrm>
            <a:off x="5334000" y="1570038"/>
            <a:ext cx="3581400" cy="45259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rgbClr val="0070C0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rgbClr val="0070C0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rgbClr val="0070C0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rgbClr val="0070C0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rgbClr val="0070C0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 smtClean="0">
                <a:solidFill>
                  <a:srgbClr val="00467F"/>
                </a:solidFill>
              </a:rPr>
              <a:t>FCRPS is a partnership</a:t>
            </a:r>
            <a:endParaRPr lang="en-US" sz="1400" b="1" dirty="0" smtClean="0">
              <a:solidFill>
                <a:srgbClr val="00467F"/>
              </a:solidFill>
            </a:endParaRPr>
          </a:p>
          <a:p>
            <a:pPr marL="458788" lvl="1"/>
            <a:r>
              <a:rPr lang="en-US" sz="1400" dirty="0" smtClean="0">
                <a:solidFill>
                  <a:srgbClr val="00467F"/>
                </a:solidFill>
              </a:rPr>
              <a:t>US Army Corps of Engineers (Corps)</a:t>
            </a:r>
          </a:p>
          <a:p>
            <a:pPr marL="458788" lvl="1"/>
            <a:r>
              <a:rPr lang="en-US" sz="1400" dirty="0" smtClean="0">
                <a:solidFill>
                  <a:srgbClr val="00467F"/>
                </a:solidFill>
              </a:rPr>
              <a:t>US Bureau of Reclamation (Reclamation)</a:t>
            </a:r>
          </a:p>
          <a:p>
            <a:pPr marL="458788" lvl="1"/>
            <a:r>
              <a:rPr lang="en-US" sz="1400" dirty="0" smtClean="0">
                <a:solidFill>
                  <a:srgbClr val="00467F"/>
                </a:solidFill>
              </a:rPr>
              <a:t>Bonneville Power Administration (BPA) </a:t>
            </a:r>
          </a:p>
          <a:p>
            <a:endParaRPr lang="en-US" sz="1800" dirty="0" smtClean="0">
              <a:solidFill>
                <a:srgbClr val="00467F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2000" b="1" dirty="0" smtClean="0">
                <a:solidFill>
                  <a:srgbClr val="00467F"/>
                </a:solidFill>
              </a:rPr>
              <a:t>FCRPS 31 hydro plants</a:t>
            </a:r>
            <a:endParaRPr lang="en-US" altLang="en-US" sz="1400" b="1" dirty="0" smtClean="0">
              <a:solidFill>
                <a:srgbClr val="00467F"/>
              </a:solidFill>
            </a:endParaRPr>
          </a:p>
          <a:p>
            <a:pPr marL="458788" lvl="1">
              <a:lnSpc>
                <a:spcPct val="80000"/>
              </a:lnSpc>
            </a:pPr>
            <a:r>
              <a:rPr lang="en-US" altLang="en-US" sz="1400" dirty="0" smtClean="0">
                <a:solidFill>
                  <a:srgbClr val="00467F"/>
                </a:solidFill>
              </a:rPr>
              <a:t>21 Corps (14,651 MWs)</a:t>
            </a:r>
          </a:p>
          <a:p>
            <a:pPr marL="458788" lvl="1">
              <a:lnSpc>
                <a:spcPct val="80000"/>
              </a:lnSpc>
            </a:pPr>
            <a:r>
              <a:rPr lang="en-US" altLang="en-US" sz="1400" dirty="0" smtClean="0">
                <a:solidFill>
                  <a:srgbClr val="00467F"/>
                </a:solidFill>
              </a:rPr>
              <a:t>10 Reclamation  (7,807 MWs)</a:t>
            </a:r>
          </a:p>
          <a:p>
            <a:pPr marL="458788" lvl="1">
              <a:lnSpc>
                <a:spcPct val="80000"/>
              </a:lnSpc>
            </a:pPr>
            <a:r>
              <a:rPr lang="en-US" sz="1400" dirty="0" smtClean="0">
                <a:solidFill>
                  <a:srgbClr val="00467F"/>
                </a:solidFill>
              </a:rPr>
              <a:t>209 Generating Units ranging from 1 </a:t>
            </a:r>
            <a:r>
              <a:rPr lang="en-US" sz="1400" dirty="0">
                <a:solidFill>
                  <a:srgbClr val="00467F"/>
                </a:solidFill>
              </a:rPr>
              <a:t>MW (Boise Diversion) to 805 MW (Grand Coulee)</a:t>
            </a:r>
          </a:p>
          <a:p>
            <a:pPr marL="458788" lvl="1">
              <a:lnSpc>
                <a:spcPct val="80000"/>
              </a:lnSpc>
            </a:pPr>
            <a:endParaRPr lang="en-US" altLang="en-US" sz="1400" dirty="0" smtClean="0">
              <a:solidFill>
                <a:srgbClr val="00467F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2000" b="1" dirty="0" smtClean="0">
                <a:solidFill>
                  <a:srgbClr val="00467F"/>
                </a:solidFill>
              </a:rPr>
              <a:t>Canadian </a:t>
            </a:r>
            <a:r>
              <a:rPr lang="en-US" altLang="en-US" sz="2000" dirty="0" smtClean="0">
                <a:solidFill>
                  <a:srgbClr val="00467F"/>
                </a:solidFill>
              </a:rPr>
              <a:t>and</a:t>
            </a:r>
            <a:r>
              <a:rPr lang="en-US" altLang="en-US" sz="2000" b="1" dirty="0" smtClean="0">
                <a:solidFill>
                  <a:srgbClr val="00467F"/>
                </a:solidFill>
              </a:rPr>
              <a:t> Non-Federal</a:t>
            </a:r>
            <a:r>
              <a:rPr lang="en-US" altLang="en-US" sz="2000" dirty="0" smtClean="0">
                <a:solidFill>
                  <a:srgbClr val="00467F"/>
                </a:solidFill>
              </a:rPr>
              <a:t> entities also operate significant hydro facilities on these rivers</a:t>
            </a:r>
            <a:endParaRPr lang="en-US" sz="1800" dirty="0">
              <a:solidFill>
                <a:srgbClr val="0046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03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762000"/>
            <a:ext cx="4267200" cy="57912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600" b="1" dirty="0" smtClean="0"/>
              <a:t>Northwest &amp; California Intertie Transmission</a:t>
            </a:r>
          </a:p>
          <a:p>
            <a:pPr marL="0" indent="0" algn="ctr">
              <a:buNone/>
            </a:pPr>
            <a:r>
              <a:rPr lang="en-US" sz="1800" b="1" dirty="0" smtClean="0"/>
              <a:t>Flexibility increases as commitments move earlier and longer</a:t>
            </a:r>
          </a:p>
          <a:p>
            <a:endParaRPr lang="en-US" sz="2200" dirty="0" smtClean="0"/>
          </a:p>
          <a:p>
            <a:r>
              <a:rPr lang="en-US" sz="2000" dirty="0" smtClean="0"/>
              <a:t>California-Oregon Intertie (COI) has 400 MW of dynamic transfer capability for 5 minute dispatch</a:t>
            </a:r>
          </a:p>
          <a:p>
            <a:endParaRPr lang="en-US" sz="2000" dirty="0" smtClean="0"/>
          </a:p>
          <a:p>
            <a:r>
              <a:rPr lang="en-US" sz="2000" dirty="0" smtClean="0"/>
              <a:t>The entire COI capacity totals 4800 MW that can be used in 15 minute or longer increments</a:t>
            </a:r>
          </a:p>
          <a:p>
            <a:endParaRPr lang="en-US" sz="2000" dirty="0" smtClean="0"/>
          </a:p>
          <a:p>
            <a:r>
              <a:rPr lang="en-US" sz="2000" dirty="0" smtClean="0"/>
              <a:t>The Pacific DC intertie has 3100 MW of transfer capability and can be scheduled hourly or longer </a:t>
            </a:r>
          </a:p>
          <a:p>
            <a:pPr marL="0" indent="0">
              <a:buNone/>
            </a:pPr>
            <a:endParaRPr lang="en-US" sz="2200" dirty="0" smtClean="0"/>
          </a:p>
          <a:p>
            <a:endParaRPr lang="en-US" dirty="0"/>
          </a:p>
        </p:txBody>
      </p:sp>
      <p:pic>
        <p:nvPicPr>
          <p:cNvPr id="2" name="Picture 2" descr="C:\Users\anh2850\AppData\Local\Microsoft\Windows\Temporary Internet Files\Content.Outlook\H0S4EHO7\Pacific_intertie_geographic_ma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3536156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0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457200"/>
            <a:ext cx="4267200" cy="31470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600" b="1" dirty="0" smtClean="0"/>
              <a:t>Example Hydro Resource Commitment</a:t>
            </a:r>
          </a:p>
          <a:p>
            <a:pPr marL="0" indent="0" algn="ctr">
              <a:buNone/>
            </a:pPr>
            <a:r>
              <a:rPr lang="en-US" sz="1800" b="1" dirty="0"/>
              <a:t>Flexibility increases as commitments move earlier and longer</a:t>
            </a:r>
          </a:p>
          <a:p>
            <a:r>
              <a:rPr lang="en-US" sz="1800" dirty="0" smtClean="0"/>
              <a:t>Fuel supply is committed over time to meet water requirements &amp; load</a:t>
            </a:r>
          </a:p>
          <a:p>
            <a:r>
              <a:rPr lang="en-US" sz="1800" dirty="0" smtClean="0"/>
              <a:t>Managed across connected projects to meet needs now and in the future </a:t>
            </a:r>
          </a:p>
          <a:p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3646" y="3700931"/>
            <a:ext cx="4157353" cy="2918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/>
              <a:t>Major capacity commitments day ahead (</a:t>
            </a:r>
            <a:r>
              <a:rPr lang="en-US" sz="2000" i="1" dirty="0" smtClean="0"/>
              <a:t>see navy blue</a:t>
            </a:r>
            <a:r>
              <a:rPr lang="en-US" sz="2000" dirty="0" smtClean="0"/>
              <a:t>)</a:t>
            </a:r>
          </a:p>
          <a:p>
            <a:endParaRPr lang="en-US" sz="2000" dirty="0" smtClean="0"/>
          </a:p>
          <a:p>
            <a:r>
              <a:rPr lang="en-US" sz="2000" dirty="0" smtClean="0"/>
              <a:t>Forecastable vs. Non-forecast flexibility have different impacts</a:t>
            </a:r>
          </a:p>
          <a:p>
            <a:endParaRPr lang="en-US" sz="2000" dirty="0" smtClean="0"/>
          </a:p>
          <a:p>
            <a:r>
              <a:rPr lang="en-US" sz="2000" b="1" i="1" dirty="0" smtClean="0"/>
              <a:t>Flexibility decreases as real time approaches (see pink)</a:t>
            </a:r>
          </a:p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219200" y="609600"/>
            <a:ext cx="20574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562600" y="3581400"/>
            <a:ext cx="20574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390900"/>
            <a:ext cx="503872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2" y="457200"/>
            <a:ext cx="45720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3505200" y="4191000"/>
            <a:ext cx="2057400" cy="5334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810000" y="4457700"/>
            <a:ext cx="3810000" cy="17907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5704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944628"/>
          </a:xfrm>
        </p:spPr>
        <p:txBody>
          <a:bodyPr>
            <a:noAutofit/>
          </a:bodyPr>
          <a:lstStyle/>
          <a:p>
            <a:pPr algn="ctr"/>
            <a:r>
              <a:rPr lang="en-US" sz="2600" dirty="0" smtClean="0"/>
              <a:t>Current CA Block Product </a:t>
            </a:r>
            <a:r>
              <a:rPr lang="en-US" sz="2400" dirty="0" smtClean="0"/>
              <a:t>vs.</a:t>
            </a:r>
            <a:r>
              <a:rPr lang="en-US" sz="2600" dirty="0" smtClean="0"/>
              <a:t> Future CA Flexible Product</a:t>
            </a:r>
            <a:endParaRPr lang="en-US" sz="26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1091374"/>
              </p:ext>
            </p:extLst>
          </p:nvPr>
        </p:nvGraphicFramePr>
        <p:xfrm>
          <a:off x="176212" y="2819400"/>
          <a:ext cx="4572000" cy="3952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Content Placeholder 2"/>
          <p:cNvSpPr txBox="1">
            <a:spLocks/>
          </p:cNvSpPr>
          <p:nvPr/>
        </p:nvSpPr>
        <p:spPr>
          <a:xfrm>
            <a:off x="304800" y="1143000"/>
            <a:ext cx="4157353" cy="34290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Provides carbon benefit to California</a:t>
            </a:r>
          </a:p>
          <a:p>
            <a:r>
              <a:rPr lang="en-US" sz="2000" dirty="0" smtClean="0"/>
              <a:t>Facilitates </a:t>
            </a:r>
            <a:r>
              <a:rPr lang="en-US" sz="2000" dirty="0" smtClean="0"/>
              <a:t>hydro management</a:t>
            </a:r>
          </a:p>
          <a:p>
            <a:r>
              <a:rPr lang="en-US" sz="2000" dirty="0" smtClean="0"/>
              <a:t>Compensation reflects Northwest opportunity cost – including avoided carbon value in California</a:t>
            </a:r>
            <a:endParaRPr lang="en-US" sz="2000" dirty="0" smtClean="0"/>
          </a:p>
          <a:p>
            <a:r>
              <a:rPr lang="en-US" sz="2000" dirty="0" smtClean="0"/>
              <a:t>Highly utilizes existing transmission interties bought and paid for by ratepayers in Northwest and California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4724400" y="1143000"/>
            <a:ext cx="4157353" cy="3276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rgbClr val="00467F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 smtClean="0"/>
              <a:t>If a more flexible, shaped product is desired, then we must work together to address:</a:t>
            </a:r>
          </a:p>
          <a:p>
            <a:pPr lvl="1"/>
            <a:r>
              <a:rPr lang="en-US" sz="1600" dirty="0" smtClean="0"/>
              <a:t>Commitment in a day-ahead market</a:t>
            </a:r>
          </a:p>
          <a:p>
            <a:pPr lvl="1"/>
            <a:r>
              <a:rPr lang="en-US" sz="1600" dirty="0"/>
              <a:t>Qualifying external resources</a:t>
            </a:r>
          </a:p>
          <a:p>
            <a:pPr lvl="1"/>
            <a:r>
              <a:rPr lang="en-US" sz="1600" dirty="0" smtClean="0"/>
              <a:t>Changes in compensation</a:t>
            </a:r>
          </a:p>
          <a:p>
            <a:pPr lvl="1"/>
            <a:r>
              <a:rPr lang="en-US" sz="1600" dirty="0" smtClean="0"/>
              <a:t>Changes in streamflow</a:t>
            </a:r>
          </a:p>
          <a:p>
            <a:pPr lvl="1"/>
            <a:r>
              <a:rPr lang="en-US" sz="1600" dirty="0" smtClean="0"/>
              <a:t>Changes in carbon</a:t>
            </a:r>
          </a:p>
          <a:p>
            <a:pPr lvl="1"/>
            <a:r>
              <a:rPr lang="en-US" sz="1600" dirty="0" smtClean="0"/>
              <a:t>Changes in</a:t>
            </a:r>
          </a:p>
          <a:p>
            <a:pPr marL="457200" lvl="1" indent="0">
              <a:buNone/>
            </a:pPr>
            <a:r>
              <a:rPr lang="en-US" sz="1600" dirty="0"/>
              <a:t> </a:t>
            </a:r>
            <a:r>
              <a:rPr lang="en-US" sz="1600" dirty="0" smtClean="0"/>
              <a:t>     transmission</a:t>
            </a:r>
          </a:p>
          <a:p>
            <a:pPr marL="457200" lvl="1" indent="0">
              <a:buNone/>
            </a:pPr>
            <a:r>
              <a:rPr lang="en-US" sz="1600" dirty="0"/>
              <a:t> </a:t>
            </a:r>
            <a:r>
              <a:rPr lang="en-US" sz="1600" dirty="0" smtClean="0"/>
              <a:t>     availability</a:t>
            </a:r>
            <a:endParaRPr lang="en-US" sz="2000" dirty="0" smtClean="0"/>
          </a:p>
        </p:txBody>
      </p:sp>
      <p:sp>
        <p:nvSpPr>
          <p:cNvPr id="2" name="TextBox 1"/>
          <p:cNvSpPr txBox="1"/>
          <p:nvPr/>
        </p:nvSpPr>
        <p:spPr>
          <a:xfrm rot="16200000">
            <a:off x="-158318" y="4516569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MW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 rot="16200000">
            <a:off x="4270181" y="4516569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MW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594330" y="6559918"/>
            <a:ext cx="1535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Hours in a Day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990118" y="6557943"/>
            <a:ext cx="1535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Hours in a Day</a:t>
            </a:r>
            <a:endParaRPr lang="en-US" dirty="0"/>
          </a:p>
        </p:txBody>
      </p:sp>
      <p:graphicFrame>
        <p:nvGraphicFramePr>
          <p:cNvPr id="18" name="Chart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9325779"/>
              </p:ext>
            </p:extLst>
          </p:nvPr>
        </p:nvGraphicFramePr>
        <p:xfrm>
          <a:off x="4724400" y="2819400"/>
          <a:ext cx="4295776" cy="3952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29982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17-IEPR-07</Docket_x0020_Number>
    <TaxCatchAll xmlns="8eef3743-c7b3-4cbe-8837-b6e805be353c">
      <Value>8</Value>
      <Value>130</Value>
      <Value>6</Value>
      <Value>61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2017-05-12 Workshop</TermName>
          <TermId xmlns="http://schemas.microsoft.com/office/infopath/2007/PartnerControls">8b90c8ed-a2a2-49a7-b4a8-efa24e1872e5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Z5JXHV6S7NA6-3-109360</_dlc_DocId>
    <_dlc_DocIdUrl xmlns="8eef3743-c7b3-4cbe-8837-b6e805be353c">
      <Url>http://efilingspinternal/_layouts/DocIdRedir.aspx?ID=Z5JXHV6S7NA6-3-109360</Url>
      <Description>Z5JXHV6S7NA6-3-109360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5246E905-CB76-4A17-AB2A-2FFA53A6BDB1}"/>
</file>

<file path=customXml/itemProps2.xml><?xml version="1.0" encoding="utf-8"?>
<ds:datastoreItem xmlns:ds="http://schemas.openxmlformats.org/officeDocument/2006/customXml" ds:itemID="{4F7E44D1-390D-45A9-8FB1-B52E3DD244DA}"/>
</file>

<file path=customXml/itemProps3.xml><?xml version="1.0" encoding="utf-8"?>
<ds:datastoreItem xmlns:ds="http://schemas.openxmlformats.org/officeDocument/2006/customXml" ds:itemID="{F8931393-542E-43F1-9588-AF891704F825}"/>
</file>

<file path=customXml/itemProps4.xml><?xml version="1.0" encoding="utf-8"?>
<ds:datastoreItem xmlns:ds="http://schemas.openxmlformats.org/officeDocument/2006/customXml" ds:itemID="{0C2C0758-255B-420C-9ACA-4C9A597599D4}"/>
</file>

<file path=docProps/app.xml><?xml version="1.0" encoding="utf-8"?>
<Properties xmlns="http://schemas.openxmlformats.org/officeDocument/2006/extended-properties" xmlns:vt="http://schemas.openxmlformats.org/officeDocument/2006/docPropsVTypes">
  <TotalTime>6392</TotalTime>
  <Words>316</Words>
  <Application>Microsoft Office PowerPoint</Application>
  <PresentationFormat>On-screen Show (4:3)</PresentationFormat>
  <Paragraphs>53</Paragraphs>
  <Slides>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Bonneville Power Administration: CEC/CPUC Integrated Energy Policy Report </vt:lpstr>
      <vt:lpstr>Federal Columbia River Power System</vt:lpstr>
      <vt:lpstr>PowerPoint Presentation</vt:lpstr>
      <vt:lpstr>PowerPoint Presentation</vt:lpstr>
      <vt:lpstr>Current CA Block Product vs. Future CA Flexible Product</vt:lpstr>
    </vt:vector>
  </TitlesOfParts>
  <Company>Bonneville Power Administration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Bonneville Power Administration: CEC/CPUC Integrated Energy Policy Report </dc:title>
  <dc:creator>BPA User</dc:creator>
  <cp:lastModifiedBy>Mark Symonds</cp:lastModifiedBy>
  <cp:revision>217</cp:revision>
  <cp:lastPrinted>2017-05-09T19:29:19Z</cp:lastPrinted>
  <dcterms:created xsi:type="dcterms:W3CDTF">2013-09-16T17:48:00Z</dcterms:created>
  <dcterms:modified xsi:type="dcterms:W3CDTF">2017-05-10T23:28:24Z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9224e7d5-1545-49dc-ae63-d8a4936385be</vt:lpwstr>
  </property>
  <property fmtid="{D5CDD505-2E9C-101B-9397-08002B2CF9AE}" pid="4" name="Subject_x0020_Areas">
    <vt:lpwstr>130;#IEPR 2017-05-12 Workshop|8b90c8ed-a2a2-49a7-b4a8-efa24e1872e5;#61;#IEPR Presentations|51277923-a549-4352-9cc5-bcce892adf24</vt:lpwstr>
  </property>
  <property fmtid="{D5CDD505-2E9C-101B-9397-08002B2CF9AE}" pid="5" name="_CopySource">
    <vt:lpwstr>http://efilingspinternal/PendingDocuments/17-IEPR-07/20170511T112644_Bonneville_Power_Administration_CECCPUC_Integrated_Energy_Polic.pptx</vt:lpwstr>
  </property>
  <property fmtid="{D5CDD505-2E9C-101B-9397-08002B2CF9AE}" pid="6" name="Subject Areas">
    <vt:lpwstr>130;#IEPR 2017-05-12 Workshop|8b90c8ed-a2a2-49a7-b4a8-efa24e1872e5;#61;#IEPR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2045600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