
<file path=[Content_Types].xml><?xml version="1.0" encoding="utf-8"?>
<Types xmlns="http://schemas.openxmlformats.org/package/2006/content-types">
  <Default Extension="png" ContentType="image/png"/>
  <Default Extension="rels" ContentType="application/vnd.openxmlformats-package.relationships+xml"/>
  <Default Extension="jpeg" ContentType="image/jpeg"/>
  <Default Extension="xml" ContentType="application/xml"/>
  <Override PartName="/ppt/presentation.xml" ContentType="application/vnd.openxmlformats-officedocument.presentationml.presentation.main+xml"/>
  <Override PartName="/ppt/slides/slide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notesSlides/notesSlide1.xml" ContentType="application/vnd.openxmlformats-officedocument.presentationml.notesSlide+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18.xml" ContentType="application/vnd.openxmlformats-officedocument.presentationml.notesSlide+xml"/>
  <Override PartName="/ppt/notesSlides/notesSlide15.xml" ContentType="application/vnd.openxmlformats-officedocument.presentationml.notesSlide+xml"/>
  <Override PartName="/ppt/notesSlides/notesSlide21.xml" ContentType="application/vnd.openxmlformats-officedocument.presentationml.notesSlide+xml"/>
  <Override PartName="/ppt/notesSlides/notesSlide20.xml" ContentType="application/vnd.openxmlformats-officedocument.presentationml.notesSlide+xml"/>
  <Override PartName="/ppt/slideMasters/slideMaster1.xml" ContentType="application/vnd.openxmlformats-officedocument.presentationml.slideMaster+xml"/>
  <Override PartName="/ppt/notesSlides/notesSlide19.xml" ContentType="application/vnd.openxmlformats-officedocument.presentationml.notesSlid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23"/>
  </p:notesMasterIdLst>
  <p:sldIdLst>
    <p:sldId id="257" r:id="rId2"/>
    <p:sldId id="275" r:id="rId3"/>
    <p:sldId id="260" r:id="rId4"/>
    <p:sldId id="274" r:id="rId5"/>
    <p:sldId id="272" r:id="rId6"/>
    <p:sldId id="259" r:id="rId7"/>
    <p:sldId id="261" r:id="rId8"/>
    <p:sldId id="262" r:id="rId9"/>
    <p:sldId id="264" r:id="rId10"/>
    <p:sldId id="266" r:id="rId11"/>
    <p:sldId id="267" r:id="rId12"/>
    <p:sldId id="265" r:id="rId13"/>
    <p:sldId id="273" r:id="rId14"/>
    <p:sldId id="277" r:id="rId15"/>
    <p:sldId id="268" r:id="rId16"/>
    <p:sldId id="270" r:id="rId17"/>
    <p:sldId id="271" r:id="rId18"/>
    <p:sldId id="276" r:id="rId19"/>
    <p:sldId id="278" r:id="rId20"/>
    <p:sldId id="281" r:id="rId21"/>
    <p:sldId id="279"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211FB"/>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4994" autoAdjust="0"/>
    <p:restoredTop sz="94660"/>
  </p:normalViewPr>
  <p:slideViewPr>
    <p:cSldViewPr>
      <p:cViewPr varScale="1">
        <p:scale>
          <a:sx n="108" d="100"/>
          <a:sy n="108" d="100"/>
        </p:scale>
        <p:origin x="-1770"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82" d="100"/>
          <a:sy n="82" d="100"/>
        </p:scale>
        <p:origin x="-3132" y="-84"/>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ustomXml" Target="../customXml/item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 Id="rId30"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91FEBD6-B3C6-4673-B9E3-C7AF45C6E76D}" type="datetimeFigureOut">
              <a:rPr lang="en-US" smtClean="0"/>
              <a:pPr/>
              <a:t>4/9/2015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8A10EE5-FC07-4EAB-9E60-107AFDFF951D}"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600" b="1" dirty="0" smtClean="0"/>
              <a:t>Good afternoon. On behalf of the Union of Concerned Scientists and its </a:t>
            </a:r>
            <a:r>
              <a:rPr lang="en-US" sz="1600" b="1" dirty="0" smtClean="0"/>
              <a:t>members </a:t>
            </a:r>
            <a:r>
              <a:rPr lang="en-US" sz="1600" b="1" dirty="0" smtClean="0"/>
              <a:t>and supporters in California, I thank you for this opportunity to share our views on interim </a:t>
            </a:r>
            <a:r>
              <a:rPr lang="en-US" sz="1600" b="1" dirty="0" smtClean="0"/>
              <a:t> spent fuel storage. </a:t>
            </a:r>
            <a:endParaRPr lang="en-US" sz="1600" b="1" dirty="0"/>
          </a:p>
        </p:txBody>
      </p:sp>
      <p:sp>
        <p:nvSpPr>
          <p:cNvPr id="4" name="Slide Number Placeholder 3"/>
          <p:cNvSpPr>
            <a:spLocks noGrp="1"/>
          </p:cNvSpPr>
          <p:nvPr>
            <p:ph type="sldNum" sz="quarter" idx="10"/>
          </p:nvPr>
        </p:nvSpPr>
        <p:spPr/>
        <p:txBody>
          <a:bodyPr/>
          <a:lstStyle/>
          <a:p>
            <a:fld id="{28A10EE5-FC07-4EAB-9E60-107AFDFF951D}"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600" b="1" dirty="0" smtClean="0"/>
              <a:t>Interim storage is a step in the nuclear fuel cycle.  Uranium </a:t>
            </a:r>
            <a:r>
              <a:rPr lang="en-US" sz="1600" b="1" dirty="0" smtClean="0"/>
              <a:t>dug from the groun</a:t>
            </a:r>
            <a:r>
              <a:rPr lang="en-US" sz="1600" b="1" dirty="0" smtClean="0"/>
              <a:t>d </a:t>
            </a:r>
            <a:r>
              <a:rPr lang="en-US" sz="1600" b="1" dirty="0" smtClean="0"/>
              <a:t>is processed into </a:t>
            </a:r>
            <a:r>
              <a:rPr lang="en-US" sz="1600" b="1" dirty="0" smtClean="0"/>
              <a:t>fuel for use in nuclear power reactors. </a:t>
            </a:r>
          </a:p>
          <a:p>
            <a:endParaRPr lang="en-US" sz="1600" b="1" dirty="0"/>
          </a:p>
          <a:p>
            <a:r>
              <a:rPr lang="en-US" sz="1600" b="1" dirty="0" smtClean="0"/>
              <a:t>The United States does not reprocess spent fuel from nuclear power reactors, so it goes into interim storage pending final disposition.</a:t>
            </a:r>
          </a:p>
        </p:txBody>
      </p:sp>
      <p:sp>
        <p:nvSpPr>
          <p:cNvPr id="4" name="Slide Number Placeholder 3"/>
          <p:cNvSpPr>
            <a:spLocks noGrp="1"/>
          </p:cNvSpPr>
          <p:nvPr>
            <p:ph type="sldNum" sz="quarter" idx="10"/>
          </p:nvPr>
        </p:nvSpPr>
        <p:spPr/>
        <p:txBody>
          <a:bodyPr/>
          <a:lstStyle/>
          <a:p>
            <a:fld id="{28A10EE5-FC07-4EAB-9E60-107AFDFF951D}"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600" b="1" dirty="0" smtClean="0"/>
              <a:t>In a</a:t>
            </a:r>
            <a:r>
              <a:rPr lang="en-US" sz="1600" b="1" dirty="0" smtClean="0"/>
              <a:t> reactor</a:t>
            </a:r>
            <a:r>
              <a:rPr lang="en-US" sz="1600" b="1" dirty="0" smtClean="0"/>
              <a:t>, </a:t>
            </a:r>
            <a:r>
              <a:rPr lang="en-US" sz="1600" b="1" dirty="0" smtClean="0"/>
              <a:t>nuclear fuel is so hazardous that federal liability protection is </a:t>
            </a:r>
            <a:r>
              <a:rPr lang="en-US" sz="1600" b="1" dirty="0" smtClean="0"/>
              <a:t>required. </a:t>
            </a:r>
            <a:r>
              <a:rPr lang="en-US" sz="1600" b="1" dirty="0" smtClean="0"/>
              <a:t>And reactor cores are backed by multiple emergency cooling systems and housed inside robust containments to manage the hazard.</a:t>
            </a:r>
          </a:p>
          <a:p>
            <a:endParaRPr lang="en-US" sz="1600" b="1" dirty="0"/>
          </a:p>
          <a:p>
            <a:r>
              <a:rPr lang="en-US" sz="1600" b="1" dirty="0" smtClean="0"/>
              <a:t>In </a:t>
            </a:r>
            <a:r>
              <a:rPr lang="en-US" sz="1600" b="1" dirty="0" smtClean="0"/>
              <a:t>a </a:t>
            </a:r>
            <a:r>
              <a:rPr lang="en-US" sz="1600" b="1" dirty="0" smtClean="0"/>
              <a:t>repository</a:t>
            </a:r>
            <a:r>
              <a:rPr lang="en-US" sz="1600" b="1" dirty="0" smtClean="0"/>
              <a:t>, spent fuel is so hazardous that </a:t>
            </a:r>
            <a:r>
              <a:rPr lang="en-US" sz="1600" b="1" dirty="0" smtClean="0"/>
              <a:t> it must be isolated from the environment for at least 10,000 years.</a:t>
            </a:r>
          </a:p>
          <a:p>
            <a:endParaRPr lang="en-US" sz="1600" b="1" dirty="0" smtClean="0"/>
          </a:p>
          <a:p>
            <a:r>
              <a:rPr lang="en-US" sz="1600" b="1" dirty="0" smtClean="0"/>
              <a:t>Spent </a:t>
            </a:r>
            <a:r>
              <a:rPr lang="en-US" sz="1600" b="1" dirty="0" smtClean="0"/>
              <a:t>fuel in interim storage between these two very hazardous endpoints is </a:t>
            </a:r>
            <a:r>
              <a:rPr lang="en-US" sz="1600" b="1" dirty="0" smtClean="0"/>
              <a:t>also hazardous</a:t>
            </a:r>
            <a:r>
              <a:rPr lang="en-US" sz="1600" b="1" dirty="0" smtClean="0"/>
              <a:t>. Yet spent fuel is currently being stored without </a:t>
            </a:r>
            <a:r>
              <a:rPr lang="en-US" sz="1600" b="1" dirty="0" smtClean="0"/>
              <a:t>appropriate and reasonable </a:t>
            </a:r>
            <a:r>
              <a:rPr lang="en-US" sz="1600" b="1" dirty="0" smtClean="0"/>
              <a:t>safety </a:t>
            </a:r>
            <a:r>
              <a:rPr lang="en-US" sz="1600" b="1" dirty="0" smtClean="0"/>
              <a:t>and security measures being taken.</a:t>
            </a:r>
            <a:endParaRPr lang="en-US" sz="1600" b="1" dirty="0"/>
          </a:p>
        </p:txBody>
      </p:sp>
      <p:sp>
        <p:nvSpPr>
          <p:cNvPr id="4" name="Slide Number Placeholder 3"/>
          <p:cNvSpPr>
            <a:spLocks noGrp="1"/>
          </p:cNvSpPr>
          <p:nvPr>
            <p:ph type="sldNum" sz="quarter" idx="10"/>
          </p:nvPr>
        </p:nvSpPr>
        <p:spPr/>
        <p:txBody>
          <a:bodyPr/>
          <a:lstStyle/>
          <a:p>
            <a:fld id="{28A10EE5-FC07-4EAB-9E60-107AFDFF951D}"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600" b="1" dirty="0" smtClean="0"/>
              <a:t>The interim storage step </a:t>
            </a:r>
            <a:r>
              <a:rPr lang="en-US" sz="1600" b="1" dirty="0" smtClean="0"/>
              <a:t>has </a:t>
            </a:r>
            <a:r>
              <a:rPr lang="en-US" sz="1600" b="1" dirty="0" smtClean="0"/>
              <a:t>become the de facto final </a:t>
            </a:r>
            <a:r>
              <a:rPr lang="en-US" sz="1600" b="1" dirty="0" smtClean="0"/>
              <a:t>step in the nuclear fuel cycle.</a:t>
            </a:r>
            <a:endParaRPr lang="en-US" sz="1600" b="1" dirty="0" smtClean="0"/>
          </a:p>
          <a:p>
            <a:endParaRPr lang="en-US" sz="1600" b="1" dirty="0"/>
          </a:p>
          <a:p>
            <a:r>
              <a:rPr lang="en-US" sz="1600" b="1" dirty="0" smtClean="0"/>
              <a:t>Under federal law passed more than 30 years ago, the Department of Energy was charged with opening a geological repository for spent fuel. </a:t>
            </a:r>
          </a:p>
          <a:p>
            <a:endParaRPr lang="en-US" sz="1600" b="1" dirty="0"/>
          </a:p>
          <a:p>
            <a:r>
              <a:rPr lang="en-US" sz="1600" b="1" dirty="0" smtClean="0"/>
              <a:t>Since then, the federal government has </a:t>
            </a:r>
            <a:r>
              <a:rPr lang="en-US" sz="1600" b="1" dirty="0" smtClean="0"/>
              <a:t>taken billions </a:t>
            </a:r>
            <a:r>
              <a:rPr lang="en-US" sz="1600" b="1" dirty="0" smtClean="0"/>
              <a:t>of dollars </a:t>
            </a:r>
            <a:r>
              <a:rPr lang="en-US" sz="1600" b="1" dirty="0" smtClean="0"/>
              <a:t>from plant owners but </a:t>
            </a:r>
            <a:r>
              <a:rPr lang="en-US" sz="1600" b="1" dirty="0" smtClean="0"/>
              <a:t>not taken an ounce of </a:t>
            </a:r>
            <a:r>
              <a:rPr lang="en-US" sz="1600" b="1" dirty="0" smtClean="0"/>
              <a:t>their spent </a:t>
            </a:r>
            <a:r>
              <a:rPr lang="en-US" sz="1600" b="1" dirty="0" smtClean="0"/>
              <a:t>fuel. </a:t>
            </a:r>
            <a:endParaRPr lang="en-US" sz="1600" b="1" dirty="0"/>
          </a:p>
        </p:txBody>
      </p:sp>
      <p:sp>
        <p:nvSpPr>
          <p:cNvPr id="4" name="Slide Number Placeholder 3"/>
          <p:cNvSpPr>
            <a:spLocks noGrp="1"/>
          </p:cNvSpPr>
          <p:nvPr>
            <p:ph type="sldNum" sz="quarter" idx="10"/>
          </p:nvPr>
        </p:nvSpPr>
        <p:spPr/>
        <p:txBody>
          <a:bodyPr/>
          <a:lstStyle/>
          <a:p>
            <a:fld id="{28A10EE5-FC07-4EAB-9E60-107AFDFF951D}"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600" b="1" dirty="0" smtClean="0"/>
              <a:t>By federal law and legal contracts it signed with plant owners, the DOE was obligated to begin accepting spent fuel in January 1998. </a:t>
            </a:r>
          </a:p>
          <a:p>
            <a:endParaRPr lang="en-US" sz="1000" b="1" dirty="0"/>
          </a:p>
          <a:p>
            <a:r>
              <a:rPr lang="en-US" sz="1600" b="1" dirty="0" smtClean="0"/>
              <a:t>Had DOE met its obligations, the amount of spent fuel in interim storage would have peaked at nearly 38,000 metric tons and then declined as spent fuel was shipped to the federal site.</a:t>
            </a:r>
          </a:p>
          <a:p>
            <a:endParaRPr lang="en-US" sz="1000" b="1" dirty="0"/>
          </a:p>
          <a:p>
            <a:r>
              <a:rPr lang="en-US" sz="1600" b="1" dirty="0" smtClean="0"/>
              <a:t>Because </a:t>
            </a:r>
            <a:r>
              <a:rPr lang="en-US" sz="1600" b="1" dirty="0" smtClean="0"/>
              <a:t>the DOE </a:t>
            </a:r>
            <a:r>
              <a:rPr lang="en-US" sz="1600" b="1" dirty="0" smtClean="0"/>
              <a:t>failed, the amount of spent fuel in interim storage continues to increase.</a:t>
            </a:r>
          </a:p>
          <a:p>
            <a:endParaRPr lang="en-US" sz="1000" b="1" dirty="0"/>
          </a:p>
          <a:p>
            <a:r>
              <a:rPr lang="en-US" sz="1600" b="1" dirty="0" smtClean="0"/>
              <a:t>The spent fuel pool at most nuclear power reactors is </a:t>
            </a:r>
            <a:r>
              <a:rPr lang="en-US" sz="1600" b="1" dirty="0" smtClean="0"/>
              <a:t>nearly full, </a:t>
            </a:r>
            <a:r>
              <a:rPr lang="en-US" sz="1600" b="1" dirty="0" smtClean="0"/>
              <a:t>holding </a:t>
            </a:r>
            <a:r>
              <a:rPr lang="en-US" sz="1600" b="1" dirty="0" smtClean="0"/>
              <a:t>about </a:t>
            </a:r>
            <a:r>
              <a:rPr lang="en-US" sz="1600" b="1" dirty="0" smtClean="0"/>
              <a:t>six times as much </a:t>
            </a:r>
            <a:r>
              <a:rPr lang="en-US" sz="1600" b="1" dirty="0" smtClean="0"/>
              <a:t>fuel </a:t>
            </a:r>
            <a:r>
              <a:rPr lang="en-US" sz="1600" b="1" dirty="0" smtClean="0"/>
              <a:t>as </a:t>
            </a:r>
            <a:r>
              <a:rPr lang="en-US" sz="1600" b="1" dirty="0" smtClean="0"/>
              <a:t>its </a:t>
            </a:r>
            <a:r>
              <a:rPr lang="en-US" sz="1600" b="1" dirty="0" smtClean="0"/>
              <a:t>reactor core. And excess spent fuel is placed in dry casks on a concrete pad out back. </a:t>
            </a:r>
            <a:endParaRPr lang="en-US" sz="1600" b="1" dirty="0"/>
          </a:p>
          <a:p>
            <a:endParaRPr lang="en-US" sz="1600" b="1" dirty="0"/>
          </a:p>
        </p:txBody>
      </p:sp>
      <p:sp>
        <p:nvSpPr>
          <p:cNvPr id="4" name="Slide Number Placeholder 3"/>
          <p:cNvSpPr>
            <a:spLocks noGrp="1"/>
          </p:cNvSpPr>
          <p:nvPr>
            <p:ph type="sldNum" sz="quarter" idx="10"/>
          </p:nvPr>
        </p:nvSpPr>
        <p:spPr/>
        <p:txBody>
          <a:bodyPr/>
          <a:lstStyle/>
          <a:p>
            <a:fld id="{28A10EE5-FC07-4EAB-9E60-107AFDFF951D}"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600" b="1" dirty="0" smtClean="0"/>
              <a:t>Our “asks” are simple. We seek the accelerated transfer of </a:t>
            </a:r>
            <a:r>
              <a:rPr lang="en-US" sz="1600" b="1" dirty="0" smtClean="0"/>
              <a:t>spent fuel </a:t>
            </a:r>
            <a:r>
              <a:rPr lang="en-US" sz="1600" b="1" dirty="0" smtClean="0"/>
              <a:t>from spent fuel pools into dry storage as well as better protection </a:t>
            </a:r>
            <a:r>
              <a:rPr lang="en-US" sz="1600" b="1" dirty="0" smtClean="0"/>
              <a:t>against sabotage of </a:t>
            </a:r>
            <a:r>
              <a:rPr lang="en-US" sz="1600" b="1" dirty="0" smtClean="0"/>
              <a:t>fuel in dry </a:t>
            </a:r>
            <a:r>
              <a:rPr lang="en-US" sz="1600" b="1" dirty="0" smtClean="0"/>
              <a:t>storage.</a:t>
            </a:r>
            <a:endParaRPr lang="en-US" sz="1600" b="1" dirty="0"/>
          </a:p>
        </p:txBody>
      </p:sp>
      <p:sp>
        <p:nvSpPr>
          <p:cNvPr id="4" name="Slide Number Placeholder 3"/>
          <p:cNvSpPr>
            <a:spLocks noGrp="1"/>
          </p:cNvSpPr>
          <p:nvPr>
            <p:ph type="sldNum" sz="quarter" idx="10"/>
          </p:nvPr>
        </p:nvSpPr>
        <p:spPr/>
        <p:txBody>
          <a:bodyPr/>
          <a:lstStyle/>
          <a:p>
            <a:fld id="{28A10EE5-FC07-4EAB-9E60-107AFDFF951D}"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600" b="1" dirty="0" smtClean="0"/>
              <a:t>About every 18 to 24 months, nuclear power reactors shut down for refueling. </a:t>
            </a:r>
            <a:r>
              <a:rPr lang="en-US" sz="1600" b="1" dirty="0" smtClean="0"/>
              <a:t>Some of </a:t>
            </a:r>
            <a:r>
              <a:rPr lang="en-US" sz="1600" b="1" dirty="0" smtClean="0"/>
              <a:t>the reactor core is discharged to the spent fuel pool and replaced with fresh fuel.</a:t>
            </a:r>
          </a:p>
          <a:p>
            <a:endParaRPr lang="en-US" sz="1600" b="1" dirty="0">
              <a:solidFill>
                <a:srgbClr val="FF0000"/>
              </a:solidFill>
            </a:endParaRPr>
          </a:p>
          <a:p>
            <a:r>
              <a:rPr lang="en-US" sz="1600" b="1" dirty="0" smtClean="0"/>
              <a:t>The spent fuel pool water is continuously cooled and cleaned. The water also serves as a radiation shield so that workers can perform tasks in the area without exposure to excessive radiation doses.</a:t>
            </a:r>
            <a:endParaRPr lang="en-US" sz="1600" b="1" dirty="0"/>
          </a:p>
        </p:txBody>
      </p:sp>
      <p:sp>
        <p:nvSpPr>
          <p:cNvPr id="4" name="Slide Number Placeholder 3"/>
          <p:cNvSpPr>
            <a:spLocks noGrp="1"/>
          </p:cNvSpPr>
          <p:nvPr>
            <p:ph type="sldNum" sz="quarter" idx="10"/>
          </p:nvPr>
        </p:nvSpPr>
        <p:spPr/>
        <p:txBody>
          <a:bodyPr/>
          <a:lstStyle/>
          <a:p>
            <a:fld id="{28A10EE5-FC07-4EAB-9E60-107AFDFF951D}"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600" b="1" dirty="0" smtClean="0"/>
              <a:t>After a handful of years, spent fuel has cooled sufficiently to allow it to be transferred into dry storage. </a:t>
            </a:r>
          </a:p>
          <a:p>
            <a:endParaRPr lang="en-US" sz="1600" b="1" dirty="0"/>
          </a:p>
          <a:p>
            <a:r>
              <a:rPr lang="en-US" sz="1600" b="1" dirty="0" smtClean="0"/>
              <a:t>Dry storage is somewhat like Russian dolls with </a:t>
            </a:r>
            <a:r>
              <a:rPr lang="en-US" sz="1600" b="1" dirty="0" smtClean="0"/>
              <a:t>spent </a:t>
            </a:r>
            <a:r>
              <a:rPr lang="en-US" sz="1600" b="1" dirty="0" smtClean="0"/>
              <a:t>fuel placed inside a canister that is in turn placed inside a concrete cask or bunker. </a:t>
            </a:r>
          </a:p>
          <a:p>
            <a:endParaRPr lang="en-US" sz="1600" b="1" dirty="0"/>
          </a:p>
          <a:p>
            <a:r>
              <a:rPr lang="en-US" sz="1600" b="1" dirty="0" smtClean="0"/>
              <a:t>The </a:t>
            </a:r>
            <a:r>
              <a:rPr lang="en-US" sz="1600" b="1" dirty="0" smtClean="0"/>
              <a:t>spent</a:t>
            </a:r>
            <a:r>
              <a:rPr lang="en-US" sz="1600" b="1" dirty="0" smtClean="0"/>
              <a:t> </a:t>
            </a:r>
            <a:r>
              <a:rPr lang="en-US" sz="1600" b="1" dirty="0" smtClean="0"/>
              <a:t>fuel still emits decay heat. That heat passes through the canister’s metal wall </a:t>
            </a:r>
            <a:r>
              <a:rPr lang="en-US" sz="1600" b="1" dirty="0" smtClean="0"/>
              <a:t>and gets </a:t>
            </a:r>
            <a:r>
              <a:rPr lang="en-US" sz="1600" b="1" dirty="0" smtClean="0"/>
              <a:t>carried away by air flowing through the space between the canister and outer concrete. </a:t>
            </a:r>
          </a:p>
          <a:p>
            <a:endParaRPr lang="en-US" sz="1600" b="1" dirty="0"/>
          </a:p>
          <a:p>
            <a:r>
              <a:rPr lang="en-US" sz="1600" b="1" dirty="0" smtClean="0"/>
              <a:t>It’s passive, low-tech safety. </a:t>
            </a:r>
            <a:endParaRPr lang="en-US" sz="1600" b="1" dirty="0"/>
          </a:p>
        </p:txBody>
      </p:sp>
      <p:sp>
        <p:nvSpPr>
          <p:cNvPr id="4" name="Slide Number Placeholder 3"/>
          <p:cNvSpPr>
            <a:spLocks noGrp="1"/>
          </p:cNvSpPr>
          <p:nvPr>
            <p:ph type="sldNum" sz="quarter" idx="10"/>
          </p:nvPr>
        </p:nvSpPr>
        <p:spPr/>
        <p:txBody>
          <a:bodyPr/>
          <a:lstStyle/>
          <a:p>
            <a:fld id="{28A10EE5-FC07-4EAB-9E60-107AFDFF951D}"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600" b="1" dirty="0" smtClean="0"/>
              <a:t>This shows a side view of the </a:t>
            </a:r>
            <a:r>
              <a:rPr lang="en-US" sz="1600" b="1" dirty="0" smtClean="0"/>
              <a:t>spent fuel assemblies </a:t>
            </a:r>
            <a:r>
              <a:rPr lang="en-US" sz="1600" b="1" dirty="0" smtClean="0"/>
              <a:t>in </a:t>
            </a:r>
            <a:r>
              <a:rPr lang="en-US" sz="1600" b="1" dirty="0" smtClean="0"/>
              <a:t>a storage rack </a:t>
            </a:r>
            <a:r>
              <a:rPr lang="en-US" sz="1600" b="1" dirty="0" smtClean="0"/>
              <a:t>in a spent fuel pool. Decay heat from the fuel warms water. The warmed water rises </a:t>
            </a:r>
            <a:r>
              <a:rPr lang="en-US" sz="1600" b="1" dirty="0" smtClean="0"/>
              <a:t>out </a:t>
            </a:r>
            <a:r>
              <a:rPr lang="en-US" sz="1600" b="1" dirty="0" smtClean="0"/>
              <a:t>the top of the racks. This upward movement draws in cooler water through the gap between the bottom of the racks and the floor. </a:t>
            </a:r>
          </a:p>
          <a:p>
            <a:endParaRPr lang="en-US" sz="1600" b="1" dirty="0"/>
          </a:p>
        </p:txBody>
      </p:sp>
      <p:sp>
        <p:nvSpPr>
          <p:cNvPr id="4" name="Slide Number Placeholder 3"/>
          <p:cNvSpPr>
            <a:spLocks noGrp="1"/>
          </p:cNvSpPr>
          <p:nvPr>
            <p:ph type="sldNum" sz="quarter" idx="10"/>
          </p:nvPr>
        </p:nvSpPr>
        <p:spPr/>
        <p:txBody>
          <a:bodyPr/>
          <a:lstStyle/>
          <a:p>
            <a:fld id="{28A10EE5-FC07-4EAB-9E60-107AFDFF951D}"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600" b="1" dirty="0" smtClean="0"/>
              <a:t>If all the water were removed from a pool, air flow through the fuel would be enough to prevent overheating damage except </a:t>
            </a:r>
            <a:r>
              <a:rPr lang="en-US" sz="1600" b="1" dirty="0" smtClean="0"/>
              <a:t>for the fuel </a:t>
            </a:r>
            <a:r>
              <a:rPr lang="en-US" sz="1600" b="1" dirty="0" smtClean="0"/>
              <a:t>recently discharged from the reactor core. </a:t>
            </a:r>
          </a:p>
          <a:p>
            <a:endParaRPr lang="en-US" sz="1600" b="1" dirty="0"/>
          </a:p>
          <a:p>
            <a:r>
              <a:rPr lang="en-US" sz="1600" b="1" dirty="0" smtClean="0"/>
              <a:t>But air is not nearly as good a radiation shield as water, so workers would be unable to enter the area if needed to put more water into the </a:t>
            </a:r>
            <a:r>
              <a:rPr lang="en-US" sz="1600" b="1" dirty="0" smtClean="0"/>
              <a:t>pool. </a:t>
            </a:r>
            <a:endParaRPr lang="en-US" sz="1600" b="1" dirty="0"/>
          </a:p>
        </p:txBody>
      </p:sp>
      <p:sp>
        <p:nvSpPr>
          <p:cNvPr id="4" name="Slide Number Placeholder 3"/>
          <p:cNvSpPr>
            <a:spLocks noGrp="1"/>
          </p:cNvSpPr>
          <p:nvPr>
            <p:ph type="sldNum" sz="quarter" idx="10"/>
          </p:nvPr>
        </p:nvSpPr>
        <p:spPr/>
        <p:txBody>
          <a:bodyPr/>
          <a:lstStyle/>
          <a:p>
            <a:fld id="{28A10EE5-FC07-4EAB-9E60-107AFDFF951D}"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600" b="1" dirty="0" smtClean="0"/>
              <a:t>The primary hazard results from the spent fuel pool being partially </a:t>
            </a:r>
            <a:r>
              <a:rPr lang="en-US" sz="1600" b="1" dirty="0" smtClean="0"/>
              <a:t>drained. </a:t>
            </a:r>
            <a:r>
              <a:rPr lang="en-US" sz="1600" b="1" dirty="0" smtClean="0"/>
              <a:t>Partial </a:t>
            </a:r>
            <a:r>
              <a:rPr lang="en-US" sz="1600" b="1" dirty="0" smtClean="0"/>
              <a:t>drainage </a:t>
            </a:r>
            <a:r>
              <a:rPr lang="en-US" sz="1600" b="1" dirty="0" smtClean="0"/>
              <a:t>interrupts the water cooling process and blocks the air cooling process. The outcome can be </a:t>
            </a:r>
            <a:r>
              <a:rPr lang="en-US" sz="1600" b="1" dirty="0" smtClean="0"/>
              <a:t>spent </a:t>
            </a:r>
            <a:r>
              <a:rPr lang="en-US" sz="1600" b="1" dirty="0" smtClean="0"/>
              <a:t>fuel that overheats</a:t>
            </a:r>
            <a:r>
              <a:rPr lang="en-US" sz="1600" b="1" dirty="0" smtClean="0"/>
              <a:t>.</a:t>
            </a:r>
          </a:p>
          <a:p>
            <a:endParaRPr lang="en-US" sz="1600" b="1" dirty="0" smtClean="0"/>
          </a:p>
          <a:p>
            <a:r>
              <a:rPr lang="en-US" sz="1600" b="1" dirty="0" smtClean="0"/>
              <a:t>Because spent fuel pools are not housed inside robust containments, </a:t>
            </a:r>
            <a:r>
              <a:rPr lang="en-US" sz="1600" b="1" dirty="0" smtClean="0"/>
              <a:t>radioactivity released from damaged spent fuel is more likely to escape to the environment.</a:t>
            </a:r>
            <a:endParaRPr lang="en-US" sz="1600" b="1" dirty="0"/>
          </a:p>
        </p:txBody>
      </p:sp>
      <p:sp>
        <p:nvSpPr>
          <p:cNvPr id="4" name="Slide Number Placeholder 3"/>
          <p:cNvSpPr>
            <a:spLocks noGrp="1"/>
          </p:cNvSpPr>
          <p:nvPr>
            <p:ph type="sldNum" sz="quarter" idx="10"/>
          </p:nvPr>
        </p:nvSpPr>
        <p:spPr/>
        <p:txBody>
          <a:bodyPr/>
          <a:lstStyle/>
          <a:p>
            <a:fld id="{28A10EE5-FC07-4EAB-9E60-107AFDFF951D}"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600" b="1" dirty="0" smtClean="0"/>
              <a:t>The primary safety hazard from dry storage involves dropping a </a:t>
            </a:r>
            <a:r>
              <a:rPr lang="en-US" sz="1600" b="1" dirty="0" smtClean="0"/>
              <a:t>canister </a:t>
            </a:r>
            <a:r>
              <a:rPr lang="en-US" sz="1600" b="1" dirty="0" smtClean="0"/>
              <a:t>during movement over a spent fuel pool. Workers dropped a 350-pound bolt into the spent fuel pool at the Hatch nuclear plant in Georgia, poking a hole in its floor. A 100-ton </a:t>
            </a:r>
            <a:r>
              <a:rPr lang="en-US" sz="1600" b="1" dirty="0" smtClean="0"/>
              <a:t>canister </a:t>
            </a:r>
            <a:r>
              <a:rPr lang="en-US" sz="1600" b="1" dirty="0" smtClean="0"/>
              <a:t>dropped onto the spent fuel pool wall or floor could cause even more extensive damage.</a:t>
            </a:r>
            <a:endParaRPr lang="en-US" sz="1600" b="1" dirty="0"/>
          </a:p>
        </p:txBody>
      </p:sp>
      <p:sp>
        <p:nvSpPr>
          <p:cNvPr id="4" name="Slide Number Placeholder 3"/>
          <p:cNvSpPr>
            <a:spLocks noGrp="1"/>
          </p:cNvSpPr>
          <p:nvPr>
            <p:ph type="sldNum" sz="quarter" idx="10"/>
          </p:nvPr>
        </p:nvSpPr>
        <p:spPr/>
        <p:txBody>
          <a:bodyPr/>
          <a:lstStyle/>
          <a:p>
            <a:fld id="{28A10EE5-FC07-4EAB-9E60-107AFDFF951D}"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600" b="1" dirty="0" smtClean="0"/>
              <a:t>The primary security hazard is sabotage. There are weapons that can breach the integrity of the casks.</a:t>
            </a:r>
            <a:endParaRPr lang="en-US" sz="1600" b="1" dirty="0"/>
          </a:p>
        </p:txBody>
      </p:sp>
      <p:sp>
        <p:nvSpPr>
          <p:cNvPr id="4" name="Slide Number Placeholder 3"/>
          <p:cNvSpPr>
            <a:spLocks noGrp="1"/>
          </p:cNvSpPr>
          <p:nvPr>
            <p:ph type="sldNum" sz="quarter" idx="10"/>
          </p:nvPr>
        </p:nvSpPr>
        <p:spPr/>
        <p:txBody>
          <a:bodyPr/>
          <a:lstStyle/>
          <a:p>
            <a:fld id="{28A10EE5-FC07-4EAB-9E60-107AFDFF951D}"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600" b="1" dirty="0" smtClean="0"/>
              <a:t>Accelerating the transfer of </a:t>
            </a:r>
            <a:r>
              <a:rPr lang="en-US" sz="1600" b="1" dirty="0" smtClean="0"/>
              <a:t>spent </a:t>
            </a:r>
            <a:r>
              <a:rPr lang="en-US" sz="1600" b="1" dirty="0" smtClean="0"/>
              <a:t>fuel into dry storage </a:t>
            </a:r>
            <a:r>
              <a:rPr lang="en-US" sz="1600" b="1" dirty="0" smtClean="0"/>
              <a:t>lowers </a:t>
            </a:r>
            <a:r>
              <a:rPr lang="en-US" sz="1600" b="1" dirty="0" smtClean="0"/>
              <a:t>the risk by reducing the inventory in the spent fuel pool. Every fuel assembly transferred out of a pool lowers the decay heat level and fills that space with water. If something happens, these combine to give workers more time to intervene, increasing their chance </a:t>
            </a:r>
            <a:r>
              <a:rPr lang="en-US" sz="1600" b="1" dirty="0" smtClean="0"/>
              <a:t>for </a:t>
            </a:r>
            <a:r>
              <a:rPr lang="en-US" sz="1600" b="1" dirty="0" smtClean="0"/>
              <a:t>success. And if they fail, having less fuel in the pool means the radioactive cloud is </a:t>
            </a:r>
            <a:r>
              <a:rPr lang="en-US" sz="1600" b="1" dirty="0" smtClean="0"/>
              <a:t>smaller</a:t>
            </a:r>
            <a:r>
              <a:rPr lang="en-US" sz="1600" b="1" dirty="0" smtClean="0"/>
              <a:t>. </a:t>
            </a:r>
          </a:p>
          <a:p>
            <a:endParaRPr lang="en-US" sz="1600" b="1" dirty="0"/>
          </a:p>
          <a:p>
            <a:r>
              <a:rPr lang="en-US" sz="1600" b="1" dirty="0" smtClean="0"/>
              <a:t>Protecting spent fuel in dry storage against sabotage makes more sense than taking </a:t>
            </a:r>
            <a:r>
              <a:rPr lang="en-US" sz="1600" b="1" dirty="0" smtClean="0"/>
              <a:t>our shoes off at </a:t>
            </a:r>
            <a:r>
              <a:rPr lang="en-US" sz="1600" b="1" dirty="0" smtClean="0"/>
              <a:t>airports.</a:t>
            </a:r>
            <a:endParaRPr lang="en-US" sz="1600" b="1" dirty="0"/>
          </a:p>
        </p:txBody>
      </p:sp>
      <p:sp>
        <p:nvSpPr>
          <p:cNvPr id="4" name="Slide Number Placeholder 3"/>
          <p:cNvSpPr>
            <a:spLocks noGrp="1"/>
          </p:cNvSpPr>
          <p:nvPr>
            <p:ph type="sldNum" sz="quarter" idx="10"/>
          </p:nvPr>
        </p:nvSpPr>
        <p:spPr/>
        <p:txBody>
          <a:bodyPr/>
          <a:lstStyle/>
          <a:p>
            <a:fld id="{28A10EE5-FC07-4EAB-9E60-107AFDFF951D}"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US" sz="1600" b="1" dirty="0" smtClean="0"/>
              <a:t>This chart comes from the Nuclear Regulatory Commission’s spent fuel study issued in October 2013.</a:t>
            </a:r>
          </a:p>
          <a:p>
            <a:endParaRPr lang="en-US" sz="1000" b="1" dirty="0">
              <a:solidFill>
                <a:srgbClr val="FF0000"/>
              </a:solidFill>
            </a:endParaRPr>
          </a:p>
          <a:p>
            <a:r>
              <a:rPr lang="en-US" sz="1600" b="1" dirty="0" smtClean="0"/>
              <a:t>In stage one, risk rises as the spent fuel pool gets filled to capacity. </a:t>
            </a:r>
          </a:p>
          <a:p>
            <a:endParaRPr lang="en-US" sz="1000" b="1" dirty="0"/>
          </a:p>
          <a:p>
            <a:r>
              <a:rPr lang="en-US" sz="1600" b="1" dirty="0" smtClean="0"/>
              <a:t>Beginning in stage two, fuel is transferred into dry storage matching the rate being discharged from the reactor. The risk jumps up to reflect the added risk from a cask drop. </a:t>
            </a:r>
          </a:p>
          <a:p>
            <a:endParaRPr lang="en-US" sz="1000" b="1" dirty="0"/>
          </a:p>
          <a:p>
            <a:r>
              <a:rPr lang="en-US" sz="1600" b="1" dirty="0" smtClean="0"/>
              <a:t>That risk bump remains throughout stages two, three and four as fuel gets transferred to dry storage.</a:t>
            </a:r>
          </a:p>
          <a:p>
            <a:endParaRPr lang="en-US" sz="1600" b="1" dirty="0" smtClean="0"/>
          </a:p>
          <a:p>
            <a:r>
              <a:rPr lang="en-US" sz="1600" b="1" dirty="0" smtClean="0"/>
              <a:t>The </a:t>
            </a:r>
            <a:r>
              <a:rPr lang="en-US" sz="1600" b="1" dirty="0" smtClean="0"/>
              <a:t>spent fuel pool risk </a:t>
            </a:r>
            <a:r>
              <a:rPr lang="en-US" sz="1600" b="1" dirty="0" smtClean="0"/>
              <a:t>declines </a:t>
            </a:r>
            <a:r>
              <a:rPr lang="en-US" sz="1600" b="1" dirty="0" smtClean="0"/>
              <a:t>in stage five. The reactor has been permanently shut down and the pools empties as fuel gets fully transferred to dry storage.</a:t>
            </a:r>
          </a:p>
          <a:p>
            <a:endParaRPr lang="en-US" sz="1000" b="1" dirty="0"/>
          </a:p>
          <a:p>
            <a:r>
              <a:rPr lang="en-US" sz="1600" b="1" dirty="0" smtClean="0"/>
              <a:t>With expedited transfers, the spent fuel risk is reduced dramatically </a:t>
            </a:r>
            <a:r>
              <a:rPr lang="en-US" sz="1600" b="1" dirty="0" smtClean="0"/>
              <a:t>by Stage 4 </a:t>
            </a:r>
            <a:r>
              <a:rPr lang="en-US" sz="1600" b="1" dirty="0" smtClean="0"/>
              <a:t>as </a:t>
            </a:r>
            <a:r>
              <a:rPr lang="en-US" sz="1600" b="1" dirty="0" smtClean="0"/>
              <a:t>shown by the green arrow</a:t>
            </a:r>
            <a:r>
              <a:rPr lang="en-US" sz="1600" b="1" dirty="0" smtClean="0"/>
              <a:t>. The risk bump </a:t>
            </a:r>
            <a:r>
              <a:rPr lang="en-US" sz="1600" b="1" dirty="0" smtClean="0"/>
              <a:t>at the beginning of Stage 3 reflects the cask drop risk. Because the same number of casks are loaded overall, the risk increase at the beginning of Stage 3 is matched by the risk reduction in Stage 5. </a:t>
            </a:r>
            <a:endParaRPr lang="en-US" sz="1600" b="1" dirty="0"/>
          </a:p>
        </p:txBody>
      </p:sp>
      <p:sp>
        <p:nvSpPr>
          <p:cNvPr id="4" name="Slide Number Placeholder 3"/>
          <p:cNvSpPr>
            <a:spLocks noGrp="1"/>
          </p:cNvSpPr>
          <p:nvPr>
            <p:ph type="sldNum" sz="quarter" idx="10"/>
          </p:nvPr>
        </p:nvSpPr>
        <p:spPr/>
        <p:txBody>
          <a:bodyPr/>
          <a:lstStyle/>
          <a:p>
            <a:fld id="{28A10EE5-FC07-4EAB-9E60-107AFDFF951D}"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600" b="1" dirty="0" smtClean="0"/>
              <a:t>The NRC ruled last fall that </a:t>
            </a:r>
            <a:r>
              <a:rPr lang="en-US" sz="1600" b="1" dirty="0" smtClean="0"/>
              <a:t>spent </a:t>
            </a:r>
            <a:r>
              <a:rPr lang="en-US" sz="1600" b="1" dirty="0" smtClean="0"/>
              <a:t>fuel can be safely and securely remain in dry storage for an infinite period into the future – maybe even longer. </a:t>
            </a:r>
          </a:p>
          <a:p>
            <a:endParaRPr lang="en-US" sz="1600" b="1" dirty="0" smtClean="0"/>
          </a:p>
          <a:p>
            <a:r>
              <a:rPr lang="en-US" sz="1600" b="1" dirty="0" smtClean="0"/>
              <a:t>If </a:t>
            </a:r>
            <a:r>
              <a:rPr lang="en-US" sz="1600" b="1" dirty="0" smtClean="0"/>
              <a:t>the dry storage risk level in stage five for infinity is acceptable to the NRC, then even lower risk levels for a few years in stages three and four must also be acceptable.</a:t>
            </a:r>
            <a:endParaRPr lang="en-US" sz="1600" b="1" dirty="0"/>
          </a:p>
        </p:txBody>
      </p:sp>
      <p:sp>
        <p:nvSpPr>
          <p:cNvPr id="4" name="Slide Number Placeholder 3"/>
          <p:cNvSpPr>
            <a:spLocks noGrp="1"/>
          </p:cNvSpPr>
          <p:nvPr>
            <p:ph type="sldNum" sz="quarter" idx="10"/>
          </p:nvPr>
        </p:nvSpPr>
        <p:spPr/>
        <p:txBody>
          <a:bodyPr/>
          <a:lstStyle/>
          <a:p>
            <a:fld id="{28A10EE5-FC07-4EAB-9E60-107AFDFF951D}" type="slidenum">
              <a:rPr lang="en-US" smtClean="0"/>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sz="1600" b="1" dirty="0" smtClean="0"/>
              <a:t>This table from the NRC’s spent fuel study puts some numbers on the curves presented in the previous charts. </a:t>
            </a:r>
          </a:p>
          <a:p>
            <a:endParaRPr lang="en-US" sz="900" b="1" dirty="0"/>
          </a:p>
          <a:p>
            <a:r>
              <a:rPr lang="en-US" sz="1600" b="1" dirty="0" smtClean="0"/>
              <a:t>High density is </a:t>
            </a:r>
            <a:r>
              <a:rPr lang="en-US" sz="1600" b="1" dirty="0" err="1" smtClean="0"/>
              <a:t>nukespeak</a:t>
            </a:r>
            <a:r>
              <a:rPr lang="en-US" sz="1600" b="1" dirty="0" smtClean="0"/>
              <a:t> for </a:t>
            </a:r>
            <a:r>
              <a:rPr lang="en-US" sz="1600" b="1" dirty="0" smtClean="0"/>
              <a:t>the current practice. Low </a:t>
            </a:r>
            <a:r>
              <a:rPr lang="en-US" sz="1600" b="1" dirty="0" smtClean="0"/>
              <a:t>density is a spent fuel pool with reduced </a:t>
            </a:r>
            <a:r>
              <a:rPr lang="en-US" sz="1600" b="1" dirty="0" smtClean="0"/>
              <a:t>inventory from expedited transfers.</a:t>
            </a:r>
            <a:endParaRPr lang="en-US" sz="1600" b="1" dirty="0" smtClean="0"/>
          </a:p>
          <a:p>
            <a:endParaRPr lang="en-US" sz="900" b="1" dirty="0">
              <a:solidFill>
                <a:srgbClr val="FF0000"/>
              </a:solidFill>
            </a:endParaRPr>
          </a:p>
          <a:p>
            <a:r>
              <a:rPr lang="en-US" sz="1600" b="1" dirty="0" smtClean="0"/>
              <a:t>The third row about Mitigation Credit merely means whether workers </a:t>
            </a:r>
            <a:r>
              <a:rPr lang="en-US" sz="1600" b="1" dirty="0" smtClean="0"/>
              <a:t>successfully add </a:t>
            </a:r>
            <a:r>
              <a:rPr lang="en-US" sz="1600" b="1" dirty="0" smtClean="0"/>
              <a:t>makeup water to the spent fuel pool or not.</a:t>
            </a:r>
          </a:p>
          <a:p>
            <a:endParaRPr lang="en-US" sz="900" b="1" dirty="0"/>
          </a:p>
          <a:p>
            <a:r>
              <a:rPr lang="en-US" sz="1600" b="1" dirty="0" smtClean="0"/>
              <a:t>The NRC concluded that a filled spent fuel pool could overheat and that process could generate sufficient hydrogen gas to cause detonation – something the world saw at Fukushima.</a:t>
            </a:r>
          </a:p>
          <a:p>
            <a:endParaRPr lang="en-US" sz="900" b="1" dirty="0"/>
          </a:p>
          <a:p>
            <a:r>
              <a:rPr lang="en-US" sz="1600" b="1" dirty="0" smtClean="0"/>
              <a:t>The NRC concluded that a filled spent fuel pool accident could release nearly 20 times the radioactive cesium </a:t>
            </a:r>
            <a:r>
              <a:rPr lang="en-US" sz="1600" b="1" dirty="0" smtClean="0"/>
              <a:t>released </a:t>
            </a:r>
            <a:r>
              <a:rPr lang="en-US" sz="1600" b="1" dirty="0" smtClean="0"/>
              <a:t>at Fukushima.</a:t>
            </a:r>
          </a:p>
          <a:p>
            <a:endParaRPr lang="en-US" sz="900" b="1" dirty="0"/>
          </a:p>
          <a:p>
            <a:r>
              <a:rPr lang="en-US" sz="1600" b="1" dirty="0" smtClean="0"/>
              <a:t>The NRC concluded that a filled spent fuel pool accident could </a:t>
            </a:r>
            <a:r>
              <a:rPr lang="en-US" sz="1600" b="1" dirty="0" smtClean="0"/>
              <a:t>cause </a:t>
            </a:r>
            <a:r>
              <a:rPr lang="en-US" sz="1600" b="1" dirty="0" smtClean="0"/>
              <a:t>the long-term displacement of 4.1 million persons.</a:t>
            </a:r>
            <a:endParaRPr lang="en-US" sz="1600" b="1" dirty="0"/>
          </a:p>
        </p:txBody>
      </p:sp>
      <p:sp>
        <p:nvSpPr>
          <p:cNvPr id="4" name="Slide Number Placeholder 3"/>
          <p:cNvSpPr>
            <a:spLocks noGrp="1"/>
          </p:cNvSpPr>
          <p:nvPr>
            <p:ph type="sldNum" sz="quarter" idx="10"/>
          </p:nvPr>
        </p:nvSpPr>
        <p:spPr/>
        <p:txBody>
          <a:bodyPr/>
          <a:lstStyle/>
          <a:p>
            <a:fld id="{28A10EE5-FC07-4EAB-9E60-107AFDFF951D}" type="slidenum">
              <a:rPr lang="en-US" smtClean="0"/>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600" b="1" dirty="0" smtClean="0"/>
              <a:t>The DOE has not been able to figure out how to put spent fuel underground for an infinite period.</a:t>
            </a:r>
          </a:p>
          <a:p>
            <a:endParaRPr lang="en-US" sz="1600" b="1" dirty="0"/>
          </a:p>
          <a:p>
            <a:r>
              <a:rPr lang="en-US" sz="1600" b="1" dirty="0" smtClean="0"/>
              <a:t>The NRC concluded that spent fuel can be safety and securely stored in dry casks on open concrete pads for an infinite period. </a:t>
            </a:r>
          </a:p>
          <a:p>
            <a:endParaRPr lang="en-US" sz="1600" b="1" dirty="0"/>
          </a:p>
          <a:p>
            <a:r>
              <a:rPr lang="en-US" sz="1600" b="1" dirty="0" smtClean="0"/>
              <a:t>In the meantime, dirt or gravel </a:t>
            </a:r>
            <a:r>
              <a:rPr lang="en-US" sz="1600" b="1" dirty="0" err="1" smtClean="0"/>
              <a:t>berms</a:t>
            </a:r>
            <a:r>
              <a:rPr lang="en-US" sz="1600" b="1" dirty="0" smtClean="0"/>
              <a:t> should be installed around the casks to make it a little harder for bad guys to prove </a:t>
            </a:r>
            <a:r>
              <a:rPr lang="en-US" sz="1600" b="1" dirty="0" smtClean="0"/>
              <a:t>the NRC </a:t>
            </a:r>
            <a:r>
              <a:rPr lang="en-US" sz="1600" b="1" dirty="0" smtClean="0"/>
              <a:t>wrong.</a:t>
            </a:r>
            <a:endParaRPr lang="en-US" sz="1600" b="1" dirty="0"/>
          </a:p>
        </p:txBody>
      </p:sp>
      <p:sp>
        <p:nvSpPr>
          <p:cNvPr id="4" name="Slide Number Placeholder 3"/>
          <p:cNvSpPr>
            <a:spLocks noGrp="1"/>
          </p:cNvSpPr>
          <p:nvPr>
            <p:ph type="sldNum" sz="quarter" idx="10"/>
          </p:nvPr>
        </p:nvSpPr>
        <p:spPr/>
        <p:txBody>
          <a:bodyPr/>
          <a:lstStyle/>
          <a:p>
            <a:fld id="{28A10EE5-FC07-4EAB-9E60-107AFDFF951D}" type="slidenum">
              <a:rPr lang="en-US" smtClean="0"/>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600" b="1" dirty="0" smtClean="0"/>
              <a:t>The NRC’s spent fuel study accepted the </a:t>
            </a:r>
            <a:r>
              <a:rPr lang="en-US" sz="1600" b="1" dirty="0" smtClean="0"/>
              <a:t>bad </a:t>
            </a:r>
            <a:r>
              <a:rPr lang="en-US" sz="1600" b="1" dirty="0" smtClean="0"/>
              <a:t>outcomes of hydrogen detonations, 20-fold larger cesium releases than Fukushima, and over four million persons losing their homes for a long time on science fiction, not science.</a:t>
            </a:r>
          </a:p>
          <a:p>
            <a:endParaRPr lang="en-US" sz="1600" b="1" dirty="0" smtClean="0"/>
          </a:p>
          <a:p>
            <a:r>
              <a:rPr lang="en-US" sz="1600" b="1" dirty="0" smtClean="0"/>
              <a:t>The NRC assumed that spent fuel pools would </a:t>
            </a:r>
            <a:r>
              <a:rPr lang="en-US" sz="1600" b="1" u="sng" dirty="0" smtClean="0"/>
              <a:t>always</a:t>
            </a:r>
            <a:r>
              <a:rPr lang="en-US" sz="1600" b="1" dirty="0" smtClean="0"/>
              <a:t> fully drain and that workers, nay Super Workers, would defy intense radiation fields to </a:t>
            </a:r>
            <a:r>
              <a:rPr lang="en-US" sz="1600" b="1" u="sng" dirty="0" smtClean="0"/>
              <a:t>always </a:t>
            </a:r>
            <a:r>
              <a:rPr lang="en-US" sz="1600" b="1" dirty="0" smtClean="0"/>
              <a:t>provide </a:t>
            </a:r>
            <a:r>
              <a:rPr lang="en-US" sz="1600" b="1" dirty="0" smtClean="0"/>
              <a:t>cooling spray at </a:t>
            </a:r>
            <a:r>
              <a:rPr lang="en-US" sz="1600" b="1" u="sng" dirty="0" smtClean="0"/>
              <a:t>exactly</a:t>
            </a:r>
            <a:r>
              <a:rPr lang="en-US" sz="1600" b="1" dirty="0" smtClean="0"/>
              <a:t> the </a:t>
            </a:r>
            <a:r>
              <a:rPr lang="en-US" sz="1600" b="1" dirty="0" smtClean="0"/>
              <a:t>right rate – not too much to flood the bottom and block air flow and not too little to prevent overheating. </a:t>
            </a:r>
          </a:p>
          <a:p>
            <a:endParaRPr lang="en-US" sz="1600" b="1" dirty="0" smtClean="0"/>
          </a:p>
          <a:p>
            <a:r>
              <a:rPr lang="en-US" sz="1600" b="1" dirty="0" smtClean="0"/>
              <a:t>The NRC’s assumption is quite simply wrong.</a:t>
            </a:r>
            <a:endParaRPr lang="en-US" sz="1600" b="1" dirty="0" smtClean="0"/>
          </a:p>
          <a:p>
            <a:endParaRPr lang="en-US" sz="1600" b="1" dirty="0"/>
          </a:p>
        </p:txBody>
      </p:sp>
      <p:sp>
        <p:nvSpPr>
          <p:cNvPr id="4" name="Slide Number Placeholder 3"/>
          <p:cNvSpPr>
            <a:spLocks noGrp="1"/>
          </p:cNvSpPr>
          <p:nvPr>
            <p:ph type="sldNum" sz="quarter" idx="10"/>
          </p:nvPr>
        </p:nvSpPr>
        <p:spPr/>
        <p:txBody>
          <a:bodyPr/>
          <a:lstStyle/>
          <a:p>
            <a:fld id="{28A10EE5-FC07-4EAB-9E60-107AFDFF951D}" type="slidenum">
              <a:rPr lang="en-US" smtClean="0"/>
              <a:pPr/>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600" b="1" dirty="0" smtClean="0"/>
              <a:t>Spent </a:t>
            </a:r>
            <a:r>
              <a:rPr lang="en-US" sz="1600" b="1" dirty="0" smtClean="0"/>
              <a:t>fuel pools are overcrowded today because the DOE failed to meet its legal obligations to open a repository.</a:t>
            </a:r>
          </a:p>
          <a:p>
            <a:endParaRPr lang="en-US" sz="900" b="1" dirty="0" smtClean="0"/>
          </a:p>
          <a:p>
            <a:r>
              <a:rPr lang="en-US" sz="1600" b="1" dirty="0" smtClean="0"/>
              <a:t>Spent fuel pools are overcrowded today because the NRC failed to properly evaluate the hazard. </a:t>
            </a:r>
          </a:p>
          <a:p>
            <a:endParaRPr lang="en-US" sz="800" b="1" dirty="0" smtClean="0"/>
          </a:p>
          <a:p>
            <a:r>
              <a:rPr lang="en-US" sz="1600" b="1" dirty="0" smtClean="0"/>
              <a:t>The people of California deserve </a:t>
            </a:r>
            <a:r>
              <a:rPr lang="en-US" sz="1600" b="1" dirty="0" smtClean="0"/>
              <a:t>better </a:t>
            </a:r>
            <a:r>
              <a:rPr lang="en-US" sz="1600" b="1" dirty="0" smtClean="0"/>
              <a:t>from their federal </a:t>
            </a:r>
            <a:r>
              <a:rPr lang="en-US" sz="1600" b="1" dirty="0" smtClean="0"/>
              <a:t>government.</a:t>
            </a:r>
          </a:p>
          <a:p>
            <a:endParaRPr lang="en-US" sz="1600" b="1" dirty="0" smtClean="0"/>
          </a:p>
          <a:p>
            <a:r>
              <a:rPr lang="en-US" sz="1600" b="1" dirty="0" smtClean="0"/>
              <a:t>You should demand that the NRC take two steps to better manage the risk from spent fuel during interim storage. </a:t>
            </a:r>
            <a:endParaRPr lang="en-US" sz="1600" b="1" dirty="0" smtClean="0"/>
          </a:p>
          <a:p>
            <a:endParaRPr lang="en-US" sz="1600" b="1" dirty="0" smtClean="0"/>
          </a:p>
          <a:p>
            <a:endParaRPr lang="en-US" sz="1600" b="1" dirty="0"/>
          </a:p>
        </p:txBody>
      </p:sp>
      <p:sp>
        <p:nvSpPr>
          <p:cNvPr id="4" name="Slide Number Placeholder 3"/>
          <p:cNvSpPr>
            <a:spLocks noGrp="1"/>
          </p:cNvSpPr>
          <p:nvPr>
            <p:ph type="sldNum" sz="quarter" idx="10"/>
          </p:nvPr>
        </p:nvSpPr>
        <p:spPr/>
        <p:txBody>
          <a:bodyPr/>
          <a:lstStyle/>
          <a:p>
            <a:fld id="{28A10EE5-FC07-4EAB-9E60-107AFDFF951D}" type="slidenum">
              <a:rPr lang="en-US" smtClean="0"/>
              <a:pPr/>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10"/>
          </p:nvPr>
        </p:nvSpPr>
        <p:spPr/>
        <p:txBody>
          <a:bodyPr/>
          <a:lstStyle/>
          <a:p>
            <a:fld id="{28A10EE5-FC07-4EAB-9E60-107AFDFF951D}" type="slidenum">
              <a:rPr lang="en-US" smtClean="0"/>
              <a:pPr/>
              <a:t>21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D5F70CC-4F6A-495B-9247-ABD2B44192C2}" type="datetime1">
              <a:rPr lang="en-US" smtClean="0"/>
              <a:pPr/>
              <a:t>4/9/2015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4B0BCF-AD76-4582-A0C0-2A907971F6C1}"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E2147E-21DD-4AD1-AB40-A0B0DBBECE9D}" type="datetime1">
              <a:rPr lang="en-US" smtClean="0"/>
              <a:pPr/>
              <a:t>4/9/2015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4B0BCF-AD76-4582-A0C0-2A907971F6C1}"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DF56D7D-6355-4714-A22C-A9CDD60E47D3}" type="datetime1">
              <a:rPr lang="en-US" smtClean="0"/>
              <a:pPr/>
              <a:t>4/9/2015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4B0BCF-AD76-4582-A0C0-2A907971F6C1}"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4941A41-4E80-4DFA-852B-DA5C116E4031}" type="datetime1">
              <a:rPr lang="en-US" smtClean="0"/>
              <a:pPr/>
              <a:t>4/9/2015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4B0BCF-AD76-4582-A0C0-2A907971F6C1}"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DFD3A85-F504-4B8F-AD86-9BA07C99F59D}" type="datetime1">
              <a:rPr lang="en-US" smtClean="0"/>
              <a:pPr/>
              <a:t>4/9/2015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4B0BCF-AD76-4582-A0C0-2A907971F6C1}"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D0056D4-3C0F-49DE-8973-027626FCBC86}" type="datetime1">
              <a:rPr lang="en-US" smtClean="0"/>
              <a:pPr/>
              <a:t>4/9/2015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4B0BCF-AD76-4582-A0C0-2A907971F6C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C5F5C7-7F5E-40EE-A3C3-610E8CE1AF66}" type="datetime1">
              <a:rPr lang="en-US" smtClean="0"/>
              <a:pPr/>
              <a:t>4/9/2015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4B0BCF-AD76-4582-A0C0-2A907971F6C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29A6306-E3F3-4727-980E-3392229A4015}" type="datetime1">
              <a:rPr lang="en-US" smtClean="0"/>
              <a:pPr/>
              <a:t>4/9/2015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4B0BCF-AD76-4582-A0C0-2A907971F6C1}"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E42D15-1D4E-4807-8DCB-2E5FA6309551}" type="datetime1">
              <a:rPr lang="en-US" smtClean="0"/>
              <a:pPr/>
              <a:t>4/9/2015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4B0BCF-AD76-4582-A0C0-2A907971F6C1}"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709748B-68C9-487C-9E45-3080052BE98C}" type="datetime1">
              <a:rPr lang="en-US" smtClean="0"/>
              <a:pPr/>
              <a:t>4/9/2015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4B0BCF-AD76-4582-A0C0-2A907971F6C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FFC9FBC-EA6E-4178-AE35-D0C22E6EB7ED}" type="datetime1">
              <a:rPr lang="en-US" smtClean="0"/>
              <a:pPr/>
              <a:t>4/9/2015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4B0BCF-AD76-4582-A0C0-2A907971F6C1}"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BB1497-5E1B-448F-B105-319C69E978FC}" type="datetime1">
              <a:rPr lang="en-US" smtClean="0"/>
              <a:pPr/>
              <a:t>4/9/2015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4B0BCF-AD76-4582-A0C0-2A907971F6C1}"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hyperlink" Target="http://allthingsnuclear.org/lochbaum-testimony-on-waste-bill-and-dry-casks/" TargetMode="External"/><Relationship Id="rId5" Type="http://schemas.openxmlformats.org/officeDocument/2006/relationships/hyperlink" Target="http://www-ns.iaea.org/downloads/ni/embarking/argonne_workshop_2010/Braun/L.6.2%20Braun%20Operational%20Safety%20of%20Spent%20Nuclear%20Fuel.pdf" TargetMode="External"/><Relationship Id="rId4" Type="http://schemas.openxmlformats.org/officeDocument/2006/relationships/hyperlink" Target="http://pbadupws.nrc.gov/docs/ML1325/ML13256A342.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ucs header.jpg"/>
          <p:cNvPicPr>
            <a:picLocks noGrp="1" noChangeAspect="1"/>
          </p:cNvPicPr>
          <p:nvPr>
            <p:ph idx="1"/>
          </p:nvPr>
        </p:nvPicPr>
        <p:blipFill>
          <a:blip r:embed="rId3" cstate="print"/>
          <a:stretch>
            <a:fillRect/>
          </a:stretch>
        </p:blipFill>
        <p:spPr>
          <a:xfrm>
            <a:off x="457200" y="304800"/>
            <a:ext cx="8229600" cy="955614"/>
          </a:xfrm>
        </p:spPr>
      </p:pic>
      <p:sp>
        <p:nvSpPr>
          <p:cNvPr id="6" name="Rectangle 2050"/>
          <p:cNvSpPr txBox="1">
            <a:spLocks noChangeArrowheads="1"/>
          </p:cNvSpPr>
          <p:nvPr/>
        </p:nvSpPr>
        <p:spPr>
          <a:xfrm>
            <a:off x="228600" y="1600200"/>
            <a:ext cx="8610600" cy="4724400"/>
          </a:xfrm>
          <a:prstGeom prst="rect">
            <a:avLst/>
          </a:prstGeom>
          <a:noFill/>
        </p:spPr>
        <p:txBody>
          <a:bodyPr vert="horz" lIns="91440" tIns="45720" rIns="91440" bIns="45720" rtlCol="0" anchor="ctr">
            <a:norm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3200" b="1" i="0" u="none" strike="noStrike" kern="1200" cap="none" spc="0" normalizeH="0" baseline="0" noProof="0" dirty="0" smtClean="0">
                <a:ln>
                  <a:noFill/>
                </a:ln>
                <a:effectLst/>
                <a:uLnTx/>
                <a:uFillTx/>
                <a:latin typeface="Arial Black" pitchFamily="34" charset="0"/>
                <a:ea typeface="+mj-ea"/>
                <a:cs typeface="+mj-cs"/>
              </a:rPr>
              <a:t>Interim Storage of Spent Fuel </a:t>
            </a: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3200" b="1" i="0" u="none" strike="noStrike" kern="1200" cap="none" spc="0" normalizeH="0" baseline="0" noProof="0" dirty="0" smtClean="0">
                <a:ln>
                  <a:noFill/>
                </a:ln>
                <a:effectLst/>
                <a:uLnTx/>
                <a:uFillTx/>
                <a:latin typeface="Arial Black" pitchFamily="34" charset="0"/>
                <a:ea typeface="+mj-ea"/>
                <a:cs typeface="+mj-cs"/>
              </a:rPr>
              <a:t/>
            </a:r>
            <a:br>
              <a:rPr kumimoji="0" lang="en-US" sz="3200" b="1" i="0" u="none" strike="noStrike" kern="1200" cap="none" spc="0" normalizeH="0" baseline="0" noProof="0" dirty="0" smtClean="0">
                <a:ln>
                  <a:noFill/>
                </a:ln>
                <a:effectLst/>
                <a:uLnTx/>
                <a:uFillTx/>
                <a:latin typeface="Arial Black" pitchFamily="34" charset="0"/>
                <a:ea typeface="+mj-ea"/>
                <a:cs typeface="+mj-cs"/>
              </a:rPr>
            </a:br>
            <a:r>
              <a:rPr kumimoji="0" lang="en-US" sz="3200" b="1" i="0" u="none" strike="noStrike" kern="1200" cap="none" spc="0" normalizeH="0" baseline="0" noProof="0" dirty="0" smtClean="0">
                <a:ln>
                  <a:noFill/>
                </a:ln>
                <a:effectLst/>
                <a:uLnTx/>
                <a:uFillTx/>
                <a:latin typeface="Arial Black" pitchFamily="34" charset="0"/>
                <a:ea typeface="+mj-ea"/>
                <a:cs typeface="+mj-cs"/>
              </a:rPr>
              <a:t>Presentation to </a:t>
            </a: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3200" b="1" i="0" u="none" strike="noStrike" kern="1200" cap="none" spc="0" normalizeH="0" baseline="0" noProof="0" dirty="0" smtClean="0">
                <a:ln>
                  <a:noFill/>
                </a:ln>
                <a:effectLst/>
                <a:uLnTx/>
                <a:uFillTx/>
                <a:latin typeface="Arial Black" pitchFamily="34" charset="0"/>
                <a:ea typeface="+mj-ea"/>
                <a:cs typeface="+mj-cs"/>
              </a:rPr>
              <a:t>California Energy Commission</a:t>
            </a:r>
            <a:r>
              <a:rPr kumimoji="0" lang="en-US" sz="4800" b="0" i="0" u="none" strike="noStrike" kern="1200" cap="none" spc="0" normalizeH="0" baseline="0" noProof="0" dirty="0" smtClean="0">
                <a:ln>
                  <a:noFill/>
                </a:ln>
                <a:solidFill>
                  <a:schemeClr val="tx1"/>
                </a:solidFill>
                <a:effectLst/>
                <a:uLnTx/>
                <a:uFillTx/>
                <a:latin typeface="+mj-lt"/>
                <a:ea typeface="+mj-ea"/>
                <a:cs typeface="+mj-cs"/>
              </a:rPr>
              <a:t/>
            </a:r>
            <a:br>
              <a:rPr kumimoji="0" lang="en-US" sz="4800" b="0" i="0" u="none" strike="noStrike" kern="1200" cap="none" spc="0" normalizeH="0" baseline="0" noProof="0" dirty="0" smtClean="0">
                <a:ln>
                  <a:noFill/>
                </a:ln>
                <a:solidFill>
                  <a:schemeClr val="tx1"/>
                </a:solidFill>
                <a:effectLst/>
                <a:uLnTx/>
                <a:uFillTx/>
                <a:latin typeface="+mj-lt"/>
                <a:ea typeface="+mj-ea"/>
                <a:cs typeface="+mj-cs"/>
              </a:rPr>
            </a:br>
            <a:endParaRPr lang="en-US" sz="4800" dirty="0">
              <a:latin typeface="+mj-lt"/>
              <a:ea typeface="+mj-ea"/>
              <a:cs typeface="+mj-cs"/>
            </a:endParaRP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2800" b="1" i="0" u="none" strike="noStrike" kern="1200" cap="none" spc="0" normalizeH="0" baseline="0" noProof="0" dirty="0" smtClean="0">
                <a:ln>
                  <a:noFill/>
                </a:ln>
                <a:solidFill>
                  <a:schemeClr val="tx1"/>
                </a:solidFill>
                <a:effectLst/>
                <a:uLnTx/>
                <a:uFillTx/>
                <a:latin typeface="Arial Black" pitchFamily="34" charset="0"/>
                <a:ea typeface="+mj-ea"/>
                <a:cs typeface="+mj-cs"/>
              </a:rPr>
              <a:t>David Lochbaum</a:t>
            </a:r>
            <a:br>
              <a:rPr kumimoji="0" lang="en-US" sz="2800" b="1" i="0" u="none" strike="noStrike" kern="1200" cap="none" spc="0" normalizeH="0" baseline="0" noProof="0" dirty="0" smtClean="0">
                <a:ln>
                  <a:noFill/>
                </a:ln>
                <a:solidFill>
                  <a:schemeClr val="tx1"/>
                </a:solidFill>
                <a:effectLst/>
                <a:uLnTx/>
                <a:uFillTx/>
                <a:latin typeface="Arial Black" pitchFamily="34" charset="0"/>
                <a:ea typeface="+mj-ea"/>
                <a:cs typeface="+mj-cs"/>
              </a:rPr>
            </a:br>
            <a:r>
              <a:rPr kumimoji="0" lang="en-US" sz="2800" b="1" i="0" u="none" strike="noStrike" kern="1200" cap="none" spc="0" normalizeH="0" baseline="0" noProof="0" dirty="0" smtClean="0">
                <a:ln>
                  <a:noFill/>
                </a:ln>
                <a:solidFill>
                  <a:schemeClr val="tx1"/>
                </a:solidFill>
                <a:effectLst/>
                <a:uLnTx/>
                <a:uFillTx/>
                <a:latin typeface="Arial Black" pitchFamily="34" charset="0"/>
                <a:ea typeface="+mj-ea"/>
                <a:cs typeface="+mj-cs"/>
              </a:rPr>
              <a:t>Director, Nuclear Safety Project</a:t>
            </a:r>
            <a:r>
              <a:rPr kumimoji="0" lang="en-US" sz="4800" b="0" i="0" u="none" strike="noStrike" kern="1200" cap="none" spc="0" normalizeH="0" baseline="0" noProof="0" dirty="0" smtClean="0">
                <a:ln>
                  <a:noFill/>
                </a:ln>
                <a:solidFill>
                  <a:schemeClr val="tx1"/>
                </a:solidFill>
                <a:effectLst/>
                <a:uLnTx/>
                <a:uFillTx/>
                <a:latin typeface="+mj-lt"/>
                <a:ea typeface="+mj-ea"/>
                <a:cs typeface="+mj-cs"/>
              </a:rPr>
              <a:t/>
            </a:r>
            <a:br>
              <a:rPr kumimoji="0" lang="en-US" sz="4800" b="0" i="0" u="none" strike="noStrike" kern="1200" cap="none" spc="0" normalizeH="0" baseline="0" noProof="0" dirty="0" smtClean="0">
                <a:ln>
                  <a:noFill/>
                </a:ln>
                <a:solidFill>
                  <a:schemeClr val="tx1"/>
                </a:solidFill>
                <a:effectLst/>
                <a:uLnTx/>
                <a:uFillTx/>
                <a:latin typeface="+mj-lt"/>
                <a:ea typeface="+mj-ea"/>
                <a:cs typeface="+mj-cs"/>
              </a:rPr>
            </a:br>
            <a:r>
              <a:rPr kumimoji="0" lang="en-US" sz="4800" b="0" i="0" u="none" strike="noStrike" kern="1200" cap="none" spc="0" normalizeH="0" baseline="0" noProof="0" dirty="0" smtClean="0">
                <a:ln>
                  <a:noFill/>
                </a:ln>
                <a:solidFill>
                  <a:schemeClr val="tx1"/>
                </a:solidFill>
                <a:effectLst/>
                <a:uLnTx/>
                <a:uFillTx/>
                <a:latin typeface="+mj-lt"/>
                <a:ea typeface="+mj-ea"/>
                <a:cs typeface="+mj-cs"/>
              </a:rPr>
              <a:t> </a:t>
            </a:r>
            <a:r>
              <a:rPr kumimoji="0" lang="en-US" sz="2000" b="1" i="0" u="none" strike="noStrike" kern="1200" cap="none" spc="0" normalizeH="0" baseline="0" noProof="0" dirty="0" smtClean="0">
                <a:ln>
                  <a:noFill/>
                </a:ln>
                <a:solidFill>
                  <a:schemeClr val="tx1"/>
                </a:solidFill>
                <a:effectLst/>
                <a:uLnTx/>
                <a:uFillTx/>
                <a:latin typeface="Arial Black" pitchFamily="34" charset="0"/>
                <a:ea typeface="+mj-ea"/>
                <a:cs typeface="+mj-cs"/>
              </a:rPr>
              <a:t>April 27, 2015</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en-US" sz="3600" b="1" dirty="0" smtClean="0">
                <a:latin typeface="Arial" pitchFamily="34" charset="0"/>
                <a:cs typeface="Arial" pitchFamily="34" charset="0"/>
              </a:rPr>
              <a:t>Nuclear Fuel Cycle</a:t>
            </a:r>
            <a:endParaRPr lang="en-US" sz="2200" b="1" dirty="0">
              <a:latin typeface="Arial" pitchFamily="34" charset="0"/>
              <a:cs typeface="Arial" pitchFamily="34" charset="0"/>
            </a:endParaRPr>
          </a:p>
        </p:txBody>
      </p:sp>
      <p:pic>
        <p:nvPicPr>
          <p:cNvPr id="4" name="Content Placeholder 4" descr="ucs logo new.jpg"/>
          <p:cNvPicPr>
            <a:picLocks noChangeAspect="1"/>
          </p:cNvPicPr>
          <p:nvPr/>
        </p:nvPicPr>
        <p:blipFill>
          <a:blip r:embed="rId3" cstate="print"/>
          <a:stretch>
            <a:fillRect/>
          </a:stretch>
        </p:blipFill>
        <p:spPr>
          <a:xfrm>
            <a:off x="533400" y="503231"/>
            <a:ext cx="2743200" cy="678645"/>
          </a:xfrm>
          <a:prstGeom prst="rect">
            <a:avLst/>
          </a:prstGeom>
        </p:spPr>
      </p:pic>
      <p:pic>
        <p:nvPicPr>
          <p:cNvPr id="5" name="Picture 4" descr="aps-fuel-cycle"/>
          <p:cNvPicPr>
            <a:picLocks noChangeAspect="1" noChangeArrowheads="1"/>
          </p:cNvPicPr>
          <p:nvPr/>
        </p:nvPicPr>
        <p:blipFill>
          <a:blip r:embed="rId4" cstate="print"/>
          <a:srcRect/>
          <a:stretch>
            <a:fillRect/>
          </a:stretch>
        </p:blipFill>
        <p:spPr bwMode="auto">
          <a:xfrm>
            <a:off x="634576" y="1496007"/>
            <a:ext cx="7615238" cy="4846638"/>
          </a:xfrm>
          <a:prstGeom prst="rect">
            <a:avLst/>
          </a:prstGeom>
          <a:noFill/>
          <a:ln w="9525">
            <a:noFill/>
            <a:miter lim="800000"/>
            <a:headEnd/>
            <a:tailEnd/>
          </a:ln>
        </p:spPr>
      </p:pic>
      <p:sp>
        <p:nvSpPr>
          <p:cNvPr id="6" name="Slide Number Placeholder 5"/>
          <p:cNvSpPr>
            <a:spLocks noGrp="1"/>
          </p:cNvSpPr>
          <p:nvPr>
            <p:ph type="sldNum" sz="quarter" idx="12"/>
          </p:nvPr>
        </p:nvSpPr>
        <p:spPr/>
        <p:txBody>
          <a:bodyPr/>
          <a:lstStyle/>
          <a:p>
            <a:fld id="{B84B0BCF-AD76-4582-A0C0-2A907971F6C1}" type="slidenum">
              <a:rPr lang="en-US" smtClean="0"/>
              <a:pPr/>
              <a:t>2</a:t>
            </a:fld>
            <a:endParaRPr lang="en-US"/>
          </a:p>
        </p:txBody>
      </p:sp>
      <p:sp>
        <p:nvSpPr>
          <p:cNvPr id="13" name="&quot;No&quot; Symbol 12"/>
          <p:cNvSpPr/>
          <p:nvPr/>
        </p:nvSpPr>
        <p:spPr>
          <a:xfrm>
            <a:off x="4800600" y="3505200"/>
            <a:ext cx="1752600" cy="1524000"/>
          </a:xfrm>
          <a:prstGeom prst="noSmoking">
            <a:avLst/>
          </a:prstGeom>
          <a:solidFill>
            <a:srgbClr val="FF0000">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Text Box 5"/>
          <p:cNvSpPr txBox="1">
            <a:spLocks noChangeArrowheads="1"/>
          </p:cNvSpPr>
          <p:nvPr/>
        </p:nvSpPr>
        <p:spPr bwMode="auto">
          <a:xfrm>
            <a:off x="362338" y="6419462"/>
            <a:ext cx="3676262" cy="307777"/>
          </a:xfrm>
          <a:prstGeom prst="rect">
            <a:avLst/>
          </a:prstGeom>
          <a:solidFill>
            <a:srgbClr val="0000CC"/>
          </a:solidFill>
          <a:ln w="31750">
            <a:solidFill>
              <a:srgbClr val="0000CC"/>
            </a:solidFill>
            <a:miter lim="800000"/>
            <a:headEnd/>
            <a:tailEnd/>
          </a:ln>
          <a:effectLst/>
        </p:spPr>
        <p:txBody>
          <a:bodyPr wrap="square">
            <a:spAutoFit/>
          </a:bodyPr>
          <a:lstStyle/>
          <a:p>
            <a:pPr>
              <a:spcBef>
                <a:spcPct val="50000"/>
              </a:spcBef>
              <a:defRPr/>
            </a:pPr>
            <a:r>
              <a:rPr lang="en-US" sz="1400" b="1" dirty="0" smtClean="0">
                <a:solidFill>
                  <a:srgbClr val="FFFF00"/>
                </a:solidFill>
                <a:sym typeface="Symbol" pitchFamily="18" charset="2"/>
              </a:rPr>
              <a:t>Image Source: American Physical Society, 2005</a:t>
            </a:r>
            <a:endParaRPr lang="en-US" sz="1400" b="1" dirty="0">
              <a:solidFill>
                <a:srgbClr val="FFFF00"/>
              </a:solidFill>
              <a:sym typeface="Symbol" pitchFamily="18" charset="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en-US" sz="3600" b="1" dirty="0" smtClean="0">
                <a:latin typeface="Arial" pitchFamily="34" charset="0"/>
                <a:cs typeface="Arial" pitchFamily="34" charset="0"/>
              </a:rPr>
              <a:t>Interim Storage Risk</a:t>
            </a:r>
            <a:endParaRPr lang="en-US" sz="2200" b="1" dirty="0">
              <a:latin typeface="Arial" pitchFamily="34" charset="0"/>
              <a:cs typeface="Arial" pitchFamily="34" charset="0"/>
            </a:endParaRPr>
          </a:p>
        </p:txBody>
      </p:sp>
      <p:pic>
        <p:nvPicPr>
          <p:cNvPr id="4" name="Content Placeholder 4" descr="ucs logo new.jpg"/>
          <p:cNvPicPr>
            <a:picLocks noChangeAspect="1"/>
          </p:cNvPicPr>
          <p:nvPr/>
        </p:nvPicPr>
        <p:blipFill>
          <a:blip r:embed="rId3" cstate="print"/>
          <a:stretch>
            <a:fillRect/>
          </a:stretch>
        </p:blipFill>
        <p:spPr>
          <a:xfrm>
            <a:off x="533400" y="503231"/>
            <a:ext cx="2743200" cy="678645"/>
          </a:xfrm>
          <a:prstGeom prst="rect">
            <a:avLst/>
          </a:prstGeom>
        </p:spPr>
      </p:pic>
      <p:pic>
        <p:nvPicPr>
          <p:cNvPr id="6" name="Picture 4" descr="aps-fuel-cycle-back-end"/>
          <p:cNvPicPr>
            <a:picLocks noChangeAspect="1" noChangeArrowheads="1"/>
          </p:cNvPicPr>
          <p:nvPr/>
        </p:nvPicPr>
        <p:blipFill>
          <a:blip r:embed="rId4" cstate="print"/>
          <a:srcRect/>
          <a:stretch>
            <a:fillRect/>
          </a:stretch>
        </p:blipFill>
        <p:spPr bwMode="auto">
          <a:xfrm>
            <a:off x="635000" y="1447800"/>
            <a:ext cx="7615238" cy="4846637"/>
          </a:xfrm>
          <a:prstGeom prst="rect">
            <a:avLst/>
          </a:prstGeom>
          <a:noFill/>
          <a:ln w="9525">
            <a:noFill/>
            <a:miter lim="800000"/>
            <a:headEnd/>
            <a:tailEnd/>
          </a:ln>
        </p:spPr>
      </p:pic>
      <p:sp>
        <p:nvSpPr>
          <p:cNvPr id="7" name="Text Box 5"/>
          <p:cNvSpPr txBox="1">
            <a:spLocks noChangeArrowheads="1"/>
          </p:cNvSpPr>
          <p:nvPr/>
        </p:nvSpPr>
        <p:spPr bwMode="auto">
          <a:xfrm>
            <a:off x="457200" y="1371600"/>
            <a:ext cx="2743200" cy="1323975"/>
          </a:xfrm>
          <a:prstGeom prst="rect">
            <a:avLst/>
          </a:prstGeom>
          <a:solidFill>
            <a:srgbClr val="0000CC"/>
          </a:solidFill>
          <a:ln w="31750">
            <a:solidFill>
              <a:srgbClr val="0000CC"/>
            </a:solidFill>
            <a:miter lim="800000"/>
            <a:headEnd/>
            <a:tailEnd/>
          </a:ln>
          <a:effectLst/>
        </p:spPr>
        <p:txBody>
          <a:bodyPr>
            <a:spAutoFit/>
          </a:bodyPr>
          <a:lstStyle/>
          <a:p>
            <a:pPr algn="ctr">
              <a:spcBef>
                <a:spcPct val="50000"/>
              </a:spcBef>
              <a:defRPr/>
            </a:pPr>
            <a:r>
              <a:rPr lang="en-US" sz="2000" b="1" dirty="0">
                <a:solidFill>
                  <a:srgbClr val="FFFF00"/>
                </a:solidFill>
                <a:sym typeface="Symbol" pitchFamily="18" charset="2"/>
              </a:rPr>
              <a:t>Risk during reactor  operation is so large that federal liability protection is required.</a:t>
            </a:r>
          </a:p>
        </p:txBody>
      </p:sp>
      <p:sp>
        <p:nvSpPr>
          <p:cNvPr id="8" name="Text Box 6"/>
          <p:cNvSpPr txBox="1">
            <a:spLocks noChangeArrowheads="1"/>
          </p:cNvSpPr>
          <p:nvPr/>
        </p:nvSpPr>
        <p:spPr bwMode="auto">
          <a:xfrm>
            <a:off x="1905000" y="4553338"/>
            <a:ext cx="3505200" cy="1631216"/>
          </a:xfrm>
          <a:prstGeom prst="rect">
            <a:avLst/>
          </a:prstGeom>
          <a:solidFill>
            <a:srgbClr val="0000CC"/>
          </a:solidFill>
          <a:ln w="31750">
            <a:solidFill>
              <a:srgbClr val="0000CC"/>
            </a:solidFill>
            <a:miter lim="800000"/>
            <a:headEnd/>
            <a:tailEnd/>
          </a:ln>
          <a:effectLst/>
        </p:spPr>
        <p:txBody>
          <a:bodyPr wrap="square">
            <a:spAutoFit/>
          </a:bodyPr>
          <a:lstStyle/>
          <a:p>
            <a:pPr algn="ctr">
              <a:spcBef>
                <a:spcPct val="50000"/>
              </a:spcBef>
              <a:defRPr/>
            </a:pPr>
            <a:r>
              <a:rPr lang="en-US" sz="2000" b="1" dirty="0" smtClean="0">
                <a:solidFill>
                  <a:srgbClr val="FFFF00"/>
                </a:solidFill>
                <a:sym typeface="Symbol" pitchFamily="18" charset="2"/>
              </a:rPr>
              <a:t>Risk during final disposition is large because the hazardous material must be isolated from the environment for at least 10,000 years into the future.</a:t>
            </a:r>
            <a:endParaRPr lang="en-US" sz="2000" b="1" dirty="0">
              <a:solidFill>
                <a:srgbClr val="FFFF00"/>
              </a:solidFill>
              <a:sym typeface="Symbol" pitchFamily="18" charset="2"/>
            </a:endParaRPr>
          </a:p>
        </p:txBody>
      </p:sp>
      <p:sp>
        <p:nvSpPr>
          <p:cNvPr id="9" name="Text Box 7"/>
          <p:cNvSpPr txBox="1">
            <a:spLocks noChangeArrowheads="1"/>
          </p:cNvSpPr>
          <p:nvPr/>
        </p:nvSpPr>
        <p:spPr bwMode="auto">
          <a:xfrm>
            <a:off x="7162800" y="1976437"/>
            <a:ext cx="1905000" cy="1938992"/>
          </a:xfrm>
          <a:prstGeom prst="rect">
            <a:avLst/>
          </a:prstGeom>
          <a:solidFill>
            <a:srgbClr val="0000CC"/>
          </a:solidFill>
          <a:ln w="31750">
            <a:solidFill>
              <a:srgbClr val="0000CC"/>
            </a:solidFill>
            <a:miter lim="800000"/>
            <a:headEnd/>
            <a:tailEnd/>
          </a:ln>
          <a:effectLst/>
        </p:spPr>
        <p:txBody>
          <a:bodyPr>
            <a:spAutoFit/>
          </a:bodyPr>
          <a:lstStyle/>
          <a:p>
            <a:pPr algn="ctr">
              <a:spcBef>
                <a:spcPct val="50000"/>
              </a:spcBef>
              <a:defRPr/>
            </a:pPr>
            <a:r>
              <a:rPr lang="en-US" sz="2000" b="1" i="1" dirty="0">
                <a:solidFill>
                  <a:srgbClr val="FFFF00"/>
                </a:solidFill>
                <a:sym typeface="Symbol" pitchFamily="18" charset="2"/>
              </a:rPr>
              <a:t>Risk from irradiated fuel between these two high risk </a:t>
            </a:r>
            <a:r>
              <a:rPr lang="en-US" sz="2000" b="1" i="1" dirty="0" smtClean="0">
                <a:solidFill>
                  <a:srgbClr val="FFFF00"/>
                </a:solidFill>
                <a:sym typeface="Symbol" pitchFamily="18" charset="2"/>
              </a:rPr>
              <a:t>end points </a:t>
            </a:r>
            <a:r>
              <a:rPr lang="en-US" sz="2000" b="1" i="1" dirty="0" smtClean="0">
                <a:solidFill>
                  <a:srgbClr val="FFFF00"/>
                </a:solidFill>
                <a:sym typeface="Symbol" pitchFamily="18" charset="2"/>
              </a:rPr>
              <a:t>is also high.</a:t>
            </a:r>
            <a:endParaRPr lang="en-US" sz="2000" b="1" i="1" dirty="0">
              <a:solidFill>
                <a:srgbClr val="FFFF00"/>
              </a:solidFill>
              <a:sym typeface="Symbol" pitchFamily="18" charset="2"/>
            </a:endParaRPr>
          </a:p>
        </p:txBody>
      </p:sp>
      <p:sp>
        <p:nvSpPr>
          <p:cNvPr id="10" name="Right Arrow 9"/>
          <p:cNvSpPr/>
          <p:nvPr/>
        </p:nvSpPr>
        <p:spPr>
          <a:xfrm>
            <a:off x="3124200" y="1828800"/>
            <a:ext cx="304800" cy="228600"/>
          </a:xfrm>
          <a:prstGeom prst="rightArrow">
            <a:avLst/>
          </a:prstGeom>
          <a:solidFill>
            <a:srgbClr val="2211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ight Arrow 10"/>
          <p:cNvSpPr/>
          <p:nvPr/>
        </p:nvSpPr>
        <p:spPr>
          <a:xfrm>
            <a:off x="5369772" y="5105400"/>
            <a:ext cx="304800" cy="228600"/>
          </a:xfrm>
          <a:prstGeom prst="rightArrow">
            <a:avLst/>
          </a:prstGeom>
          <a:solidFill>
            <a:srgbClr val="2211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Left Arrow 12"/>
          <p:cNvSpPr/>
          <p:nvPr/>
        </p:nvSpPr>
        <p:spPr>
          <a:xfrm>
            <a:off x="6934200" y="2819400"/>
            <a:ext cx="304800" cy="228600"/>
          </a:xfrm>
          <a:prstGeom prst="leftArrow">
            <a:avLst/>
          </a:prstGeom>
          <a:solidFill>
            <a:srgbClr val="2211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Slide Number Placeholder 13"/>
          <p:cNvSpPr>
            <a:spLocks noGrp="1"/>
          </p:cNvSpPr>
          <p:nvPr>
            <p:ph type="sldNum" sz="quarter" idx="12"/>
          </p:nvPr>
        </p:nvSpPr>
        <p:spPr/>
        <p:txBody>
          <a:bodyPr/>
          <a:lstStyle/>
          <a:p>
            <a:fld id="{B84B0BCF-AD76-4582-A0C0-2A907971F6C1}" type="slidenum">
              <a:rPr lang="en-US" smtClean="0"/>
              <a:pPr/>
              <a:t>3</a:t>
            </a:fld>
            <a:endParaRPr lang="en-US"/>
          </a:p>
        </p:txBody>
      </p:sp>
      <p:sp>
        <p:nvSpPr>
          <p:cNvPr id="15" name="&quot;No&quot; Symbol 14"/>
          <p:cNvSpPr/>
          <p:nvPr/>
        </p:nvSpPr>
        <p:spPr>
          <a:xfrm>
            <a:off x="5943600" y="4419600"/>
            <a:ext cx="1752600" cy="1524000"/>
          </a:xfrm>
          <a:prstGeom prst="noSmoking">
            <a:avLst/>
          </a:prstGeom>
          <a:solidFill>
            <a:srgbClr val="FF0000">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en-US" sz="3600" b="1" dirty="0" smtClean="0">
                <a:latin typeface="Arial" pitchFamily="34" charset="0"/>
                <a:cs typeface="Arial" pitchFamily="34" charset="0"/>
              </a:rPr>
              <a:t>Interim Storage Mess</a:t>
            </a:r>
            <a:endParaRPr lang="en-US" sz="2200" b="1" dirty="0">
              <a:latin typeface="Arial" pitchFamily="34" charset="0"/>
              <a:cs typeface="Arial" pitchFamily="34" charset="0"/>
            </a:endParaRPr>
          </a:p>
        </p:txBody>
      </p:sp>
      <p:pic>
        <p:nvPicPr>
          <p:cNvPr id="4" name="Content Placeholder 4" descr="ucs logo new.jpg"/>
          <p:cNvPicPr>
            <a:picLocks noChangeAspect="1"/>
          </p:cNvPicPr>
          <p:nvPr/>
        </p:nvPicPr>
        <p:blipFill>
          <a:blip r:embed="rId3" cstate="print"/>
          <a:stretch>
            <a:fillRect/>
          </a:stretch>
        </p:blipFill>
        <p:spPr>
          <a:xfrm>
            <a:off x="533400" y="503231"/>
            <a:ext cx="2743200" cy="678645"/>
          </a:xfrm>
          <a:prstGeom prst="rect">
            <a:avLst/>
          </a:prstGeom>
        </p:spPr>
      </p:pic>
      <p:pic>
        <p:nvPicPr>
          <p:cNvPr id="6" name="Picture 4" descr="aps-fuel-cycle-back-end"/>
          <p:cNvPicPr>
            <a:picLocks noChangeAspect="1" noChangeArrowheads="1"/>
          </p:cNvPicPr>
          <p:nvPr/>
        </p:nvPicPr>
        <p:blipFill>
          <a:blip r:embed="rId4" cstate="print"/>
          <a:srcRect/>
          <a:stretch>
            <a:fillRect/>
          </a:stretch>
        </p:blipFill>
        <p:spPr bwMode="auto">
          <a:xfrm>
            <a:off x="635000" y="1447800"/>
            <a:ext cx="7615238" cy="4846637"/>
          </a:xfrm>
          <a:prstGeom prst="rect">
            <a:avLst/>
          </a:prstGeom>
          <a:noFill/>
          <a:ln w="9525">
            <a:noFill/>
            <a:miter lim="800000"/>
            <a:headEnd/>
            <a:tailEnd/>
          </a:ln>
        </p:spPr>
      </p:pic>
      <p:sp>
        <p:nvSpPr>
          <p:cNvPr id="14" name="Slide Number Placeholder 13"/>
          <p:cNvSpPr>
            <a:spLocks noGrp="1"/>
          </p:cNvSpPr>
          <p:nvPr>
            <p:ph type="sldNum" sz="quarter" idx="12"/>
          </p:nvPr>
        </p:nvSpPr>
        <p:spPr/>
        <p:txBody>
          <a:bodyPr/>
          <a:lstStyle/>
          <a:p>
            <a:fld id="{B84B0BCF-AD76-4582-A0C0-2A907971F6C1}" type="slidenum">
              <a:rPr lang="en-US" smtClean="0"/>
              <a:pPr/>
              <a:t>4</a:t>
            </a:fld>
            <a:endParaRPr lang="en-US"/>
          </a:p>
        </p:txBody>
      </p:sp>
      <p:sp>
        <p:nvSpPr>
          <p:cNvPr id="12" name="Rectangle 11"/>
          <p:cNvSpPr/>
          <p:nvPr/>
        </p:nvSpPr>
        <p:spPr>
          <a:xfrm>
            <a:off x="4724400" y="3352800"/>
            <a:ext cx="3886200" cy="2438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Box 6"/>
          <p:cNvSpPr txBox="1">
            <a:spLocks noChangeArrowheads="1"/>
          </p:cNvSpPr>
          <p:nvPr/>
        </p:nvSpPr>
        <p:spPr bwMode="auto">
          <a:xfrm>
            <a:off x="304800" y="3657600"/>
            <a:ext cx="6934200" cy="2862322"/>
          </a:xfrm>
          <a:prstGeom prst="rect">
            <a:avLst/>
          </a:prstGeom>
          <a:solidFill>
            <a:srgbClr val="0000CC"/>
          </a:solidFill>
          <a:ln w="31750">
            <a:solidFill>
              <a:srgbClr val="0000CC"/>
            </a:solidFill>
            <a:miter lim="800000"/>
            <a:headEnd/>
            <a:tailEnd/>
          </a:ln>
          <a:effectLst/>
        </p:spPr>
        <p:txBody>
          <a:bodyPr wrap="square">
            <a:spAutoFit/>
          </a:bodyPr>
          <a:lstStyle/>
          <a:p>
            <a:pPr>
              <a:spcBef>
                <a:spcPct val="50000"/>
              </a:spcBef>
              <a:defRPr/>
            </a:pPr>
            <a:r>
              <a:rPr lang="en-US" sz="2000" b="1" dirty="0" smtClean="0">
                <a:solidFill>
                  <a:srgbClr val="FFFF00"/>
                </a:solidFill>
                <a:sym typeface="Symbol" pitchFamily="18" charset="2"/>
              </a:rPr>
              <a:t>Under the Nuclear Waste Policy Act of 1982 as amended in 1987, the federal government was tasked with operating  a repository for spent fuel disposal.</a:t>
            </a:r>
          </a:p>
          <a:p>
            <a:pPr>
              <a:spcBef>
                <a:spcPct val="50000"/>
              </a:spcBef>
              <a:defRPr/>
            </a:pPr>
            <a:r>
              <a:rPr lang="en-US" sz="2000" b="1" dirty="0" smtClean="0">
                <a:solidFill>
                  <a:srgbClr val="FFFF00"/>
                </a:solidFill>
                <a:sym typeface="Symbol" pitchFamily="18" charset="2"/>
              </a:rPr>
              <a:t>The </a:t>
            </a:r>
            <a:r>
              <a:rPr lang="en-US" sz="2000" b="1" dirty="0" smtClean="0">
                <a:solidFill>
                  <a:srgbClr val="FFFF00"/>
                </a:solidFill>
                <a:sym typeface="Symbol" pitchFamily="18" charset="2"/>
              </a:rPr>
              <a:t>Department of Energy signed contracts with plant owners and collected funds in exchange for the federal government accepting spent fuel for disposal beginning in 1998.</a:t>
            </a:r>
          </a:p>
          <a:p>
            <a:pPr>
              <a:spcBef>
                <a:spcPct val="50000"/>
              </a:spcBef>
              <a:defRPr/>
            </a:pPr>
            <a:r>
              <a:rPr lang="en-US" sz="2000" b="1" dirty="0" smtClean="0">
                <a:solidFill>
                  <a:srgbClr val="FFFF00"/>
                </a:solidFill>
                <a:sym typeface="Symbol" pitchFamily="18" charset="2"/>
              </a:rPr>
              <a:t>The </a:t>
            </a:r>
            <a:r>
              <a:rPr lang="en-US" sz="2000" b="1" dirty="0" smtClean="0">
                <a:solidFill>
                  <a:srgbClr val="FFFF00"/>
                </a:solidFill>
                <a:sym typeface="Symbol" pitchFamily="18" charset="2"/>
              </a:rPr>
              <a:t>federal government has taken billions of dollars, but not an ounce of spent fuel. </a:t>
            </a:r>
            <a:endParaRPr lang="en-US" sz="2000" b="1" dirty="0">
              <a:solidFill>
                <a:srgbClr val="FFFF00"/>
              </a:solidFill>
              <a:sym typeface="Symbol" pitchFamily="18" charset="2"/>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en-US" sz="3600" b="1" dirty="0" smtClean="0">
                <a:latin typeface="Arial" pitchFamily="34" charset="0"/>
                <a:cs typeface="Arial" pitchFamily="34" charset="0"/>
              </a:rPr>
              <a:t>Interim Storage Mess</a:t>
            </a:r>
            <a:endParaRPr lang="en-US" sz="2200" b="1" dirty="0">
              <a:latin typeface="Arial" pitchFamily="34" charset="0"/>
              <a:cs typeface="Arial" pitchFamily="34" charset="0"/>
            </a:endParaRPr>
          </a:p>
        </p:txBody>
      </p:sp>
      <p:pic>
        <p:nvPicPr>
          <p:cNvPr id="4" name="Content Placeholder 4" descr="ucs logo new.jpg"/>
          <p:cNvPicPr>
            <a:picLocks noChangeAspect="1"/>
          </p:cNvPicPr>
          <p:nvPr/>
        </p:nvPicPr>
        <p:blipFill>
          <a:blip r:embed="rId3" cstate="print"/>
          <a:stretch>
            <a:fillRect/>
          </a:stretch>
        </p:blipFill>
        <p:spPr>
          <a:xfrm>
            <a:off x="533400" y="503231"/>
            <a:ext cx="2743200" cy="678645"/>
          </a:xfrm>
          <a:prstGeom prst="rect">
            <a:avLst/>
          </a:prstGeom>
        </p:spPr>
      </p:pic>
      <p:sp>
        <p:nvSpPr>
          <p:cNvPr id="5" name="Slide Number Placeholder 4"/>
          <p:cNvSpPr>
            <a:spLocks noGrp="1"/>
          </p:cNvSpPr>
          <p:nvPr>
            <p:ph type="sldNum" sz="quarter" idx="12"/>
          </p:nvPr>
        </p:nvSpPr>
        <p:spPr/>
        <p:txBody>
          <a:bodyPr/>
          <a:lstStyle/>
          <a:p>
            <a:fld id="{B84B0BCF-AD76-4582-A0C0-2A907971F6C1}" type="slidenum">
              <a:rPr lang="en-US" smtClean="0"/>
              <a:pPr/>
              <a:t>5</a:t>
            </a:fld>
            <a:endParaRPr lang="en-US"/>
          </a:p>
        </p:txBody>
      </p:sp>
      <p:sp>
        <p:nvSpPr>
          <p:cNvPr id="7" name="Text Box 5"/>
          <p:cNvSpPr txBox="1">
            <a:spLocks noChangeArrowheads="1"/>
          </p:cNvSpPr>
          <p:nvPr/>
        </p:nvSpPr>
        <p:spPr bwMode="auto">
          <a:xfrm>
            <a:off x="362338" y="6419462"/>
            <a:ext cx="4209662" cy="307777"/>
          </a:xfrm>
          <a:prstGeom prst="rect">
            <a:avLst/>
          </a:prstGeom>
          <a:solidFill>
            <a:srgbClr val="0000CC"/>
          </a:solidFill>
          <a:ln w="31750">
            <a:solidFill>
              <a:srgbClr val="0000CC"/>
            </a:solidFill>
            <a:miter lim="800000"/>
            <a:headEnd/>
            <a:tailEnd/>
          </a:ln>
          <a:effectLst/>
        </p:spPr>
        <p:txBody>
          <a:bodyPr wrap="square">
            <a:spAutoFit/>
          </a:bodyPr>
          <a:lstStyle/>
          <a:p>
            <a:pPr>
              <a:spcBef>
                <a:spcPct val="50000"/>
              </a:spcBef>
              <a:defRPr/>
            </a:pPr>
            <a:r>
              <a:rPr lang="en-US" sz="1400" b="1" dirty="0" smtClean="0">
                <a:solidFill>
                  <a:srgbClr val="FFFF00"/>
                </a:solidFill>
                <a:sym typeface="Symbol" pitchFamily="18" charset="2"/>
              </a:rPr>
              <a:t>Image Source: UCS testimony to U.S. Senate, July 2013</a:t>
            </a:r>
            <a:endParaRPr lang="en-US" sz="1400" b="1" dirty="0">
              <a:solidFill>
                <a:srgbClr val="FFFF00"/>
              </a:solidFill>
              <a:sym typeface="Symbol" pitchFamily="18" charset="2"/>
            </a:endParaRPr>
          </a:p>
        </p:txBody>
      </p:sp>
      <p:pic>
        <p:nvPicPr>
          <p:cNvPr id="10" name="Picture 9" descr="gap.JPG"/>
          <p:cNvPicPr>
            <a:picLocks noChangeAspect="1"/>
          </p:cNvPicPr>
          <p:nvPr/>
        </p:nvPicPr>
        <p:blipFill>
          <a:blip r:embed="rId4" cstate="print"/>
          <a:stretch>
            <a:fillRect/>
          </a:stretch>
        </p:blipFill>
        <p:spPr>
          <a:xfrm>
            <a:off x="387493" y="1219200"/>
            <a:ext cx="8146907" cy="50292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en-US" sz="3600" b="1" dirty="0" smtClean="0">
                <a:latin typeface="Arial" pitchFamily="34" charset="0"/>
                <a:cs typeface="Arial" pitchFamily="34" charset="0"/>
              </a:rPr>
              <a:t>What We Advocate</a:t>
            </a:r>
            <a:endParaRPr lang="en-US" sz="2200" b="1" dirty="0">
              <a:latin typeface="Arial" pitchFamily="34" charset="0"/>
              <a:cs typeface="Arial" pitchFamily="34" charset="0"/>
            </a:endParaRPr>
          </a:p>
        </p:txBody>
      </p:sp>
      <p:pic>
        <p:nvPicPr>
          <p:cNvPr id="4" name="Content Placeholder 4" descr="ucs logo new.jpg"/>
          <p:cNvPicPr>
            <a:picLocks noChangeAspect="1"/>
          </p:cNvPicPr>
          <p:nvPr/>
        </p:nvPicPr>
        <p:blipFill>
          <a:blip r:embed="rId3" cstate="print"/>
          <a:stretch>
            <a:fillRect/>
          </a:stretch>
        </p:blipFill>
        <p:spPr>
          <a:xfrm>
            <a:off x="533400" y="503231"/>
            <a:ext cx="2743200" cy="678645"/>
          </a:xfrm>
          <a:prstGeom prst="rect">
            <a:avLst/>
          </a:prstGeom>
        </p:spPr>
      </p:pic>
      <p:sp>
        <p:nvSpPr>
          <p:cNvPr id="6" name="Slide Number Placeholder 5"/>
          <p:cNvSpPr>
            <a:spLocks noGrp="1"/>
          </p:cNvSpPr>
          <p:nvPr>
            <p:ph type="sldNum" sz="quarter" idx="12"/>
          </p:nvPr>
        </p:nvSpPr>
        <p:spPr/>
        <p:txBody>
          <a:bodyPr/>
          <a:lstStyle/>
          <a:p>
            <a:fld id="{B84B0BCF-AD76-4582-A0C0-2A907971F6C1}" type="slidenum">
              <a:rPr lang="en-US" smtClean="0"/>
              <a:pPr/>
              <a:t>6</a:t>
            </a:fld>
            <a:endParaRPr lang="en-US"/>
          </a:p>
        </p:txBody>
      </p:sp>
      <p:sp>
        <p:nvSpPr>
          <p:cNvPr id="14" name="TextBox 13"/>
          <p:cNvSpPr txBox="1"/>
          <p:nvPr/>
        </p:nvSpPr>
        <p:spPr>
          <a:xfrm>
            <a:off x="990600" y="1676400"/>
            <a:ext cx="7315200" cy="4739759"/>
          </a:xfrm>
          <a:prstGeom prst="rect">
            <a:avLst/>
          </a:prstGeom>
          <a:noFill/>
        </p:spPr>
        <p:txBody>
          <a:bodyPr wrap="square" rtlCol="0">
            <a:spAutoFit/>
          </a:bodyPr>
          <a:lstStyle/>
          <a:p>
            <a:r>
              <a:rPr lang="en-US" sz="2800" b="1" dirty="0" smtClean="0"/>
              <a:t>At operating reactors:</a:t>
            </a:r>
          </a:p>
          <a:p>
            <a:endParaRPr lang="en-US" b="1" i="1" dirty="0" smtClean="0"/>
          </a:p>
          <a:p>
            <a:pPr lvl="1">
              <a:buFont typeface="Arial" pitchFamily="34" charset="0"/>
              <a:buChar char="•"/>
            </a:pPr>
            <a:r>
              <a:rPr lang="en-US" sz="2000" b="1" i="1" dirty="0"/>
              <a:t> </a:t>
            </a:r>
            <a:r>
              <a:rPr lang="en-US" sz="2000" b="1" i="1" dirty="0" smtClean="0"/>
              <a:t>expedite the transfer of spent fuel to dry storage to minimize the inventory of irradiated fuel assemblies stored in the pools</a:t>
            </a:r>
          </a:p>
          <a:p>
            <a:pPr lvl="1"/>
            <a:endParaRPr lang="en-US" sz="1200" b="1" i="1" dirty="0" smtClean="0"/>
          </a:p>
          <a:p>
            <a:pPr lvl="1">
              <a:buFont typeface="Arial" pitchFamily="34" charset="0"/>
              <a:buChar char="•"/>
            </a:pPr>
            <a:r>
              <a:rPr lang="en-US" sz="2000" b="1" i="1" dirty="0" smtClean="0"/>
              <a:t>protect the dry storage canisters against sabotage</a:t>
            </a:r>
            <a:endParaRPr lang="en-US" sz="2000" b="1" i="1" dirty="0"/>
          </a:p>
          <a:p>
            <a:endParaRPr lang="en-US" b="1" i="1" dirty="0" smtClean="0"/>
          </a:p>
          <a:p>
            <a:r>
              <a:rPr lang="en-US" sz="2800" b="1" dirty="0" smtClean="0"/>
              <a:t>At permanently shutdown reactors:</a:t>
            </a:r>
          </a:p>
          <a:p>
            <a:endParaRPr lang="en-US" b="1" i="1" dirty="0"/>
          </a:p>
          <a:p>
            <a:pPr lvl="1">
              <a:buFont typeface="Arial" pitchFamily="34" charset="0"/>
              <a:buChar char="•"/>
            </a:pPr>
            <a:r>
              <a:rPr lang="en-US" sz="2000" b="1" i="1" dirty="0" smtClean="0"/>
              <a:t> complete the transfer of spent fuel to dry storage as soon as practical (closer to 6 years than the 60 years allowed by the Nuclear Regulatory Commission)</a:t>
            </a:r>
          </a:p>
          <a:p>
            <a:pPr lvl="1"/>
            <a:endParaRPr lang="en-US" sz="1200" b="1" i="1" dirty="0" smtClean="0"/>
          </a:p>
          <a:p>
            <a:pPr lvl="1">
              <a:buFont typeface="Arial" pitchFamily="34" charset="0"/>
              <a:buChar char="•"/>
            </a:pPr>
            <a:r>
              <a:rPr lang="en-US" sz="2000" b="1" i="1" dirty="0" smtClean="0"/>
              <a:t>protect the dry storage canisters against sabotage</a:t>
            </a:r>
          </a:p>
          <a:p>
            <a:endParaRPr lang="en-US" sz="2000" i="1"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en-US" sz="3600" b="1" dirty="0" smtClean="0">
                <a:latin typeface="Arial" pitchFamily="34" charset="0"/>
                <a:cs typeface="Arial" pitchFamily="34" charset="0"/>
              </a:rPr>
              <a:t>Interim Storage - Pools</a:t>
            </a:r>
            <a:endParaRPr lang="en-US" sz="2200" b="1" dirty="0">
              <a:latin typeface="Arial" pitchFamily="34" charset="0"/>
              <a:cs typeface="Arial" pitchFamily="34" charset="0"/>
            </a:endParaRPr>
          </a:p>
        </p:txBody>
      </p:sp>
      <p:pic>
        <p:nvPicPr>
          <p:cNvPr id="4" name="Content Placeholder 4" descr="ucs logo new.jpg"/>
          <p:cNvPicPr>
            <a:picLocks noChangeAspect="1"/>
          </p:cNvPicPr>
          <p:nvPr/>
        </p:nvPicPr>
        <p:blipFill>
          <a:blip r:embed="rId3" cstate="print"/>
          <a:stretch>
            <a:fillRect/>
          </a:stretch>
        </p:blipFill>
        <p:spPr>
          <a:xfrm>
            <a:off x="533400" y="503231"/>
            <a:ext cx="2743200" cy="678645"/>
          </a:xfrm>
          <a:prstGeom prst="rect">
            <a:avLst/>
          </a:prstGeom>
        </p:spPr>
      </p:pic>
      <p:pic>
        <p:nvPicPr>
          <p:cNvPr id="12" name="Picture 11" descr="nrc-sfp.jpg"/>
          <p:cNvPicPr>
            <a:picLocks noChangeAspect="1"/>
          </p:cNvPicPr>
          <p:nvPr/>
        </p:nvPicPr>
        <p:blipFill>
          <a:blip r:embed="rId4" cstate="print"/>
          <a:stretch>
            <a:fillRect/>
          </a:stretch>
        </p:blipFill>
        <p:spPr>
          <a:xfrm>
            <a:off x="381000" y="1371600"/>
            <a:ext cx="5029200" cy="3503677"/>
          </a:xfrm>
          <a:prstGeom prst="rect">
            <a:avLst/>
          </a:prstGeom>
        </p:spPr>
      </p:pic>
      <p:sp>
        <p:nvSpPr>
          <p:cNvPr id="14" name="Text Box 5"/>
          <p:cNvSpPr txBox="1">
            <a:spLocks noChangeArrowheads="1"/>
          </p:cNvSpPr>
          <p:nvPr/>
        </p:nvSpPr>
        <p:spPr bwMode="auto">
          <a:xfrm>
            <a:off x="5638800" y="2254984"/>
            <a:ext cx="3124200" cy="1631216"/>
          </a:xfrm>
          <a:prstGeom prst="rect">
            <a:avLst/>
          </a:prstGeom>
          <a:solidFill>
            <a:srgbClr val="0000CC"/>
          </a:solidFill>
          <a:ln w="31750">
            <a:solidFill>
              <a:srgbClr val="0000CC"/>
            </a:solidFill>
            <a:miter lim="800000"/>
            <a:headEnd/>
            <a:tailEnd/>
          </a:ln>
          <a:effectLst/>
        </p:spPr>
        <p:txBody>
          <a:bodyPr wrap="square">
            <a:spAutoFit/>
          </a:bodyPr>
          <a:lstStyle/>
          <a:p>
            <a:pPr>
              <a:spcBef>
                <a:spcPct val="50000"/>
              </a:spcBef>
              <a:defRPr/>
            </a:pPr>
            <a:r>
              <a:rPr lang="en-US" sz="2000" b="1" dirty="0" smtClean="0">
                <a:solidFill>
                  <a:srgbClr val="FFFF00"/>
                </a:solidFill>
                <a:sym typeface="Symbol" pitchFamily="18" charset="2"/>
              </a:rPr>
              <a:t>Spent </a:t>
            </a:r>
            <a:r>
              <a:rPr lang="en-US" sz="2000" b="1" dirty="0" smtClean="0">
                <a:solidFill>
                  <a:srgbClr val="FFFF00"/>
                </a:solidFill>
                <a:sym typeface="Symbol" pitchFamily="18" charset="2"/>
              </a:rPr>
              <a:t>fuel assemblies are transferred underwater and placed in metal storage racks in the bottom of spent fuel pools. </a:t>
            </a:r>
            <a:endParaRPr lang="en-US" sz="2000" b="1" dirty="0">
              <a:solidFill>
                <a:srgbClr val="FFFF00"/>
              </a:solidFill>
              <a:sym typeface="Symbol" pitchFamily="18" charset="2"/>
            </a:endParaRPr>
          </a:p>
        </p:txBody>
      </p:sp>
      <p:sp>
        <p:nvSpPr>
          <p:cNvPr id="15" name="Text Box 5"/>
          <p:cNvSpPr txBox="1">
            <a:spLocks noChangeArrowheads="1"/>
          </p:cNvSpPr>
          <p:nvPr/>
        </p:nvSpPr>
        <p:spPr bwMode="auto">
          <a:xfrm>
            <a:off x="609600" y="4953000"/>
            <a:ext cx="7772400" cy="1631216"/>
          </a:xfrm>
          <a:prstGeom prst="rect">
            <a:avLst/>
          </a:prstGeom>
          <a:solidFill>
            <a:srgbClr val="0000CC"/>
          </a:solidFill>
          <a:ln w="31750">
            <a:solidFill>
              <a:srgbClr val="0000CC"/>
            </a:solidFill>
            <a:miter lim="800000"/>
            <a:headEnd/>
            <a:tailEnd/>
          </a:ln>
          <a:effectLst/>
        </p:spPr>
        <p:txBody>
          <a:bodyPr wrap="square">
            <a:spAutoFit/>
          </a:bodyPr>
          <a:lstStyle/>
          <a:p>
            <a:pPr>
              <a:spcBef>
                <a:spcPct val="50000"/>
              </a:spcBef>
              <a:defRPr/>
            </a:pPr>
            <a:r>
              <a:rPr lang="en-US" sz="2000" b="1" dirty="0" smtClean="0">
                <a:solidFill>
                  <a:srgbClr val="FFFF00"/>
                </a:solidFill>
                <a:sym typeface="Symbol" pitchFamily="18" charset="2"/>
              </a:rPr>
              <a:t>The spent fuel pool’s water is continuously cooled to remove the decay heat emitted by the </a:t>
            </a:r>
            <a:r>
              <a:rPr lang="en-US" sz="2000" b="1" dirty="0" smtClean="0">
                <a:solidFill>
                  <a:srgbClr val="FFFF00"/>
                </a:solidFill>
                <a:sym typeface="Symbol" pitchFamily="18" charset="2"/>
              </a:rPr>
              <a:t>spent  </a:t>
            </a:r>
            <a:r>
              <a:rPr lang="en-US" sz="2000" b="1" dirty="0" smtClean="0">
                <a:solidFill>
                  <a:srgbClr val="FFFF00"/>
                </a:solidFill>
                <a:sym typeface="Symbol" pitchFamily="18" charset="2"/>
              </a:rPr>
              <a:t>fuel assemblies. The water is continuously treated to remain as pure as possible to retard corrosion of the metal fuel rods. The water also attenuates the intense radiation emitted by the fuel so people can work safely in the area.</a:t>
            </a:r>
            <a:endParaRPr lang="en-US" sz="2000" b="1" dirty="0">
              <a:solidFill>
                <a:srgbClr val="FFFF00"/>
              </a:solidFill>
              <a:sym typeface="Symbol" pitchFamily="18" charset="2"/>
            </a:endParaRPr>
          </a:p>
        </p:txBody>
      </p:sp>
      <p:sp>
        <p:nvSpPr>
          <p:cNvPr id="16" name="Slide Number Placeholder 15"/>
          <p:cNvSpPr>
            <a:spLocks noGrp="1"/>
          </p:cNvSpPr>
          <p:nvPr>
            <p:ph type="sldNum" sz="quarter" idx="12"/>
          </p:nvPr>
        </p:nvSpPr>
        <p:spPr/>
        <p:txBody>
          <a:bodyPr/>
          <a:lstStyle/>
          <a:p>
            <a:fld id="{B84B0BCF-AD76-4582-A0C0-2A907971F6C1}" type="slidenum">
              <a:rPr lang="en-US" smtClean="0"/>
              <a:pPr/>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en-US" sz="3600" b="1" dirty="0" smtClean="0">
                <a:latin typeface="Arial" pitchFamily="34" charset="0"/>
                <a:cs typeface="Arial" pitchFamily="34" charset="0"/>
              </a:rPr>
              <a:t>Interim Storage – Dry</a:t>
            </a:r>
            <a:endParaRPr lang="en-US" sz="2200" b="1" dirty="0">
              <a:latin typeface="Arial" pitchFamily="34" charset="0"/>
              <a:cs typeface="Arial" pitchFamily="34" charset="0"/>
            </a:endParaRPr>
          </a:p>
        </p:txBody>
      </p:sp>
      <p:pic>
        <p:nvPicPr>
          <p:cNvPr id="4" name="Content Placeholder 4" descr="ucs logo new.jpg"/>
          <p:cNvPicPr>
            <a:picLocks noChangeAspect="1"/>
          </p:cNvPicPr>
          <p:nvPr/>
        </p:nvPicPr>
        <p:blipFill>
          <a:blip r:embed="rId3" cstate="print"/>
          <a:stretch>
            <a:fillRect/>
          </a:stretch>
        </p:blipFill>
        <p:spPr>
          <a:xfrm>
            <a:off x="533400" y="503231"/>
            <a:ext cx="2743200" cy="678645"/>
          </a:xfrm>
          <a:prstGeom prst="rect">
            <a:avLst/>
          </a:prstGeom>
        </p:spPr>
      </p:pic>
      <p:sp>
        <p:nvSpPr>
          <p:cNvPr id="5" name="Slide Number Placeholder 4"/>
          <p:cNvSpPr>
            <a:spLocks noGrp="1"/>
          </p:cNvSpPr>
          <p:nvPr>
            <p:ph type="sldNum" sz="quarter" idx="12"/>
          </p:nvPr>
        </p:nvSpPr>
        <p:spPr/>
        <p:txBody>
          <a:bodyPr/>
          <a:lstStyle/>
          <a:p>
            <a:fld id="{B84B0BCF-AD76-4582-A0C0-2A907971F6C1}" type="slidenum">
              <a:rPr lang="en-US" smtClean="0"/>
              <a:pPr/>
              <a:t>8</a:t>
            </a:fld>
            <a:endParaRPr lang="en-US"/>
          </a:p>
        </p:txBody>
      </p:sp>
      <p:pic>
        <p:nvPicPr>
          <p:cNvPr id="6" name="Picture 5" descr="nrc-dry-1.jpg"/>
          <p:cNvPicPr>
            <a:picLocks noChangeAspect="1"/>
          </p:cNvPicPr>
          <p:nvPr/>
        </p:nvPicPr>
        <p:blipFill>
          <a:blip r:embed="rId4" cstate="print"/>
          <a:stretch>
            <a:fillRect/>
          </a:stretch>
        </p:blipFill>
        <p:spPr>
          <a:xfrm>
            <a:off x="304800" y="1371600"/>
            <a:ext cx="2792585" cy="4023360"/>
          </a:xfrm>
          <a:prstGeom prst="rect">
            <a:avLst/>
          </a:prstGeom>
        </p:spPr>
      </p:pic>
      <p:pic>
        <p:nvPicPr>
          <p:cNvPr id="7" name="Picture 6" descr="nrc-dry-2.jpg"/>
          <p:cNvPicPr>
            <a:picLocks noChangeAspect="1"/>
          </p:cNvPicPr>
          <p:nvPr/>
        </p:nvPicPr>
        <p:blipFill>
          <a:blip r:embed="rId5" cstate="print"/>
          <a:stretch>
            <a:fillRect/>
          </a:stretch>
        </p:blipFill>
        <p:spPr>
          <a:xfrm>
            <a:off x="6259708" y="1386840"/>
            <a:ext cx="2579492" cy="4023360"/>
          </a:xfrm>
          <a:prstGeom prst="rect">
            <a:avLst/>
          </a:prstGeom>
        </p:spPr>
      </p:pic>
      <p:sp>
        <p:nvSpPr>
          <p:cNvPr id="8" name="Text Box 5"/>
          <p:cNvSpPr txBox="1">
            <a:spLocks noChangeArrowheads="1"/>
          </p:cNvSpPr>
          <p:nvPr/>
        </p:nvSpPr>
        <p:spPr bwMode="auto">
          <a:xfrm>
            <a:off x="3114869" y="2328208"/>
            <a:ext cx="3124200" cy="1938992"/>
          </a:xfrm>
          <a:prstGeom prst="rect">
            <a:avLst/>
          </a:prstGeom>
          <a:solidFill>
            <a:srgbClr val="0000CC"/>
          </a:solidFill>
          <a:ln w="31750">
            <a:solidFill>
              <a:srgbClr val="0000CC"/>
            </a:solidFill>
            <a:miter lim="800000"/>
            <a:headEnd/>
            <a:tailEnd/>
          </a:ln>
          <a:effectLst/>
        </p:spPr>
        <p:txBody>
          <a:bodyPr wrap="square">
            <a:spAutoFit/>
          </a:bodyPr>
          <a:lstStyle/>
          <a:p>
            <a:pPr>
              <a:spcBef>
                <a:spcPct val="50000"/>
              </a:spcBef>
              <a:defRPr/>
            </a:pPr>
            <a:r>
              <a:rPr lang="en-US" sz="2000" b="1" dirty="0" smtClean="0">
                <a:solidFill>
                  <a:srgbClr val="FFFF00"/>
                </a:solidFill>
                <a:sym typeface="Symbol" pitchFamily="18" charset="2"/>
              </a:rPr>
              <a:t>After a few years, </a:t>
            </a:r>
            <a:r>
              <a:rPr lang="en-US" sz="2000" b="1" dirty="0" smtClean="0">
                <a:solidFill>
                  <a:srgbClr val="FFFF00"/>
                </a:solidFill>
                <a:sym typeface="Symbol" pitchFamily="18" charset="2"/>
              </a:rPr>
              <a:t>spent fuel </a:t>
            </a:r>
            <a:r>
              <a:rPr lang="en-US" sz="2000" b="1" dirty="0" smtClean="0">
                <a:solidFill>
                  <a:srgbClr val="FFFF00"/>
                </a:solidFill>
                <a:sym typeface="Symbol" pitchFamily="18" charset="2"/>
              </a:rPr>
              <a:t>assemblies can be transferred into canisters that are placed inside vertical casks or horizontal bunkers. </a:t>
            </a:r>
            <a:endParaRPr lang="en-US" sz="2000" b="1" dirty="0">
              <a:solidFill>
                <a:srgbClr val="FFFF00"/>
              </a:solidFill>
              <a:sym typeface="Symbol" pitchFamily="18" charset="2"/>
            </a:endParaRPr>
          </a:p>
        </p:txBody>
      </p:sp>
      <p:sp>
        <p:nvSpPr>
          <p:cNvPr id="9" name="Text Box 5"/>
          <p:cNvSpPr txBox="1">
            <a:spLocks noChangeArrowheads="1"/>
          </p:cNvSpPr>
          <p:nvPr/>
        </p:nvSpPr>
        <p:spPr bwMode="auto">
          <a:xfrm>
            <a:off x="609600" y="5613737"/>
            <a:ext cx="7467600" cy="1015663"/>
          </a:xfrm>
          <a:prstGeom prst="rect">
            <a:avLst/>
          </a:prstGeom>
          <a:solidFill>
            <a:srgbClr val="0000CC"/>
          </a:solidFill>
          <a:ln w="31750">
            <a:solidFill>
              <a:srgbClr val="0000CC"/>
            </a:solidFill>
            <a:miter lim="800000"/>
            <a:headEnd/>
            <a:tailEnd/>
          </a:ln>
          <a:effectLst/>
        </p:spPr>
        <p:txBody>
          <a:bodyPr wrap="square">
            <a:spAutoFit/>
          </a:bodyPr>
          <a:lstStyle/>
          <a:p>
            <a:pPr>
              <a:spcBef>
                <a:spcPct val="50000"/>
              </a:spcBef>
              <a:defRPr/>
            </a:pPr>
            <a:r>
              <a:rPr lang="en-US" sz="2000" b="1" dirty="0" smtClean="0">
                <a:solidFill>
                  <a:srgbClr val="FFFF00"/>
                </a:solidFill>
                <a:sym typeface="Symbol" pitchFamily="18" charset="2"/>
              </a:rPr>
              <a:t>The cooling is passive – decay heat emitted by the </a:t>
            </a:r>
            <a:r>
              <a:rPr lang="en-US" sz="2000" b="1" dirty="0" smtClean="0">
                <a:solidFill>
                  <a:srgbClr val="FFFF00"/>
                </a:solidFill>
                <a:sym typeface="Symbol" pitchFamily="18" charset="2"/>
              </a:rPr>
              <a:t>spent fuel </a:t>
            </a:r>
            <a:r>
              <a:rPr lang="en-US" sz="2000" b="1" dirty="0" smtClean="0">
                <a:solidFill>
                  <a:srgbClr val="FFFF00"/>
                </a:solidFill>
                <a:sym typeface="Symbol" pitchFamily="18" charset="2"/>
              </a:rPr>
              <a:t>assemblies is conducted through the metal canister wall and carried away by convective air flow (i.e., the chimney effect).</a:t>
            </a:r>
            <a:endParaRPr lang="en-US" sz="2000" b="1" dirty="0">
              <a:solidFill>
                <a:srgbClr val="FFFF00"/>
              </a:solidFill>
              <a:sym typeface="Symbol" pitchFamily="18" charset="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en-US" sz="3600" b="1" dirty="0" smtClean="0">
                <a:latin typeface="Arial" pitchFamily="34" charset="0"/>
                <a:cs typeface="Arial" pitchFamily="34" charset="0"/>
              </a:rPr>
              <a:t>Risks - Pools</a:t>
            </a:r>
            <a:endParaRPr lang="en-US" sz="2200" b="1" dirty="0">
              <a:latin typeface="Arial" pitchFamily="34" charset="0"/>
              <a:cs typeface="Arial" pitchFamily="34" charset="0"/>
            </a:endParaRPr>
          </a:p>
        </p:txBody>
      </p:sp>
      <p:pic>
        <p:nvPicPr>
          <p:cNvPr id="4" name="Content Placeholder 4" descr="ucs logo new.jpg"/>
          <p:cNvPicPr>
            <a:picLocks noChangeAspect="1"/>
          </p:cNvPicPr>
          <p:nvPr/>
        </p:nvPicPr>
        <p:blipFill>
          <a:blip r:embed="rId3" cstate="print"/>
          <a:stretch>
            <a:fillRect/>
          </a:stretch>
        </p:blipFill>
        <p:spPr>
          <a:xfrm>
            <a:off x="533400" y="503231"/>
            <a:ext cx="2743200" cy="678645"/>
          </a:xfrm>
          <a:prstGeom prst="rect">
            <a:avLst/>
          </a:prstGeom>
        </p:spPr>
      </p:pic>
      <p:sp>
        <p:nvSpPr>
          <p:cNvPr id="5" name="Slide Number Placeholder 4"/>
          <p:cNvSpPr>
            <a:spLocks noGrp="1"/>
          </p:cNvSpPr>
          <p:nvPr>
            <p:ph type="sldNum" sz="quarter" idx="12"/>
          </p:nvPr>
        </p:nvSpPr>
        <p:spPr/>
        <p:txBody>
          <a:bodyPr/>
          <a:lstStyle/>
          <a:p>
            <a:fld id="{B84B0BCF-AD76-4582-A0C0-2A907971F6C1}" type="slidenum">
              <a:rPr lang="en-US" smtClean="0"/>
              <a:pPr/>
              <a:t>9</a:t>
            </a:fld>
            <a:endParaRPr lang="en-US"/>
          </a:p>
        </p:txBody>
      </p:sp>
      <p:pic>
        <p:nvPicPr>
          <p:cNvPr id="6" name="Picture 2"/>
          <p:cNvPicPr>
            <a:picLocks noChangeAspect="1" noChangeArrowheads="1"/>
          </p:cNvPicPr>
          <p:nvPr/>
        </p:nvPicPr>
        <p:blipFill>
          <a:blip r:embed="rId4" cstate="print"/>
          <a:srcRect/>
          <a:stretch>
            <a:fillRect/>
          </a:stretch>
        </p:blipFill>
        <p:spPr bwMode="auto">
          <a:xfrm>
            <a:off x="4343400" y="1371600"/>
            <a:ext cx="4582952" cy="5029200"/>
          </a:xfrm>
          <a:prstGeom prst="rect">
            <a:avLst/>
          </a:prstGeom>
          <a:noFill/>
          <a:ln w="12700">
            <a:noFill/>
            <a:miter lim="800000"/>
            <a:headEnd/>
            <a:tailEnd/>
          </a:ln>
        </p:spPr>
      </p:pic>
      <p:sp>
        <p:nvSpPr>
          <p:cNvPr id="7" name="Text Box 6"/>
          <p:cNvSpPr txBox="1">
            <a:spLocks noChangeArrowheads="1"/>
          </p:cNvSpPr>
          <p:nvPr/>
        </p:nvSpPr>
        <p:spPr bwMode="auto">
          <a:xfrm>
            <a:off x="533400" y="2728079"/>
            <a:ext cx="3810000" cy="2862322"/>
          </a:xfrm>
          <a:prstGeom prst="rect">
            <a:avLst/>
          </a:prstGeom>
          <a:solidFill>
            <a:srgbClr val="0000CC"/>
          </a:solidFill>
          <a:ln w="31750">
            <a:solidFill>
              <a:srgbClr val="0000CC"/>
            </a:solidFill>
            <a:miter lim="800000"/>
            <a:headEnd/>
            <a:tailEnd/>
          </a:ln>
          <a:effectLst/>
        </p:spPr>
        <p:txBody>
          <a:bodyPr wrap="square">
            <a:spAutoFit/>
          </a:bodyPr>
          <a:lstStyle/>
          <a:p>
            <a:pPr>
              <a:spcBef>
                <a:spcPct val="50000"/>
              </a:spcBef>
              <a:defRPr/>
            </a:pPr>
            <a:r>
              <a:rPr lang="en-US" sz="1800" b="1" dirty="0" smtClean="0">
                <a:solidFill>
                  <a:srgbClr val="FFFF00"/>
                </a:solidFill>
                <a:sym typeface="Symbol" pitchFamily="18" charset="2"/>
              </a:rPr>
              <a:t>As shown in this cross-section view of a spent fuel pool, the storage racks have feet that provides a gap between the bottom of the racks and spent fuel pool’s floor. Decay heat emitted from the </a:t>
            </a:r>
            <a:r>
              <a:rPr lang="en-US" sz="1800" b="1" dirty="0" smtClean="0">
                <a:solidFill>
                  <a:srgbClr val="FFFF00"/>
                </a:solidFill>
                <a:sym typeface="Symbol" pitchFamily="18" charset="2"/>
              </a:rPr>
              <a:t>spent fuel </a:t>
            </a:r>
            <a:r>
              <a:rPr lang="en-US" sz="1800" b="1" dirty="0" smtClean="0">
                <a:solidFill>
                  <a:srgbClr val="FFFF00"/>
                </a:solidFill>
                <a:sym typeface="Symbol" pitchFamily="18" charset="2"/>
              </a:rPr>
              <a:t>assemblies warms water, causing it to rise out the top of the racks. </a:t>
            </a:r>
            <a:r>
              <a:rPr lang="en-US" b="1" dirty="0" smtClean="0">
                <a:solidFill>
                  <a:srgbClr val="FFFF00"/>
                </a:solidFill>
                <a:sym typeface="Symbol" pitchFamily="18" charset="2"/>
              </a:rPr>
              <a:t>In turn, cooler water is drawn under the racks and up past the </a:t>
            </a:r>
            <a:r>
              <a:rPr lang="en-US" b="1" dirty="0" smtClean="0">
                <a:solidFill>
                  <a:srgbClr val="FFFF00"/>
                </a:solidFill>
                <a:sym typeface="Symbol" pitchFamily="18" charset="2"/>
              </a:rPr>
              <a:t>spent fuel </a:t>
            </a:r>
            <a:r>
              <a:rPr lang="en-US" b="1" dirty="0" smtClean="0">
                <a:solidFill>
                  <a:srgbClr val="FFFF00"/>
                </a:solidFill>
                <a:sym typeface="Symbol" pitchFamily="18" charset="2"/>
              </a:rPr>
              <a:t>assemblies.</a:t>
            </a:r>
            <a:endParaRPr lang="en-US" sz="1800" b="1" dirty="0">
              <a:solidFill>
                <a:srgbClr val="FFFF00"/>
              </a:solidFill>
              <a:sym typeface="Symbol" pitchFamily="18" charset="2"/>
            </a:endParaRPr>
          </a:p>
        </p:txBody>
      </p:sp>
      <p:sp>
        <p:nvSpPr>
          <p:cNvPr id="8" name="Text Box 5"/>
          <p:cNvSpPr txBox="1">
            <a:spLocks noChangeArrowheads="1"/>
          </p:cNvSpPr>
          <p:nvPr/>
        </p:nvSpPr>
        <p:spPr bwMode="auto">
          <a:xfrm>
            <a:off x="2743200" y="6400800"/>
            <a:ext cx="5638800" cy="307777"/>
          </a:xfrm>
          <a:prstGeom prst="rect">
            <a:avLst/>
          </a:prstGeom>
          <a:solidFill>
            <a:srgbClr val="0000CC"/>
          </a:solidFill>
          <a:ln w="31750">
            <a:solidFill>
              <a:srgbClr val="0000CC"/>
            </a:solidFill>
            <a:miter lim="800000"/>
            <a:headEnd/>
            <a:tailEnd/>
          </a:ln>
          <a:effectLst/>
        </p:spPr>
        <p:txBody>
          <a:bodyPr wrap="square">
            <a:spAutoFit/>
          </a:bodyPr>
          <a:lstStyle/>
          <a:p>
            <a:pPr>
              <a:spcBef>
                <a:spcPct val="50000"/>
              </a:spcBef>
              <a:defRPr/>
            </a:pPr>
            <a:r>
              <a:rPr lang="en-US" sz="1400" b="1" dirty="0" smtClean="0">
                <a:solidFill>
                  <a:srgbClr val="FFFF00"/>
                </a:solidFill>
                <a:sym typeface="Symbol" pitchFamily="18" charset="2"/>
              </a:rPr>
              <a:t>Image Source: www.iaea.org</a:t>
            </a:r>
            <a:r>
              <a:rPr lang="en-US" sz="1400" b="1" dirty="0">
                <a:solidFill>
                  <a:srgbClr val="FFFF00"/>
                </a:solidFill>
                <a:sym typeface="Symbol" pitchFamily="18" charset="2"/>
              </a:rPr>
              <a:t> </a:t>
            </a:r>
            <a:r>
              <a:rPr lang="en-US" sz="1400" b="1" dirty="0" smtClean="0">
                <a:solidFill>
                  <a:srgbClr val="FFFF00"/>
                </a:solidFill>
                <a:sym typeface="Symbol" pitchFamily="18" charset="2"/>
              </a:rPr>
              <a:t>2010 presentation by Argonne National Lab</a:t>
            </a:r>
            <a:endParaRPr lang="en-US" sz="1400" b="1" dirty="0">
              <a:solidFill>
                <a:srgbClr val="FFFF00"/>
              </a:solidFill>
              <a:sym typeface="Symbol" pitchFamily="18" charset="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en-US" sz="3600" b="1" dirty="0" smtClean="0">
                <a:latin typeface="Arial" pitchFamily="34" charset="0"/>
                <a:cs typeface="Arial" pitchFamily="34" charset="0"/>
              </a:rPr>
              <a:t>Risks - Pools</a:t>
            </a:r>
            <a:endParaRPr lang="en-US" sz="2200" b="1" dirty="0">
              <a:latin typeface="Arial" pitchFamily="34" charset="0"/>
              <a:cs typeface="Arial" pitchFamily="34" charset="0"/>
            </a:endParaRPr>
          </a:p>
        </p:txBody>
      </p:sp>
      <p:pic>
        <p:nvPicPr>
          <p:cNvPr id="4" name="Content Placeholder 4" descr="ucs logo new.jpg"/>
          <p:cNvPicPr>
            <a:picLocks noChangeAspect="1"/>
          </p:cNvPicPr>
          <p:nvPr/>
        </p:nvPicPr>
        <p:blipFill>
          <a:blip r:embed="rId3" cstate="print"/>
          <a:stretch>
            <a:fillRect/>
          </a:stretch>
        </p:blipFill>
        <p:spPr>
          <a:xfrm>
            <a:off x="533400" y="503231"/>
            <a:ext cx="2743200" cy="678645"/>
          </a:xfrm>
          <a:prstGeom prst="rect">
            <a:avLst/>
          </a:prstGeom>
        </p:spPr>
      </p:pic>
      <p:sp>
        <p:nvSpPr>
          <p:cNvPr id="5" name="Slide Number Placeholder 4"/>
          <p:cNvSpPr>
            <a:spLocks noGrp="1"/>
          </p:cNvSpPr>
          <p:nvPr>
            <p:ph type="sldNum" sz="quarter" idx="12"/>
          </p:nvPr>
        </p:nvSpPr>
        <p:spPr/>
        <p:txBody>
          <a:bodyPr/>
          <a:lstStyle/>
          <a:p>
            <a:fld id="{B84B0BCF-AD76-4582-A0C0-2A907971F6C1}" type="slidenum">
              <a:rPr lang="en-US" smtClean="0"/>
              <a:pPr/>
              <a:t>10</a:t>
            </a:fld>
            <a:endParaRPr lang="en-US"/>
          </a:p>
        </p:txBody>
      </p:sp>
      <p:pic>
        <p:nvPicPr>
          <p:cNvPr id="7" name="Picture 6" descr="Picture1.png"/>
          <p:cNvPicPr>
            <a:picLocks noChangeAspect="1"/>
          </p:cNvPicPr>
          <p:nvPr/>
        </p:nvPicPr>
        <p:blipFill>
          <a:blip r:embed="rId4" cstate="print"/>
          <a:stretch>
            <a:fillRect/>
          </a:stretch>
        </p:blipFill>
        <p:spPr>
          <a:xfrm>
            <a:off x="4217554" y="1219200"/>
            <a:ext cx="4621646" cy="5029200"/>
          </a:xfrm>
          <a:prstGeom prst="rect">
            <a:avLst/>
          </a:prstGeom>
        </p:spPr>
      </p:pic>
      <p:sp>
        <p:nvSpPr>
          <p:cNvPr id="8" name="Text Box 6"/>
          <p:cNvSpPr txBox="1">
            <a:spLocks noChangeArrowheads="1"/>
          </p:cNvSpPr>
          <p:nvPr/>
        </p:nvSpPr>
        <p:spPr bwMode="auto">
          <a:xfrm>
            <a:off x="457200" y="2057400"/>
            <a:ext cx="3657600" cy="3531736"/>
          </a:xfrm>
          <a:prstGeom prst="rect">
            <a:avLst/>
          </a:prstGeom>
          <a:solidFill>
            <a:srgbClr val="0000CC"/>
          </a:solidFill>
          <a:ln w="31750">
            <a:solidFill>
              <a:srgbClr val="0000CC"/>
            </a:solidFill>
            <a:miter lim="800000"/>
            <a:headEnd/>
            <a:tailEnd/>
          </a:ln>
          <a:effectLst/>
        </p:spPr>
        <p:txBody>
          <a:bodyPr wrap="square">
            <a:spAutoFit/>
          </a:bodyPr>
          <a:lstStyle/>
          <a:p>
            <a:pPr>
              <a:spcBef>
                <a:spcPct val="50000"/>
              </a:spcBef>
              <a:defRPr/>
            </a:pPr>
            <a:r>
              <a:rPr lang="en-US" b="1" dirty="0" smtClean="0">
                <a:solidFill>
                  <a:srgbClr val="FFFF00"/>
                </a:solidFill>
                <a:sym typeface="Symbol" pitchFamily="18" charset="2"/>
              </a:rPr>
              <a:t>If all the spent fuel pool’s water boiled or drained away, air flow would be sufficient to cool the </a:t>
            </a:r>
            <a:r>
              <a:rPr lang="en-US" b="1" dirty="0" smtClean="0">
                <a:solidFill>
                  <a:srgbClr val="FFFF00"/>
                </a:solidFill>
                <a:sym typeface="Symbol" pitchFamily="18" charset="2"/>
              </a:rPr>
              <a:t>spent </a:t>
            </a:r>
            <a:r>
              <a:rPr lang="en-US" b="1" dirty="0" smtClean="0">
                <a:solidFill>
                  <a:srgbClr val="FFFF00"/>
                </a:solidFill>
                <a:sym typeface="Symbol" pitchFamily="18" charset="2"/>
              </a:rPr>
              <a:t>fuel assemblies with the possible exception of any assemblies discharged from the reactor core within the past 60 days.</a:t>
            </a:r>
          </a:p>
          <a:p>
            <a:pPr>
              <a:spcBef>
                <a:spcPct val="50000"/>
              </a:spcBef>
              <a:defRPr/>
            </a:pPr>
            <a:endParaRPr lang="en-US" sz="800" b="1" dirty="0">
              <a:solidFill>
                <a:srgbClr val="FFFF00"/>
              </a:solidFill>
              <a:sym typeface="Symbol" pitchFamily="18" charset="2"/>
            </a:endParaRPr>
          </a:p>
          <a:p>
            <a:pPr>
              <a:spcBef>
                <a:spcPct val="50000"/>
              </a:spcBef>
              <a:defRPr/>
            </a:pPr>
            <a:r>
              <a:rPr lang="en-US" b="1" dirty="0" smtClean="0">
                <a:solidFill>
                  <a:srgbClr val="FFFF00"/>
                </a:solidFill>
                <a:sym typeface="Symbol" pitchFamily="18" charset="2"/>
              </a:rPr>
              <a:t>But air does not provide shield against radiation like water, so workers would likely be unable to enter the area of the pool.</a:t>
            </a:r>
            <a:endParaRPr lang="en-US" sz="1800" b="1" dirty="0">
              <a:solidFill>
                <a:srgbClr val="FFFF00"/>
              </a:solidFill>
              <a:sym typeface="Symbol" pitchFamily="18" charset="2"/>
            </a:endParaRPr>
          </a:p>
        </p:txBody>
      </p:sp>
      <p:sp>
        <p:nvSpPr>
          <p:cNvPr id="9" name="Text Box 5"/>
          <p:cNvSpPr txBox="1">
            <a:spLocks noChangeArrowheads="1"/>
          </p:cNvSpPr>
          <p:nvPr/>
        </p:nvSpPr>
        <p:spPr bwMode="auto">
          <a:xfrm>
            <a:off x="2743200" y="6400800"/>
            <a:ext cx="5638800" cy="307777"/>
          </a:xfrm>
          <a:prstGeom prst="rect">
            <a:avLst/>
          </a:prstGeom>
          <a:solidFill>
            <a:srgbClr val="0000CC"/>
          </a:solidFill>
          <a:ln w="31750">
            <a:solidFill>
              <a:srgbClr val="0000CC"/>
            </a:solidFill>
            <a:miter lim="800000"/>
            <a:headEnd/>
            <a:tailEnd/>
          </a:ln>
          <a:effectLst/>
        </p:spPr>
        <p:txBody>
          <a:bodyPr wrap="square">
            <a:spAutoFit/>
          </a:bodyPr>
          <a:lstStyle/>
          <a:p>
            <a:pPr>
              <a:spcBef>
                <a:spcPct val="50000"/>
              </a:spcBef>
              <a:defRPr/>
            </a:pPr>
            <a:r>
              <a:rPr lang="en-US" sz="1400" b="1" dirty="0" smtClean="0">
                <a:solidFill>
                  <a:srgbClr val="FFFF00"/>
                </a:solidFill>
                <a:sym typeface="Symbol" pitchFamily="18" charset="2"/>
              </a:rPr>
              <a:t>Image Source: www.iaea.org</a:t>
            </a:r>
            <a:r>
              <a:rPr lang="en-US" sz="1400" b="1" dirty="0">
                <a:solidFill>
                  <a:srgbClr val="FFFF00"/>
                </a:solidFill>
                <a:sym typeface="Symbol" pitchFamily="18" charset="2"/>
              </a:rPr>
              <a:t> </a:t>
            </a:r>
            <a:r>
              <a:rPr lang="en-US" sz="1400" b="1" dirty="0" smtClean="0">
                <a:solidFill>
                  <a:srgbClr val="FFFF00"/>
                </a:solidFill>
                <a:sym typeface="Symbol" pitchFamily="18" charset="2"/>
              </a:rPr>
              <a:t>2010 presentation by Argonne National Lab</a:t>
            </a:r>
            <a:endParaRPr lang="en-US" sz="1400" b="1" dirty="0">
              <a:solidFill>
                <a:srgbClr val="FFFF00"/>
              </a:solidFill>
              <a:sym typeface="Symbol" pitchFamily="18" charset="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en-US" sz="3600" b="1" dirty="0" smtClean="0">
                <a:latin typeface="Arial" pitchFamily="34" charset="0"/>
                <a:cs typeface="Arial" pitchFamily="34" charset="0"/>
              </a:rPr>
              <a:t>Risks - Pools</a:t>
            </a:r>
            <a:endParaRPr lang="en-US" sz="2200" b="1" dirty="0">
              <a:latin typeface="Arial" pitchFamily="34" charset="0"/>
              <a:cs typeface="Arial" pitchFamily="34" charset="0"/>
            </a:endParaRPr>
          </a:p>
        </p:txBody>
      </p:sp>
      <p:pic>
        <p:nvPicPr>
          <p:cNvPr id="4" name="Content Placeholder 4" descr="ucs logo new.jpg"/>
          <p:cNvPicPr>
            <a:picLocks noChangeAspect="1"/>
          </p:cNvPicPr>
          <p:nvPr/>
        </p:nvPicPr>
        <p:blipFill>
          <a:blip r:embed="rId3" cstate="print"/>
          <a:stretch>
            <a:fillRect/>
          </a:stretch>
        </p:blipFill>
        <p:spPr>
          <a:xfrm>
            <a:off x="533400" y="503231"/>
            <a:ext cx="2743200" cy="678645"/>
          </a:xfrm>
          <a:prstGeom prst="rect">
            <a:avLst/>
          </a:prstGeom>
        </p:spPr>
      </p:pic>
      <p:sp>
        <p:nvSpPr>
          <p:cNvPr id="5" name="Slide Number Placeholder 4"/>
          <p:cNvSpPr>
            <a:spLocks noGrp="1"/>
          </p:cNvSpPr>
          <p:nvPr>
            <p:ph type="sldNum" sz="quarter" idx="12"/>
          </p:nvPr>
        </p:nvSpPr>
        <p:spPr/>
        <p:txBody>
          <a:bodyPr/>
          <a:lstStyle/>
          <a:p>
            <a:fld id="{B84B0BCF-AD76-4582-A0C0-2A907971F6C1}" type="slidenum">
              <a:rPr lang="en-US" smtClean="0"/>
              <a:pPr/>
              <a:t>11</a:t>
            </a:fld>
            <a:endParaRPr lang="en-US"/>
          </a:p>
        </p:txBody>
      </p:sp>
      <p:pic>
        <p:nvPicPr>
          <p:cNvPr id="6" name="Picture 2"/>
          <p:cNvPicPr>
            <a:picLocks noChangeAspect="1" noChangeArrowheads="1"/>
          </p:cNvPicPr>
          <p:nvPr/>
        </p:nvPicPr>
        <p:blipFill>
          <a:blip r:embed="rId4" cstate="print"/>
          <a:srcRect/>
          <a:stretch>
            <a:fillRect/>
          </a:stretch>
        </p:blipFill>
        <p:spPr bwMode="auto">
          <a:xfrm>
            <a:off x="3321947" y="1295400"/>
            <a:ext cx="5822053" cy="5029200"/>
          </a:xfrm>
          <a:prstGeom prst="rect">
            <a:avLst/>
          </a:prstGeom>
          <a:noFill/>
          <a:ln w="12700">
            <a:noFill/>
            <a:miter lim="800000"/>
            <a:headEnd/>
            <a:tailEnd/>
          </a:ln>
        </p:spPr>
      </p:pic>
      <p:sp>
        <p:nvSpPr>
          <p:cNvPr id="7" name="Text Box 5"/>
          <p:cNvSpPr txBox="1">
            <a:spLocks noChangeArrowheads="1"/>
          </p:cNvSpPr>
          <p:nvPr/>
        </p:nvSpPr>
        <p:spPr bwMode="auto">
          <a:xfrm>
            <a:off x="2743200" y="6400800"/>
            <a:ext cx="5638800" cy="307777"/>
          </a:xfrm>
          <a:prstGeom prst="rect">
            <a:avLst/>
          </a:prstGeom>
          <a:solidFill>
            <a:srgbClr val="0000CC"/>
          </a:solidFill>
          <a:ln w="31750">
            <a:solidFill>
              <a:srgbClr val="0000CC"/>
            </a:solidFill>
            <a:miter lim="800000"/>
            <a:headEnd/>
            <a:tailEnd/>
          </a:ln>
          <a:effectLst/>
        </p:spPr>
        <p:txBody>
          <a:bodyPr wrap="square">
            <a:spAutoFit/>
          </a:bodyPr>
          <a:lstStyle/>
          <a:p>
            <a:pPr>
              <a:spcBef>
                <a:spcPct val="50000"/>
              </a:spcBef>
              <a:defRPr/>
            </a:pPr>
            <a:r>
              <a:rPr lang="en-US" sz="1400" b="1" dirty="0" smtClean="0">
                <a:solidFill>
                  <a:srgbClr val="FFFF00"/>
                </a:solidFill>
                <a:sym typeface="Symbol" pitchFamily="18" charset="2"/>
              </a:rPr>
              <a:t>Image Source: www.iaea.org</a:t>
            </a:r>
            <a:r>
              <a:rPr lang="en-US" sz="1400" b="1" dirty="0">
                <a:solidFill>
                  <a:srgbClr val="FFFF00"/>
                </a:solidFill>
                <a:sym typeface="Symbol" pitchFamily="18" charset="2"/>
              </a:rPr>
              <a:t> </a:t>
            </a:r>
            <a:r>
              <a:rPr lang="en-US" sz="1400" b="1" dirty="0" smtClean="0">
                <a:solidFill>
                  <a:srgbClr val="FFFF00"/>
                </a:solidFill>
                <a:sym typeface="Symbol" pitchFamily="18" charset="2"/>
              </a:rPr>
              <a:t>2010 presentation by Argonne National Lab</a:t>
            </a:r>
            <a:endParaRPr lang="en-US" sz="1400" b="1" dirty="0">
              <a:solidFill>
                <a:srgbClr val="FFFF00"/>
              </a:solidFill>
              <a:sym typeface="Symbol" pitchFamily="18" charset="2"/>
            </a:endParaRPr>
          </a:p>
        </p:txBody>
      </p:sp>
      <p:sp>
        <p:nvSpPr>
          <p:cNvPr id="8" name="Text Box 6"/>
          <p:cNvSpPr txBox="1">
            <a:spLocks noChangeArrowheads="1"/>
          </p:cNvSpPr>
          <p:nvPr/>
        </p:nvSpPr>
        <p:spPr bwMode="auto">
          <a:xfrm>
            <a:off x="685800" y="2743200"/>
            <a:ext cx="3352800" cy="2031325"/>
          </a:xfrm>
          <a:prstGeom prst="rect">
            <a:avLst/>
          </a:prstGeom>
          <a:solidFill>
            <a:srgbClr val="0000CC"/>
          </a:solidFill>
          <a:ln w="31750">
            <a:solidFill>
              <a:srgbClr val="0000CC"/>
            </a:solidFill>
            <a:miter lim="800000"/>
            <a:headEnd/>
            <a:tailEnd/>
          </a:ln>
          <a:effectLst/>
        </p:spPr>
        <p:txBody>
          <a:bodyPr wrap="square">
            <a:spAutoFit/>
          </a:bodyPr>
          <a:lstStyle/>
          <a:p>
            <a:pPr>
              <a:spcBef>
                <a:spcPct val="50000"/>
              </a:spcBef>
              <a:defRPr/>
            </a:pPr>
            <a:r>
              <a:rPr lang="en-US" b="1" dirty="0" smtClean="0">
                <a:solidFill>
                  <a:srgbClr val="FFFF00"/>
                </a:solidFill>
                <a:sym typeface="Symbol" pitchFamily="18" charset="2"/>
              </a:rPr>
              <a:t>The primary hazard occurs when the water level drops below the top of the </a:t>
            </a:r>
            <a:r>
              <a:rPr lang="en-US" b="1" dirty="0" smtClean="0">
                <a:solidFill>
                  <a:srgbClr val="FFFF00"/>
                </a:solidFill>
                <a:sym typeface="Symbol" pitchFamily="18" charset="2"/>
              </a:rPr>
              <a:t>spent </a:t>
            </a:r>
            <a:r>
              <a:rPr lang="en-US" b="1" dirty="0" smtClean="0">
                <a:solidFill>
                  <a:srgbClr val="FFFF00"/>
                </a:solidFill>
                <a:sym typeface="Symbol" pitchFamily="18" charset="2"/>
              </a:rPr>
              <a:t>fuel assemblies but not all the way below the bottom. Partial </a:t>
            </a:r>
            <a:r>
              <a:rPr lang="en-US" b="1" dirty="0" err="1" smtClean="0">
                <a:solidFill>
                  <a:srgbClr val="FFFF00"/>
                </a:solidFill>
                <a:sym typeface="Symbol" pitchFamily="18" charset="2"/>
              </a:rPr>
              <a:t>draindown</a:t>
            </a:r>
            <a:r>
              <a:rPr lang="en-US" b="1" dirty="0" smtClean="0">
                <a:solidFill>
                  <a:srgbClr val="FFFF00"/>
                </a:solidFill>
                <a:sym typeface="Symbol" pitchFamily="18" charset="2"/>
              </a:rPr>
              <a:t> interrupts water cooling and blocks air cooling. </a:t>
            </a:r>
            <a:endParaRPr lang="en-US" sz="1800" b="1" dirty="0">
              <a:solidFill>
                <a:srgbClr val="FFFF00"/>
              </a:solidFill>
              <a:sym typeface="Symbol" pitchFamily="18" charset="2"/>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en-US" sz="3600" b="1" dirty="0" smtClean="0">
                <a:latin typeface="Arial" pitchFamily="34" charset="0"/>
                <a:cs typeface="Arial" pitchFamily="34" charset="0"/>
              </a:rPr>
              <a:t>Risks – Dry</a:t>
            </a:r>
            <a:endParaRPr lang="en-US" sz="2200" b="1" dirty="0">
              <a:latin typeface="Arial" pitchFamily="34" charset="0"/>
              <a:cs typeface="Arial" pitchFamily="34" charset="0"/>
            </a:endParaRPr>
          </a:p>
        </p:txBody>
      </p:sp>
      <p:pic>
        <p:nvPicPr>
          <p:cNvPr id="4" name="Content Placeholder 4" descr="ucs logo new.jpg"/>
          <p:cNvPicPr>
            <a:picLocks noChangeAspect="1"/>
          </p:cNvPicPr>
          <p:nvPr/>
        </p:nvPicPr>
        <p:blipFill>
          <a:blip r:embed="rId3" cstate="print"/>
          <a:stretch>
            <a:fillRect/>
          </a:stretch>
        </p:blipFill>
        <p:spPr>
          <a:xfrm>
            <a:off x="533400" y="503231"/>
            <a:ext cx="2743200" cy="678645"/>
          </a:xfrm>
          <a:prstGeom prst="rect">
            <a:avLst/>
          </a:prstGeom>
        </p:spPr>
      </p:pic>
      <p:sp>
        <p:nvSpPr>
          <p:cNvPr id="5" name="Slide Number Placeholder 4"/>
          <p:cNvSpPr>
            <a:spLocks noGrp="1"/>
          </p:cNvSpPr>
          <p:nvPr>
            <p:ph type="sldNum" sz="quarter" idx="12"/>
          </p:nvPr>
        </p:nvSpPr>
        <p:spPr/>
        <p:txBody>
          <a:bodyPr/>
          <a:lstStyle/>
          <a:p>
            <a:fld id="{B84B0BCF-AD76-4582-A0C0-2A907971F6C1}" type="slidenum">
              <a:rPr lang="en-US" smtClean="0"/>
              <a:pPr/>
              <a:t>12</a:t>
            </a:fld>
            <a:endParaRPr lang="en-US"/>
          </a:p>
        </p:txBody>
      </p:sp>
      <p:pic>
        <p:nvPicPr>
          <p:cNvPr id="6" name="Picture 5" descr="pb-cask-01.jpg"/>
          <p:cNvPicPr>
            <a:picLocks noChangeAspect="1"/>
          </p:cNvPicPr>
          <p:nvPr/>
        </p:nvPicPr>
        <p:blipFill>
          <a:blip r:embed="rId4" cstate="print"/>
          <a:stretch>
            <a:fillRect/>
          </a:stretch>
        </p:blipFill>
        <p:spPr>
          <a:xfrm>
            <a:off x="152400" y="1295400"/>
            <a:ext cx="5577533" cy="5029200"/>
          </a:xfrm>
          <a:prstGeom prst="rect">
            <a:avLst/>
          </a:prstGeom>
        </p:spPr>
      </p:pic>
      <p:sp>
        <p:nvSpPr>
          <p:cNvPr id="7" name="Text Box 5"/>
          <p:cNvSpPr txBox="1">
            <a:spLocks noChangeArrowheads="1"/>
          </p:cNvSpPr>
          <p:nvPr/>
        </p:nvSpPr>
        <p:spPr bwMode="auto">
          <a:xfrm>
            <a:off x="362338" y="6419462"/>
            <a:ext cx="7010400" cy="307777"/>
          </a:xfrm>
          <a:prstGeom prst="rect">
            <a:avLst/>
          </a:prstGeom>
          <a:solidFill>
            <a:srgbClr val="0000CC"/>
          </a:solidFill>
          <a:ln w="31750">
            <a:solidFill>
              <a:srgbClr val="0000CC"/>
            </a:solidFill>
            <a:miter lim="800000"/>
            <a:headEnd/>
            <a:tailEnd/>
          </a:ln>
          <a:effectLst/>
        </p:spPr>
        <p:txBody>
          <a:bodyPr wrap="square">
            <a:spAutoFit/>
          </a:bodyPr>
          <a:lstStyle/>
          <a:p>
            <a:pPr>
              <a:spcBef>
                <a:spcPct val="50000"/>
              </a:spcBef>
              <a:defRPr/>
            </a:pPr>
            <a:r>
              <a:rPr lang="en-US" sz="1400" b="1" dirty="0" smtClean="0">
                <a:solidFill>
                  <a:srgbClr val="FFFF00"/>
                </a:solidFill>
                <a:sym typeface="Symbol" pitchFamily="18" charset="2"/>
              </a:rPr>
              <a:t>Image Source: UCS freedom of information act request for video of Point Beach cask transfer</a:t>
            </a:r>
            <a:endParaRPr lang="en-US" sz="1400" b="1" dirty="0">
              <a:solidFill>
                <a:srgbClr val="FFFF00"/>
              </a:solidFill>
              <a:sym typeface="Symbol" pitchFamily="18" charset="2"/>
            </a:endParaRPr>
          </a:p>
        </p:txBody>
      </p:sp>
      <p:sp>
        <p:nvSpPr>
          <p:cNvPr id="8" name="Text Box 6"/>
          <p:cNvSpPr txBox="1">
            <a:spLocks noChangeArrowheads="1"/>
          </p:cNvSpPr>
          <p:nvPr/>
        </p:nvSpPr>
        <p:spPr bwMode="auto">
          <a:xfrm>
            <a:off x="5809862" y="1524000"/>
            <a:ext cx="3200400" cy="2908489"/>
          </a:xfrm>
          <a:prstGeom prst="rect">
            <a:avLst/>
          </a:prstGeom>
          <a:solidFill>
            <a:srgbClr val="0000CC"/>
          </a:solidFill>
          <a:ln w="31750">
            <a:solidFill>
              <a:srgbClr val="0000CC"/>
            </a:solidFill>
            <a:miter lim="800000"/>
            <a:headEnd/>
            <a:tailEnd/>
          </a:ln>
          <a:effectLst/>
        </p:spPr>
        <p:txBody>
          <a:bodyPr wrap="square">
            <a:spAutoFit/>
          </a:bodyPr>
          <a:lstStyle/>
          <a:p>
            <a:pPr>
              <a:spcBef>
                <a:spcPct val="50000"/>
              </a:spcBef>
              <a:defRPr/>
            </a:pPr>
            <a:r>
              <a:rPr lang="en-US" b="1" dirty="0" smtClean="0">
                <a:solidFill>
                  <a:srgbClr val="FFFF00"/>
                </a:solidFill>
                <a:sym typeface="Symbol" pitchFamily="18" charset="2"/>
              </a:rPr>
              <a:t>Loaded canisters weighing nearly 100 tons must be lifted out of the spent fuel pools.</a:t>
            </a:r>
          </a:p>
          <a:p>
            <a:pPr>
              <a:spcBef>
                <a:spcPct val="50000"/>
              </a:spcBef>
              <a:defRPr/>
            </a:pPr>
            <a:endParaRPr lang="en-US" sz="800" b="1" dirty="0">
              <a:solidFill>
                <a:srgbClr val="FFFF00"/>
              </a:solidFill>
              <a:sym typeface="Symbol" pitchFamily="18" charset="2"/>
            </a:endParaRPr>
          </a:p>
          <a:p>
            <a:pPr>
              <a:spcBef>
                <a:spcPct val="50000"/>
              </a:spcBef>
              <a:defRPr/>
            </a:pPr>
            <a:r>
              <a:rPr lang="en-US" b="1" dirty="0" smtClean="0">
                <a:solidFill>
                  <a:srgbClr val="FFFF00"/>
                </a:solidFill>
                <a:sym typeface="Symbol" pitchFamily="18" charset="2"/>
              </a:rPr>
              <a:t>The primary safety hazard is dropping a canister. A 100-ton canister striking the wall or floor of a spent fuel pool can easily create an opening that allows water to drain out.</a:t>
            </a:r>
            <a:endParaRPr lang="en-US" sz="1800" b="1" dirty="0">
              <a:solidFill>
                <a:srgbClr val="FFFF00"/>
              </a:solidFill>
              <a:sym typeface="Symbol" pitchFamily="18" charset="2"/>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en-US" sz="3600" b="1" dirty="0" smtClean="0">
                <a:latin typeface="Arial" pitchFamily="34" charset="0"/>
                <a:cs typeface="Arial" pitchFamily="34" charset="0"/>
              </a:rPr>
              <a:t>Risks – Dry</a:t>
            </a:r>
            <a:endParaRPr lang="en-US" sz="2200" b="1" dirty="0">
              <a:latin typeface="Arial" pitchFamily="34" charset="0"/>
              <a:cs typeface="Arial" pitchFamily="34" charset="0"/>
            </a:endParaRPr>
          </a:p>
        </p:txBody>
      </p:sp>
      <p:pic>
        <p:nvPicPr>
          <p:cNvPr id="4" name="Content Placeholder 4" descr="ucs logo new.jpg"/>
          <p:cNvPicPr>
            <a:picLocks noChangeAspect="1"/>
          </p:cNvPicPr>
          <p:nvPr/>
        </p:nvPicPr>
        <p:blipFill>
          <a:blip r:embed="rId3" cstate="print"/>
          <a:stretch>
            <a:fillRect/>
          </a:stretch>
        </p:blipFill>
        <p:spPr>
          <a:xfrm>
            <a:off x="533400" y="503231"/>
            <a:ext cx="2743200" cy="678645"/>
          </a:xfrm>
          <a:prstGeom prst="rect">
            <a:avLst/>
          </a:prstGeom>
        </p:spPr>
      </p:pic>
      <p:sp>
        <p:nvSpPr>
          <p:cNvPr id="5" name="Slide Number Placeholder 4"/>
          <p:cNvSpPr>
            <a:spLocks noGrp="1"/>
          </p:cNvSpPr>
          <p:nvPr>
            <p:ph type="sldNum" sz="quarter" idx="12"/>
          </p:nvPr>
        </p:nvSpPr>
        <p:spPr/>
        <p:txBody>
          <a:bodyPr/>
          <a:lstStyle/>
          <a:p>
            <a:fld id="{B84B0BCF-AD76-4582-A0C0-2A907971F6C1}" type="slidenum">
              <a:rPr lang="en-US" smtClean="0"/>
              <a:pPr/>
              <a:t>13</a:t>
            </a:fld>
            <a:endParaRPr lang="en-US"/>
          </a:p>
        </p:txBody>
      </p:sp>
      <p:sp>
        <p:nvSpPr>
          <p:cNvPr id="7" name="Text Box 5"/>
          <p:cNvSpPr txBox="1">
            <a:spLocks noChangeArrowheads="1"/>
          </p:cNvSpPr>
          <p:nvPr/>
        </p:nvSpPr>
        <p:spPr bwMode="auto">
          <a:xfrm>
            <a:off x="362338" y="6419462"/>
            <a:ext cx="1618862" cy="307777"/>
          </a:xfrm>
          <a:prstGeom prst="rect">
            <a:avLst/>
          </a:prstGeom>
          <a:solidFill>
            <a:srgbClr val="0000CC"/>
          </a:solidFill>
          <a:ln w="31750">
            <a:solidFill>
              <a:srgbClr val="0000CC"/>
            </a:solidFill>
            <a:miter lim="800000"/>
            <a:headEnd/>
            <a:tailEnd/>
          </a:ln>
          <a:effectLst/>
        </p:spPr>
        <p:txBody>
          <a:bodyPr wrap="square">
            <a:spAutoFit/>
          </a:bodyPr>
          <a:lstStyle/>
          <a:p>
            <a:pPr>
              <a:spcBef>
                <a:spcPct val="50000"/>
              </a:spcBef>
              <a:defRPr/>
            </a:pPr>
            <a:r>
              <a:rPr lang="en-US" sz="1400" b="1" dirty="0" smtClean="0">
                <a:solidFill>
                  <a:srgbClr val="FFFF00"/>
                </a:solidFill>
                <a:sym typeface="Symbol" pitchFamily="18" charset="2"/>
              </a:rPr>
              <a:t>Image Source: NRC</a:t>
            </a:r>
            <a:endParaRPr lang="en-US" sz="1400" b="1" dirty="0">
              <a:solidFill>
                <a:srgbClr val="FFFF00"/>
              </a:solidFill>
              <a:sym typeface="Symbol" pitchFamily="18" charset="2"/>
            </a:endParaRPr>
          </a:p>
        </p:txBody>
      </p:sp>
      <p:sp>
        <p:nvSpPr>
          <p:cNvPr id="8" name="Text Box 6"/>
          <p:cNvSpPr txBox="1">
            <a:spLocks noChangeArrowheads="1"/>
          </p:cNvSpPr>
          <p:nvPr/>
        </p:nvSpPr>
        <p:spPr bwMode="auto">
          <a:xfrm>
            <a:off x="1096345" y="5221069"/>
            <a:ext cx="7010400" cy="646331"/>
          </a:xfrm>
          <a:prstGeom prst="rect">
            <a:avLst/>
          </a:prstGeom>
          <a:solidFill>
            <a:srgbClr val="0000CC"/>
          </a:solidFill>
          <a:ln w="31750">
            <a:solidFill>
              <a:srgbClr val="0000CC"/>
            </a:solidFill>
            <a:miter lim="800000"/>
            <a:headEnd/>
            <a:tailEnd/>
          </a:ln>
          <a:effectLst/>
        </p:spPr>
        <p:txBody>
          <a:bodyPr wrap="square">
            <a:spAutoFit/>
          </a:bodyPr>
          <a:lstStyle/>
          <a:p>
            <a:pPr>
              <a:spcBef>
                <a:spcPct val="50000"/>
              </a:spcBef>
              <a:defRPr/>
            </a:pPr>
            <a:r>
              <a:rPr lang="en-US" b="1" dirty="0" smtClean="0">
                <a:solidFill>
                  <a:srgbClr val="FFFF00"/>
                </a:solidFill>
                <a:sym typeface="Symbol" pitchFamily="18" charset="2"/>
              </a:rPr>
              <a:t>The primary security hazard involves sabotage. There are weapons that can breach the integrity of dry casks sitting on above-ground pads.</a:t>
            </a:r>
            <a:endParaRPr lang="en-US" sz="1800" b="1" dirty="0">
              <a:solidFill>
                <a:srgbClr val="FFFF00"/>
              </a:solidFill>
              <a:sym typeface="Symbol" pitchFamily="18" charset="2"/>
            </a:endParaRPr>
          </a:p>
        </p:txBody>
      </p:sp>
      <p:pic>
        <p:nvPicPr>
          <p:cNvPr id="10" name="Picture 4" descr="cask-6.jpg"/>
          <p:cNvPicPr>
            <a:picLocks noChangeAspect="1"/>
          </p:cNvPicPr>
          <p:nvPr/>
        </p:nvPicPr>
        <p:blipFill>
          <a:blip r:embed="rId4" cstate="print"/>
          <a:srcRect/>
          <a:stretch>
            <a:fillRect/>
          </a:stretch>
        </p:blipFill>
        <p:spPr bwMode="auto">
          <a:xfrm>
            <a:off x="1838131" y="1371600"/>
            <a:ext cx="5486400" cy="3657600"/>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en-US" sz="3600" b="1" dirty="0" smtClean="0">
                <a:latin typeface="Arial" pitchFamily="34" charset="0"/>
                <a:cs typeface="Arial" pitchFamily="34" charset="0"/>
              </a:rPr>
              <a:t>What We Advocate</a:t>
            </a:r>
            <a:endParaRPr lang="en-US" sz="2200" b="1" dirty="0">
              <a:latin typeface="Arial" pitchFamily="34" charset="0"/>
              <a:cs typeface="Arial" pitchFamily="34" charset="0"/>
            </a:endParaRPr>
          </a:p>
        </p:txBody>
      </p:sp>
      <p:pic>
        <p:nvPicPr>
          <p:cNvPr id="4" name="Content Placeholder 4" descr="ucs logo new.jpg"/>
          <p:cNvPicPr>
            <a:picLocks noChangeAspect="1"/>
          </p:cNvPicPr>
          <p:nvPr/>
        </p:nvPicPr>
        <p:blipFill>
          <a:blip r:embed="rId3" cstate="print"/>
          <a:stretch>
            <a:fillRect/>
          </a:stretch>
        </p:blipFill>
        <p:spPr>
          <a:xfrm>
            <a:off x="533400" y="503231"/>
            <a:ext cx="2743200" cy="678645"/>
          </a:xfrm>
          <a:prstGeom prst="rect">
            <a:avLst/>
          </a:prstGeom>
        </p:spPr>
      </p:pic>
      <p:sp>
        <p:nvSpPr>
          <p:cNvPr id="6" name="Slide Number Placeholder 5"/>
          <p:cNvSpPr>
            <a:spLocks noGrp="1"/>
          </p:cNvSpPr>
          <p:nvPr>
            <p:ph type="sldNum" sz="quarter" idx="12"/>
          </p:nvPr>
        </p:nvSpPr>
        <p:spPr/>
        <p:txBody>
          <a:bodyPr/>
          <a:lstStyle/>
          <a:p>
            <a:fld id="{B84B0BCF-AD76-4582-A0C0-2A907971F6C1}" type="slidenum">
              <a:rPr lang="en-US" smtClean="0"/>
              <a:pPr/>
              <a:t>14</a:t>
            </a:fld>
            <a:endParaRPr lang="en-US"/>
          </a:p>
        </p:txBody>
      </p:sp>
      <p:sp>
        <p:nvSpPr>
          <p:cNvPr id="14" name="TextBox 13"/>
          <p:cNvSpPr txBox="1"/>
          <p:nvPr/>
        </p:nvSpPr>
        <p:spPr>
          <a:xfrm>
            <a:off x="990600" y="1676400"/>
            <a:ext cx="7315200" cy="4739759"/>
          </a:xfrm>
          <a:prstGeom prst="rect">
            <a:avLst/>
          </a:prstGeom>
          <a:noFill/>
        </p:spPr>
        <p:txBody>
          <a:bodyPr wrap="square" rtlCol="0">
            <a:spAutoFit/>
          </a:bodyPr>
          <a:lstStyle/>
          <a:p>
            <a:r>
              <a:rPr lang="en-US" sz="2800" b="1" dirty="0" smtClean="0"/>
              <a:t>At operating reactors:</a:t>
            </a:r>
          </a:p>
          <a:p>
            <a:endParaRPr lang="en-US" b="1" i="1" dirty="0" smtClean="0"/>
          </a:p>
          <a:p>
            <a:pPr lvl="1">
              <a:buFont typeface="Arial" pitchFamily="34" charset="0"/>
              <a:buChar char="•"/>
            </a:pPr>
            <a:r>
              <a:rPr lang="en-US" sz="2000" b="1" i="1" dirty="0"/>
              <a:t> </a:t>
            </a:r>
            <a:r>
              <a:rPr lang="en-US" sz="2000" b="1" i="1" dirty="0" smtClean="0"/>
              <a:t>expedite the transfer of spent fuel to dry storage to minimize the inventory of </a:t>
            </a:r>
            <a:r>
              <a:rPr lang="en-US" sz="2000" b="1" i="1" dirty="0" smtClean="0"/>
              <a:t>spent </a:t>
            </a:r>
            <a:r>
              <a:rPr lang="en-US" sz="2000" b="1" i="1" dirty="0" smtClean="0"/>
              <a:t>fuel assemblies stored in the pools</a:t>
            </a:r>
          </a:p>
          <a:p>
            <a:pPr lvl="1"/>
            <a:endParaRPr lang="en-US" sz="1200" b="1" i="1" dirty="0" smtClean="0"/>
          </a:p>
          <a:p>
            <a:pPr lvl="1">
              <a:buFont typeface="Arial" pitchFamily="34" charset="0"/>
              <a:buChar char="•"/>
            </a:pPr>
            <a:r>
              <a:rPr lang="en-US" sz="2000" b="1" i="1" dirty="0" smtClean="0"/>
              <a:t>protect the dry storage canisters against sabotage</a:t>
            </a:r>
            <a:endParaRPr lang="en-US" sz="2000" b="1" i="1" dirty="0"/>
          </a:p>
          <a:p>
            <a:endParaRPr lang="en-US" b="1" i="1" dirty="0" smtClean="0"/>
          </a:p>
          <a:p>
            <a:r>
              <a:rPr lang="en-US" sz="2800" b="1" dirty="0" smtClean="0"/>
              <a:t>At permanently shutdown reactors:</a:t>
            </a:r>
          </a:p>
          <a:p>
            <a:endParaRPr lang="en-US" b="1" i="1" dirty="0"/>
          </a:p>
          <a:p>
            <a:pPr lvl="1">
              <a:buFont typeface="Arial" pitchFamily="34" charset="0"/>
              <a:buChar char="•"/>
            </a:pPr>
            <a:r>
              <a:rPr lang="en-US" sz="2000" b="1" i="1" dirty="0" smtClean="0"/>
              <a:t> complete the transfer of spent fuel to dry storage as soon as practical (closer to 6 years than the 60 years allowed by the Nuclear Regulatory Commission)</a:t>
            </a:r>
          </a:p>
          <a:p>
            <a:pPr lvl="1"/>
            <a:endParaRPr lang="en-US" sz="1200" b="1" i="1" dirty="0" smtClean="0"/>
          </a:p>
          <a:p>
            <a:pPr lvl="1">
              <a:buFont typeface="Arial" pitchFamily="34" charset="0"/>
              <a:buChar char="•"/>
            </a:pPr>
            <a:r>
              <a:rPr lang="en-US" sz="2000" b="1" i="1" dirty="0" smtClean="0"/>
              <a:t>protect the dry storage canisters against sabotage</a:t>
            </a:r>
          </a:p>
          <a:p>
            <a:endParaRPr lang="en-US" sz="2000" i="1"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en-US" sz="3600" b="1" dirty="0" smtClean="0">
                <a:latin typeface="Arial" pitchFamily="34" charset="0"/>
                <a:cs typeface="Arial" pitchFamily="34" charset="0"/>
              </a:rPr>
              <a:t> Managing Interim Risks</a:t>
            </a:r>
            <a:endParaRPr lang="en-US" sz="2200" b="1" dirty="0">
              <a:latin typeface="Arial" pitchFamily="34" charset="0"/>
              <a:cs typeface="Arial" pitchFamily="34" charset="0"/>
            </a:endParaRPr>
          </a:p>
        </p:txBody>
      </p:sp>
      <p:pic>
        <p:nvPicPr>
          <p:cNvPr id="4" name="Content Placeholder 4" descr="ucs logo new.jpg"/>
          <p:cNvPicPr>
            <a:picLocks noChangeAspect="1"/>
          </p:cNvPicPr>
          <p:nvPr/>
        </p:nvPicPr>
        <p:blipFill>
          <a:blip r:embed="rId3" cstate="print"/>
          <a:stretch>
            <a:fillRect/>
          </a:stretch>
        </p:blipFill>
        <p:spPr>
          <a:xfrm>
            <a:off x="533400" y="503231"/>
            <a:ext cx="2743200" cy="678645"/>
          </a:xfrm>
          <a:prstGeom prst="rect">
            <a:avLst/>
          </a:prstGeom>
        </p:spPr>
      </p:pic>
      <p:sp>
        <p:nvSpPr>
          <p:cNvPr id="5" name="Slide Number Placeholder 4"/>
          <p:cNvSpPr>
            <a:spLocks noGrp="1"/>
          </p:cNvSpPr>
          <p:nvPr>
            <p:ph type="sldNum" sz="quarter" idx="12"/>
          </p:nvPr>
        </p:nvSpPr>
        <p:spPr/>
        <p:txBody>
          <a:bodyPr/>
          <a:lstStyle/>
          <a:p>
            <a:fld id="{B84B0BCF-AD76-4582-A0C0-2A907971F6C1}" type="slidenum">
              <a:rPr lang="en-US" smtClean="0"/>
              <a:pPr/>
              <a:t>15</a:t>
            </a:fld>
            <a:endParaRPr lang="en-US"/>
          </a:p>
        </p:txBody>
      </p:sp>
      <p:sp>
        <p:nvSpPr>
          <p:cNvPr id="7" name="Text Box 5"/>
          <p:cNvSpPr txBox="1">
            <a:spLocks noChangeArrowheads="1"/>
          </p:cNvSpPr>
          <p:nvPr/>
        </p:nvSpPr>
        <p:spPr bwMode="auto">
          <a:xfrm>
            <a:off x="362338" y="6419462"/>
            <a:ext cx="4971662" cy="307777"/>
          </a:xfrm>
          <a:prstGeom prst="rect">
            <a:avLst/>
          </a:prstGeom>
          <a:solidFill>
            <a:srgbClr val="0000CC"/>
          </a:solidFill>
          <a:ln w="31750">
            <a:solidFill>
              <a:srgbClr val="0000CC"/>
            </a:solidFill>
            <a:miter lim="800000"/>
            <a:headEnd/>
            <a:tailEnd/>
          </a:ln>
          <a:effectLst/>
        </p:spPr>
        <p:txBody>
          <a:bodyPr wrap="square">
            <a:spAutoFit/>
          </a:bodyPr>
          <a:lstStyle/>
          <a:p>
            <a:pPr>
              <a:spcBef>
                <a:spcPct val="50000"/>
              </a:spcBef>
              <a:defRPr/>
            </a:pPr>
            <a:r>
              <a:rPr lang="en-US" sz="1400" b="1" dirty="0" smtClean="0">
                <a:solidFill>
                  <a:srgbClr val="FFFF00"/>
                </a:solidFill>
                <a:sym typeface="Symbol" pitchFamily="18" charset="2"/>
              </a:rPr>
              <a:t>Image Source: NRC Spent Fuel Consequence Study, October 2013</a:t>
            </a:r>
            <a:endParaRPr lang="en-US" sz="1400" b="1" dirty="0">
              <a:solidFill>
                <a:srgbClr val="FFFF00"/>
              </a:solidFill>
              <a:sym typeface="Symbol" pitchFamily="18" charset="2"/>
            </a:endParaRPr>
          </a:p>
        </p:txBody>
      </p:sp>
      <p:pic>
        <p:nvPicPr>
          <p:cNvPr id="9" name="Picture 8" descr="nrc-sfpc-consequence-study-ML13256A342-figure-141-top.jpg"/>
          <p:cNvPicPr>
            <a:picLocks noChangeAspect="1"/>
          </p:cNvPicPr>
          <p:nvPr/>
        </p:nvPicPr>
        <p:blipFill>
          <a:blip r:embed="rId4" cstate="print"/>
          <a:stretch>
            <a:fillRect/>
          </a:stretch>
        </p:blipFill>
        <p:spPr>
          <a:xfrm>
            <a:off x="0" y="1253210"/>
            <a:ext cx="9144000" cy="5071390"/>
          </a:xfrm>
          <a:prstGeom prst="rect">
            <a:avLst/>
          </a:prstGeom>
        </p:spPr>
      </p:pic>
      <p:sp>
        <p:nvSpPr>
          <p:cNvPr id="11" name="Down Arrow 10"/>
          <p:cNvSpPr/>
          <p:nvPr/>
        </p:nvSpPr>
        <p:spPr>
          <a:xfrm>
            <a:off x="4962331" y="2724538"/>
            <a:ext cx="685800" cy="2295331"/>
          </a:xfrm>
          <a:prstGeom prst="down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 Box 5"/>
          <p:cNvSpPr txBox="1">
            <a:spLocks noChangeArrowheads="1"/>
          </p:cNvSpPr>
          <p:nvPr/>
        </p:nvSpPr>
        <p:spPr bwMode="auto">
          <a:xfrm>
            <a:off x="1066800" y="4330005"/>
            <a:ext cx="2819400" cy="1384995"/>
          </a:xfrm>
          <a:prstGeom prst="rect">
            <a:avLst/>
          </a:prstGeom>
          <a:solidFill>
            <a:srgbClr val="0000CC"/>
          </a:solidFill>
          <a:ln w="31750">
            <a:solidFill>
              <a:srgbClr val="0000CC"/>
            </a:solidFill>
            <a:miter lim="800000"/>
            <a:headEnd/>
            <a:tailEnd/>
          </a:ln>
          <a:effectLst/>
        </p:spPr>
        <p:txBody>
          <a:bodyPr wrap="square">
            <a:spAutoFit/>
          </a:bodyPr>
          <a:lstStyle/>
          <a:p>
            <a:pPr>
              <a:spcBef>
                <a:spcPct val="50000"/>
              </a:spcBef>
              <a:defRPr/>
            </a:pPr>
            <a:r>
              <a:rPr lang="en-US" sz="1400" b="1" dirty="0" smtClean="0">
                <a:solidFill>
                  <a:srgbClr val="FFFF00"/>
                </a:solidFill>
                <a:sym typeface="Symbol" pitchFamily="18" charset="2"/>
              </a:rPr>
              <a:t>Stage 1 - Pool storage only</a:t>
            </a:r>
          </a:p>
          <a:p>
            <a:pPr>
              <a:spcBef>
                <a:spcPct val="50000"/>
              </a:spcBef>
              <a:defRPr/>
            </a:pPr>
            <a:r>
              <a:rPr lang="en-US" sz="1400" b="1" dirty="0" smtClean="0">
                <a:solidFill>
                  <a:srgbClr val="FFFF00"/>
                </a:solidFill>
                <a:sym typeface="Symbol" pitchFamily="18" charset="2"/>
              </a:rPr>
              <a:t>Stage 2 – Pool filled, dry storage begun</a:t>
            </a:r>
          </a:p>
          <a:p>
            <a:pPr>
              <a:spcBef>
                <a:spcPct val="50000"/>
              </a:spcBef>
              <a:defRPr/>
            </a:pPr>
            <a:r>
              <a:rPr lang="en-US" sz="1400" b="1" dirty="0" smtClean="0">
                <a:solidFill>
                  <a:srgbClr val="FFFF00"/>
                </a:solidFill>
                <a:sym typeface="Symbol" pitchFamily="18" charset="2"/>
              </a:rPr>
              <a:t>Stage 5 – Reactor permanently shut down, transfers to dry storage</a:t>
            </a:r>
            <a:endParaRPr lang="en-US" sz="1400" b="1" dirty="0">
              <a:solidFill>
                <a:srgbClr val="FFFF00"/>
              </a:solidFill>
              <a:sym typeface="Symbol" pitchFamily="18" charset="2"/>
            </a:endParaRPr>
          </a:p>
        </p:txBody>
      </p:sp>
      <p:sp>
        <p:nvSpPr>
          <p:cNvPr id="14" name="Text Box 5"/>
          <p:cNvSpPr txBox="1">
            <a:spLocks noChangeArrowheads="1"/>
          </p:cNvSpPr>
          <p:nvPr/>
        </p:nvSpPr>
        <p:spPr bwMode="auto">
          <a:xfrm>
            <a:off x="6324600" y="3276600"/>
            <a:ext cx="2362200" cy="954107"/>
          </a:xfrm>
          <a:prstGeom prst="rect">
            <a:avLst/>
          </a:prstGeom>
          <a:solidFill>
            <a:srgbClr val="00B050"/>
          </a:solidFill>
          <a:ln w="31750">
            <a:noFill/>
            <a:miter lim="800000"/>
            <a:headEnd/>
            <a:tailEnd/>
          </a:ln>
          <a:effectLst/>
        </p:spPr>
        <p:txBody>
          <a:bodyPr wrap="square">
            <a:spAutoFit/>
          </a:bodyPr>
          <a:lstStyle/>
          <a:p>
            <a:pPr>
              <a:spcBef>
                <a:spcPct val="50000"/>
              </a:spcBef>
              <a:defRPr/>
            </a:pPr>
            <a:r>
              <a:rPr lang="en-US" sz="1400" b="1" dirty="0" smtClean="0">
                <a:solidFill>
                  <a:schemeClr val="bg1"/>
                </a:solidFill>
                <a:sym typeface="Symbol" pitchFamily="18" charset="2"/>
              </a:rPr>
              <a:t>Risk deduction gained by expediting transfers to dry storage and reducing spent fuel pool inventory.</a:t>
            </a:r>
            <a:endParaRPr lang="en-US" sz="1400" b="1" dirty="0">
              <a:solidFill>
                <a:schemeClr val="bg1"/>
              </a:solidFill>
              <a:sym typeface="Symbol" pitchFamily="18" charset="2"/>
            </a:endParaRPr>
          </a:p>
        </p:txBody>
      </p:sp>
      <p:cxnSp>
        <p:nvCxnSpPr>
          <p:cNvPr id="18" name="Straight Arrow Connector 17"/>
          <p:cNvCxnSpPr/>
          <p:nvPr/>
        </p:nvCxnSpPr>
        <p:spPr>
          <a:xfrm flipH="1">
            <a:off x="5562600" y="3581400"/>
            <a:ext cx="762000" cy="152400"/>
          </a:xfrm>
          <a:prstGeom prst="straightConnector1">
            <a:avLst/>
          </a:prstGeom>
          <a:ln w="41275">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52400" y="3124200"/>
            <a:ext cx="304800" cy="1143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p:cNvSpPr txBox="1"/>
          <p:nvPr/>
        </p:nvSpPr>
        <p:spPr>
          <a:xfrm>
            <a:off x="-949568" y="3593060"/>
            <a:ext cx="2514600" cy="369332"/>
          </a:xfrm>
          <a:prstGeom prst="rect">
            <a:avLst/>
          </a:prstGeom>
          <a:noFill/>
        </p:spPr>
        <p:txBody>
          <a:bodyPr wrap="square" rtlCol="0">
            <a:spAutoFit/>
            <a:scene3d>
              <a:camera prst="orthographicFront">
                <a:rot lat="0" lon="0" rev="5400000"/>
              </a:camera>
              <a:lightRig rig="threePt" dir="t"/>
            </a:scene3d>
          </a:bodyPr>
          <a:lstStyle/>
          <a:p>
            <a:r>
              <a:rPr lang="en-US" b="1" dirty="0" smtClean="0">
                <a:latin typeface="Arial" pitchFamily="34" charset="0"/>
                <a:cs typeface="Arial" pitchFamily="34" charset="0"/>
              </a:rPr>
              <a:t>Spent Fuel Pool Risk</a:t>
            </a:r>
            <a:endParaRPr lang="en-US" b="1" dirty="0">
              <a:latin typeface="Arial" pitchFamily="34" charset="0"/>
              <a:cs typeface="Arial"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en-US" sz="3600" b="1" dirty="0" smtClean="0">
                <a:latin typeface="Arial" pitchFamily="34" charset="0"/>
                <a:cs typeface="Arial" pitchFamily="34" charset="0"/>
              </a:rPr>
              <a:t> Managing Interim Risks</a:t>
            </a:r>
            <a:endParaRPr lang="en-US" sz="2200" b="1" dirty="0">
              <a:latin typeface="Arial" pitchFamily="34" charset="0"/>
              <a:cs typeface="Arial" pitchFamily="34" charset="0"/>
            </a:endParaRPr>
          </a:p>
        </p:txBody>
      </p:sp>
      <p:pic>
        <p:nvPicPr>
          <p:cNvPr id="4" name="Content Placeholder 4" descr="ucs logo new.jpg"/>
          <p:cNvPicPr>
            <a:picLocks noChangeAspect="1"/>
          </p:cNvPicPr>
          <p:nvPr/>
        </p:nvPicPr>
        <p:blipFill>
          <a:blip r:embed="rId3" cstate="print"/>
          <a:stretch>
            <a:fillRect/>
          </a:stretch>
        </p:blipFill>
        <p:spPr>
          <a:xfrm>
            <a:off x="533400" y="503231"/>
            <a:ext cx="2743200" cy="678645"/>
          </a:xfrm>
          <a:prstGeom prst="rect">
            <a:avLst/>
          </a:prstGeom>
        </p:spPr>
      </p:pic>
      <p:sp>
        <p:nvSpPr>
          <p:cNvPr id="5" name="Slide Number Placeholder 4"/>
          <p:cNvSpPr>
            <a:spLocks noGrp="1"/>
          </p:cNvSpPr>
          <p:nvPr>
            <p:ph type="sldNum" sz="quarter" idx="12"/>
          </p:nvPr>
        </p:nvSpPr>
        <p:spPr/>
        <p:txBody>
          <a:bodyPr/>
          <a:lstStyle/>
          <a:p>
            <a:fld id="{B84B0BCF-AD76-4582-A0C0-2A907971F6C1}" type="slidenum">
              <a:rPr lang="en-US" smtClean="0"/>
              <a:pPr/>
              <a:t>16</a:t>
            </a:fld>
            <a:endParaRPr lang="en-US"/>
          </a:p>
        </p:txBody>
      </p:sp>
      <p:sp>
        <p:nvSpPr>
          <p:cNvPr id="7" name="Text Box 5"/>
          <p:cNvSpPr txBox="1">
            <a:spLocks noChangeArrowheads="1"/>
          </p:cNvSpPr>
          <p:nvPr/>
        </p:nvSpPr>
        <p:spPr bwMode="auto">
          <a:xfrm>
            <a:off x="362338" y="6419462"/>
            <a:ext cx="5047862" cy="307777"/>
          </a:xfrm>
          <a:prstGeom prst="rect">
            <a:avLst/>
          </a:prstGeom>
          <a:solidFill>
            <a:srgbClr val="0000CC"/>
          </a:solidFill>
          <a:ln w="31750">
            <a:solidFill>
              <a:srgbClr val="0000CC"/>
            </a:solidFill>
            <a:miter lim="800000"/>
            <a:headEnd/>
            <a:tailEnd/>
          </a:ln>
          <a:effectLst/>
        </p:spPr>
        <p:txBody>
          <a:bodyPr wrap="square">
            <a:spAutoFit/>
          </a:bodyPr>
          <a:lstStyle/>
          <a:p>
            <a:pPr>
              <a:spcBef>
                <a:spcPct val="50000"/>
              </a:spcBef>
              <a:defRPr/>
            </a:pPr>
            <a:r>
              <a:rPr lang="en-US" sz="1400" b="1" dirty="0" smtClean="0">
                <a:solidFill>
                  <a:srgbClr val="FFFF00"/>
                </a:solidFill>
                <a:sym typeface="Symbol" pitchFamily="18" charset="2"/>
              </a:rPr>
              <a:t>Image Source: NRC Spent Fuel Consequence Study, October 2013</a:t>
            </a:r>
            <a:endParaRPr lang="en-US" sz="1400" b="1" dirty="0">
              <a:solidFill>
                <a:srgbClr val="FFFF00"/>
              </a:solidFill>
              <a:sym typeface="Symbol" pitchFamily="18" charset="2"/>
            </a:endParaRPr>
          </a:p>
        </p:txBody>
      </p:sp>
      <p:pic>
        <p:nvPicPr>
          <p:cNvPr id="6" name="Picture 5" descr="nrc-sfpc-consequence-study-ML13256A342-figure-141-bottom.jpg"/>
          <p:cNvPicPr>
            <a:picLocks noChangeAspect="1"/>
          </p:cNvPicPr>
          <p:nvPr/>
        </p:nvPicPr>
        <p:blipFill>
          <a:blip r:embed="rId4" cstate="print"/>
          <a:stretch>
            <a:fillRect/>
          </a:stretch>
        </p:blipFill>
        <p:spPr>
          <a:xfrm>
            <a:off x="0" y="1227344"/>
            <a:ext cx="9144000" cy="4868656"/>
          </a:xfrm>
          <a:prstGeom prst="rect">
            <a:avLst/>
          </a:prstGeom>
        </p:spPr>
      </p:pic>
      <p:sp>
        <p:nvSpPr>
          <p:cNvPr id="8" name="Text Box 5"/>
          <p:cNvSpPr txBox="1">
            <a:spLocks noChangeArrowheads="1"/>
          </p:cNvSpPr>
          <p:nvPr/>
        </p:nvSpPr>
        <p:spPr bwMode="auto">
          <a:xfrm>
            <a:off x="990600" y="1950184"/>
            <a:ext cx="3429000" cy="1631216"/>
          </a:xfrm>
          <a:prstGeom prst="rect">
            <a:avLst/>
          </a:prstGeom>
          <a:solidFill>
            <a:srgbClr val="0000CC"/>
          </a:solidFill>
          <a:ln w="31750">
            <a:solidFill>
              <a:srgbClr val="0000CC"/>
            </a:solidFill>
            <a:miter lim="800000"/>
            <a:headEnd/>
            <a:tailEnd/>
          </a:ln>
          <a:effectLst/>
        </p:spPr>
        <p:txBody>
          <a:bodyPr wrap="square">
            <a:spAutoFit/>
          </a:bodyPr>
          <a:lstStyle/>
          <a:p>
            <a:pPr>
              <a:spcBef>
                <a:spcPct val="50000"/>
              </a:spcBef>
              <a:defRPr/>
            </a:pPr>
            <a:r>
              <a:rPr lang="en-US" sz="2000" b="1" dirty="0" smtClean="0">
                <a:solidFill>
                  <a:srgbClr val="FFFF00"/>
                </a:solidFill>
                <a:sym typeface="Symbol" pitchFamily="18" charset="2"/>
              </a:rPr>
              <a:t>Because casks are loaded sooner, the expedited option increases the risk from more casks being onsite (i.e., more targets available).</a:t>
            </a:r>
            <a:endParaRPr lang="en-US" sz="2000" b="1" dirty="0">
              <a:solidFill>
                <a:srgbClr val="FFFF00"/>
              </a:solidFill>
              <a:sym typeface="Symbol" pitchFamily="18" charset="2"/>
            </a:endParaRPr>
          </a:p>
        </p:txBody>
      </p:sp>
      <p:sp>
        <p:nvSpPr>
          <p:cNvPr id="9" name="Text Box 5"/>
          <p:cNvSpPr txBox="1">
            <a:spLocks noChangeArrowheads="1"/>
          </p:cNvSpPr>
          <p:nvPr/>
        </p:nvSpPr>
        <p:spPr bwMode="auto">
          <a:xfrm>
            <a:off x="5486400" y="4343400"/>
            <a:ext cx="3429000" cy="1754326"/>
          </a:xfrm>
          <a:prstGeom prst="rect">
            <a:avLst/>
          </a:prstGeom>
          <a:solidFill>
            <a:srgbClr val="0000CC"/>
          </a:solidFill>
          <a:ln w="31750">
            <a:solidFill>
              <a:srgbClr val="0000CC"/>
            </a:solidFill>
            <a:miter lim="800000"/>
            <a:headEnd/>
            <a:tailEnd/>
          </a:ln>
          <a:effectLst/>
        </p:spPr>
        <p:txBody>
          <a:bodyPr wrap="square">
            <a:spAutoFit/>
          </a:bodyPr>
          <a:lstStyle/>
          <a:p>
            <a:pPr>
              <a:spcBef>
                <a:spcPct val="50000"/>
              </a:spcBef>
              <a:defRPr/>
            </a:pPr>
            <a:r>
              <a:rPr lang="en-US" b="1" dirty="0" smtClean="0">
                <a:solidFill>
                  <a:srgbClr val="FFFF00"/>
                </a:solidFill>
                <a:sym typeface="Symbol" pitchFamily="18" charset="2"/>
              </a:rPr>
              <a:t>The NRC ruled that the Stage 5 risk is acceptable for an infinite period after reactor closure. Even lower risks in Stages 3 and 4 for only a few years must also be acceptable to the NRC.</a:t>
            </a:r>
            <a:endParaRPr lang="en-US" b="1" dirty="0">
              <a:solidFill>
                <a:srgbClr val="FFFF00"/>
              </a:solidFill>
              <a:sym typeface="Symbol" pitchFamily="18" charset="2"/>
            </a:endParaRPr>
          </a:p>
        </p:txBody>
      </p:sp>
      <p:cxnSp>
        <p:nvCxnSpPr>
          <p:cNvPr id="11" name="Straight Arrow Connector 10"/>
          <p:cNvCxnSpPr/>
          <p:nvPr/>
        </p:nvCxnSpPr>
        <p:spPr>
          <a:xfrm flipV="1">
            <a:off x="6629400" y="3276600"/>
            <a:ext cx="1524000" cy="1066800"/>
          </a:xfrm>
          <a:prstGeom prst="straightConnector1">
            <a:avLst/>
          </a:prstGeom>
          <a:ln w="44450">
            <a:solidFill>
              <a:srgbClr val="2211FB"/>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H="1" flipV="1">
            <a:off x="5715000" y="3581400"/>
            <a:ext cx="914400" cy="762000"/>
          </a:xfrm>
          <a:prstGeom prst="straightConnector1">
            <a:avLst/>
          </a:prstGeom>
          <a:ln w="44450">
            <a:solidFill>
              <a:srgbClr val="2211FB"/>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en-US" sz="3600" b="1" dirty="0" smtClean="0">
                <a:latin typeface="Arial" pitchFamily="34" charset="0"/>
                <a:cs typeface="Arial" pitchFamily="34" charset="0"/>
              </a:rPr>
              <a:t> Managing Risks - Pools</a:t>
            </a:r>
            <a:endParaRPr lang="en-US" sz="2200" b="1" dirty="0">
              <a:latin typeface="Arial" pitchFamily="34" charset="0"/>
              <a:cs typeface="Arial" pitchFamily="34" charset="0"/>
            </a:endParaRPr>
          </a:p>
        </p:txBody>
      </p:sp>
      <p:pic>
        <p:nvPicPr>
          <p:cNvPr id="4" name="Content Placeholder 4" descr="ucs logo new.jpg"/>
          <p:cNvPicPr>
            <a:picLocks noChangeAspect="1"/>
          </p:cNvPicPr>
          <p:nvPr/>
        </p:nvPicPr>
        <p:blipFill>
          <a:blip r:embed="rId3" cstate="print"/>
          <a:stretch>
            <a:fillRect/>
          </a:stretch>
        </p:blipFill>
        <p:spPr>
          <a:xfrm>
            <a:off x="533400" y="503231"/>
            <a:ext cx="2743200" cy="678645"/>
          </a:xfrm>
          <a:prstGeom prst="rect">
            <a:avLst/>
          </a:prstGeom>
        </p:spPr>
      </p:pic>
      <p:sp>
        <p:nvSpPr>
          <p:cNvPr id="5" name="Slide Number Placeholder 4"/>
          <p:cNvSpPr>
            <a:spLocks noGrp="1"/>
          </p:cNvSpPr>
          <p:nvPr>
            <p:ph type="sldNum" sz="quarter" idx="12"/>
          </p:nvPr>
        </p:nvSpPr>
        <p:spPr/>
        <p:txBody>
          <a:bodyPr/>
          <a:lstStyle/>
          <a:p>
            <a:fld id="{B84B0BCF-AD76-4582-A0C0-2A907971F6C1}" type="slidenum">
              <a:rPr lang="en-US" smtClean="0"/>
              <a:pPr/>
              <a:t>17</a:t>
            </a:fld>
            <a:endParaRPr lang="en-US"/>
          </a:p>
        </p:txBody>
      </p:sp>
      <p:sp>
        <p:nvSpPr>
          <p:cNvPr id="7" name="Text Box 5"/>
          <p:cNvSpPr txBox="1">
            <a:spLocks noChangeArrowheads="1"/>
          </p:cNvSpPr>
          <p:nvPr/>
        </p:nvSpPr>
        <p:spPr bwMode="auto">
          <a:xfrm>
            <a:off x="362338" y="6419462"/>
            <a:ext cx="4971662" cy="307777"/>
          </a:xfrm>
          <a:prstGeom prst="rect">
            <a:avLst/>
          </a:prstGeom>
          <a:solidFill>
            <a:srgbClr val="0000CC"/>
          </a:solidFill>
          <a:ln w="31750">
            <a:solidFill>
              <a:srgbClr val="0000CC"/>
            </a:solidFill>
            <a:miter lim="800000"/>
            <a:headEnd/>
            <a:tailEnd/>
          </a:ln>
          <a:effectLst/>
        </p:spPr>
        <p:txBody>
          <a:bodyPr wrap="square">
            <a:spAutoFit/>
          </a:bodyPr>
          <a:lstStyle/>
          <a:p>
            <a:pPr>
              <a:spcBef>
                <a:spcPct val="50000"/>
              </a:spcBef>
              <a:defRPr/>
            </a:pPr>
            <a:r>
              <a:rPr lang="en-US" sz="1400" b="1" dirty="0" smtClean="0">
                <a:solidFill>
                  <a:srgbClr val="FFFF00"/>
                </a:solidFill>
                <a:sym typeface="Symbol" pitchFamily="18" charset="2"/>
              </a:rPr>
              <a:t>Image Source: NRC Spent Fuel Consequence Study, October 2013</a:t>
            </a:r>
            <a:endParaRPr lang="en-US" sz="1400" b="1" dirty="0">
              <a:solidFill>
                <a:srgbClr val="FFFF00"/>
              </a:solidFill>
              <a:sym typeface="Symbol" pitchFamily="18" charset="2"/>
            </a:endParaRPr>
          </a:p>
        </p:txBody>
      </p:sp>
      <p:pic>
        <p:nvPicPr>
          <p:cNvPr id="8" name="Picture 7" descr="nrc sfp studt table 33.JPG"/>
          <p:cNvPicPr>
            <a:picLocks noChangeAspect="1"/>
          </p:cNvPicPr>
          <p:nvPr/>
        </p:nvPicPr>
        <p:blipFill>
          <a:blip r:embed="rId4" cstate="print"/>
          <a:stretch>
            <a:fillRect/>
          </a:stretch>
        </p:blipFill>
        <p:spPr>
          <a:xfrm>
            <a:off x="852487" y="1171575"/>
            <a:ext cx="7439025" cy="5153025"/>
          </a:xfrm>
          <a:prstGeom prst="rect">
            <a:avLst/>
          </a:prstGeom>
        </p:spPr>
      </p:pic>
      <p:sp>
        <p:nvSpPr>
          <p:cNvPr id="9" name="Text Box 5"/>
          <p:cNvSpPr txBox="1">
            <a:spLocks noChangeArrowheads="1"/>
          </p:cNvSpPr>
          <p:nvPr/>
        </p:nvSpPr>
        <p:spPr bwMode="auto">
          <a:xfrm>
            <a:off x="228600" y="4133462"/>
            <a:ext cx="4953000" cy="307777"/>
          </a:xfrm>
          <a:prstGeom prst="rect">
            <a:avLst/>
          </a:prstGeom>
          <a:solidFill>
            <a:srgbClr val="0000CC"/>
          </a:solidFill>
          <a:ln w="31750">
            <a:solidFill>
              <a:srgbClr val="0000CC"/>
            </a:solidFill>
            <a:miter lim="800000"/>
            <a:headEnd/>
            <a:tailEnd/>
          </a:ln>
          <a:effectLst/>
        </p:spPr>
        <p:txBody>
          <a:bodyPr wrap="square">
            <a:spAutoFit/>
          </a:bodyPr>
          <a:lstStyle/>
          <a:p>
            <a:pPr>
              <a:spcBef>
                <a:spcPct val="50000"/>
              </a:spcBef>
              <a:defRPr/>
            </a:pPr>
            <a:r>
              <a:rPr lang="en-US" sz="1400" b="1" dirty="0" smtClean="0">
                <a:solidFill>
                  <a:srgbClr val="FFFF00"/>
                </a:solidFill>
                <a:sym typeface="Symbol" pitchFamily="18" charset="2"/>
              </a:rPr>
              <a:t>About 0.5 </a:t>
            </a:r>
            <a:r>
              <a:rPr lang="en-US" sz="1400" b="1" dirty="0" err="1" smtClean="0">
                <a:solidFill>
                  <a:srgbClr val="FFFF00"/>
                </a:solidFill>
                <a:sym typeface="Symbol" pitchFamily="18" charset="2"/>
              </a:rPr>
              <a:t>MCi</a:t>
            </a:r>
            <a:r>
              <a:rPr lang="en-US" sz="1400" b="1" dirty="0" smtClean="0">
                <a:solidFill>
                  <a:srgbClr val="FFFF00"/>
                </a:solidFill>
                <a:sym typeface="Symbol" pitchFamily="18" charset="2"/>
              </a:rPr>
              <a:t> were released during the Fukushima meltdowns.</a:t>
            </a:r>
            <a:endParaRPr lang="en-US" sz="1400" b="1" dirty="0">
              <a:solidFill>
                <a:srgbClr val="FFFF00"/>
              </a:solidFill>
              <a:sym typeface="Symbol" pitchFamily="18" charset="2"/>
            </a:endParaRPr>
          </a:p>
        </p:txBody>
      </p:sp>
      <p:sp>
        <p:nvSpPr>
          <p:cNvPr id="10" name="Text Box 5"/>
          <p:cNvSpPr txBox="1">
            <a:spLocks noChangeArrowheads="1"/>
          </p:cNvSpPr>
          <p:nvPr/>
        </p:nvSpPr>
        <p:spPr bwMode="auto">
          <a:xfrm>
            <a:off x="228600" y="1847462"/>
            <a:ext cx="5562600" cy="307777"/>
          </a:xfrm>
          <a:prstGeom prst="rect">
            <a:avLst/>
          </a:prstGeom>
          <a:solidFill>
            <a:srgbClr val="0000CC"/>
          </a:solidFill>
          <a:ln w="31750">
            <a:solidFill>
              <a:srgbClr val="0000CC"/>
            </a:solidFill>
            <a:miter lim="800000"/>
            <a:headEnd/>
            <a:tailEnd/>
          </a:ln>
          <a:effectLst/>
        </p:spPr>
        <p:txBody>
          <a:bodyPr wrap="square">
            <a:spAutoFit/>
          </a:bodyPr>
          <a:lstStyle/>
          <a:p>
            <a:pPr>
              <a:spcBef>
                <a:spcPct val="50000"/>
              </a:spcBef>
              <a:defRPr/>
            </a:pPr>
            <a:r>
              <a:rPr lang="en-US" sz="1400" b="1" dirty="0" smtClean="0">
                <a:solidFill>
                  <a:srgbClr val="FFFF00"/>
                </a:solidFill>
                <a:sym typeface="Symbol" pitchFamily="18" charset="2"/>
              </a:rPr>
              <a:t>High Density is Current Practice while Low Density is Expedited Transfer</a:t>
            </a:r>
            <a:endParaRPr lang="en-US" sz="1400" b="1" dirty="0">
              <a:solidFill>
                <a:srgbClr val="FFFF00"/>
              </a:solidFill>
              <a:sym typeface="Symbol" pitchFamily="18" charset="2"/>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en-US" sz="3600" b="1" dirty="0" smtClean="0">
                <a:latin typeface="Arial" pitchFamily="34" charset="0"/>
                <a:cs typeface="Arial" pitchFamily="34" charset="0"/>
              </a:rPr>
              <a:t>Managing Risks – Dry</a:t>
            </a:r>
            <a:endParaRPr lang="en-US" sz="2200" b="1" dirty="0">
              <a:latin typeface="Arial" pitchFamily="34" charset="0"/>
              <a:cs typeface="Arial" pitchFamily="34" charset="0"/>
            </a:endParaRPr>
          </a:p>
        </p:txBody>
      </p:sp>
      <p:pic>
        <p:nvPicPr>
          <p:cNvPr id="4" name="Content Placeholder 4" descr="ucs logo new.jpg"/>
          <p:cNvPicPr>
            <a:picLocks noChangeAspect="1"/>
          </p:cNvPicPr>
          <p:nvPr/>
        </p:nvPicPr>
        <p:blipFill>
          <a:blip r:embed="rId3" cstate="print"/>
          <a:stretch>
            <a:fillRect/>
          </a:stretch>
        </p:blipFill>
        <p:spPr>
          <a:xfrm>
            <a:off x="533400" y="503231"/>
            <a:ext cx="2743200" cy="678645"/>
          </a:xfrm>
          <a:prstGeom prst="rect">
            <a:avLst/>
          </a:prstGeom>
        </p:spPr>
      </p:pic>
      <p:sp>
        <p:nvSpPr>
          <p:cNvPr id="5" name="Slide Number Placeholder 4"/>
          <p:cNvSpPr>
            <a:spLocks noGrp="1"/>
          </p:cNvSpPr>
          <p:nvPr>
            <p:ph type="sldNum" sz="quarter" idx="12"/>
          </p:nvPr>
        </p:nvSpPr>
        <p:spPr/>
        <p:txBody>
          <a:bodyPr/>
          <a:lstStyle/>
          <a:p>
            <a:fld id="{B84B0BCF-AD76-4582-A0C0-2A907971F6C1}" type="slidenum">
              <a:rPr lang="en-US" smtClean="0"/>
              <a:pPr/>
              <a:t>18</a:t>
            </a:fld>
            <a:endParaRPr lang="en-US"/>
          </a:p>
        </p:txBody>
      </p:sp>
      <p:sp>
        <p:nvSpPr>
          <p:cNvPr id="7" name="Text Box 5"/>
          <p:cNvSpPr txBox="1">
            <a:spLocks noChangeArrowheads="1"/>
          </p:cNvSpPr>
          <p:nvPr/>
        </p:nvSpPr>
        <p:spPr bwMode="auto">
          <a:xfrm>
            <a:off x="362338" y="6419462"/>
            <a:ext cx="5505062" cy="307777"/>
          </a:xfrm>
          <a:prstGeom prst="rect">
            <a:avLst/>
          </a:prstGeom>
          <a:solidFill>
            <a:srgbClr val="0000CC"/>
          </a:solidFill>
          <a:ln w="31750">
            <a:solidFill>
              <a:srgbClr val="0000CC"/>
            </a:solidFill>
            <a:miter lim="800000"/>
            <a:headEnd/>
            <a:tailEnd/>
          </a:ln>
          <a:effectLst/>
        </p:spPr>
        <p:txBody>
          <a:bodyPr wrap="square">
            <a:spAutoFit/>
          </a:bodyPr>
          <a:lstStyle/>
          <a:p>
            <a:pPr>
              <a:spcBef>
                <a:spcPct val="50000"/>
              </a:spcBef>
              <a:defRPr/>
            </a:pPr>
            <a:r>
              <a:rPr lang="en-US" sz="1400" b="1" dirty="0" smtClean="0">
                <a:solidFill>
                  <a:srgbClr val="FFFF00"/>
                </a:solidFill>
                <a:sym typeface="Symbol" pitchFamily="18" charset="2"/>
              </a:rPr>
              <a:t>Image Source: North Carolina Waste Awareness and Reduction Network </a:t>
            </a:r>
            <a:endParaRPr lang="en-US" sz="1400" b="1" dirty="0">
              <a:solidFill>
                <a:srgbClr val="FFFF00"/>
              </a:solidFill>
              <a:sym typeface="Symbol" pitchFamily="18" charset="2"/>
            </a:endParaRPr>
          </a:p>
        </p:txBody>
      </p:sp>
      <p:sp>
        <p:nvSpPr>
          <p:cNvPr id="8" name="Text Box 6"/>
          <p:cNvSpPr txBox="1">
            <a:spLocks noChangeArrowheads="1"/>
          </p:cNvSpPr>
          <p:nvPr/>
        </p:nvSpPr>
        <p:spPr bwMode="auto">
          <a:xfrm>
            <a:off x="839752" y="5382608"/>
            <a:ext cx="7543800" cy="923330"/>
          </a:xfrm>
          <a:prstGeom prst="rect">
            <a:avLst/>
          </a:prstGeom>
          <a:solidFill>
            <a:srgbClr val="0000CC"/>
          </a:solidFill>
          <a:ln w="31750">
            <a:solidFill>
              <a:srgbClr val="0000CC"/>
            </a:solidFill>
            <a:miter lim="800000"/>
            <a:headEnd/>
            <a:tailEnd/>
          </a:ln>
          <a:effectLst/>
        </p:spPr>
        <p:txBody>
          <a:bodyPr wrap="square">
            <a:spAutoFit/>
          </a:bodyPr>
          <a:lstStyle/>
          <a:p>
            <a:pPr>
              <a:spcBef>
                <a:spcPct val="50000"/>
              </a:spcBef>
              <a:defRPr/>
            </a:pPr>
            <a:r>
              <a:rPr lang="en-US" b="1" dirty="0" smtClean="0">
                <a:solidFill>
                  <a:srgbClr val="FFFF00"/>
                </a:solidFill>
                <a:sym typeface="Symbol" pitchFamily="18" charset="2"/>
              </a:rPr>
              <a:t>UCS advocates literally dirt-cheap protection against sabotage for above-ground dry casks. Until the federal government figures out how to put spent fuel under the ground,  the ground should be piled around the dry casks.</a:t>
            </a:r>
            <a:endParaRPr lang="en-US" sz="1800" b="1" dirty="0">
              <a:solidFill>
                <a:srgbClr val="FFFF00"/>
              </a:solidFill>
              <a:sym typeface="Symbol" pitchFamily="18" charset="2"/>
            </a:endParaRPr>
          </a:p>
        </p:txBody>
      </p:sp>
      <p:pic>
        <p:nvPicPr>
          <p:cNvPr id="10" name="Picture 2"/>
          <p:cNvPicPr>
            <a:picLocks noChangeAspect="1" noChangeArrowheads="1"/>
          </p:cNvPicPr>
          <p:nvPr/>
        </p:nvPicPr>
        <p:blipFill>
          <a:blip r:embed="rId4" cstate="print"/>
          <a:srcRect/>
          <a:stretch>
            <a:fillRect/>
          </a:stretch>
        </p:blipFill>
        <p:spPr bwMode="auto">
          <a:xfrm>
            <a:off x="1411407" y="1231018"/>
            <a:ext cx="6294124" cy="4114800"/>
          </a:xfrm>
          <a:prstGeom prst="rect">
            <a:avLst/>
          </a:prstGeom>
          <a:noFill/>
          <a:ln w="12700">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en-US" sz="3600" b="1" dirty="0" smtClean="0">
                <a:latin typeface="Arial" pitchFamily="34" charset="0"/>
                <a:cs typeface="Arial" pitchFamily="34" charset="0"/>
              </a:rPr>
              <a:t>NRC’s Bad Decision</a:t>
            </a:r>
            <a:endParaRPr lang="en-US" sz="2200" b="1" dirty="0">
              <a:latin typeface="Arial" pitchFamily="34" charset="0"/>
              <a:cs typeface="Arial" pitchFamily="34" charset="0"/>
            </a:endParaRPr>
          </a:p>
        </p:txBody>
      </p:sp>
      <p:pic>
        <p:nvPicPr>
          <p:cNvPr id="4" name="Content Placeholder 4" descr="ucs logo new.jpg"/>
          <p:cNvPicPr>
            <a:picLocks noChangeAspect="1"/>
          </p:cNvPicPr>
          <p:nvPr/>
        </p:nvPicPr>
        <p:blipFill>
          <a:blip r:embed="rId3" cstate="print"/>
          <a:stretch>
            <a:fillRect/>
          </a:stretch>
        </p:blipFill>
        <p:spPr>
          <a:xfrm>
            <a:off x="533400" y="503231"/>
            <a:ext cx="2743200" cy="678645"/>
          </a:xfrm>
          <a:prstGeom prst="rect">
            <a:avLst/>
          </a:prstGeom>
        </p:spPr>
      </p:pic>
      <p:sp>
        <p:nvSpPr>
          <p:cNvPr id="5" name="Slide Number Placeholder 4"/>
          <p:cNvSpPr>
            <a:spLocks noGrp="1"/>
          </p:cNvSpPr>
          <p:nvPr>
            <p:ph type="sldNum" sz="quarter" idx="12"/>
          </p:nvPr>
        </p:nvSpPr>
        <p:spPr/>
        <p:txBody>
          <a:bodyPr/>
          <a:lstStyle/>
          <a:p>
            <a:fld id="{B84B0BCF-AD76-4582-A0C0-2A907971F6C1}" type="slidenum">
              <a:rPr lang="en-US" smtClean="0"/>
              <a:pPr/>
              <a:t>19</a:t>
            </a:fld>
            <a:endParaRPr lang="en-US"/>
          </a:p>
        </p:txBody>
      </p:sp>
      <p:pic>
        <p:nvPicPr>
          <p:cNvPr id="8" name="Picture 2"/>
          <p:cNvPicPr>
            <a:picLocks noChangeAspect="1" noChangeArrowheads="1"/>
          </p:cNvPicPr>
          <p:nvPr/>
        </p:nvPicPr>
        <p:blipFill>
          <a:blip r:embed="rId4" cstate="print"/>
          <a:srcRect/>
          <a:stretch>
            <a:fillRect/>
          </a:stretch>
        </p:blipFill>
        <p:spPr bwMode="auto">
          <a:xfrm>
            <a:off x="304800" y="1143000"/>
            <a:ext cx="2800296" cy="5029200"/>
          </a:xfrm>
          <a:prstGeom prst="rect">
            <a:avLst/>
          </a:prstGeom>
          <a:noFill/>
          <a:ln w="12700">
            <a:noFill/>
            <a:miter lim="800000"/>
            <a:headEnd/>
            <a:tailEnd/>
          </a:ln>
        </p:spPr>
      </p:pic>
      <p:sp>
        <p:nvSpPr>
          <p:cNvPr id="9" name="Text Box 5"/>
          <p:cNvSpPr txBox="1">
            <a:spLocks noChangeArrowheads="1"/>
          </p:cNvSpPr>
          <p:nvPr/>
        </p:nvSpPr>
        <p:spPr bwMode="auto">
          <a:xfrm>
            <a:off x="362338" y="6419462"/>
            <a:ext cx="4971662" cy="307777"/>
          </a:xfrm>
          <a:prstGeom prst="rect">
            <a:avLst/>
          </a:prstGeom>
          <a:solidFill>
            <a:srgbClr val="0000CC"/>
          </a:solidFill>
          <a:ln w="31750">
            <a:solidFill>
              <a:srgbClr val="0000CC"/>
            </a:solidFill>
            <a:miter lim="800000"/>
            <a:headEnd/>
            <a:tailEnd/>
          </a:ln>
          <a:effectLst/>
        </p:spPr>
        <p:txBody>
          <a:bodyPr wrap="square">
            <a:spAutoFit/>
          </a:bodyPr>
          <a:lstStyle/>
          <a:p>
            <a:pPr>
              <a:spcBef>
                <a:spcPct val="50000"/>
              </a:spcBef>
              <a:defRPr/>
            </a:pPr>
            <a:r>
              <a:rPr lang="en-US" sz="1400" b="1" dirty="0" smtClean="0">
                <a:solidFill>
                  <a:srgbClr val="FFFF00"/>
                </a:solidFill>
                <a:sym typeface="Symbol" pitchFamily="18" charset="2"/>
              </a:rPr>
              <a:t>Image Source: NRC Spent Fuel Consequence Study, October 2013</a:t>
            </a:r>
            <a:endParaRPr lang="en-US" sz="1400" b="1" dirty="0">
              <a:solidFill>
                <a:srgbClr val="FFFF00"/>
              </a:solidFill>
              <a:sym typeface="Symbol" pitchFamily="18" charset="2"/>
            </a:endParaRPr>
          </a:p>
        </p:txBody>
      </p:sp>
      <p:sp>
        <p:nvSpPr>
          <p:cNvPr id="13" name="TextBox 12"/>
          <p:cNvSpPr txBox="1"/>
          <p:nvPr/>
        </p:nvSpPr>
        <p:spPr>
          <a:xfrm>
            <a:off x="3429000" y="2380216"/>
            <a:ext cx="5105400" cy="3258584"/>
          </a:xfrm>
          <a:prstGeom prst="rect">
            <a:avLst/>
          </a:prstGeom>
          <a:noFill/>
        </p:spPr>
        <p:txBody>
          <a:bodyPr wrap="square" rtlCol="0">
            <a:spAutoFit/>
          </a:bodyPr>
          <a:lstStyle/>
          <a:p>
            <a:pPr>
              <a:spcBef>
                <a:spcPct val="50000"/>
              </a:spcBef>
              <a:defRPr/>
            </a:pPr>
            <a:r>
              <a:rPr lang="en-US" sz="2000" b="1" dirty="0" smtClean="0">
                <a:sym typeface="Symbol" pitchFamily="18" charset="2"/>
              </a:rPr>
              <a:t>The NRC decided NOT to require expedited transfer to dry storage based on a flawed analysis. They assumed </a:t>
            </a:r>
            <a:r>
              <a:rPr lang="en-US" sz="2000" b="1" u="sng" dirty="0" smtClean="0">
                <a:sym typeface="Symbol" pitchFamily="18" charset="2"/>
              </a:rPr>
              <a:t>every</a:t>
            </a:r>
            <a:r>
              <a:rPr lang="en-US" sz="2000" b="1" dirty="0" smtClean="0">
                <a:sym typeface="Symbol" pitchFamily="18" charset="2"/>
              </a:rPr>
              <a:t> spent fuel pool would </a:t>
            </a:r>
            <a:r>
              <a:rPr lang="en-US" sz="2000" b="1" u="sng" dirty="0" smtClean="0">
                <a:sym typeface="Symbol" pitchFamily="18" charset="2"/>
              </a:rPr>
              <a:t>fully</a:t>
            </a:r>
            <a:r>
              <a:rPr lang="en-US" sz="2000" b="1" dirty="0" smtClean="0">
                <a:sym typeface="Symbol" pitchFamily="18" charset="2"/>
              </a:rPr>
              <a:t> drain and that workers would </a:t>
            </a:r>
            <a:r>
              <a:rPr lang="en-US" sz="2000" b="1" u="sng" dirty="0" smtClean="0">
                <a:sym typeface="Symbol" pitchFamily="18" charset="2"/>
              </a:rPr>
              <a:t>always</a:t>
            </a:r>
            <a:r>
              <a:rPr lang="en-US" sz="2000" b="1" dirty="0" smtClean="0">
                <a:sym typeface="Symbol" pitchFamily="18" charset="2"/>
              </a:rPr>
              <a:t> establish cooling spray (despite intense radiation levels) at the “Goldilocks” rate – not too little to cause fuel meltdown and not too much to cause blockage of the inlet air flow.</a:t>
            </a:r>
          </a:p>
          <a:p>
            <a:pPr>
              <a:spcBef>
                <a:spcPct val="50000"/>
              </a:spcBef>
              <a:defRPr/>
            </a:pPr>
            <a:endParaRPr lang="en-US" sz="1050" b="1" dirty="0" smtClean="0">
              <a:sym typeface="Symbol" pitchFamily="18" charset="2"/>
            </a:endParaRPr>
          </a:p>
          <a:p>
            <a:pPr>
              <a:spcBef>
                <a:spcPct val="50000"/>
              </a:spcBef>
              <a:defRPr/>
            </a:pPr>
            <a:r>
              <a:rPr lang="en-US" sz="2000" b="1" dirty="0" smtClean="0">
                <a:sym typeface="Symbol" pitchFamily="18" charset="2"/>
              </a:rPr>
              <a:t>The NRC’s assumption is simply wrong</a:t>
            </a:r>
            <a:r>
              <a:rPr lang="en-US" sz="2000" b="1" dirty="0" smtClean="0">
                <a:sym typeface="Symbol" pitchFamily="18" charset="2"/>
              </a:rPr>
              <a:t>.</a:t>
            </a:r>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en-US" sz="3600" b="1" dirty="0" smtClean="0">
                <a:latin typeface="Arial" pitchFamily="34" charset="0"/>
                <a:cs typeface="Arial" pitchFamily="34" charset="0"/>
              </a:rPr>
              <a:t>Wrong </a:t>
            </a:r>
            <a:r>
              <a:rPr lang="en-US" sz="3600" b="1" dirty="0" err="1" smtClean="0">
                <a:latin typeface="Arial" pitchFamily="34" charset="0"/>
                <a:cs typeface="Arial" pitchFamily="34" charset="0"/>
              </a:rPr>
              <a:t>Ain’t</a:t>
            </a:r>
            <a:r>
              <a:rPr lang="en-US" sz="3600" b="1" dirty="0" smtClean="0">
                <a:latin typeface="Arial" pitchFamily="34" charset="0"/>
                <a:cs typeface="Arial" pitchFamily="34" charset="0"/>
              </a:rPr>
              <a:t> Right</a:t>
            </a:r>
            <a:endParaRPr lang="en-US" sz="2200" b="1" dirty="0">
              <a:latin typeface="Arial" pitchFamily="34" charset="0"/>
              <a:cs typeface="Arial" pitchFamily="34" charset="0"/>
            </a:endParaRPr>
          </a:p>
        </p:txBody>
      </p:sp>
      <p:pic>
        <p:nvPicPr>
          <p:cNvPr id="4" name="Content Placeholder 4" descr="ucs logo new.jpg"/>
          <p:cNvPicPr>
            <a:picLocks noChangeAspect="1"/>
          </p:cNvPicPr>
          <p:nvPr/>
        </p:nvPicPr>
        <p:blipFill>
          <a:blip r:embed="rId3" cstate="print"/>
          <a:stretch>
            <a:fillRect/>
          </a:stretch>
        </p:blipFill>
        <p:spPr>
          <a:xfrm>
            <a:off x="533400" y="503231"/>
            <a:ext cx="2743200" cy="678645"/>
          </a:xfrm>
          <a:prstGeom prst="rect">
            <a:avLst/>
          </a:prstGeom>
        </p:spPr>
      </p:pic>
      <p:sp>
        <p:nvSpPr>
          <p:cNvPr id="6" name="Slide Number Placeholder 5"/>
          <p:cNvSpPr>
            <a:spLocks noGrp="1"/>
          </p:cNvSpPr>
          <p:nvPr>
            <p:ph type="sldNum" sz="quarter" idx="12"/>
          </p:nvPr>
        </p:nvSpPr>
        <p:spPr/>
        <p:txBody>
          <a:bodyPr/>
          <a:lstStyle/>
          <a:p>
            <a:fld id="{B84B0BCF-AD76-4582-A0C0-2A907971F6C1}" type="slidenum">
              <a:rPr lang="en-US" smtClean="0"/>
              <a:pPr/>
              <a:t>20</a:t>
            </a:fld>
            <a:endParaRPr lang="en-US"/>
          </a:p>
        </p:txBody>
      </p:sp>
      <p:sp>
        <p:nvSpPr>
          <p:cNvPr id="14" name="TextBox 13"/>
          <p:cNvSpPr txBox="1"/>
          <p:nvPr/>
        </p:nvSpPr>
        <p:spPr>
          <a:xfrm>
            <a:off x="990600" y="1676400"/>
            <a:ext cx="7315200" cy="3447098"/>
          </a:xfrm>
          <a:prstGeom prst="rect">
            <a:avLst/>
          </a:prstGeom>
          <a:noFill/>
        </p:spPr>
        <p:txBody>
          <a:bodyPr wrap="square" rtlCol="0">
            <a:spAutoFit/>
          </a:bodyPr>
          <a:lstStyle/>
          <a:p>
            <a:r>
              <a:rPr lang="en-US" sz="2800" b="1" dirty="0" smtClean="0"/>
              <a:t>Spent fuel pools are overcrowded today because DOE failed to open a repository.</a:t>
            </a:r>
            <a:endParaRPr lang="en-US" b="1" i="1" dirty="0" smtClean="0"/>
          </a:p>
          <a:p>
            <a:pPr lvl="1"/>
            <a:endParaRPr lang="en-US" b="1" i="1" dirty="0" smtClean="0"/>
          </a:p>
          <a:p>
            <a:r>
              <a:rPr lang="en-US" sz="2800" b="1" dirty="0" smtClean="0"/>
              <a:t>Spent fuel pools are overcrowded today because NRC failed to properly evaluate the hazard.</a:t>
            </a:r>
          </a:p>
          <a:p>
            <a:endParaRPr lang="en-US" sz="2800" b="1" i="1" dirty="0" smtClean="0"/>
          </a:p>
          <a:p>
            <a:r>
              <a:rPr lang="en-US" sz="3200" b="1" dirty="0" smtClean="0"/>
              <a:t>Two wrongs </a:t>
            </a:r>
            <a:r>
              <a:rPr lang="en-US" sz="3200" b="1" i="1" dirty="0" smtClean="0"/>
              <a:t>still</a:t>
            </a:r>
            <a:r>
              <a:rPr lang="en-US" sz="3200" b="1" dirty="0" smtClean="0"/>
              <a:t> don’t make a right.</a:t>
            </a:r>
            <a:endParaRPr lang="en-US" sz="3200" b="1" dirty="0"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en-US" sz="3600" b="1" dirty="0" smtClean="0">
                <a:latin typeface="Arial" pitchFamily="34" charset="0"/>
                <a:cs typeface="Arial" pitchFamily="34" charset="0"/>
              </a:rPr>
              <a:t>Links for More Info</a:t>
            </a:r>
            <a:endParaRPr lang="en-US" sz="2200" b="1" dirty="0">
              <a:latin typeface="Arial" pitchFamily="34" charset="0"/>
              <a:cs typeface="Arial" pitchFamily="34" charset="0"/>
            </a:endParaRPr>
          </a:p>
        </p:txBody>
      </p:sp>
      <p:pic>
        <p:nvPicPr>
          <p:cNvPr id="4" name="Content Placeholder 4" descr="ucs logo new.jpg"/>
          <p:cNvPicPr>
            <a:picLocks noChangeAspect="1"/>
          </p:cNvPicPr>
          <p:nvPr/>
        </p:nvPicPr>
        <p:blipFill>
          <a:blip r:embed="rId3" cstate="print"/>
          <a:stretch>
            <a:fillRect/>
          </a:stretch>
        </p:blipFill>
        <p:spPr>
          <a:xfrm>
            <a:off x="533400" y="503231"/>
            <a:ext cx="2743200" cy="678645"/>
          </a:xfrm>
          <a:prstGeom prst="rect">
            <a:avLst/>
          </a:prstGeom>
        </p:spPr>
      </p:pic>
      <p:sp>
        <p:nvSpPr>
          <p:cNvPr id="5" name="Slide Number Placeholder 4"/>
          <p:cNvSpPr>
            <a:spLocks noGrp="1"/>
          </p:cNvSpPr>
          <p:nvPr>
            <p:ph type="sldNum" sz="quarter" idx="12"/>
          </p:nvPr>
        </p:nvSpPr>
        <p:spPr/>
        <p:txBody>
          <a:bodyPr/>
          <a:lstStyle/>
          <a:p>
            <a:fld id="{B84B0BCF-AD76-4582-A0C0-2A907971F6C1}" type="slidenum">
              <a:rPr lang="en-US" smtClean="0"/>
              <a:pPr/>
              <a:t>21</a:t>
            </a:fld>
            <a:endParaRPr lang="en-US"/>
          </a:p>
        </p:txBody>
      </p:sp>
      <p:sp>
        <p:nvSpPr>
          <p:cNvPr id="13" name="TextBox 12"/>
          <p:cNvSpPr txBox="1"/>
          <p:nvPr/>
        </p:nvSpPr>
        <p:spPr>
          <a:xfrm>
            <a:off x="990600" y="1447800"/>
            <a:ext cx="7315200" cy="5478423"/>
          </a:xfrm>
          <a:prstGeom prst="rect">
            <a:avLst/>
          </a:prstGeom>
          <a:noFill/>
        </p:spPr>
        <p:txBody>
          <a:bodyPr wrap="square" rtlCol="0">
            <a:spAutoFit/>
          </a:bodyPr>
          <a:lstStyle/>
          <a:p>
            <a:r>
              <a:rPr lang="en-US" sz="2000" b="1" dirty="0" err="1" smtClean="0"/>
              <a:t>Barto</a:t>
            </a:r>
            <a:r>
              <a:rPr lang="en-US" sz="2000" b="1" dirty="0" smtClean="0"/>
              <a:t>, Andrew and nine others. 2013. </a:t>
            </a:r>
            <a:r>
              <a:rPr lang="en-US" sz="2000" b="1" i="1" dirty="0" smtClean="0"/>
              <a:t>Consequence </a:t>
            </a:r>
            <a:r>
              <a:rPr lang="en-US" sz="2000" b="1" i="1" dirty="0" smtClean="0"/>
              <a:t>Study of a Beyond-Design-Basis Earthquake Affecting the Spent Fuel Pool for a U.S. Mark I Boiling Water Reactor</a:t>
            </a:r>
            <a:r>
              <a:rPr lang="en-US" sz="2000" b="1" dirty="0" smtClean="0"/>
              <a:t>, </a:t>
            </a:r>
            <a:r>
              <a:rPr lang="en-US" sz="2000" b="1" dirty="0" smtClean="0"/>
              <a:t>Nuclear Regulatory Commission. October. Online at </a:t>
            </a:r>
            <a:r>
              <a:rPr lang="en-US" sz="2000" b="1" dirty="0" smtClean="0">
                <a:hlinkClick r:id="rId4"/>
              </a:rPr>
              <a:t>http://pbadupws.nrc.gov/docs/ML1325/ML13256A342.pdf</a:t>
            </a:r>
            <a:endParaRPr lang="en-US" sz="2000" b="1" dirty="0" smtClean="0"/>
          </a:p>
          <a:p>
            <a:endParaRPr lang="en-US" sz="1400" b="1" dirty="0" smtClean="0"/>
          </a:p>
          <a:p>
            <a:r>
              <a:rPr lang="en-US" sz="2000" b="1" dirty="0" smtClean="0"/>
              <a:t>Braun, Joseph C. 2010. </a:t>
            </a:r>
            <a:r>
              <a:rPr lang="en-US" sz="2000" b="1" i="1" dirty="0" smtClean="0"/>
              <a:t>Operational Safety of Spent Nuclear Fuel</a:t>
            </a:r>
            <a:r>
              <a:rPr lang="en-US" sz="2000" b="1" dirty="0" smtClean="0"/>
              <a:t>. Argonne National Laboratory. December 2. </a:t>
            </a:r>
            <a:r>
              <a:rPr lang="en-US" sz="2000" b="1" dirty="0" smtClean="0"/>
              <a:t>Online at </a:t>
            </a:r>
            <a:r>
              <a:rPr lang="en-US" sz="2000" b="1" dirty="0" smtClean="0">
                <a:hlinkClick r:id="rId5"/>
              </a:rPr>
              <a:t>http://</a:t>
            </a:r>
            <a:r>
              <a:rPr lang="en-US" sz="2000" b="1" dirty="0" smtClean="0">
                <a:hlinkClick r:id="rId5"/>
              </a:rPr>
              <a:t>www-ns.iaea.org/downloads/ni/embarking/argonne_workshop_2010/Braun/L.6.2%20Braun%20Operational%20Safety%20of%20Spent%20Nuclear%20Fuel.pdf</a:t>
            </a:r>
            <a:endParaRPr lang="en-US" sz="2000" b="1" dirty="0" smtClean="0"/>
          </a:p>
          <a:p>
            <a:endParaRPr lang="en-US" sz="1400" b="1" dirty="0" smtClean="0"/>
          </a:p>
          <a:p>
            <a:r>
              <a:rPr lang="en-US" sz="2000" b="1" dirty="0" smtClean="0"/>
              <a:t>Lochbaum, David. 2013. </a:t>
            </a:r>
            <a:r>
              <a:rPr lang="en-US" sz="2000" b="1" i="1" dirty="0" smtClean="0"/>
              <a:t>Testimony to U.S. Senate on Spent Fuel</a:t>
            </a:r>
            <a:r>
              <a:rPr lang="en-US" sz="2000" b="1" dirty="0" smtClean="0"/>
              <a:t>. Union of Concerned Scientists. July 30. </a:t>
            </a:r>
            <a:r>
              <a:rPr lang="en-US" sz="2000" b="1" dirty="0" smtClean="0"/>
              <a:t>Online at </a:t>
            </a:r>
            <a:r>
              <a:rPr lang="en-US" sz="2000" b="1" dirty="0" smtClean="0">
                <a:hlinkClick r:id="rId6"/>
              </a:rPr>
              <a:t>http://</a:t>
            </a:r>
            <a:r>
              <a:rPr lang="en-US" sz="2000" b="1" dirty="0" smtClean="0">
                <a:hlinkClick r:id="rId6"/>
              </a:rPr>
              <a:t>allthingsnuclear.org/lochbaum-testimony-on-waste-bill-and-dry-casks/</a:t>
            </a:r>
            <a:endParaRPr lang="en-US" sz="2000" b="1" dirty="0" smtClean="0"/>
          </a:p>
          <a:p>
            <a:endParaRPr lang="en-US" b="1" i="1" dirty="0" smtClean="0"/>
          </a:p>
          <a:p>
            <a:endParaRPr lang="en-US" b="1" dirty="0" smtClean="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Received_x0020_From xmlns="8eef3743-c7b3-4cbe-8837-b6e805be353c">Unions of Concerned Scinetists/ David Lochbaum</Received_x0020_From>
    <Docket_x0020_Number xmlns="8eef3743-c7b3-4cbe-8837-b6e805be353c">15-IEPR-12</Docket_x0020_Number>
    <TaxCatchAll xmlns="8eef3743-c7b3-4cbe-8837-b6e805be353c">
      <Value>6</Value>
      <Value>7</Value>
      <Value>61</Value>
      <Value>3</Value>
      <Value>56</Value>
    </TaxCatchAll>
    <jbf85ac70d5848c6836ba15e22d94e70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6786e4f6-aafd-416d-a977-1b2d5f456edf</TermId>
        </TermInfo>
      </Terms>
    </jbf85ac70d5848c6836ba15e22d94e70>
    <ia56c5f4991045989a786b6ecb732719 xmlns="8eef3743-c7b3-4cbe-8837-b6e805be353c">
      <Terms xmlns="http://schemas.microsoft.com/office/infopath/2007/PartnerControls">
        <TermInfo xmlns="http://schemas.microsoft.com/office/infopath/2007/PartnerControls">
          <TermName xmlns="http://schemas.microsoft.com/office/infopath/2007/PartnerControls">Public</TermName>
          <TermId xmlns="http://schemas.microsoft.com/office/infopath/2007/PartnerControls">5fee9918-69d5-40f5-9767-4e66d03898ce</TermId>
        </TermInfo>
      </Terms>
    </ia56c5f4991045989a786b6ecb732719>
    <bfc617c42d804116a0a5feb0906d720d xmlns="8eef3743-c7b3-4cbe-8837-b6e805be353c">
      <Terms xmlns="http://schemas.microsoft.com/office/infopath/2007/PartnerControls">
        <TermInfo xmlns="http://schemas.microsoft.com/office/infopath/2007/PartnerControls">
          <TermName xmlns="http://schemas.microsoft.com/office/infopath/2007/PartnerControls">IEPR 2015-04-27 Workshop</TermName>
          <TermId xmlns="http://schemas.microsoft.com/office/infopath/2007/PartnerControls">05ee0ed3-2241-418d-abed-464d0c2eb7fe</TermId>
        </TermInfo>
        <TermInfo xmlns="http://schemas.microsoft.com/office/infopath/2007/PartnerControls">
          <TermName xmlns="http://schemas.microsoft.com/office/infopath/2007/PartnerControls">IEPR Presentation</TermName>
          <TermId xmlns="http://schemas.microsoft.com/office/infopath/2007/PartnerControls">51277923-a549-4352-9cc5-bcce892adf24</TermId>
        </TermInfo>
      </Terms>
    </bfc617c42d804116a0a5feb0906d720d>
    <k2a3b5fc29f742a38f72e68b777baa26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f3c81208-9d0f-49cc-afc5-e227f36ec0e7</TermId>
        </TermInfo>
      </Terms>
    </k2a3b5fc29f742a38f72e68b777baa26>
    <_dlc_DocId xmlns="8eef3743-c7b3-4cbe-8837-b6e805be353c">Z5JXHV6S7NA6-3-72002</_dlc_DocId>
    <_dlc_DocIdUrl xmlns="8eef3743-c7b3-4cbe-8837-b6e805be353c">
      <Url>http://efilingspinternal/_layouts/DocIdRedir.aspx?ID=Z5JXHV6S7NA6-3-72002</Url>
      <Description>Z5JXHV6S7NA6-3-72002</Description>
    </_dlc_DocIdUrl>
  </documentManagement>
</p:properties>
</file>

<file path=customXml/item2.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Document" ma:contentTypeID="0x01010060CCC58EB6DDD042AF64737FFB4292D8" ma:contentTypeVersion="11" ma:contentTypeDescription="Create a new document." ma:contentTypeScope="" ma:versionID="13f97a97acb76151d70d6bfa6f20dde2">
  <xsd:schema xmlns:xsd="http://www.w3.org/2001/XMLSchema" xmlns:xs="http://www.w3.org/2001/XMLSchema" xmlns:p="http://schemas.microsoft.com/office/2006/metadata/properties" xmlns:ns2="8eef3743-c7b3-4cbe-8837-b6e805be353c" targetNamespace="http://schemas.microsoft.com/office/2006/metadata/properties" ma:root="true" ma:fieldsID="9d326f15e9f28263b4a2e5035394f321" ns2:_="">
    <xsd:import namespace="8eef3743-c7b3-4cbe-8837-b6e805be353c"/>
    <xsd:element name="properties">
      <xsd:complexType>
        <xsd:sequence>
          <xsd:element name="documentManagement">
            <xsd:complexType>
              <xsd:all>
                <xsd:element ref="ns2:_dlc_DocId" minOccurs="0"/>
                <xsd:element ref="ns2:_dlc_DocIdUrl" minOccurs="0"/>
                <xsd:element ref="ns2:_dlc_DocIdPersistId" minOccurs="0"/>
                <xsd:element ref="ns2:Docket_x0020_Number" minOccurs="0"/>
                <xsd:element ref="ns2:k2a3b5fc29f742a38f72e68b777baa26" minOccurs="0"/>
                <xsd:element ref="ns2:TaxCatchAll" minOccurs="0"/>
                <xsd:element ref="ns2:Received_x0020_From" minOccurs="0"/>
                <xsd:element ref="ns2:bfc617c42d804116a0a5feb0906d720d" minOccurs="0"/>
                <xsd:element ref="ns2:jbf85ac70d5848c6836ba15e22d94e70" minOccurs="0"/>
                <xsd:element ref="ns2:ia56c5f4991045989a786b6ecb732719"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ef3743-c7b3-4cbe-8837-b6e805be353c"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Docket_x0020_Number" ma:index="11" nillable="true" ma:displayName="Docket Number" ma:internalName="Docket_x0020_Number">
      <xsd:simpleType>
        <xsd:restriction base="dms:Text">
          <xsd:maxLength value="32"/>
        </xsd:restriction>
      </xsd:simpleType>
    </xsd:element>
    <xsd:element name="k2a3b5fc29f742a38f72e68b777baa26" ma:index="13" nillable="true" ma:taxonomy="true" ma:internalName="k2a3b5fc29f742a38f72e68b777baa26" ma:taxonomyFieldName="Document_x0020_Type" ma:displayName="Document Type" ma:default="" ma:fieldId="{42a3b5fc-29f7-42a3-8f72-e68b777baa26}" ma:sspId="a3ae1311-9ec1-44ed-9b85-20ca267aa743" ma:termSetId="4920f4ef-3ff7-430b-a2e3-4066540b3b46" ma:anchorId="00000000-0000-0000-0000-000000000000" ma:open="false" ma:isKeyword="false">
      <xsd:complexType>
        <xsd:sequence>
          <xsd:element ref="pc:Terms" minOccurs="0" maxOccurs="1"/>
        </xsd:sequence>
      </xsd:complexType>
    </xsd:element>
    <xsd:element name="TaxCatchAll" ma:index="14" nillable="true" ma:displayName="Taxonomy Catch All Column" ma:hidden="true" ma:list="{234b91fd-55c5-49f0-95fc-2af2c5baedaf}" ma:internalName="TaxCatchAll" ma:showField="CatchAllData" ma:web="8eef3743-c7b3-4cbe-8837-b6e805be353c">
      <xsd:complexType>
        <xsd:complexContent>
          <xsd:extension base="dms:MultiChoiceLookup">
            <xsd:sequence>
              <xsd:element name="Value" type="dms:Lookup" maxOccurs="unbounded" minOccurs="0" nillable="true"/>
            </xsd:sequence>
          </xsd:extension>
        </xsd:complexContent>
      </xsd:complexType>
    </xsd:element>
    <xsd:element name="Received_x0020_From" ma:index="15" nillable="true" ma:displayName="Received From" ma:internalName="Received_x0020_From">
      <xsd:simpleType>
        <xsd:restriction base="dms:Text">
          <xsd:maxLength value="255"/>
        </xsd:restriction>
      </xsd:simpleType>
    </xsd:element>
    <xsd:element name="bfc617c42d804116a0a5feb0906d720d" ma:index="17" nillable="true" ma:taxonomy="true" ma:internalName="bfc617c42d804116a0a5feb0906d720d" ma:taxonomyFieldName="Subject_x0020_Areas" ma:displayName="Subject Areas" ma:default="" ma:fieldId="{bfc617c4-2d80-4116-a0a5-feb0906d720d}" ma:taxonomyMulti="true" ma:sspId="a3ae1311-9ec1-44ed-9b85-20ca267aa743" ma:termSetId="cd7814c8-04c0-4947-a362-3e9c7caefa41" ma:anchorId="00000000-0000-0000-0000-000000000000" ma:open="false" ma:isKeyword="false">
      <xsd:complexType>
        <xsd:sequence>
          <xsd:element ref="pc:Terms" minOccurs="0" maxOccurs="1"/>
        </xsd:sequence>
      </xsd:complexType>
    </xsd:element>
    <xsd:element name="jbf85ac70d5848c6836ba15e22d94e70" ma:index="19" nillable="true" ma:taxonomy="true" ma:internalName="jbf85ac70d5848c6836ba15e22d94e70" ma:taxonomyFieldName="Submission_x0020_Type" ma:displayName="Submission Type" ma:default="" ma:fieldId="{3bf85ac7-0d58-48c6-836b-a15e22d94e70}" ma:sspId="a3ae1311-9ec1-44ed-9b85-20ca267aa743" ma:termSetId="81d50c0d-c30e-4c77-a756-69747127f684" ma:anchorId="00000000-0000-0000-0000-000000000000" ma:open="false" ma:isKeyword="false">
      <xsd:complexType>
        <xsd:sequence>
          <xsd:element ref="pc:Terms" minOccurs="0" maxOccurs="1"/>
        </xsd:sequence>
      </xsd:complexType>
    </xsd:element>
    <xsd:element name="ia56c5f4991045989a786b6ecb732719" ma:index="21" nillable="true" ma:taxonomy="true" ma:internalName="ia56c5f4991045989a786b6ecb732719" ma:taxonomyFieldName="Submitter_x0020_Role" ma:displayName="Submitter Role" ma:default="" ma:fieldId="{2a56c5f4-9910-4598-9a78-6b6ecb732719}" ma:sspId="a3ae1311-9ec1-44ed-9b85-20ca267aa743" ma:termSetId="d4ace8ae-a4c4-4770-a8b9-bc6c67c601d9"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653D640-FDDF-4DF2-8C05-E432FB59470C}"/>
</file>

<file path=customXml/itemProps2.xml><?xml version="1.0" encoding="utf-8"?>
<ds:datastoreItem xmlns:ds="http://schemas.openxmlformats.org/officeDocument/2006/customXml" ds:itemID="{DCD9779B-EB50-4CE0-978C-8E3C3774998A}"/>
</file>

<file path=customXml/itemProps3.xml><?xml version="1.0" encoding="utf-8"?>
<ds:datastoreItem xmlns:ds="http://schemas.openxmlformats.org/officeDocument/2006/customXml" ds:itemID="{EF89560F-5B38-4CD4-90EA-6D97838B8AA7}"/>
</file>

<file path=customXml/itemProps4.xml><?xml version="1.0" encoding="utf-8"?>
<ds:datastoreItem xmlns:ds="http://schemas.openxmlformats.org/officeDocument/2006/customXml" ds:itemID="{9DF06AC2-EAEF-48D2-8AE2-7DAA100A23F4}"/>
</file>

<file path=docProps/app.xml><?xml version="1.0" encoding="utf-8"?>
<Properties xmlns="http://schemas.openxmlformats.org/officeDocument/2006/extended-properties" xmlns:vt="http://schemas.openxmlformats.org/officeDocument/2006/docPropsVTypes">
  <TotalTime>499</TotalTime>
  <Words>2814</Words>
  <Application>Microsoft Office PowerPoint</Application>
  <PresentationFormat>On-screen Show (4:3)</PresentationFormat>
  <Paragraphs>227</Paragraphs>
  <Slides>21</Slides>
  <Notes>21</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Slide 1</vt:lpstr>
      <vt:lpstr>Nuclear Fuel Cycle</vt:lpstr>
      <vt:lpstr>Interim Storage Risk</vt:lpstr>
      <vt:lpstr>Interim Storage Mess</vt:lpstr>
      <vt:lpstr>Interim Storage Mess</vt:lpstr>
      <vt:lpstr>What We Advocate</vt:lpstr>
      <vt:lpstr>Interim Storage - Pools</vt:lpstr>
      <vt:lpstr>Interim Storage – Dry</vt:lpstr>
      <vt:lpstr>Risks - Pools</vt:lpstr>
      <vt:lpstr>Risks - Pools</vt:lpstr>
      <vt:lpstr>Risks - Pools</vt:lpstr>
      <vt:lpstr>Risks – Dry</vt:lpstr>
      <vt:lpstr>Risks – Dry</vt:lpstr>
      <vt:lpstr>What We Advocate</vt:lpstr>
      <vt:lpstr> Managing Interim Risks</vt:lpstr>
      <vt:lpstr> Managing Interim Risks</vt:lpstr>
      <vt:lpstr> Managing Risks - Pools</vt:lpstr>
      <vt:lpstr>Managing Risks – Dry</vt:lpstr>
      <vt:lpstr>NRC’s Bad Decision</vt:lpstr>
      <vt:lpstr>Wrong Ain’t Right</vt:lpstr>
      <vt:lpstr>Links for More Info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Interim Storage of Spent Fuel</dc:title>
  <dc:creator>Dave Lochbaum</dc:creator>
  <cp:lastModifiedBy>Dave Lochbaum</cp:lastModifiedBy>
  <cp:revision>126</cp:revision>
  <dcterms:created xsi:type="dcterms:W3CDTF">2015-04-07T13:33:22Z</dcterms:created>
  <dcterms:modified xsi:type="dcterms:W3CDTF">2015-04-09T17:21:50Z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0x01010060CCC58EB6DDD042AF64737FFB4292D8</vt:lpwstr>
  </property>
  <property fmtid="{D5CDD505-2E9C-101B-9397-08002B2CF9AE}" pid="3" name="_dlc_DocIdItemGuid">
    <vt:lpwstr>89e584ba-cbef-4e7e-b041-6348348357c4</vt:lpwstr>
  </property>
  <property fmtid="{D5CDD505-2E9C-101B-9397-08002B2CF9AE}" pid="4" name="Subject_x0020_Areas">
    <vt:lpwstr>56;#_IEPR 2015-04-27 Workshop |05ee0ed3-2241-418d-abed-464d0c2eb7fe;#61;#_IEPR Presentation|51277923-a549-4352-9cc5-bcce892adf24</vt:lpwstr>
  </property>
  <property fmtid="{D5CDD505-2E9C-101B-9397-08002B2CF9AE}" pid="5" name="_CopySource">
    <vt:lpwstr>http://efilingspinternal/PendingDocuments/15-IEPR-12/20150423T150917_Interim_Storage_of_Spent_Fuel.pptx</vt:lpwstr>
  </property>
  <property fmtid="{D5CDD505-2E9C-101B-9397-08002B2CF9AE}" pid="6" name="Subject Areas">
    <vt:lpwstr>56;#IEPR 2015-04-27 Workshop|05ee0ed3-2241-418d-abed-464d0c2eb7fe;#61;#IEPR Presentation|51277923-a549-4352-9cc5-bcce892adf24</vt:lpwstr>
  </property>
  <property fmtid="{D5CDD505-2E9C-101B-9397-08002B2CF9AE}" pid="7" name="Submission Type">
    <vt:lpwstr>6;#Document|6786e4f6-aafd-416d-a977-1b2d5f456edf</vt:lpwstr>
  </property>
  <property fmtid="{D5CDD505-2E9C-101B-9397-08002B2CF9AE}" pid="8" name="Submitter Role">
    <vt:lpwstr>7;#Public|5fee9918-69d5-40f5-9767-4e66d03898ce</vt:lpwstr>
  </property>
  <property fmtid="{D5CDD505-2E9C-101B-9397-08002B2CF9AE}" pid="9" name="Order">
    <vt:r8>489300</vt:r8>
  </property>
  <property fmtid="{D5CDD505-2E9C-101B-9397-08002B2CF9AE}" pid="10" name="Document Type">
    <vt:lpwstr>3;#Document|f3c81208-9d0f-49cc-afc5-e227f36ec0e7</vt:lpwstr>
  </property>
  <property fmtid="{D5CDD505-2E9C-101B-9397-08002B2CF9AE}" pid="11" name="xd_ProgID">
    <vt:lpwstr/>
  </property>
  <property fmtid="{D5CDD505-2E9C-101B-9397-08002B2CF9AE}" pid="12" name="_SourceUrl">
    <vt:lpwstr/>
  </property>
  <property fmtid="{D5CDD505-2E9C-101B-9397-08002B2CF9AE}" pid="13" name="_SharedFileIndex">
    <vt:lpwstr/>
  </property>
  <property fmtid="{D5CDD505-2E9C-101B-9397-08002B2CF9AE}" pid="14" name="TemplateUrl">
    <vt:lpwstr/>
  </property>
</Properties>
</file>