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5"/>
  </p:sldMasterIdLst>
  <p:notesMasterIdLst>
    <p:notesMasterId r:id="rId12"/>
  </p:notesMasterIdLst>
  <p:handoutMasterIdLst>
    <p:handoutMasterId r:id="rId13"/>
  </p:handoutMasterIdLst>
  <p:sldIdLst>
    <p:sldId id="267" r:id="rId6"/>
    <p:sldId id="280" r:id="rId7"/>
    <p:sldId id="262" r:id="rId8"/>
    <p:sldId id="282" r:id="rId9"/>
    <p:sldId id="266" r:id="rId10"/>
    <p:sldId id="281" r:id="rId1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uth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1" autoAdjust="0"/>
    <p:restoredTop sz="94676" autoAdjust="0"/>
  </p:normalViewPr>
  <p:slideViewPr>
    <p:cSldViewPr>
      <p:cViewPr varScale="1">
        <p:scale>
          <a:sx n="107" d="100"/>
          <a:sy n="107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B8FC6C-50B1-45E1-B101-188E9AA191FB}" type="datetimeFigureOut">
              <a:rPr lang="en-US" smtClean="0"/>
              <a:t>8/25/2016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741E3F-B93E-4154-9B3F-706651BD1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8457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42F8FF3-FA3A-4820-9D72-B8A9C6B12773}" type="datetimeFigureOut">
              <a:rPr lang="en-US" smtClean="0"/>
              <a:t>8/25/2016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121BE4A-D21F-41F6-8593-7E97AC85F6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2409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08BF59-B40B-4B60-A394-A87CBCEA61B8}" type="slidenum">
              <a:rPr lang="en-US" smtClean="0">
                <a:latin typeface="Arial" pitchFamily="34" charset="0"/>
              </a:rPr>
              <a:pPr/>
              <a:t>2</a:t>
            </a:fld>
            <a:endParaRPr lang="en-US" dirty="0" smtClean="0">
              <a:latin typeface="Arial" pitchFamily="34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93733-FC34-4341-BCA2-E5C6A1D6E2F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219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93733-FC34-4341-BCA2-E5C6A1D6E2F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219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93733-FC34-4341-BCA2-E5C6A1D6E2F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219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93733-FC34-4341-BCA2-E5C6A1D6E2F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219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5E06-5FE2-403F-BEC0-78B088461465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435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D0352-27AB-4798-B87E-C82A85FE738C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90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3507-340F-4793-A9E5-4518D69492CE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624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496B-2ED3-4912-A6C3-85B6375A4954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21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E20E-83E9-4C0E-A48B-4C26794B59DA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754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1BD68-F42F-48D8-99D6-D6C70E3492FB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931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C949-19CC-4D85-9CA7-EC0F30994D05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326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63D02-C5A4-494A-89FC-B1CD73AA645B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50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7243B-5E56-4BB0-B62B-8D0206B115FA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562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0B587-BE31-4D0D-8ED2-51B26D71E7B9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860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4948B-EEB3-443E-8FD0-2355F9283854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24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6629400" cy="836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91B8B-0379-4263-9DDD-25AEDF4A39F7}" type="datetime1">
              <a:rPr lang="en-US" smtClean="0"/>
              <a:t>8/25/2016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Confidential Attorney-Client Privilege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3FD1C-5FD7-48E1-9BA7-0F36A5CEB332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10" descr="sdlmc3p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8125" y="285750"/>
            <a:ext cx="17430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66250" y="1219200"/>
            <a:ext cx="8743950" cy="49213"/>
          </a:xfrm>
          <a:prstGeom prst="rect">
            <a:avLst/>
          </a:prstGeom>
          <a:solidFill>
            <a:srgbClr val="DE0A4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166250" y="1143000"/>
            <a:ext cx="8743950" cy="25400"/>
          </a:xfrm>
          <a:prstGeom prst="rect">
            <a:avLst/>
          </a:prstGeom>
          <a:solidFill>
            <a:srgbClr val="000099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05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SDG&amp;E Transmission Improvements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John M. Jontry</a:t>
            </a:r>
          </a:p>
          <a:p>
            <a:r>
              <a:rPr lang="en-US" dirty="0" smtClean="0"/>
              <a:t>Manager – Grid Planning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81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A55F-863D-422B-83CD-284D3F41F197}" type="slidenum">
              <a:rPr lang="en-US" smtClean="0"/>
              <a:pPr/>
              <a:t>2</a:t>
            </a:fld>
            <a:endParaRPr lang="en-US" dirty="0" smtClean="0"/>
          </a:p>
        </p:txBody>
      </p:sp>
      <p:sp>
        <p:nvSpPr>
          <p:cNvPr id="19461" name="Freeform 3"/>
          <p:cNvSpPr>
            <a:spLocks noChangeAspect="1"/>
          </p:cNvSpPr>
          <p:nvPr/>
        </p:nvSpPr>
        <p:spPr bwMode="auto">
          <a:xfrm>
            <a:off x="1190625" y="1416844"/>
            <a:ext cx="5362575" cy="5157788"/>
          </a:xfrm>
          <a:custGeom>
            <a:avLst/>
            <a:gdLst>
              <a:gd name="T0" fmla="*/ 0 w 4062"/>
              <a:gd name="T1" fmla="*/ 695449 h 3330"/>
              <a:gd name="T2" fmla="*/ 167663 w 4062"/>
              <a:gd name="T3" fmla="*/ 1026911 h 3330"/>
              <a:gd name="T4" fmla="*/ 323444 w 4062"/>
              <a:gd name="T5" fmla="*/ 1319650 h 3330"/>
              <a:gd name="T6" fmla="*/ 483186 w 4062"/>
              <a:gd name="T7" fmla="*/ 1553532 h 3330"/>
              <a:gd name="T8" fmla="*/ 533353 w 4062"/>
              <a:gd name="T9" fmla="*/ 1675894 h 3330"/>
              <a:gd name="T10" fmla="*/ 800030 w 4062"/>
              <a:gd name="T11" fmla="*/ 2042980 h 3330"/>
              <a:gd name="T12" fmla="*/ 847556 w 4062"/>
              <a:gd name="T13" fmla="*/ 2792640 h 3330"/>
              <a:gd name="T14" fmla="*/ 823793 w 4062"/>
              <a:gd name="T15" fmla="*/ 3278991 h 3330"/>
              <a:gd name="T16" fmla="*/ 847556 w 4062"/>
              <a:gd name="T17" fmla="*/ 3698738 h 3330"/>
              <a:gd name="T18" fmla="*/ 728740 w 4062"/>
              <a:gd name="T19" fmla="*/ 3909387 h 3330"/>
              <a:gd name="T20" fmla="*/ 656130 w 4062"/>
              <a:gd name="T21" fmla="*/ 4456143 h 3330"/>
              <a:gd name="T22" fmla="*/ 884521 w 4062"/>
              <a:gd name="T23" fmla="*/ 4273375 h 3330"/>
              <a:gd name="T24" fmla="*/ 954491 w 4062"/>
              <a:gd name="T25" fmla="*/ 4384894 h 3330"/>
              <a:gd name="T26" fmla="*/ 979574 w 4062"/>
              <a:gd name="T27" fmla="*/ 4581603 h 3330"/>
              <a:gd name="T28" fmla="*/ 918846 w 4062"/>
              <a:gd name="T29" fmla="*/ 4750431 h 3330"/>
              <a:gd name="T30" fmla="*/ 966373 w 4062"/>
              <a:gd name="T31" fmla="*/ 5157788 h 3330"/>
              <a:gd name="T32" fmla="*/ 5362575 w 4062"/>
              <a:gd name="T33" fmla="*/ 5083442 h 3330"/>
              <a:gd name="T34" fmla="*/ 5336171 w 4062"/>
              <a:gd name="T35" fmla="*/ 393417 h 3330"/>
              <a:gd name="T36" fmla="*/ 1773003 w 4062"/>
              <a:gd name="T37" fmla="*/ 410455 h 3330"/>
              <a:gd name="T38" fmla="*/ 1190803 w 4062"/>
              <a:gd name="T39" fmla="*/ 144046 h 3330"/>
              <a:gd name="T40" fmla="*/ 1217207 w 4062"/>
              <a:gd name="T41" fmla="*/ 55760 h 3330"/>
              <a:gd name="T42" fmla="*/ 472625 w 4062"/>
              <a:gd name="T43" fmla="*/ 0 h 3330"/>
              <a:gd name="T44" fmla="*/ 468664 w 4062"/>
              <a:gd name="T45" fmla="*/ 99129 h 3330"/>
              <a:gd name="T46" fmla="*/ 397375 w 4062"/>
              <a:gd name="T47" fmla="*/ 334559 h 3330"/>
              <a:gd name="T48" fmla="*/ 264036 w 4062"/>
              <a:gd name="T49" fmla="*/ 320619 h 3330"/>
              <a:gd name="T50" fmla="*/ 167663 w 4062"/>
              <a:gd name="T51" fmla="*/ 325266 h 3330"/>
              <a:gd name="T52" fmla="*/ 0 w 4062"/>
              <a:gd name="T53" fmla="*/ 695449 h 333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4062"/>
              <a:gd name="T82" fmla="*/ 0 h 3330"/>
              <a:gd name="T83" fmla="*/ 4062 w 4062"/>
              <a:gd name="T84" fmla="*/ 3330 h 333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4062" h="3330">
                <a:moveTo>
                  <a:pt x="0" y="449"/>
                </a:moveTo>
                <a:lnTo>
                  <a:pt x="127" y="663"/>
                </a:lnTo>
                <a:lnTo>
                  <a:pt x="245" y="852"/>
                </a:lnTo>
                <a:lnTo>
                  <a:pt x="366" y="1003"/>
                </a:lnTo>
                <a:lnTo>
                  <a:pt x="404" y="1082"/>
                </a:lnTo>
                <a:lnTo>
                  <a:pt x="606" y="1319"/>
                </a:lnTo>
                <a:lnTo>
                  <a:pt x="642" y="1803"/>
                </a:lnTo>
                <a:lnTo>
                  <a:pt x="624" y="2117"/>
                </a:lnTo>
                <a:lnTo>
                  <a:pt x="642" y="2388"/>
                </a:lnTo>
                <a:lnTo>
                  <a:pt x="552" y="2524"/>
                </a:lnTo>
                <a:lnTo>
                  <a:pt x="497" y="2877"/>
                </a:lnTo>
                <a:lnTo>
                  <a:pt x="670" y="2759"/>
                </a:lnTo>
                <a:lnTo>
                  <a:pt x="723" y="2831"/>
                </a:lnTo>
                <a:lnTo>
                  <a:pt x="742" y="2958"/>
                </a:lnTo>
                <a:lnTo>
                  <a:pt x="696" y="3067"/>
                </a:lnTo>
                <a:lnTo>
                  <a:pt x="732" y="3330"/>
                </a:lnTo>
                <a:lnTo>
                  <a:pt x="4062" y="3282"/>
                </a:lnTo>
                <a:lnTo>
                  <a:pt x="4042" y="254"/>
                </a:lnTo>
                <a:lnTo>
                  <a:pt x="1343" y="265"/>
                </a:lnTo>
                <a:lnTo>
                  <a:pt x="902" y="93"/>
                </a:lnTo>
                <a:lnTo>
                  <a:pt x="922" y="36"/>
                </a:lnTo>
                <a:lnTo>
                  <a:pt x="358" y="0"/>
                </a:lnTo>
                <a:lnTo>
                  <a:pt x="355" y="64"/>
                </a:lnTo>
                <a:lnTo>
                  <a:pt x="301" y="216"/>
                </a:lnTo>
                <a:lnTo>
                  <a:pt x="200" y="207"/>
                </a:lnTo>
                <a:lnTo>
                  <a:pt x="127" y="210"/>
                </a:lnTo>
                <a:lnTo>
                  <a:pt x="0" y="449"/>
                </a:lnTo>
                <a:close/>
              </a:path>
            </a:pathLst>
          </a:custGeom>
          <a:solidFill>
            <a:srgbClr val="CCFFFF"/>
          </a:solidFill>
          <a:ln w="10795" cap="flat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64" name="Rectangle 6"/>
          <p:cNvSpPr>
            <a:spLocks noChangeAspect="1" noChangeArrowheads="1"/>
          </p:cNvSpPr>
          <p:nvPr/>
        </p:nvSpPr>
        <p:spPr bwMode="auto">
          <a:xfrm rot="-2460000">
            <a:off x="5033963" y="5233988"/>
            <a:ext cx="28575" cy="174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65" name="Freeform 7"/>
          <p:cNvSpPr>
            <a:spLocks noChangeAspect="1"/>
          </p:cNvSpPr>
          <p:nvPr/>
        </p:nvSpPr>
        <p:spPr bwMode="auto">
          <a:xfrm>
            <a:off x="0" y="0"/>
            <a:ext cx="1806575" cy="2368550"/>
          </a:xfrm>
          <a:custGeom>
            <a:avLst/>
            <a:gdLst>
              <a:gd name="T0" fmla="*/ 713597 w 1400"/>
              <a:gd name="T1" fmla="*/ 55767 h 1529"/>
              <a:gd name="T2" fmla="*/ 1632370 w 1400"/>
              <a:gd name="T3" fmla="*/ 55767 h 1529"/>
              <a:gd name="T4" fmla="*/ 1455583 w 1400"/>
              <a:gd name="T5" fmla="*/ 853546 h 1529"/>
              <a:gd name="T6" fmla="*/ 1420742 w 1400"/>
              <a:gd name="T7" fmla="*/ 873684 h 1529"/>
              <a:gd name="T8" fmla="*/ 1425904 w 1400"/>
              <a:gd name="T9" fmla="*/ 937196 h 1529"/>
              <a:gd name="T10" fmla="*/ 1464616 w 1400"/>
              <a:gd name="T11" fmla="*/ 926353 h 1529"/>
              <a:gd name="T12" fmla="*/ 1453003 w 1400"/>
              <a:gd name="T13" fmla="*/ 1000709 h 1529"/>
              <a:gd name="T14" fmla="*/ 1369126 w 1400"/>
              <a:gd name="T15" fmla="*/ 994512 h 1529"/>
              <a:gd name="T16" fmla="*/ 1536879 w 1400"/>
              <a:gd name="T17" fmla="*/ 1053377 h 1529"/>
              <a:gd name="T18" fmla="*/ 1598819 w 1400"/>
              <a:gd name="T19" fmla="*/ 1181951 h 1529"/>
              <a:gd name="T20" fmla="*/ 1561397 w 1400"/>
              <a:gd name="T21" fmla="*/ 1271798 h 1529"/>
              <a:gd name="T22" fmla="*/ 1610433 w 1400"/>
              <a:gd name="T23" fmla="*/ 1256307 h 1529"/>
              <a:gd name="T24" fmla="*/ 1765282 w 1400"/>
              <a:gd name="T25" fmla="*/ 1347703 h 1529"/>
              <a:gd name="T26" fmla="*/ 1806575 w 1400"/>
              <a:gd name="T27" fmla="*/ 1417412 h 1529"/>
              <a:gd name="T28" fmla="*/ 1800123 w 1400"/>
              <a:gd name="T29" fmla="*/ 1640481 h 1529"/>
              <a:gd name="T30" fmla="*/ 1771734 w 1400"/>
              <a:gd name="T31" fmla="*/ 1736524 h 1529"/>
              <a:gd name="T32" fmla="*/ 1725279 w 1400"/>
              <a:gd name="T33" fmla="*/ 1770604 h 1529"/>
              <a:gd name="T34" fmla="*/ 1614304 w 1400"/>
              <a:gd name="T35" fmla="*/ 1796938 h 1529"/>
              <a:gd name="T36" fmla="*/ 1447841 w 1400"/>
              <a:gd name="T37" fmla="*/ 1781447 h 1529"/>
              <a:gd name="T38" fmla="*/ 1317509 w 1400"/>
              <a:gd name="T39" fmla="*/ 2287998 h 1529"/>
              <a:gd name="T40" fmla="*/ 1292991 w 1400"/>
              <a:gd name="T41" fmla="*/ 2368550 h 1529"/>
              <a:gd name="T42" fmla="*/ 1233633 w 1400"/>
              <a:gd name="T43" fmla="*/ 2253918 h 1529"/>
              <a:gd name="T44" fmla="*/ 1156208 w 1400"/>
              <a:gd name="T45" fmla="*/ 2095911 h 1529"/>
              <a:gd name="T46" fmla="*/ 948452 w 1400"/>
              <a:gd name="T47" fmla="*/ 1758211 h 1529"/>
              <a:gd name="T48" fmla="*/ 877479 w 1400"/>
              <a:gd name="T49" fmla="*/ 1721033 h 1529"/>
              <a:gd name="T50" fmla="*/ 736825 w 1400"/>
              <a:gd name="T51" fmla="*/ 1601753 h 1529"/>
              <a:gd name="T52" fmla="*/ 611655 w 1400"/>
              <a:gd name="T53" fmla="*/ 1327565 h 1529"/>
              <a:gd name="T54" fmla="*/ 374219 w 1400"/>
              <a:gd name="T55" fmla="*/ 1095203 h 1529"/>
              <a:gd name="T56" fmla="*/ 260663 w 1400"/>
              <a:gd name="T57" fmla="*/ 1081261 h 1529"/>
              <a:gd name="T58" fmla="*/ 201304 w 1400"/>
              <a:gd name="T59" fmla="*/ 1020847 h 1529"/>
              <a:gd name="T60" fmla="*/ 149688 w 1400"/>
              <a:gd name="T61" fmla="*/ 1013101 h 1529"/>
              <a:gd name="T62" fmla="*/ 158721 w 1400"/>
              <a:gd name="T63" fmla="*/ 958883 h 1529"/>
              <a:gd name="T64" fmla="*/ 50326 w 1400"/>
              <a:gd name="T65" fmla="*/ 772993 h 1529"/>
              <a:gd name="T66" fmla="*/ 0 w 1400"/>
              <a:gd name="T67" fmla="*/ 614986 h 1529"/>
              <a:gd name="T68" fmla="*/ 162592 w 1400"/>
              <a:gd name="T69" fmla="*/ 659910 h 1529"/>
              <a:gd name="T70" fmla="*/ 223241 w 1400"/>
              <a:gd name="T71" fmla="*/ 478667 h 1529"/>
              <a:gd name="T72" fmla="*/ 176786 w 1400"/>
              <a:gd name="T73" fmla="*/ 422900 h 1529"/>
              <a:gd name="T74" fmla="*/ 162592 w 1400"/>
              <a:gd name="T75" fmla="*/ 331504 h 1529"/>
              <a:gd name="T76" fmla="*/ 207756 w 1400"/>
              <a:gd name="T77" fmla="*/ 0 h 1529"/>
              <a:gd name="T78" fmla="*/ 698112 w 1400"/>
              <a:gd name="T79" fmla="*/ 0 h 1529"/>
              <a:gd name="T80" fmla="*/ 713597 w 1400"/>
              <a:gd name="T81" fmla="*/ 55767 h 1529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400"/>
              <a:gd name="T124" fmla="*/ 0 h 1529"/>
              <a:gd name="T125" fmla="*/ 1400 w 1400"/>
              <a:gd name="T126" fmla="*/ 1529 h 1529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400" h="1529">
                <a:moveTo>
                  <a:pt x="553" y="36"/>
                </a:moveTo>
                <a:lnTo>
                  <a:pt x="1265" y="36"/>
                </a:lnTo>
                <a:lnTo>
                  <a:pt x="1128" y="551"/>
                </a:lnTo>
                <a:lnTo>
                  <a:pt x="1101" y="564"/>
                </a:lnTo>
                <a:lnTo>
                  <a:pt x="1105" y="605"/>
                </a:lnTo>
                <a:lnTo>
                  <a:pt x="1135" y="598"/>
                </a:lnTo>
                <a:lnTo>
                  <a:pt x="1126" y="646"/>
                </a:lnTo>
                <a:lnTo>
                  <a:pt x="1061" y="642"/>
                </a:lnTo>
                <a:lnTo>
                  <a:pt x="1191" y="680"/>
                </a:lnTo>
                <a:lnTo>
                  <a:pt x="1239" y="763"/>
                </a:lnTo>
                <a:lnTo>
                  <a:pt x="1210" y="821"/>
                </a:lnTo>
                <a:lnTo>
                  <a:pt x="1248" y="811"/>
                </a:lnTo>
                <a:lnTo>
                  <a:pt x="1368" y="870"/>
                </a:lnTo>
                <a:lnTo>
                  <a:pt x="1400" y="915"/>
                </a:lnTo>
                <a:lnTo>
                  <a:pt x="1395" y="1059"/>
                </a:lnTo>
                <a:lnTo>
                  <a:pt x="1373" y="1121"/>
                </a:lnTo>
                <a:lnTo>
                  <a:pt x="1337" y="1143"/>
                </a:lnTo>
                <a:lnTo>
                  <a:pt x="1251" y="1160"/>
                </a:lnTo>
                <a:lnTo>
                  <a:pt x="1122" y="1150"/>
                </a:lnTo>
                <a:lnTo>
                  <a:pt x="1021" y="1477"/>
                </a:lnTo>
                <a:lnTo>
                  <a:pt x="1002" y="1529"/>
                </a:lnTo>
                <a:lnTo>
                  <a:pt x="956" y="1455"/>
                </a:lnTo>
                <a:lnTo>
                  <a:pt x="896" y="1353"/>
                </a:lnTo>
                <a:lnTo>
                  <a:pt x="735" y="1135"/>
                </a:lnTo>
                <a:lnTo>
                  <a:pt x="680" y="1111"/>
                </a:lnTo>
                <a:lnTo>
                  <a:pt x="571" y="1034"/>
                </a:lnTo>
                <a:lnTo>
                  <a:pt x="474" y="857"/>
                </a:lnTo>
                <a:lnTo>
                  <a:pt x="290" y="707"/>
                </a:lnTo>
                <a:lnTo>
                  <a:pt x="202" y="698"/>
                </a:lnTo>
                <a:lnTo>
                  <a:pt x="156" y="659"/>
                </a:lnTo>
                <a:lnTo>
                  <a:pt x="116" y="654"/>
                </a:lnTo>
                <a:lnTo>
                  <a:pt x="123" y="619"/>
                </a:lnTo>
                <a:lnTo>
                  <a:pt x="39" y="499"/>
                </a:lnTo>
                <a:lnTo>
                  <a:pt x="0" y="397"/>
                </a:lnTo>
                <a:lnTo>
                  <a:pt x="126" y="426"/>
                </a:lnTo>
                <a:lnTo>
                  <a:pt x="173" y="309"/>
                </a:lnTo>
                <a:lnTo>
                  <a:pt x="137" y="273"/>
                </a:lnTo>
                <a:lnTo>
                  <a:pt x="126" y="214"/>
                </a:lnTo>
                <a:lnTo>
                  <a:pt x="161" y="0"/>
                </a:lnTo>
                <a:lnTo>
                  <a:pt x="541" y="0"/>
                </a:lnTo>
                <a:lnTo>
                  <a:pt x="553" y="36"/>
                </a:lnTo>
                <a:close/>
              </a:path>
            </a:pathLst>
          </a:custGeom>
          <a:solidFill>
            <a:srgbClr val="FFDFBF"/>
          </a:solidFill>
          <a:ln w="9525" cap="flat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466" name="Freeform 8"/>
          <p:cNvSpPr>
            <a:spLocks noChangeAspect="1"/>
          </p:cNvSpPr>
          <p:nvPr/>
        </p:nvSpPr>
        <p:spPr bwMode="auto">
          <a:xfrm>
            <a:off x="2900363" y="2647950"/>
            <a:ext cx="1000125" cy="858838"/>
          </a:xfrm>
          <a:custGeom>
            <a:avLst/>
            <a:gdLst>
              <a:gd name="T0" fmla="*/ 0 w 784"/>
              <a:gd name="T1" fmla="*/ 858838 h 560"/>
              <a:gd name="T2" fmla="*/ 474549 w 784"/>
              <a:gd name="T3" fmla="*/ 601187 h 560"/>
              <a:gd name="T4" fmla="*/ 719478 w 784"/>
              <a:gd name="T5" fmla="*/ 276055 h 560"/>
              <a:gd name="T6" fmla="*/ 969509 w 784"/>
              <a:gd name="T7" fmla="*/ 245382 h 560"/>
              <a:gd name="T8" fmla="*/ 1000125 w 784"/>
              <a:gd name="T9" fmla="*/ 0 h 5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84"/>
              <a:gd name="T16" fmla="*/ 0 h 560"/>
              <a:gd name="T17" fmla="*/ 784 w 784"/>
              <a:gd name="T18" fmla="*/ 560 h 5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84" h="560">
                <a:moveTo>
                  <a:pt x="0" y="560"/>
                </a:moveTo>
                <a:lnTo>
                  <a:pt x="372" y="392"/>
                </a:lnTo>
                <a:lnTo>
                  <a:pt x="564" y="180"/>
                </a:lnTo>
                <a:lnTo>
                  <a:pt x="760" y="160"/>
                </a:lnTo>
                <a:lnTo>
                  <a:pt x="784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467" name="Freeform 9"/>
          <p:cNvSpPr>
            <a:spLocks noChangeAspect="1"/>
          </p:cNvSpPr>
          <p:nvPr/>
        </p:nvSpPr>
        <p:spPr bwMode="auto">
          <a:xfrm>
            <a:off x="2905125" y="3486150"/>
            <a:ext cx="784225" cy="1093788"/>
          </a:xfrm>
          <a:custGeom>
            <a:avLst/>
            <a:gdLst>
              <a:gd name="T0" fmla="*/ 0 w 791"/>
              <a:gd name="T1" fmla="*/ 0 h 918"/>
              <a:gd name="T2" fmla="*/ 107075 w 791"/>
              <a:gd name="T3" fmla="*/ 386043 h 918"/>
              <a:gd name="T4" fmla="*/ 191347 w 791"/>
              <a:gd name="T5" fmla="*/ 937703 h 918"/>
              <a:gd name="T6" fmla="*/ 116989 w 791"/>
              <a:gd name="T7" fmla="*/ 1011575 h 918"/>
              <a:gd name="T8" fmla="*/ 7931 w 791"/>
              <a:gd name="T9" fmla="*/ 1093788 h 918"/>
              <a:gd name="T10" fmla="*/ 104101 w 791"/>
              <a:gd name="T11" fmla="*/ 1047320 h 918"/>
              <a:gd name="T12" fmla="*/ 186390 w 791"/>
              <a:gd name="T13" fmla="*/ 1033022 h 918"/>
              <a:gd name="T14" fmla="*/ 784225 w 791"/>
              <a:gd name="T15" fmla="*/ 1016341 h 91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91"/>
              <a:gd name="T25" fmla="*/ 0 h 918"/>
              <a:gd name="T26" fmla="*/ 791 w 791"/>
              <a:gd name="T27" fmla="*/ 918 h 91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91" h="918">
                <a:moveTo>
                  <a:pt x="0" y="0"/>
                </a:moveTo>
                <a:lnTo>
                  <a:pt x="108" y="324"/>
                </a:lnTo>
                <a:lnTo>
                  <a:pt x="193" y="787"/>
                </a:lnTo>
                <a:lnTo>
                  <a:pt x="118" y="849"/>
                </a:lnTo>
                <a:lnTo>
                  <a:pt x="8" y="918"/>
                </a:lnTo>
                <a:lnTo>
                  <a:pt x="105" y="879"/>
                </a:lnTo>
                <a:lnTo>
                  <a:pt x="188" y="867"/>
                </a:lnTo>
                <a:lnTo>
                  <a:pt x="791" y="853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468" name="Text Box 10"/>
          <p:cNvSpPr txBox="1">
            <a:spLocks noChangeAspect="1" noChangeArrowheads="1"/>
          </p:cNvSpPr>
          <p:nvPr/>
        </p:nvSpPr>
        <p:spPr bwMode="auto">
          <a:xfrm>
            <a:off x="1190625" y="3292475"/>
            <a:ext cx="990600" cy="21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307" tIns="12307" rIns="12307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b="1" dirty="0">
                <a:solidFill>
                  <a:srgbClr val="7800F0"/>
                </a:solidFill>
              </a:rPr>
              <a:t>ENCINA </a:t>
            </a:r>
            <a:br>
              <a:rPr lang="en-US" sz="500" b="1" dirty="0">
                <a:solidFill>
                  <a:srgbClr val="7800F0"/>
                </a:solidFill>
              </a:rPr>
            </a:br>
            <a:r>
              <a:rPr lang="en-US" sz="500" b="1" dirty="0">
                <a:solidFill>
                  <a:srgbClr val="7800F0"/>
                </a:solidFill>
              </a:rPr>
              <a:t>POWER PLANT</a:t>
            </a:r>
          </a:p>
        </p:txBody>
      </p:sp>
      <p:sp>
        <p:nvSpPr>
          <p:cNvPr id="19470" name="Text Box 12"/>
          <p:cNvSpPr txBox="1">
            <a:spLocks noChangeAspect="1" noChangeArrowheads="1"/>
          </p:cNvSpPr>
          <p:nvPr/>
        </p:nvSpPr>
        <p:spPr bwMode="auto">
          <a:xfrm>
            <a:off x="1919288" y="5740400"/>
            <a:ext cx="304800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600" dirty="0"/>
              <a:t>Old Town</a:t>
            </a:r>
          </a:p>
        </p:txBody>
      </p:sp>
      <p:sp>
        <p:nvSpPr>
          <p:cNvPr id="19471" name="Text Box 13"/>
          <p:cNvSpPr txBox="1">
            <a:spLocks noChangeAspect="1" noChangeArrowheads="1"/>
          </p:cNvSpPr>
          <p:nvPr/>
        </p:nvSpPr>
        <p:spPr bwMode="auto">
          <a:xfrm>
            <a:off x="1609725" y="4627563"/>
            <a:ext cx="765175" cy="10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600" dirty="0"/>
              <a:t>Penasquitos</a:t>
            </a:r>
          </a:p>
        </p:txBody>
      </p:sp>
      <p:sp>
        <p:nvSpPr>
          <p:cNvPr id="19472" name="Freeform 14"/>
          <p:cNvSpPr>
            <a:spLocks noChangeAspect="1"/>
          </p:cNvSpPr>
          <p:nvPr/>
        </p:nvSpPr>
        <p:spPr bwMode="auto">
          <a:xfrm>
            <a:off x="6376988" y="1814513"/>
            <a:ext cx="1066800" cy="38100"/>
          </a:xfrm>
          <a:custGeom>
            <a:avLst/>
            <a:gdLst>
              <a:gd name="T0" fmla="*/ 0 w 827"/>
              <a:gd name="T1" fmla="*/ 0 h 24"/>
              <a:gd name="T2" fmla="*/ 1066800 w 827"/>
              <a:gd name="T3" fmla="*/ 38100 h 24"/>
              <a:gd name="T4" fmla="*/ 0 60000 65536"/>
              <a:gd name="T5" fmla="*/ 0 60000 65536"/>
              <a:gd name="T6" fmla="*/ 0 w 827"/>
              <a:gd name="T7" fmla="*/ 0 h 24"/>
              <a:gd name="T8" fmla="*/ 827 w 827"/>
              <a:gd name="T9" fmla="*/ 24 h 2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7" h="24">
                <a:moveTo>
                  <a:pt x="0" y="0"/>
                </a:moveTo>
                <a:lnTo>
                  <a:pt x="827" y="24"/>
                </a:lnTo>
              </a:path>
            </a:pathLst>
          </a:custGeom>
          <a:noFill/>
          <a:ln w="9525">
            <a:solidFill>
              <a:schemeClr val="tx1"/>
            </a:solidFill>
            <a:prstDash val="lgDashDotDot"/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73" name="Freeform 15"/>
          <p:cNvSpPr>
            <a:spLocks noChangeAspect="1"/>
          </p:cNvSpPr>
          <p:nvPr/>
        </p:nvSpPr>
        <p:spPr bwMode="auto">
          <a:xfrm>
            <a:off x="2530475" y="3524250"/>
            <a:ext cx="387350" cy="1074738"/>
          </a:xfrm>
          <a:custGeom>
            <a:avLst/>
            <a:gdLst>
              <a:gd name="T0" fmla="*/ 375806 w 302"/>
              <a:gd name="T1" fmla="*/ 0 h 702"/>
              <a:gd name="T2" fmla="*/ 351437 w 302"/>
              <a:gd name="T3" fmla="*/ 90327 h 702"/>
              <a:gd name="T4" fmla="*/ 162892 w 302"/>
              <a:gd name="T5" fmla="*/ 200557 h 702"/>
              <a:gd name="T6" fmla="*/ 0 w 302"/>
              <a:gd name="T7" fmla="*/ 200557 h 702"/>
              <a:gd name="T8" fmla="*/ 42326 w 302"/>
              <a:gd name="T9" fmla="*/ 447042 h 702"/>
              <a:gd name="T10" fmla="*/ 96196 w 302"/>
              <a:gd name="T11" fmla="*/ 688935 h 702"/>
              <a:gd name="T12" fmla="*/ 265501 w 302"/>
              <a:gd name="T13" fmla="*/ 964508 h 702"/>
              <a:gd name="T14" fmla="*/ 387350 w 302"/>
              <a:gd name="T15" fmla="*/ 1074738 h 70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02"/>
              <a:gd name="T25" fmla="*/ 0 h 702"/>
              <a:gd name="T26" fmla="*/ 302 w 302"/>
              <a:gd name="T27" fmla="*/ 702 h 70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02" h="702">
                <a:moveTo>
                  <a:pt x="293" y="0"/>
                </a:moveTo>
                <a:lnTo>
                  <a:pt x="274" y="59"/>
                </a:lnTo>
                <a:lnTo>
                  <a:pt x="127" y="131"/>
                </a:lnTo>
                <a:lnTo>
                  <a:pt x="0" y="131"/>
                </a:lnTo>
                <a:lnTo>
                  <a:pt x="33" y="292"/>
                </a:lnTo>
                <a:lnTo>
                  <a:pt x="75" y="450"/>
                </a:lnTo>
                <a:lnTo>
                  <a:pt x="207" y="630"/>
                </a:lnTo>
                <a:lnTo>
                  <a:pt x="302" y="702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sm" len="sm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74" name="Freeform 16"/>
          <p:cNvSpPr>
            <a:spLocks noChangeAspect="1"/>
          </p:cNvSpPr>
          <p:nvPr/>
        </p:nvSpPr>
        <p:spPr bwMode="auto">
          <a:xfrm>
            <a:off x="2041525" y="3317875"/>
            <a:ext cx="849313" cy="323850"/>
          </a:xfrm>
          <a:custGeom>
            <a:avLst/>
            <a:gdLst>
              <a:gd name="T0" fmla="*/ 849313 w 664"/>
              <a:gd name="T1" fmla="*/ 202598 h 211"/>
              <a:gd name="T2" fmla="*/ 695823 w 664"/>
              <a:gd name="T3" fmla="*/ 202598 h 211"/>
              <a:gd name="T4" fmla="*/ 607566 w 664"/>
              <a:gd name="T5" fmla="*/ 323850 h 211"/>
              <a:gd name="T6" fmla="*/ 479657 w 664"/>
              <a:gd name="T7" fmla="*/ 323850 h 211"/>
              <a:gd name="T8" fmla="*/ 194421 w 664"/>
              <a:gd name="T9" fmla="*/ 178041 h 211"/>
              <a:gd name="T10" fmla="*/ 0 w 664"/>
              <a:gd name="T11" fmla="*/ 0 h 21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64"/>
              <a:gd name="T19" fmla="*/ 0 h 211"/>
              <a:gd name="T20" fmla="*/ 664 w 664"/>
              <a:gd name="T21" fmla="*/ 211 h 21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64" h="211">
                <a:moveTo>
                  <a:pt x="664" y="132"/>
                </a:moveTo>
                <a:lnTo>
                  <a:pt x="544" y="132"/>
                </a:lnTo>
                <a:lnTo>
                  <a:pt x="475" y="211"/>
                </a:lnTo>
                <a:lnTo>
                  <a:pt x="375" y="211"/>
                </a:lnTo>
                <a:lnTo>
                  <a:pt x="152" y="116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75" name="Text Box 17"/>
          <p:cNvSpPr txBox="1">
            <a:spLocks noChangeAspect="1" noChangeArrowheads="1"/>
          </p:cNvSpPr>
          <p:nvPr/>
        </p:nvSpPr>
        <p:spPr bwMode="auto">
          <a:xfrm>
            <a:off x="2881313" y="5886450"/>
            <a:ext cx="211137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600" dirty="0"/>
              <a:t>Miguel</a:t>
            </a:r>
          </a:p>
        </p:txBody>
      </p:sp>
      <p:sp>
        <p:nvSpPr>
          <p:cNvPr id="19476" name="Text Box 18"/>
          <p:cNvSpPr txBox="1">
            <a:spLocks noChangeAspect="1" noChangeArrowheads="1"/>
          </p:cNvSpPr>
          <p:nvPr/>
        </p:nvSpPr>
        <p:spPr bwMode="auto">
          <a:xfrm>
            <a:off x="3041650" y="3521075"/>
            <a:ext cx="333375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600" dirty="0"/>
              <a:t>Escondido</a:t>
            </a:r>
          </a:p>
        </p:txBody>
      </p:sp>
      <p:sp>
        <p:nvSpPr>
          <p:cNvPr id="19477" name="Text Box 19"/>
          <p:cNvSpPr txBox="1">
            <a:spLocks noChangeAspect="1" noChangeArrowheads="1"/>
          </p:cNvSpPr>
          <p:nvPr/>
        </p:nvSpPr>
        <p:spPr bwMode="auto">
          <a:xfrm>
            <a:off x="1714500" y="1828800"/>
            <a:ext cx="2381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/>
            <a:r>
              <a:rPr lang="en-US" sz="600" dirty="0"/>
              <a:t>Talega </a:t>
            </a:r>
          </a:p>
        </p:txBody>
      </p:sp>
      <p:sp>
        <p:nvSpPr>
          <p:cNvPr id="19478" name="Text Box 20"/>
          <p:cNvSpPr txBox="1">
            <a:spLocks noChangeAspect="1" noChangeArrowheads="1"/>
          </p:cNvSpPr>
          <p:nvPr/>
        </p:nvSpPr>
        <p:spPr bwMode="auto">
          <a:xfrm>
            <a:off x="4338638" y="6546850"/>
            <a:ext cx="989012" cy="11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307" tIns="12307" rIns="12307" bIns="12307">
            <a:spAutoFit/>
          </a:bodyPr>
          <a:lstStyle/>
          <a:p>
            <a:pPr algn="ctr" defTabSz="61595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500" b="1" i="1" dirty="0"/>
              <a:t>MEXICO</a:t>
            </a:r>
            <a:endParaRPr lang="en-US" sz="500" dirty="0"/>
          </a:p>
        </p:txBody>
      </p:sp>
      <p:sp>
        <p:nvSpPr>
          <p:cNvPr id="19479" name="Freeform 21"/>
          <p:cNvSpPr>
            <a:spLocks noChangeAspect="1"/>
          </p:cNvSpPr>
          <p:nvPr/>
        </p:nvSpPr>
        <p:spPr bwMode="auto">
          <a:xfrm>
            <a:off x="1406525" y="1679575"/>
            <a:ext cx="149225" cy="633413"/>
          </a:xfrm>
          <a:custGeom>
            <a:avLst/>
            <a:gdLst>
              <a:gd name="T0" fmla="*/ 0 w 117"/>
              <a:gd name="T1" fmla="*/ 633413 h 412"/>
              <a:gd name="T2" fmla="*/ 126267 w 117"/>
              <a:gd name="T3" fmla="*/ 425863 h 412"/>
              <a:gd name="T4" fmla="*/ 149225 w 117"/>
              <a:gd name="T5" fmla="*/ 0 h 412"/>
              <a:gd name="T6" fmla="*/ 0 60000 65536"/>
              <a:gd name="T7" fmla="*/ 0 60000 65536"/>
              <a:gd name="T8" fmla="*/ 0 60000 65536"/>
              <a:gd name="T9" fmla="*/ 0 w 117"/>
              <a:gd name="T10" fmla="*/ 0 h 412"/>
              <a:gd name="T11" fmla="*/ 117 w 117"/>
              <a:gd name="T12" fmla="*/ 412 h 4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7" h="412">
                <a:moveTo>
                  <a:pt x="0" y="412"/>
                </a:moveTo>
                <a:lnTo>
                  <a:pt x="99" y="277"/>
                </a:lnTo>
                <a:lnTo>
                  <a:pt x="117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0" name="Freeform 22"/>
          <p:cNvSpPr>
            <a:spLocks noChangeAspect="1"/>
          </p:cNvSpPr>
          <p:nvPr/>
        </p:nvSpPr>
        <p:spPr bwMode="auto">
          <a:xfrm>
            <a:off x="1414463" y="1698625"/>
            <a:ext cx="193675" cy="649288"/>
          </a:xfrm>
          <a:custGeom>
            <a:avLst/>
            <a:gdLst>
              <a:gd name="T0" fmla="*/ 0 w 151"/>
              <a:gd name="T1" fmla="*/ 649288 h 424"/>
              <a:gd name="T2" fmla="*/ 193675 w 151"/>
              <a:gd name="T3" fmla="*/ 444089 h 424"/>
              <a:gd name="T4" fmla="*/ 156479 w 151"/>
              <a:gd name="T5" fmla="*/ 0 h 424"/>
              <a:gd name="T6" fmla="*/ 0 60000 65536"/>
              <a:gd name="T7" fmla="*/ 0 60000 65536"/>
              <a:gd name="T8" fmla="*/ 0 60000 65536"/>
              <a:gd name="T9" fmla="*/ 0 w 151"/>
              <a:gd name="T10" fmla="*/ 0 h 424"/>
              <a:gd name="T11" fmla="*/ 151 w 151"/>
              <a:gd name="T12" fmla="*/ 424 h 4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1" h="424">
                <a:moveTo>
                  <a:pt x="0" y="424"/>
                </a:moveTo>
                <a:lnTo>
                  <a:pt x="151" y="290"/>
                </a:lnTo>
                <a:lnTo>
                  <a:pt x="122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1" name="Freeform 23"/>
          <p:cNvSpPr>
            <a:spLocks noChangeAspect="1"/>
          </p:cNvSpPr>
          <p:nvPr/>
        </p:nvSpPr>
        <p:spPr bwMode="auto">
          <a:xfrm>
            <a:off x="1390650" y="2360613"/>
            <a:ext cx="639763" cy="928687"/>
          </a:xfrm>
          <a:custGeom>
            <a:avLst/>
            <a:gdLst>
              <a:gd name="T0" fmla="*/ 639763 w 496"/>
              <a:gd name="T1" fmla="*/ 928687 h 600"/>
              <a:gd name="T2" fmla="*/ 588169 w 496"/>
              <a:gd name="T3" fmla="*/ 421005 h 600"/>
              <a:gd name="T4" fmla="*/ 325041 w 496"/>
              <a:gd name="T5" fmla="*/ 241459 h 600"/>
              <a:gd name="T6" fmla="*/ 0 w 496"/>
              <a:gd name="T7" fmla="*/ 0 h 600"/>
              <a:gd name="T8" fmla="*/ 0 60000 65536"/>
              <a:gd name="T9" fmla="*/ 0 60000 65536"/>
              <a:gd name="T10" fmla="*/ 0 60000 65536"/>
              <a:gd name="T11" fmla="*/ 0 60000 65536"/>
              <a:gd name="T12" fmla="*/ 0 w 496"/>
              <a:gd name="T13" fmla="*/ 0 h 600"/>
              <a:gd name="T14" fmla="*/ 496 w 496"/>
              <a:gd name="T15" fmla="*/ 600 h 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6" h="600">
                <a:moveTo>
                  <a:pt x="496" y="600"/>
                </a:moveTo>
                <a:lnTo>
                  <a:pt x="456" y="272"/>
                </a:lnTo>
                <a:lnTo>
                  <a:pt x="252" y="156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2" name="Freeform 24"/>
          <p:cNvSpPr>
            <a:spLocks noChangeAspect="1"/>
          </p:cNvSpPr>
          <p:nvPr/>
        </p:nvSpPr>
        <p:spPr bwMode="auto">
          <a:xfrm>
            <a:off x="1416050" y="2347913"/>
            <a:ext cx="1166813" cy="3127375"/>
          </a:xfrm>
          <a:custGeom>
            <a:avLst/>
            <a:gdLst>
              <a:gd name="T0" fmla="*/ 1166813 w 904"/>
              <a:gd name="T1" fmla="*/ 3127375 h 2020"/>
              <a:gd name="T2" fmla="*/ 1125510 w 904"/>
              <a:gd name="T3" fmla="*/ 2570021 h 2020"/>
              <a:gd name="T4" fmla="*/ 1041613 w 904"/>
              <a:gd name="T5" fmla="*/ 2277410 h 2020"/>
              <a:gd name="T6" fmla="*/ 1004182 w 904"/>
              <a:gd name="T7" fmla="*/ 1535820 h 2020"/>
              <a:gd name="T8" fmla="*/ 866075 w 904"/>
              <a:gd name="T9" fmla="*/ 866995 h 2020"/>
              <a:gd name="T10" fmla="*/ 764108 w 904"/>
              <a:gd name="T11" fmla="*/ 701337 h 2020"/>
              <a:gd name="T12" fmla="*/ 615675 w 904"/>
              <a:gd name="T13" fmla="*/ 462914 h 2020"/>
              <a:gd name="T14" fmla="*/ 588569 w 904"/>
              <a:gd name="T15" fmla="*/ 408726 h 2020"/>
              <a:gd name="T16" fmla="*/ 263307 w 904"/>
              <a:gd name="T17" fmla="*/ 154821 h 2020"/>
              <a:gd name="T18" fmla="*/ 0 w 904"/>
              <a:gd name="T19" fmla="*/ 0 h 20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04"/>
              <a:gd name="T31" fmla="*/ 0 h 2020"/>
              <a:gd name="T32" fmla="*/ 904 w 904"/>
              <a:gd name="T33" fmla="*/ 2020 h 20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04" h="2020">
                <a:moveTo>
                  <a:pt x="904" y="2020"/>
                </a:moveTo>
                <a:lnTo>
                  <a:pt x="872" y="1660"/>
                </a:lnTo>
                <a:lnTo>
                  <a:pt x="807" y="1471"/>
                </a:lnTo>
                <a:lnTo>
                  <a:pt x="778" y="992"/>
                </a:lnTo>
                <a:lnTo>
                  <a:pt x="671" y="560"/>
                </a:lnTo>
                <a:lnTo>
                  <a:pt x="592" y="453"/>
                </a:lnTo>
                <a:lnTo>
                  <a:pt x="477" y="299"/>
                </a:lnTo>
                <a:lnTo>
                  <a:pt x="456" y="264"/>
                </a:lnTo>
                <a:lnTo>
                  <a:pt x="204" y="100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3" name="Freeform 25"/>
          <p:cNvSpPr>
            <a:spLocks noChangeAspect="1"/>
          </p:cNvSpPr>
          <p:nvPr/>
        </p:nvSpPr>
        <p:spPr bwMode="auto">
          <a:xfrm>
            <a:off x="2319338" y="4975225"/>
            <a:ext cx="1171575" cy="987425"/>
          </a:xfrm>
          <a:custGeom>
            <a:avLst/>
            <a:gdLst>
              <a:gd name="T0" fmla="*/ 0 w 909"/>
              <a:gd name="T1" fmla="*/ 761462 h 638"/>
              <a:gd name="T2" fmla="*/ 15466 w 909"/>
              <a:gd name="T3" fmla="*/ 755272 h 638"/>
              <a:gd name="T4" fmla="*/ 192040 w 909"/>
              <a:gd name="T5" fmla="*/ 715032 h 638"/>
              <a:gd name="T6" fmla="*/ 289994 w 909"/>
              <a:gd name="T7" fmla="*/ 498356 h 638"/>
              <a:gd name="T8" fmla="*/ 697274 w 909"/>
              <a:gd name="T9" fmla="*/ 0 h 638"/>
              <a:gd name="T10" fmla="*/ 1171575 w 909"/>
              <a:gd name="T11" fmla="*/ 37145 h 638"/>
              <a:gd name="T12" fmla="*/ 1171575 w 909"/>
              <a:gd name="T13" fmla="*/ 297156 h 638"/>
              <a:gd name="T14" fmla="*/ 1063311 w 909"/>
              <a:gd name="T15" fmla="*/ 742890 h 638"/>
              <a:gd name="T16" fmla="*/ 862248 w 909"/>
              <a:gd name="T17" fmla="*/ 987425 h 63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09"/>
              <a:gd name="T28" fmla="*/ 0 h 638"/>
              <a:gd name="T29" fmla="*/ 909 w 909"/>
              <a:gd name="T30" fmla="*/ 638 h 63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09" h="638">
                <a:moveTo>
                  <a:pt x="0" y="492"/>
                </a:moveTo>
                <a:lnTo>
                  <a:pt x="12" y="488"/>
                </a:lnTo>
                <a:lnTo>
                  <a:pt x="149" y="462"/>
                </a:lnTo>
                <a:lnTo>
                  <a:pt x="225" y="322"/>
                </a:lnTo>
                <a:lnTo>
                  <a:pt x="541" y="0"/>
                </a:lnTo>
                <a:lnTo>
                  <a:pt x="909" y="24"/>
                </a:lnTo>
                <a:lnTo>
                  <a:pt x="909" y="192"/>
                </a:lnTo>
                <a:lnTo>
                  <a:pt x="825" y="480"/>
                </a:lnTo>
                <a:lnTo>
                  <a:pt x="669" y="638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sm" len="sm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4" name="Freeform 26"/>
          <p:cNvSpPr>
            <a:spLocks noChangeAspect="1"/>
          </p:cNvSpPr>
          <p:nvPr/>
        </p:nvSpPr>
        <p:spPr bwMode="auto">
          <a:xfrm>
            <a:off x="1419225" y="2335213"/>
            <a:ext cx="1204913" cy="3140075"/>
          </a:xfrm>
          <a:custGeom>
            <a:avLst/>
            <a:gdLst>
              <a:gd name="T0" fmla="*/ 1204913 w 933"/>
              <a:gd name="T1" fmla="*/ 3140075 h 2028"/>
              <a:gd name="T2" fmla="*/ 1171336 w 933"/>
              <a:gd name="T3" fmla="*/ 2472732 h 2028"/>
              <a:gd name="T4" fmla="*/ 1097724 w 933"/>
              <a:gd name="T5" fmla="*/ 2255961 h 2028"/>
              <a:gd name="T6" fmla="*/ 1061563 w 933"/>
              <a:gd name="T7" fmla="*/ 1506555 h 2028"/>
              <a:gd name="T8" fmla="*/ 920796 w 933"/>
              <a:gd name="T9" fmla="*/ 792761 h 2028"/>
              <a:gd name="T10" fmla="*/ 658634 w 933"/>
              <a:gd name="T11" fmla="*/ 411864 h 2028"/>
              <a:gd name="T12" fmla="*/ 564359 w 933"/>
              <a:gd name="T13" fmla="*/ 396380 h 2028"/>
              <a:gd name="T14" fmla="*/ 440381 w 933"/>
              <a:gd name="T15" fmla="*/ 247738 h 2028"/>
              <a:gd name="T16" fmla="*/ 169179 w 933"/>
              <a:gd name="T17" fmla="*/ 21677 h 2028"/>
              <a:gd name="T18" fmla="*/ 0 w 933"/>
              <a:gd name="T19" fmla="*/ 0 h 202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33"/>
              <a:gd name="T31" fmla="*/ 0 h 2028"/>
              <a:gd name="T32" fmla="*/ 933 w 933"/>
              <a:gd name="T33" fmla="*/ 2028 h 202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33" h="2028">
                <a:moveTo>
                  <a:pt x="933" y="2028"/>
                </a:moveTo>
                <a:lnTo>
                  <a:pt x="907" y="1597"/>
                </a:lnTo>
                <a:lnTo>
                  <a:pt x="850" y="1457"/>
                </a:lnTo>
                <a:lnTo>
                  <a:pt x="822" y="973"/>
                </a:lnTo>
                <a:lnTo>
                  <a:pt x="713" y="512"/>
                </a:lnTo>
                <a:lnTo>
                  <a:pt x="510" y="266"/>
                </a:lnTo>
                <a:lnTo>
                  <a:pt x="437" y="256"/>
                </a:lnTo>
                <a:lnTo>
                  <a:pt x="341" y="160"/>
                </a:lnTo>
                <a:lnTo>
                  <a:pt x="131" y="14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5" name="Text Box 27"/>
          <p:cNvSpPr txBox="1">
            <a:spLocks noChangeAspect="1" noChangeArrowheads="1"/>
          </p:cNvSpPr>
          <p:nvPr/>
        </p:nvSpPr>
        <p:spPr bwMode="auto">
          <a:xfrm>
            <a:off x="2727325" y="5483225"/>
            <a:ext cx="241300" cy="10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6154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600" dirty="0"/>
              <a:t>Mission</a:t>
            </a:r>
          </a:p>
        </p:txBody>
      </p:sp>
      <p:sp>
        <p:nvSpPr>
          <p:cNvPr id="19486" name="Freeform 28"/>
          <p:cNvSpPr>
            <a:spLocks noChangeAspect="1"/>
          </p:cNvSpPr>
          <p:nvPr/>
        </p:nvSpPr>
        <p:spPr bwMode="auto">
          <a:xfrm>
            <a:off x="2924175" y="4627563"/>
            <a:ext cx="622300" cy="1366837"/>
          </a:xfrm>
          <a:custGeom>
            <a:avLst/>
            <a:gdLst>
              <a:gd name="T0" fmla="*/ 243163 w 627"/>
              <a:gd name="T1" fmla="*/ 1366837 h 1148"/>
              <a:gd name="T2" fmla="*/ 507169 w 627"/>
              <a:gd name="T3" fmla="*/ 1140618 h 1148"/>
              <a:gd name="T4" fmla="*/ 622300 w 627"/>
              <a:gd name="T5" fmla="*/ 689372 h 1148"/>
              <a:gd name="T6" fmla="*/ 614360 w 627"/>
              <a:gd name="T7" fmla="*/ 329803 h 1148"/>
              <a:gd name="T8" fmla="*/ 209418 w 627"/>
              <a:gd name="T9" fmla="*/ 303609 h 1148"/>
              <a:gd name="T10" fmla="*/ 205448 w 627"/>
              <a:gd name="T11" fmla="*/ 42862 h 1148"/>
              <a:gd name="T12" fmla="*/ 0 w 627"/>
              <a:gd name="T13" fmla="*/ 0 h 114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27"/>
              <a:gd name="T22" fmla="*/ 0 h 1148"/>
              <a:gd name="T23" fmla="*/ 627 w 627"/>
              <a:gd name="T24" fmla="*/ 1148 h 114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27" h="1148">
                <a:moveTo>
                  <a:pt x="245" y="1148"/>
                </a:moveTo>
                <a:lnTo>
                  <a:pt x="511" y="958"/>
                </a:lnTo>
                <a:lnTo>
                  <a:pt x="627" y="579"/>
                </a:lnTo>
                <a:lnTo>
                  <a:pt x="619" y="277"/>
                </a:lnTo>
                <a:lnTo>
                  <a:pt x="211" y="255"/>
                </a:lnTo>
                <a:lnTo>
                  <a:pt x="207" y="36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7" name="Freeform 29"/>
          <p:cNvSpPr>
            <a:spLocks noChangeAspect="1"/>
          </p:cNvSpPr>
          <p:nvPr/>
        </p:nvSpPr>
        <p:spPr bwMode="auto">
          <a:xfrm>
            <a:off x="2016125" y="3336925"/>
            <a:ext cx="350838" cy="2386013"/>
          </a:xfrm>
          <a:custGeom>
            <a:avLst/>
            <a:gdLst>
              <a:gd name="T0" fmla="*/ 0 w 354"/>
              <a:gd name="T1" fmla="*/ 0 h 2005"/>
              <a:gd name="T2" fmla="*/ 176410 w 354"/>
              <a:gd name="T3" fmla="*/ 221346 h 2005"/>
              <a:gd name="T4" fmla="*/ 244794 w 354"/>
              <a:gd name="T5" fmla="*/ 910374 h 2005"/>
              <a:gd name="T6" fmla="*/ 283445 w 354"/>
              <a:gd name="T7" fmla="*/ 1206692 h 2005"/>
              <a:gd name="T8" fmla="*/ 215062 w 354"/>
              <a:gd name="T9" fmla="*/ 1293564 h 2005"/>
              <a:gd name="T10" fmla="*/ 293356 w 354"/>
              <a:gd name="T11" fmla="*/ 1318555 h 2005"/>
              <a:gd name="T12" fmla="*/ 350838 w 354"/>
              <a:gd name="T13" fmla="*/ 1683895 h 2005"/>
              <a:gd name="T14" fmla="*/ 350838 w 354"/>
              <a:gd name="T15" fmla="*/ 2252730 h 2005"/>
              <a:gd name="T16" fmla="*/ 240829 w 354"/>
              <a:gd name="T17" fmla="*/ 2302711 h 2005"/>
              <a:gd name="T18" fmla="*/ 272544 w 354"/>
              <a:gd name="T19" fmla="*/ 2386013 h 200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54"/>
              <a:gd name="T31" fmla="*/ 0 h 2005"/>
              <a:gd name="T32" fmla="*/ 354 w 354"/>
              <a:gd name="T33" fmla="*/ 2005 h 200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54" h="2005">
                <a:moveTo>
                  <a:pt x="0" y="0"/>
                </a:moveTo>
                <a:lnTo>
                  <a:pt x="178" y="186"/>
                </a:lnTo>
                <a:lnTo>
                  <a:pt x="247" y="765"/>
                </a:lnTo>
                <a:lnTo>
                  <a:pt x="286" y="1014"/>
                </a:lnTo>
                <a:lnTo>
                  <a:pt x="217" y="1087"/>
                </a:lnTo>
                <a:lnTo>
                  <a:pt x="296" y="1108"/>
                </a:lnTo>
                <a:lnTo>
                  <a:pt x="354" y="1415"/>
                </a:lnTo>
                <a:lnTo>
                  <a:pt x="354" y="1893"/>
                </a:lnTo>
                <a:lnTo>
                  <a:pt x="243" y="1935"/>
                </a:lnTo>
                <a:lnTo>
                  <a:pt x="275" y="2005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sm" len="sm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8" name="Freeform 30"/>
          <p:cNvSpPr>
            <a:spLocks noChangeAspect="1"/>
          </p:cNvSpPr>
          <p:nvPr/>
        </p:nvSpPr>
        <p:spPr bwMode="auto">
          <a:xfrm>
            <a:off x="2303463" y="5491163"/>
            <a:ext cx="285750" cy="247650"/>
          </a:xfrm>
          <a:custGeom>
            <a:avLst/>
            <a:gdLst>
              <a:gd name="T0" fmla="*/ 285750 w 224"/>
              <a:gd name="T1" fmla="*/ 0 h 162"/>
              <a:gd name="T2" fmla="*/ 0 w 224"/>
              <a:gd name="T3" fmla="*/ 247650 h 162"/>
              <a:gd name="T4" fmla="*/ 0 60000 65536"/>
              <a:gd name="T5" fmla="*/ 0 60000 65536"/>
              <a:gd name="T6" fmla="*/ 0 w 224"/>
              <a:gd name="T7" fmla="*/ 0 h 162"/>
              <a:gd name="T8" fmla="*/ 224 w 224"/>
              <a:gd name="T9" fmla="*/ 162 h 16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24" h="162">
                <a:moveTo>
                  <a:pt x="224" y="0"/>
                </a:moveTo>
                <a:lnTo>
                  <a:pt x="0" y="162"/>
                </a:lnTo>
              </a:path>
            </a:pathLst>
          </a:custGeom>
          <a:noFill/>
          <a:ln w="4127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89" name="Freeform 31"/>
          <p:cNvSpPr>
            <a:spLocks noChangeAspect="1"/>
          </p:cNvSpPr>
          <p:nvPr/>
        </p:nvSpPr>
        <p:spPr bwMode="auto">
          <a:xfrm>
            <a:off x="3182938" y="5732463"/>
            <a:ext cx="4592637" cy="633412"/>
          </a:xfrm>
          <a:custGeom>
            <a:avLst/>
            <a:gdLst>
              <a:gd name="T0" fmla="*/ 0 w 4628"/>
              <a:gd name="T1" fmla="*/ 246459 h 532"/>
              <a:gd name="T2" fmla="*/ 690682 w 4628"/>
              <a:gd name="T3" fmla="*/ 288131 h 532"/>
              <a:gd name="T4" fmla="*/ 711521 w 4628"/>
              <a:gd name="T5" fmla="*/ 485775 h 532"/>
              <a:gd name="T6" fmla="*/ 1170983 w 4628"/>
              <a:gd name="T7" fmla="*/ 500062 h 532"/>
              <a:gd name="T8" fmla="*/ 1282128 w 4628"/>
              <a:gd name="T9" fmla="*/ 633412 h 532"/>
              <a:gd name="T10" fmla="*/ 2491813 w 4628"/>
              <a:gd name="T11" fmla="*/ 567928 h 532"/>
              <a:gd name="T12" fmla="*/ 3002878 w 4628"/>
              <a:gd name="T13" fmla="*/ 425053 h 532"/>
              <a:gd name="T14" fmla="*/ 3335318 w 4628"/>
              <a:gd name="T15" fmla="*/ 451246 h 532"/>
              <a:gd name="T16" fmla="*/ 3540736 w 4628"/>
              <a:gd name="T17" fmla="*/ 0 h 532"/>
              <a:gd name="T18" fmla="*/ 3935695 w 4628"/>
              <a:gd name="T19" fmla="*/ 36909 h 532"/>
              <a:gd name="T20" fmla="*/ 4286991 w 4628"/>
              <a:gd name="T21" fmla="*/ 471487 h 532"/>
              <a:gd name="T22" fmla="*/ 4592637 w 4628"/>
              <a:gd name="T23" fmla="*/ 467915 h 53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628"/>
              <a:gd name="T37" fmla="*/ 0 h 532"/>
              <a:gd name="T38" fmla="*/ 4628 w 4628"/>
              <a:gd name="T39" fmla="*/ 532 h 532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628" h="532">
                <a:moveTo>
                  <a:pt x="0" y="207"/>
                </a:moveTo>
                <a:lnTo>
                  <a:pt x="696" y="242"/>
                </a:lnTo>
                <a:lnTo>
                  <a:pt x="717" y="408"/>
                </a:lnTo>
                <a:lnTo>
                  <a:pt x="1180" y="420"/>
                </a:lnTo>
                <a:lnTo>
                  <a:pt x="1292" y="532"/>
                </a:lnTo>
                <a:lnTo>
                  <a:pt x="2511" y="477"/>
                </a:lnTo>
                <a:lnTo>
                  <a:pt x="3026" y="357"/>
                </a:lnTo>
                <a:lnTo>
                  <a:pt x="3361" y="379"/>
                </a:lnTo>
                <a:lnTo>
                  <a:pt x="3568" y="0"/>
                </a:lnTo>
                <a:lnTo>
                  <a:pt x="3966" y="31"/>
                </a:lnTo>
                <a:lnTo>
                  <a:pt x="4320" y="396"/>
                </a:lnTo>
                <a:lnTo>
                  <a:pt x="4628" y="393"/>
                </a:lnTo>
              </a:path>
            </a:pathLst>
          </a:custGeom>
          <a:noFill/>
          <a:ln w="76200">
            <a:pattFill prst="wdUpDiag">
              <a:fgClr>
                <a:srgbClr val="FFFF00"/>
              </a:fgClr>
              <a:bgClr>
                <a:srgbClr val="FF0000"/>
              </a:bgClr>
            </a:pattFill>
            <a:prstDash val="solid"/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90" name="Text Box 32"/>
          <p:cNvSpPr txBox="1">
            <a:spLocks noChangeAspect="1" noChangeArrowheads="1"/>
          </p:cNvSpPr>
          <p:nvPr/>
        </p:nvSpPr>
        <p:spPr bwMode="auto">
          <a:xfrm>
            <a:off x="593722" y="2400300"/>
            <a:ext cx="657231" cy="323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b="1" dirty="0">
                <a:solidFill>
                  <a:srgbClr val="7800F0"/>
                </a:solidFill>
              </a:rPr>
              <a:t>SAN ONOFRE</a:t>
            </a:r>
            <a:br>
              <a:rPr lang="en-US" sz="500" b="1" dirty="0">
                <a:solidFill>
                  <a:srgbClr val="7800F0"/>
                </a:solidFill>
              </a:rPr>
            </a:br>
            <a:r>
              <a:rPr lang="en-US" sz="500" b="1" dirty="0">
                <a:solidFill>
                  <a:srgbClr val="7800F0"/>
                </a:solidFill>
              </a:rPr>
              <a:t>NUCLEAR POWER </a:t>
            </a:r>
            <a:r>
              <a:rPr lang="en-US" sz="500" b="1" dirty="0" smtClean="0">
                <a:solidFill>
                  <a:srgbClr val="7800F0"/>
                </a:solidFill>
              </a:rPr>
              <a:t>PLANT</a:t>
            </a:r>
          </a:p>
          <a:p>
            <a:pPr algn="ctr" defTabSz="615950" eaLnBrk="0" hangingPunct="0">
              <a:spcBef>
                <a:spcPct val="2000"/>
              </a:spcBef>
            </a:pPr>
            <a:r>
              <a:rPr lang="en-US" sz="500" b="1" dirty="0" smtClean="0">
                <a:solidFill>
                  <a:srgbClr val="7800F0"/>
                </a:solidFill>
              </a:rPr>
              <a:t>(retired)</a:t>
            </a:r>
            <a:endParaRPr lang="en-US" sz="500" b="1" dirty="0">
              <a:solidFill>
                <a:srgbClr val="7800F0"/>
              </a:solidFill>
            </a:endParaRPr>
          </a:p>
          <a:p>
            <a:pPr algn="ctr" defTabSz="615950" eaLnBrk="0" hangingPunct="0">
              <a:spcBef>
                <a:spcPct val="2000"/>
              </a:spcBef>
            </a:pPr>
            <a:endParaRPr lang="en-US" sz="500" b="1" dirty="0">
              <a:solidFill>
                <a:srgbClr val="7800F0"/>
              </a:solidFill>
            </a:endParaRPr>
          </a:p>
        </p:txBody>
      </p:sp>
      <p:sp>
        <p:nvSpPr>
          <p:cNvPr id="19491" name="Rectangle 33"/>
          <p:cNvSpPr>
            <a:spLocks noChangeAspect="1" noChangeArrowheads="1"/>
          </p:cNvSpPr>
          <p:nvPr/>
        </p:nvSpPr>
        <p:spPr bwMode="auto">
          <a:xfrm>
            <a:off x="2205038" y="4572000"/>
            <a:ext cx="146050" cy="171450"/>
          </a:xfrm>
          <a:prstGeom prst="rect">
            <a:avLst/>
          </a:prstGeom>
          <a:solidFill>
            <a:srgbClr val="008000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492" name="Rectangle 34"/>
          <p:cNvSpPr>
            <a:spLocks noChangeAspect="1" noChangeArrowheads="1"/>
          </p:cNvSpPr>
          <p:nvPr/>
        </p:nvSpPr>
        <p:spPr bwMode="auto">
          <a:xfrm>
            <a:off x="2266950" y="5700713"/>
            <a:ext cx="142875" cy="171450"/>
          </a:xfrm>
          <a:prstGeom prst="rect">
            <a:avLst/>
          </a:prstGeom>
          <a:solidFill>
            <a:srgbClr val="008000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493" name="Text Box 35"/>
          <p:cNvSpPr txBox="1">
            <a:spLocks noChangeAspect="1" noChangeArrowheads="1"/>
          </p:cNvSpPr>
          <p:nvPr/>
        </p:nvSpPr>
        <p:spPr bwMode="auto">
          <a:xfrm>
            <a:off x="1509713" y="2778125"/>
            <a:ext cx="423862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600" dirty="0"/>
              <a:t>San Luis Rey</a:t>
            </a:r>
          </a:p>
        </p:txBody>
      </p:sp>
      <p:sp>
        <p:nvSpPr>
          <p:cNvPr id="19494" name="Text Box 36"/>
          <p:cNvSpPr txBox="1">
            <a:spLocks noChangeAspect="1" noChangeArrowheads="1"/>
          </p:cNvSpPr>
          <p:nvPr/>
        </p:nvSpPr>
        <p:spPr bwMode="auto">
          <a:xfrm>
            <a:off x="2632075" y="4684713"/>
            <a:ext cx="32067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defTabSz="615950" eaLnBrk="0" hangingPunct="0">
              <a:lnSpc>
                <a:spcPct val="85000"/>
              </a:lnSpc>
            </a:pPr>
            <a:r>
              <a:rPr lang="en-US" sz="600" dirty="0"/>
              <a:t>Sycamore</a:t>
            </a:r>
          </a:p>
          <a:p>
            <a:pPr algn="ctr" defTabSz="615950" eaLnBrk="0" hangingPunct="0">
              <a:lnSpc>
                <a:spcPct val="85000"/>
              </a:lnSpc>
            </a:pPr>
            <a:r>
              <a:rPr lang="en-US" sz="600" dirty="0"/>
              <a:t> Canyon</a:t>
            </a:r>
          </a:p>
        </p:txBody>
      </p:sp>
      <p:sp>
        <p:nvSpPr>
          <p:cNvPr id="19495" name="Freeform 37"/>
          <p:cNvSpPr>
            <a:spLocks noChangeAspect="1"/>
          </p:cNvSpPr>
          <p:nvPr/>
        </p:nvSpPr>
        <p:spPr bwMode="auto">
          <a:xfrm>
            <a:off x="3351213" y="4922838"/>
            <a:ext cx="2000250" cy="1144587"/>
          </a:xfrm>
          <a:custGeom>
            <a:avLst/>
            <a:gdLst>
              <a:gd name="T0" fmla="*/ 0 w 1549"/>
              <a:gd name="T1" fmla="*/ 238198 h 740"/>
              <a:gd name="T2" fmla="*/ 712807 w 1549"/>
              <a:gd name="T3" fmla="*/ 250572 h 740"/>
              <a:gd name="T4" fmla="*/ 717972 w 1549"/>
              <a:gd name="T5" fmla="*/ 484129 h 740"/>
              <a:gd name="T6" fmla="*/ 1131194 w 1549"/>
              <a:gd name="T7" fmla="*/ 525891 h 740"/>
              <a:gd name="T8" fmla="*/ 1527628 w 1549"/>
              <a:gd name="T9" fmla="*/ 0 h 740"/>
              <a:gd name="T10" fmla="*/ 1903401 w 1549"/>
              <a:gd name="T11" fmla="*/ 525891 h 740"/>
              <a:gd name="T12" fmla="*/ 2000250 w 1549"/>
              <a:gd name="T13" fmla="*/ 825959 h 740"/>
              <a:gd name="T14" fmla="*/ 1953763 w 1549"/>
              <a:gd name="T15" fmla="*/ 1144587 h 740"/>
              <a:gd name="T16" fmla="*/ 1213838 w 1549"/>
              <a:gd name="T17" fmla="*/ 1088904 h 740"/>
              <a:gd name="T18" fmla="*/ 1126028 w 1549"/>
              <a:gd name="T19" fmla="*/ 525891 h 7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549"/>
              <a:gd name="T31" fmla="*/ 0 h 740"/>
              <a:gd name="T32" fmla="*/ 1549 w 1549"/>
              <a:gd name="T33" fmla="*/ 740 h 74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549" h="740">
                <a:moveTo>
                  <a:pt x="0" y="154"/>
                </a:moveTo>
                <a:lnTo>
                  <a:pt x="552" y="162"/>
                </a:lnTo>
                <a:lnTo>
                  <a:pt x="556" y="313"/>
                </a:lnTo>
                <a:lnTo>
                  <a:pt x="876" y="340"/>
                </a:lnTo>
                <a:lnTo>
                  <a:pt x="1183" y="0"/>
                </a:lnTo>
                <a:lnTo>
                  <a:pt x="1474" y="340"/>
                </a:lnTo>
                <a:lnTo>
                  <a:pt x="1549" y="534"/>
                </a:lnTo>
                <a:lnTo>
                  <a:pt x="1513" y="740"/>
                </a:lnTo>
                <a:lnTo>
                  <a:pt x="940" y="704"/>
                </a:lnTo>
                <a:lnTo>
                  <a:pt x="872" y="34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sm" len="sm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496" name="Text Box 38"/>
          <p:cNvSpPr txBox="1">
            <a:spLocks noChangeAspect="1" noChangeArrowheads="1"/>
          </p:cNvSpPr>
          <p:nvPr/>
        </p:nvSpPr>
        <p:spPr bwMode="auto">
          <a:xfrm>
            <a:off x="4962525" y="5465763"/>
            <a:ext cx="228600" cy="8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Glencliff</a:t>
            </a:r>
          </a:p>
        </p:txBody>
      </p:sp>
      <p:sp>
        <p:nvSpPr>
          <p:cNvPr id="19497" name="Text Box 39"/>
          <p:cNvSpPr txBox="1">
            <a:spLocks noChangeAspect="1" noChangeArrowheads="1"/>
          </p:cNvSpPr>
          <p:nvPr/>
        </p:nvSpPr>
        <p:spPr bwMode="auto">
          <a:xfrm>
            <a:off x="4937125" y="4876800"/>
            <a:ext cx="280988" cy="8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Descanso</a:t>
            </a:r>
          </a:p>
        </p:txBody>
      </p:sp>
      <p:sp>
        <p:nvSpPr>
          <p:cNvPr id="19498" name="Text Box 40"/>
          <p:cNvSpPr txBox="1">
            <a:spLocks noChangeAspect="1" noChangeArrowheads="1"/>
          </p:cNvSpPr>
          <p:nvPr/>
        </p:nvSpPr>
        <p:spPr bwMode="auto">
          <a:xfrm>
            <a:off x="4641850" y="5886450"/>
            <a:ext cx="168275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Barrett</a:t>
            </a:r>
          </a:p>
        </p:txBody>
      </p:sp>
      <p:sp>
        <p:nvSpPr>
          <p:cNvPr id="19499" name="Text Box 41"/>
          <p:cNvSpPr txBox="1">
            <a:spLocks noChangeAspect="1" noChangeArrowheads="1"/>
          </p:cNvSpPr>
          <p:nvPr/>
        </p:nvSpPr>
        <p:spPr bwMode="auto">
          <a:xfrm>
            <a:off x="5048250" y="5943600"/>
            <a:ext cx="228600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Cameron</a:t>
            </a:r>
          </a:p>
        </p:txBody>
      </p:sp>
      <p:sp>
        <p:nvSpPr>
          <p:cNvPr id="19500" name="Freeform 42"/>
          <p:cNvSpPr>
            <a:spLocks noChangeAspect="1"/>
          </p:cNvSpPr>
          <p:nvPr/>
        </p:nvSpPr>
        <p:spPr bwMode="auto">
          <a:xfrm>
            <a:off x="3171825" y="5184775"/>
            <a:ext cx="917575" cy="836613"/>
          </a:xfrm>
          <a:custGeom>
            <a:avLst/>
            <a:gdLst>
              <a:gd name="T0" fmla="*/ 0 w 712"/>
              <a:gd name="T1" fmla="*/ 836613 h 540"/>
              <a:gd name="T2" fmla="*/ 626322 w 712"/>
              <a:gd name="T3" fmla="*/ 611967 h 540"/>
              <a:gd name="T4" fmla="*/ 917575 w 712"/>
              <a:gd name="T5" fmla="*/ 232392 h 540"/>
              <a:gd name="T6" fmla="*/ 175267 w 712"/>
              <a:gd name="T7" fmla="*/ 0 h 540"/>
              <a:gd name="T8" fmla="*/ 0 60000 65536"/>
              <a:gd name="T9" fmla="*/ 0 60000 65536"/>
              <a:gd name="T10" fmla="*/ 0 60000 65536"/>
              <a:gd name="T11" fmla="*/ 0 60000 65536"/>
              <a:gd name="T12" fmla="*/ 0 w 712"/>
              <a:gd name="T13" fmla="*/ 0 h 540"/>
              <a:gd name="T14" fmla="*/ 712 w 712"/>
              <a:gd name="T15" fmla="*/ 540 h 5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12" h="540">
                <a:moveTo>
                  <a:pt x="0" y="540"/>
                </a:moveTo>
                <a:lnTo>
                  <a:pt x="486" y="395"/>
                </a:lnTo>
                <a:lnTo>
                  <a:pt x="712" y="150"/>
                </a:lnTo>
                <a:lnTo>
                  <a:pt x="136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01" name="Freeform 43"/>
          <p:cNvSpPr>
            <a:spLocks noChangeAspect="1"/>
          </p:cNvSpPr>
          <p:nvPr/>
        </p:nvSpPr>
        <p:spPr bwMode="auto">
          <a:xfrm>
            <a:off x="3332163" y="4503738"/>
            <a:ext cx="349250" cy="638175"/>
          </a:xfrm>
          <a:custGeom>
            <a:avLst/>
            <a:gdLst>
              <a:gd name="T0" fmla="*/ 0 w 272"/>
              <a:gd name="T1" fmla="*/ 638175 h 412"/>
              <a:gd name="T2" fmla="*/ 349250 w 272"/>
              <a:gd name="T3" fmla="*/ 0 h 412"/>
              <a:gd name="T4" fmla="*/ 0 60000 65536"/>
              <a:gd name="T5" fmla="*/ 0 60000 65536"/>
              <a:gd name="T6" fmla="*/ 0 w 272"/>
              <a:gd name="T7" fmla="*/ 0 h 412"/>
              <a:gd name="T8" fmla="*/ 272 w 272"/>
              <a:gd name="T9" fmla="*/ 412 h 41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72" h="412">
                <a:moveTo>
                  <a:pt x="0" y="412"/>
                </a:moveTo>
                <a:lnTo>
                  <a:pt x="272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02" name="Freeform 44"/>
          <p:cNvSpPr>
            <a:spLocks noChangeAspect="1"/>
          </p:cNvSpPr>
          <p:nvPr/>
        </p:nvSpPr>
        <p:spPr bwMode="auto">
          <a:xfrm>
            <a:off x="3697288" y="2719388"/>
            <a:ext cx="1257300" cy="1771650"/>
          </a:xfrm>
          <a:custGeom>
            <a:avLst/>
            <a:gdLst>
              <a:gd name="T0" fmla="*/ 0 w 974"/>
              <a:gd name="T1" fmla="*/ 1771650 h 1144"/>
              <a:gd name="T2" fmla="*/ 565398 w 974"/>
              <a:gd name="T3" fmla="*/ 1497540 h 1144"/>
              <a:gd name="T4" fmla="*/ 1111433 w 974"/>
              <a:gd name="T5" fmla="*/ 980292 h 1144"/>
              <a:gd name="T6" fmla="*/ 1257300 w 974"/>
              <a:gd name="T7" fmla="*/ 0 h 1144"/>
              <a:gd name="T8" fmla="*/ 0 60000 65536"/>
              <a:gd name="T9" fmla="*/ 0 60000 65536"/>
              <a:gd name="T10" fmla="*/ 0 60000 65536"/>
              <a:gd name="T11" fmla="*/ 0 60000 65536"/>
              <a:gd name="T12" fmla="*/ 0 w 974"/>
              <a:gd name="T13" fmla="*/ 0 h 1144"/>
              <a:gd name="T14" fmla="*/ 974 w 974"/>
              <a:gd name="T15" fmla="*/ 1144 h 11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74" h="1144">
                <a:moveTo>
                  <a:pt x="0" y="1144"/>
                </a:moveTo>
                <a:lnTo>
                  <a:pt x="438" y="967"/>
                </a:lnTo>
                <a:lnTo>
                  <a:pt x="861" y="633"/>
                </a:lnTo>
                <a:lnTo>
                  <a:pt x="974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03" name="Freeform 45"/>
          <p:cNvSpPr>
            <a:spLocks noChangeAspect="1"/>
          </p:cNvSpPr>
          <p:nvPr/>
        </p:nvSpPr>
        <p:spPr bwMode="auto">
          <a:xfrm>
            <a:off x="4870450" y="4235450"/>
            <a:ext cx="1588" cy="677863"/>
          </a:xfrm>
          <a:custGeom>
            <a:avLst/>
            <a:gdLst>
              <a:gd name="T0" fmla="*/ 0 w 1"/>
              <a:gd name="T1" fmla="*/ 677863 h 442"/>
              <a:gd name="T2" fmla="*/ 0 w 1"/>
              <a:gd name="T3" fmla="*/ 0 h 442"/>
              <a:gd name="T4" fmla="*/ 0 60000 65536"/>
              <a:gd name="T5" fmla="*/ 0 60000 65536"/>
              <a:gd name="T6" fmla="*/ 0 w 1"/>
              <a:gd name="T7" fmla="*/ 0 h 442"/>
              <a:gd name="T8" fmla="*/ 1 w 1"/>
              <a:gd name="T9" fmla="*/ 442 h 44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42">
                <a:moveTo>
                  <a:pt x="0" y="442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04" name="Freeform 46"/>
          <p:cNvSpPr>
            <a:spLocks noChangeAspect="1"/>
          </p:cNvSpPr>
          <p:nvPr/>
        </p:nvSpPr>
        <p:spPr bwMode="auto">
          <a:xfrm>
            <a:off x="4824413" y="3690938"/>
            <a:ext cx="46037" cy="531812"/>
          </a:xfrm>
          <a:custGeom>
            <a:avLst/>
            <a:gdLst>
              <a:gd name="T0" fmla="*/ 46037 w 36"/>
              <a:gd name="T1" fmla="*/ 531812 h 348"/>
              <a:gd name="T2" fmla="*/ 0 w 36"/>
              <a:gd name="T3" fmla="*/ 0 h 348"/>
              <a:gd name="T4" fmla="*/ 0 60000 65536"/>
              <a:gd name="T5" fmla="*/ 0 60000 65536"/>
              <a:gd name="T6" fmla="*/ 0 w 36"/>
              <a:gd name="T7" fmla="*/ 0 h 348"/>
              <a:gd name="T8" fmla="*/ 36 w 36"/>
              <a:gd name="T9" fmla="*/ 348 h 34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6" h="348">
                <a:moveTo>
                  <a:pt x="36" y="348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05" name="Text Box 47"/>
          <p:cNvSpPr txBox="1">
            <a:spLocks noChangeAspect="1" noChangeArrowheads="1"/>
          </p:cNvSpPr>
          <p:nvPr/>
        </p:nvSpPr>
        <p:spPr bwMode="auto">
          <a:xfrm>
            <a:off x="4970463" y="4198938"/>
            <a:ext cx="355600" cy="9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Boulder Creek</a:t>
            </a:r>
          </a:p>
        </p:txBody>
      </p:sp>
      <p:sp>
        <p:nvSpPr>
          <p:cNvPr id="19506" name="Text Box 48"/>
          <p:cNvSpPr txBox="1">
            <a:spLocks noChangeAspect="1" noChangeArrowheads="1"/>
          </p:cNvSpPr>
          <p:nvPr/>
        </p:nvSpPr>
        <p:spPr bwMode="auto">
          <a:xfrm>
            <a:off x="4881563" y="3679825"/>
            <a:ext cx="376237" cy="8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Santa Ysabel</a:t>
            </a:r>
          </a:p>
        </p:txBody>
      </p:sp>
      <p:sp>
        <p:nvSpPr>
          <p:cNvPr id="19507" name="Text Box 49"/>
          <p:cNvSpPr txBox="1">
            <a:spLocks noChangeAspect="1" noChangeArrowheads="1"/>
          </p:cNvSpPr>
          <p:nvPr/>
        </p:nvSpPr>
        <p:spPr bwMode="auto">
          <a:xfrm>
            <a:off x="3768725" y="4465638"/>
            <a:ext cx="273050" cy="8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Creelman</a:t>
            </a:r>
          </a:p>
        </p:txBody>
      </p:sp>
      <p:sp>
        <p:nvSpPr>
          <p:cNvPr id="19508" name="Text Box 50"/>
          <p:cNvSpPr txBox="1">
            <a:spLocks noChangeAspect="1" noChangeArrowheads="1"/>
          </p:cNvSpPr>
          <p:nvPr/>
        </p:nvSpPr>
        <p:spPr bwMode="auto">
          <a:xfrm>
            <a:off x="2855913" y="5084763"/>
            <a:ext cx="620712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12307">
            <a:spAutoFit/>
          </a:bodyPr>
          <a:lstStyle/>
          <a:p>
            <a:pPr algn="ctr" defTabSz="615950" eaLnBrk="0" hangingPunct="0">
              <a:lnSpc>
                <a:spcPct val="85000"/>
              </a:lnSpc>
            </a:pPr>
            <a:r>
              <a:rPr lang="en-US" sz="500" dirty="0"/>
              <a:t>Los </a:t>
            </a:r>
            <a:br>
              <a:rPr lang="en-US" sz="500" dirty="0"/>
            </a:br>
            <a:r>
              <a:rPr lang="en-US" sz="500" dirty="0"/>
              <a:t>Coches</a:t>
            </a:r>
          </a:p>
        </p:txBody>
      </p:sp>
      <p:sp>
        <p:nvSpPr>
          <p:cNvPr id="19509" name="Text Box 51"/>
          <p:cNvSpPr txBox="1">
            <a:spLocks noChangeAspect="1" noChangeArrowheads="1"/>
          </p:cNvSpPr>
          <p:nvPr/>
        </p:nvSpPr>
        <p:spPr bwMode="auto">
          <a:xfrm>
            <a:off x="3857625" y="5029200"/>
            <a:ext cx="152400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Alpine</a:t>
            </a:r>
          </a:p>
        </p:txBody>
      </p:sp>
      <p:sp>
        <p:nvSpPr>
          <p:cNvPr id="19510" name="Text Box 52"/>
          <p:cNvSpPr txBox="1">
            <a:spLocks noChangeAspect="1" noChangeArrowheads="1"/>
          </p:cNvSpPr>
          <p:nvPr/>
        </p:nvSpPr>
        <p:spPr bwMode="auto">
          <a:xfrm>
            <a:off x="4105275" y="5475288"/>
            <a:ext cx="2254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Loveland</a:t>
            </a:r>
          </a:p>
        </p:txBody>
      </p:sp>
      <p:sp>
        <p:nvSpPr>
          <p:cNvPr id="19511" name="Text Box 53"/>
          <p:cNvSpPr txBox="1">
            <a:spLocks noChangeAspect="1" noChangeArrowheads="1"/>
          </p:cNvSpPr>
          <p:nvPr/>
        </p:nvSpPr>
        <p:spPr bwMode="auto">
          <a:xfrm>
            <a:off x="5908675" y="2784475"/>
            <a:ext cx="2063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Narrows</a:t>
            </a:r>
          </a:p>
        </p:txBody>
      </p:sp>
      <p:sp>
        <p:nvSpPr>
          <p:cNvPr id="19512" name="Text Box 54"/>
          <p:cNvSpPr txBox="1">
            <a:spLocks noChangeAspect="1" noChangeArrowheads="1"/>
          </p:cNvSpPr>
          <p:nvPr/>
        </p:nvSpPr>
        <p:spPr bwMode="auto">
          <a:xfrm>
            <a:off x="4654550" y="2743200"/>
            <a:ext cx="238125" cy="8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Warners</a:t>
            </a:r>
          </a:p>
        </p:txBody>
      </p:sp>
      <p:sp>
        <p:nvSpPr>
          <p:cNvPr id="19513" name="Text Box 55"/>
          <p:cNvSpPr txBox="1">
            <a:spLocks noChangeAspect="1" noChangeArrowheads="1"/>
          </p:cNvSpPr>
          <p:nvPr/>
        </p:nvSpPr>
        <p:spPr bwMode="auto">
          <a:xfrm>
            <a:off x="6122988" y="2103438"/>
            <a:ext cx="196850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Borrego</a:t>
            </a:r>
          </a:p>
        </p:txBody>
      </p:sp>
      <p:sp>
        <p:nvSpPr>
          <p:cNvPr id="19514" name="Text Box 56"/>
          <p:cNvSpPr txBox="1">
            <a:spLocks noChangeAspect="1" noChangeArrowheads="1"/>
          </p:cNvSpPr>
          <p:nvPr/>
        </p:nvSpPr>
        <p:spPr bwMode="auto">
          <a:xfrm>
            <a:off x="2870200" y="4144963"/>
            <a:ext cx="166688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Poway</a:t>
            </a:r>
          </a:p>
        </p:txBody>
      </p:sp>
      <p:sp>
        <p:nvSpPr>
          <p:cNvPr id="19515" name="Text Box 57"/>
          <p:cNvSpPr txBox="1">
            <a:spLocks noChangeAspect="1" noChangeArrowheads="1"/>
          </p:cNvSpPr>
          <p:nvPr/>
        </p:nvSpPr>
        <p:spPr bwMode="auto">
          <a:xfrm>
            <a:off x="3190875" y="4306888"/>
            <a:ext cx="255588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Pomerado</a:t>
            </a:r>
          </a:p>
        </p:txBody>
      </p:sp>
      <p:sp>
        <p:nvSpPr>
          <p:cNvPr id="19516" name="Text Box 58"/>
          <p:cNvSpPr txBox="1">
            <a:spLocks noChangeAspect="1" noChangeArrowheads="1"/>
          </p:cNvSpPr>
          <p:nvPr/>
        </p:nvSpPr>
        <p:spPr bwMode="auto">
          <a:xfrm>
            <a:off x="3040063" y="3725863"/>
            <a:ext cx="141287" cy="8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Esco</a:t>
            </a:r>
          </a:p>
        </p:txBody>
      </p:sp>
      <p:sp>
        <p:nvSpPr>
          <p:cNvPr id="19517" name="Freeform 59"/>
          <p:cNvSpPr>
            <a:spLocks noChangeAspect="1"/>
          </p:cNvSpPr>
          <p:nvPr/>
        </p:nvSpPr>
        <p:spPr bwMode="auto">
          <a:xfrm>
            <a:off x="2905125" y="4424363"/>
            <a:ext cx="165100" cy="128587"/>
          </a:xfrm>
          <a:custGeom>
            <a:avLst/>
            <a:gdLst>
              <a:gd name="T0" fmla="*/ 0 w 130"/>
              <a:gd name="T1" fmla="*/ 128587 h 84"/>
              <a:gd name="T2" fmla="*/ 99060 w 130"/>
              <a:gd name="T3" fmla="*/ 52047 h 84"/>
              <a:gd name="T4" fmla="*/ 165100 w 130"/>
              <a:gd name="T5" fmla="*/ 0 h 84"/>
              <a:gd name="T6" fmla="*/ 0 60000 65536"/>
              <a:gd name="T7" fmla="*/ 0 60000 65536"/>
              <a:gd name="T8" fmla="*/ 0 60000 65536"/>
              <a:gd name="T9" fmla="*/ 0 w 130"/>
              <a:gd name="T10" fmla="*/ 0 h 84"/>
              <a:gd name="T11" fmla="*/ 130 w 130"/>
              <a:gd name="T12" fmla="*/ 84 h 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0" h="84">
                <a:moveTo>
                  <a:pt x="0" y="84"/>
                </a:moveTo>
                <a:lnTo>
                  <a:pt x="78" y="34"/>
                </a:lnTo>
                <a:lnTo>
                  <a:pt x="130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18" name="Text Box 60"/>
          <p:cNvSpPr txBox="1">
            <a:spLocks noChangeAspect="1" noChangeArrowheads="1"/>
          </p:cNvSpPr>
          <p:nvPr/>
        </p:nvSpPr>
        <p:spPr bwMode="auto">
          <a:xfrm>
            <a:off x="3714750" y="2478088"/>
            <a:ext cx="171450" cy="9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Rincon</a:t>
            </a:r>
          </a:p>
        </p:txBody>
      </p:sp>
      <p:sp>
        <p:nvSpPr>
          <p:cNvPr id="19519" name="Text Box 61"/>
          <p:cNvSpPr txBox="1">
            <a:spLocks noChangeAspect="1" noChangeArrowheads="1"/>
          </p:cNvSpPr>
          <p:nvPr/>
        </p:nvSpPr>
        <p:spPr bwMode="auto">
          <a:xfrm>
            <a:off x="3294063" y="2857500"/>
            <a:ext cx="112712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Lilac</a:t>
            </a:r>
          </a:p>
        </p:txBody>
      </p:sp>
      <p:sp>
        <p:nvSpPr>
          <p:cNvPr id="19520" name="Text Box 62"/>
          <p:cNvSpPr txBox="1">
            <a:spLocks noChangeAspect="1" noChangeArrowheads="1"/>
          </p:cNvSpPr>
          <p:nvPr/>
        </p:nvSpPr>
        <p:spPr bwMode="auto">
          <a:xfrm>
            <a:off x="3362325" y="3279775"/>
            <a:ext cx="93663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Ash</a:t>
            </a:r>
          </a:p>
        </p:txBody>
      </p:sp>
      <p:sp>
        <p:nvSpPr>
          <p:cNvPr id="19521" name="Text Box 63"/>
          <p:cNvSpPr txBox="1">
            <a:spLocks noChangeAspect="1" noChangeArrowheads="1"/>
          </p:cNvSpPr>
          <p:nvPr/>
        </p:nvSpPr>
        <p:spPr bwMode="auto">
          <a:xfrm>
            <a:off x="3679825" y="2989263"/>
            <a:ext cx="1841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Valley</a:t>
            </a:r>
            <a:br>
              <a:rPr lang="en-US" sz="500" dirty="0"/>
            </a:br>
            <a:r>
              <a:rPr lang="en-US" sz="500" dirty="0"/>
              <a:t> Center</a:t>
            </a:r>
          </a:p>
        </p:txBody>
      </p:sp>
      <p:sp>
        <p:nvSpPr>
          <p:cNvPr id="19523" name="Text Box 65"/>
          <p:cNvSpPr txBox="1">
            <a:spLocks noChangeAspect="1" noChangeArrowheads="1"/>
          </p:cNvSpPr>
          <p:nvPr/>
        </p:nvSpPr>
        <p:spPr bwMode="auto">
          <a:xfrm>
            <a:off x="3594100" y="1560513"/>
            <a:ext cx="9906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307" tIns="12307" rIns="12307" bIns="12307">
            <a:spAutoFit/>
          </a:bodyPr>
          <a:lstStyle/>
          <a:p>
            <a:pPr algn="ctr" defTabSz="61595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600" b="1" i="1" dirty="0"/>
              <a:t>RIVERSIDE CO.</a:t>
            </a:r>
            <a:endParaRPr lang="en-US" sz="600" b="1" dirty="0"/>
          </a:p>
        </p:txBody>
      </p:sp>
      <p:sp>
        <p:nvSpPr>
          <p:cNvPr id="19524" name="Text Box 66"/>
          <p:cNvSpPr txBox="1">
            <a:spLocks noChangeAspect="1" noChangeArrowheads="1"/>
          </p:cNvSpPr>
          <p:nvPr/>
        </p:nvSpPr>
        <p:spPr bwMode="auto">
          <a:xfrm>
            <a:off x="-95250" y="0"/>
            <a:ext cx="98901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307" tIns="12307" rIns="12307" bIns="12307">
            <a:spAutoFit/>
          </a:bodyPr>
          <a:lstStyle/>
          <a:p>
            <a:pPr algn="ctr" defTabSz="61595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600" b="1" i="1" dirty="0"/>
              <a:t>ORANGE</a:t>
            </a:r>
            <a:br>
              <a:rPr lang="en-US" sz="600" b="1" i="1" dirty="0"/>
            </a:br>
            <a:r>
              <a:rPr lang="en-US" sz="600" b="1" i="1" dirty="0"/>
              <a:t>CO.</a:t>
            </a:r>
            <a:endParaRPr lang="en-US" sz="600" b="1" dirty="0"/>
          </a:p>
        </p:txBody>
      </p:sp>
      <p:sp>
        <p:nvSpPr>
          <p:cNvPr id="19525" name="Text Box 67"/>
          <p:cNvSpPr txBox="1">
            <a:spLocks noChangeAspect="1" noChangeArrowheads="1"/>
          </p:cNvSpPr>
          <p:nvPr/>
        </p:nvSpPr>
        <p:spPr bwMode="auto">
          <a:xfrm>
            <a:off x="3903663" y="1931988"/>
            <a:ext cx="9890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307" tIns="12307" rIns="12307" bIns="12307">
            <a:spAutoFit/>
          </a:bodyPr>
          <a:lstStyle/>
          <a:p>
            <a:pPr algn="ctr" defTabSz="61595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600" b="1" i="1" dirty="0"/>
              <a:t>SAN DIEGO CO.</a:t>
            </a:r>
            <a:endParaRPr lang="en-US" sz="600" b="1" dirty="0"/>
          </a:p>
        </p:txBody>
      </p:sp>
      <p:sp>
        <p:nvSpPr>
          <p:cNvPr id="19526" name="Freeform 68"/>
          <p:cNvSpPr>
            <a:spLocks noChangeAspect="1"/>
          </p:cNvSpPr>
          <p:nvPr/>
        </p:nvSpPr>
        <p:spPr bwMode="auto">
          <a:xfrm>
            <a:off x="5337175" y="5789613"/>
            <a:ext cx="704850" cy="185737"/>
          </a:xfrm>
          <a:custGeom>
            <a:avLst/>
            <a:gdLst>
              <a:gd name="T0" fmla="*/ 0 w 547"/>
              <a:gd name="T1" fmla="*/ 6243 h 119"/>
              <a:gd name="T2" fmla="*/ 315701 w 547"/>
              <a:gd name="T3" fmla="*/ 43703 h 119"/>
              <a:gd name="T4" fmla="*/ 340184 w 547"/>
              <a:gd name="T5" fmla="*/ 0 h 119"/>
              <a:gd name="T6" fmla="*/ 374975 w 547"/>
              <a:gd name="T7" fmla="*/ 57750 h 119"/>
              <a:gd name="T8" fmla="*/ 493524 w 547"/>
              <a:gd name="T9" fmla="*/ 143595 h 119"/>
              <a:gd name="T10" fmla="*/ 704850 w 547"/>
              <a:gd name="T11" fmla="*/ 185737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7"/>
              <a:gd name="T19" fmla="*/ 0 h 119"/>
              <a:gd name="T20" fmla="*/ 547 w 547"/>
              <a:gd name="T21" fmla="*/ 119 h 11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7" h="119">
                <a:moveTo>
                  <a:pt x="0" y="4"/>
                </a:moveTo>
                <a:lnTo>
                  <a:pt x="245" y="28"/>
                </a:lnTo>
                <a:lnTo>
                  <a:pt x="264" y="0"/>
                </a:lnTo>
                <a:lnTo>
                  <a:pt x="291" y="37"/>
                </a:lnTo>
                <a:lnTo>
                  <a:pt x="383" y="92"/>
                </a:lnTo>
                <a:lnTo>
                  <a:pt x="547" y="119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27" name="Text Box 69"/>
          <p:cNvSpPr txBox="1">
            <a:spLocks noChangeAspect="1" noChangeArrowheads="1"/>
          </p:cNvSpPr>
          <p:nvPr/>
        </p:nvSpPr>
        <p:spPr bwMode="auto">
          <a:xfrm>
            <a:off x="5745163" y="5980113"/>
            <a:ext cx="249237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Boulevard</a:t>
            </a:r>
          </a:p>
        </p:txBody>
      </p:sp>
      <p:sp>
        <p:nvSpPr>
          <p:cNvPr id="19528" name="Freeform 70"/>
          <p:cNvSpPr>
            <a:spLocks noChangeAspect="1"/>
          </p:cNvSpPr>
          <p:nvPr/>
        </p:nvSpPr>
        <p:spPr bwMode="auto">
          <a:xfrm>
            <a:off x="1651000" y="3175"/>
            <a:ext cx="4763" cy="85725"/>
          </a:xfrm>
          <a:custGeom>
            <a:avLst/>
            <a:gdLst>
              <a:gd name="T0" fmla="*/ 0 w 4"/>
              <a:gd name="T1" fmla="*/ 0 h 56"/>
              <a:gd name="T2" fmla="*/ 4763 w 4"/>
              <a:gd name="T3" fmla="*/ 85725 h 56"/>
              <a:gd name="T4" fmla="*/ 0 60000 65536"/>
              <a:gd name="T5" fmla="*/ 0 60000 65536"/>
              <a:gd name="T6" fmla="*/ 0 w 4"/>
              <a:gd name="T7" fmla="*/ 0 h 56"/>
              <a:gd name="T8" fmla="*/ 4 w 4"/>
              <a:gd name="T9" fmla="*/ 56 h 5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" h="56">
                <a:moveTo>
                  <a:pt x="0" y="0"/>
                </a:moveTo>
                <a:lnTo>
                  <a:pt x="4" y="56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29" name="Line 71"/>
          <p:cNvSpPr>
            <a:spLocks noChangeAspect="1" noChangeShapeType="1"/>
          </p:cNvSpPr>
          <p:nvPr/>
        </p:nvSpPr>
        <p:spPr bwMode="auto">
          <a:xfrm>
            <a:off x="1984375" y="2751138"/>
            <a:ext cx="247650" cy="74295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30" name="Oval 72"/>
          <p:cNvSpPr>
            <a:spLocks noChangeAspect="1" noChangeArrowheads="1"/>
          </p:cNvSpPr>
          <p:nvPr/>
        </p:nvSpPr>
        <p:spPr bwMode="auto">
          <a:xfrm>
            <a:off x="2174875" y="3419475"/>
            <a:ext cx="76200" cy="88900"/>
          </a:xfrm>
          <a:prstGeom prst="ellipse">
            <a:avLst/>
          </a:prstGeom>
          <a:solidFill>
            <a:srgbClr val="008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531" name="Text Box 73"/>
          <p:cNvSpPr txBox="1">
            <a:spLocks noChangeAspect="1" noChangeArrowheads="1"/>
          </p:cNvSpPr>
          <p:nvPr/>
        </p:nvSpPr>
        <p:spPr bwMode="auto">
          <a:xfrm>
            <a:off x="5753100" y="5734050"/>
            <a:ext cx="265113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Crestwood</a:t>
            </a:r>
          </a:p>
        </p:txBody>
      </p:sp>
      <p:sp>
        <p:nvSpPr>
          <p:cNvPr id="19532" name="Text Box 74"/>
          <p:cNvSpPr txBox="1">
            <a:spLocks noChangeAspect="1" noChangeArrowheads="1"/>
          </p:cNvSpPr>
          <p:nvPr/>
        </p:nvSpPr>
        <p:spPr bwMode="auto">
          <a:xfrm>
            <a:off x="1884362" y="236706"/>
            <a:ext cx="5354638" cy="67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1539" tIns="30770" rIns="61539" bIns="30770">
            <a:spAutoFit/>
          </a:bodyPr>
          <a:lstStyle/>
          <a:p>
            <a:pPr algn="ctr" defTabSz="615950" eaLnBrk="0" hangingPunct="0"/>
            <a:r>
              <a:rPr lang="en-US" sz="20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SDG&amp;E 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Existing </a:t>
            </a:r>
            <a:r>
              <a:rPr lang="en-US" sz="20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&amp; Proposed </a:t>
            </a:r>
            <a:br>
              <a:rPr lang="en-US" sz="20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Transmission System</a:t>
            </a:r>
          </a:p>
        </p:txBody>
      </p:sp>
      <p:sp>
        <p:nvSpPr>
          <p:cNvPr id="19533" name="Freeform 75"/>
          <p:cNvSpPr>
            <a:spLocks noChangeAspect="1"/>
          </p:cNvSpPr>
          <p:nvPr/>
        </p:nvSpPr>
        <p:spPr bwMode="auto">
          <a:xfrm>
            <a:off x="714375" y="804863"/>
            <a:ext cx="855663" cy="915987"/>
          </a:xfrm>
          <a:custGeom>
            <a:avLst/>
            <a:gdLst>
              <a:gd name="T0" fmla="*/ 0 w 862"/>
              <a:gd name="T1" fmla="*/ 0 h 769"/>
              <a:gd name="T2" fmla="*/ 324596 w 862"/>
              <a:gd name="T3" fmla="*/ 235846 h 769"/>
              <a:gd name="T4" fmla="*/ 435773 w 862"/>
              <a:gd name="T5" fmla="*/ 634878 h 769"/>
              <a:gd name="T6" fmla="*/ 741508 w 862"/>
              <a:gd name="T7" fmla="*/ 737316 h 769"/>
              <a:gd name="T8" fmla="*/ 855663 w 862"/>
              <a:gd name="T9" fmla="*/ 915987 h 7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62"/>
              <a:gd name="T16" fmla="*/ 0 h 769"/>
              <a:gd name="T17" fmla="*/ 862 w 862"/>
              <a:gd name="T18" fmla="*/ 769 h 7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62" h="769">
                <a:moveTo>
                  <a:pt x="0" y="0"/>
                </a:moveTo>
                <a:lnTo>
                  <a:pt x="327" y="198"/>
                </a:lnTo>
                <a:lnTo>
                  <a:pt x="439" y="533"/>
                </a:lnTo>
                <a:lnTo>
                  <a:pt x="747" y="619"/>
                </a:lnTo>
                <a:lnTo>
                  <a:pt x="862" y="769"/>
                </a:lnTo>
              </a:path>
            </a:pathLst>
          </a:cu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 dirty="0"/>
          </a:p>
        </p:txBody>
      </p:sp>
      <p:sp>
        <p:nvSpPr>
          <p:cNvPr id="19534" name="Freeform 76"/>
          <p:cNvSpPr>
            <a:spLocks noChangeAspect="1"/>
          </p:cNvSpPr>
          <p:nvPr/>
        </p:nvSpPr>
        <p:spPr bwMode="auto">
          <a:xfrm>
            <a:off x="528638" y="344488"/>
            <a:ext cx="1095375" cy="1354137"/>
          </a:xfrm>
          <a:custGeom>
            <a:avLst/>
            <a:gdLst>
              <a:gd name="T0" fmla="*/ 1095375 w 1105"/>
              <a:gd name="T1" fmla="*/ 1354137 h 1137"/>
              <a:gd name="T2" fmla="*/ 995255 w 1105"/>
              <a:gd name="T3" fmla="*/ 930150 h 1137"/>
              <a:gd name="T4" fmla="*/ 743467 w 1105"/>
              <a:gd name="T5" fmla="*/ 547848 h 1137"/>
              <a:gd name="T6" fmla="*/ 577922 w 1105"/>
              <a:gd name="T7" fmla="*/ 123861 h 1137"/>
              <a:gd name="T8" fmla="*/ 61460 w 1105"/>
              <a:gd name="T9" fmla="*/ 0 h 1137"/>
              <a:gd name="T10" fmla="*/ 188345 w 1105"/>
              <a:gd name="T11" fmla="*/ 418032 h 1137"/>
              <a:gd name="T12" fmla="*/ 108051 w 1105"/>
              <a:gd name="T13" fmla="*/ 474007 h 1137"/>
              <a:gd name="T14" fmla="*/ 0 w 1105"/>
              <a:gd name="T15" fmla="*/ 591914 h 113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105"/>
              <a:gd name="T25" fmla="*/ 0 h 1137"/>
              <a:gd name="T26" fmla="*/ 1105 w 1105"/>
              <a:gd name="T27" fmla="*/ 1137 h 113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105" h="1137">
                <a:moveTo>
                  <a:pt x="1105" y="1137"/>
                </a:moveTo>
                <a:lnTo>
                  <a:pt x="1004" y="781"/>
                </a:lnTo>
                <a:lnTo>
                  <a:pt x="750" y="460"/>
                </a:lnTo>
                <a:lnTo>
                  <a:pt x="583" y="104"/>
                </a:lnTo>
                <a:lnTo>
                  <a:pt x="62" y="0"/>
                </a:lnTo>
                <a:lnTo>
                  <a:pt x="190" y="351"/>
                </a:lnTo>
                <a:lnTo>
                  <a:pt x="109" y="398"/>
                </a:lnTo>
                <a:lnTo>
                  <a:pt x="0" y="497"/>
                </a:lnTo>
              </a:path>
            </a:pathLst>
          </a:cu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19535" name="Rectangle 77"/>
          <p:cNvSpPr>
            <a:spLocks noChangeAspect="1" noChangeArrowheads="1"/>
          </p:cNvSpPr>
          <p:nvPr/>
        </p:nvSpPr>
        <p:spPr bwMode="auto">
          <a:xfrm>
            <a:off x="496888" y="892175"/>
            <a:ext cx="114300" cy="136525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36" name="Rectangle 78"/>
          <p:cNvSpPr>
            <a:spLocks noChangeAspect="1" noChangeArrowheads="1"/>
          </p:cNvSpPr>
          <p:nvPr/>
        </p:nvSpPr>
        <p:spPr bwMode="auto">
          <a:xfrm>
            <a:off x="560388" y="298450"/>
            <a:ext cx="112712" cy="136525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37" name="Text Box 79"/>
          <p:cNvSpPr txBox="1">
            <a:spLocks noChangeAspect="1" noChangeArrowheads="1"/>
          </p:cNvSpPr>
          <p:nvPr/>
        </p:nvSpPr>
        <p:spPr bwMode="auto">
          <a:xfrm>
            <a:off x="369888" y="669925"/>
            <a:ext cx="282575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/>
            <a:r>
              <a:rPr lang="en-US" sz="500" dirty="0"/>
              <a:t>Capistrano </a:t>
            </a:r>
          </a:p>
        </p:txBody>
      </p:sp>
      <p:sp>
        <p:nvSpPr>
          <p:cNvPr id="19538" name="Text Box 80"/>
          <p:cNvSpPr txBox="1">
            <a:spLocks noChangeAspect="1" noChangeArrowheads="1"/>
          </p:cNvSpPr>
          <p:nvPr/>
        </p:nvSpPr>
        <p:spPr bwMode="auto">
          <a:xfrm>
            <a:off x="523875" y="219075"/>
            <a:ext cx="217488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/>
            <a:r>
              <a:rPr lang="en-US" sz="500" dirty="0"/>
              <a:t>Trabuco </a:t>
            </a:r>
          </a:p>
        </p:txBody>
      </p:sp>
      <p:sp>
        <p:nvSpPr>
          <p:cNvPr id="19539" name="Text Box 81"/>
          <p:cNvSpPr txBox="1">
            <a:spLocks noChangeAspect="1" noChangeArrowheads="1"/>
          </p:cNvSpPr>
          <p:nvPr/>
        </p:nvSpPr>
        <p:spPr bwMode="auto">
          <a:xfrm>
            <a:off x="557213" y="1027113"/>
            <a:ext cx="185737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/>
            <a:r>
              <a:rPr lang="en-US" sz="500" dirty="0"/>
              <a:t>Laguna</a:t>
            </a:r>
          </a:p>
          <a:p>
            <a:pPr algn="ctr" defTabSz="615950" eaLnBrk="0" hangingPunct="0"/>
            <a:r>
              <a:rPr lang="en-US" sz="500" dirty="0"/>
              <a:t>Niguel</a:t>
            </a:r>
          </a:p>
        </p:txBody>
      </p:sp>
      <p:sp>
        <p:nvSpPr>
          <p:cNvPr id="19540" name="Rectangle 82"/>
          <p:cNvSpPr>
            <a:spLocks noChangeAspect="1" noChangeArrowheads="1"/>
          </p:cNvSpPr>
          <p:nvPr/>
        </p:nvSpPr>
        <p:spPr bwMode="auto">
          <a:xfrm>
            <a:off x="1095375" y="400050"/>
            <a:ext cx="114300" cy="136525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41" name="Rectangle 83"/>
          <p:cNvSpPr>
            <a:spLocks noChangeAspect="1" noChangeArrowheads="1"/>
          </p:cNvSpPr>
          <p:nvPr/>
        </p:nvSpPr>
        <p:spPr bwMode="auto">
          <a:xfrm>
            <a:off x="1517650" y="1338263"/>
            <a:ext cx="114300" cy="136525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42" name="Text Box 84"/>
          <p:cNvSpPr txBox="1">
            <a:spLocks noChangeAspect="1" noChangeArrowheads="1"/>
          </p:cNvSpPr>
          <p:nvPr/>
        </p:nvSpPr>
        <p:spPr bwMode="auto">
          <a:xfrm>
            <a:off x="1238250" y="420688"/>
            <a:ext cx="250825" cy="9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/>
            <a:r>
              <a:rPr lang="en-US" sz="500" dirty="0"/>
              <a:t>Margarita </a:t>
            </a:r>
          </a:p>
        </p:txBody>
      </p:sp>
      <p:sp>
        <p:nvSpPr>
          <p:cNvPr id="19543" name="Text Box 85"/>
          <p:cNvSpPr txBox="1">
            <a:spLocks noChangeAspect="1" noChangeArrowheads="1"/>
          </p:cNvSpPr>
          <p:nvPr/>
        </p:nvSpPr>
        <p:spPr bwMode="auto">
          <a:xfrm>
            <a:off x="1524000" y="1371600"/>
            <a:ext cx="525463" cy="8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12307">
            <a:spAutoFit/>
          </a:bodyPr>
          <a:lstStyle/>
          <a:p>
            <a:pPr algn="ctr" defTabSz="615950" eaLnBrk="0" hangingPunct="0"/>
            <a:r>
              <a:rPr lang="en-US" sz="500" dirty="0"/>
              <a:t>Cristianitos </a:t>
            </a:r>
          </a:p>
        </p:txBody>
      </p:sp>
      <p:sp>
        <p:nvSpPr>
          <p:cNvPr id="19544" name="Freeform 86"/>
          <p:cNvSpPr>
            <a:spLocks noChangeAspect="1"/>
          </p:cNvSpPr>
          <p:nvPr/>
        </p:nvSpPr>
        <p:spPr bwMode="auto">
          <a:xfrm>
            <a:off x="2273300" y="5519738"/>
            <a:ext cx="346075" cy="779462"/>
          </a:xfrm>
          <a:custGeom>
            <a:avLst/>
            <a:gdLst>
              <a:gd name="T0" fmla="*/ 346075 w 268"/>
              <a:gd name="T1" fmla="*/ 0 h 504"/>
              <a:gd name="T2" fmla="*/ 253100 w 268"/>
              <a:gd name="T3" fmla="*/ 315497 h 504"/>
              <a:gd name="T4" fmla="*/ 82645 w 268"/>
              <a:gd name="T5" fmla="*/ 519641 h 504"/>
              <a:gd name="T6" fmla="*/ 0 w 268"/>
              <a:gd name="T7" fmla="*/ 779462 h 504"/>
              <a:gd name="T8" fmla="*/ 0 60000 65536"/>
              <a:gd name="T9" fmla="*/ 0 60000 65536"/>
              <a:gd name="T10" fmla="*/ 0 60000 65536"/>
              <a:gd name="T11" fmla="*/ 0 60000 65536"/>
              <a:gd name="T12" fmla="*/ 0 w 268"/>
              <a:gd name="T13" fmla="*/ 0 h 504"/>
              <a:gd name="T14" fmla="*/ 268 w 268"/>
              <a:gd name="T15" fmla="*/ 504 h 50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" h="504">
                <a:moveTo>
                  <a:pt x="268" y="0"/>
                </a:moveTo>
                <a:lnTo>
                  <a:pt x="196" y="204"/>
                </a:lnTo>
                <a:lnTo>
                  <a:pt x="64" y="336"/>
                </a:lnTo>
                <a:lnTo>
                  <a:pt x="0" y="504"/>
                </a:lnTo>
              </a:path>
            </a:pathLst>
          </a:custGeom>
          <a:noFill/>
          <a:ln w="25400">
            <a:solidFill>
              <a:srgbClr val="FF0000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45" name="Freeform 87"/>
          <p:cNvSpPr>
            <a:spLocks noChangeAspect="1"/>
          </p:cNvSpPr>
          <p:nvPr/>
        </p:nvSpPr>
        <p:spPr bwMode="auto">
          <a:xfrm>
            <a:off x="2236788" y="6103938"/>
            <a:ext cx="47625" cy="214312"/>
          </a:xfrm>
          <a:custGeom>
            <a:avLst/>
            <a:gdLst>
              <a:gd name="T0" fmla="*/ 0 w 36"/>
              <a:gd name="T1" fmla="*/ 214312 h 138"/>
              <a:gd name="T2" fmla="*/ 47625 w 36"/>
              <a:gd name="T3" fmla="*/ 0 h 138"/>
              <a:gd name="T4" fmla="*/ 0 60000 65536"/>
              <a:gd name="T5" fmla="*/ 0 60000 65536"/>
              <a:gd name="T6" fmla="*/ 0 w 36"/>
              <a:gd name="T7" fmla="*/ 0 h 138"/>
              <a:gd name="T8" fmla="*/ 36 w 36"/>
              <a:gd name="T9" fmla="*/ 138 h 13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6" h="138">
                <a:moveTo>
                  <a:pt x="0" y="138"/>
                </a:moveTo>
                <a:lnTo>
                  <a:pt x="36" y="0"/>
                </a:lnTo>
              </a:path>
            </a:pathLst>
          </a:custGeom>
          <a:noFill/>
          <a:ln w="25400">
            <a:solidFill>
              <a:srgbClr val="FF0000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46" name="Freeform 88"/>
          <p:cNvSpPr>
            <a:spLocks noChangeAspect="1"/>
          </p:cNvSpPr>
          <p:nvPr/>
        </p:nvSpPr>
        <p:spPr bwMode="auto">
          <a:xfrm>
            <a:off x="2232025" y="5994400"/>
            <a:ext cx="912813" cy="323850"/>
          </a:xfrm>
          <a:custGeom>
            <a:avLst/>
            <a:gdLst>
              <a:gd name="T0" fmla="*/ 0 w 708"/>
              <a:gd name="T1" fmla="*/ 323850 h 210"/>
              <a:gd name="T2" fmla="*/ 564706 w 708"/>
              <a:gd name="T3" fmla="*/ 64770 h 210"/>
              <a:gd name="T4" fmla="*/ 912813 w 708"/>
              <a:gd name="T5" fmla="*/ 0 h 210"/>
              <a:gd name="T6" fmla="*/ 0 60000 65536"/>
              <a:gd name="T7" fmla="*/ 0 60000 65536"/>
              <a:gd name="T8" fmla="*/ 0 60000 65536"/>
              <a:gd name="T9" fmla="*/ 0 w 708"/>
              <a:gd name="T10" fmla="*/ 0 h 210"/>
              <a:gd name="T11" fmla="*/ 708 w 708"/>
              <a:gd name="T12" fmla="*/ 210 h 2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08" h="210">
                <a:moveTo>
                  <a:pt x="0" y="210"/>
                </a:moveTo>
                <a:lnTo>
                  <a:pt x="438" y="42"/>
                </a:lnTo>
                <a:lnTo>
                  <a:pt x="708" y="0"/>
                </a:lnTo>
              </a:path>
            </a:pathLst>
          </a:custGeom>
          <a:noFill/>
          <a:ln w="25400">
            <a:solidFill>
              <a:srgbClr val="FF0000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48" name="Rectangle 90"/>
          <p:cNvSpPr>
            <a:spLocks noChangeAspect="1" noChangeArrowheads="1"/>
          </p:cNvSpPr>
          <p:nvPr/>
        </p:nvSpPr>
        <p:spPr bwMode="auto">
          <a:xfrm>
            <a:off x="6657975" y="6273800"/>
            <a:ext cx="598488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1539" tIns="30770" rIns="61539" bIns="30770">
            <a:spAutoFit/>
          </a:bodyPr>
          <a:lstStyle/>
          <a:p>
            <a:pPr defTabSz="615950" eaLnBrk="0" hangingPunct="0">
              <a:spcBef>
                <a:spcPct val="2000"/>
              </a:spcBef>
            </a:pPr>
            <a:r>
              <a:rPr lang="en-US" sz="500" dirty="0"/>
              <a:t>IMPERIAL VALLEY</a:t>
            </a:r>
          </a:p>
        </p:txBody>
      </p:sp>
      <p:sp>
        <p:nvSpPr>
          <p:cNvPr id="19549" name="Text Box 91"/>
          <p:cNvSpPr txBox="1">
            <a:spLocks noChangeAspect="1" noChangeArrowheads="1"/>
          </p:cNvSpPr>
          <p:nvPr/>
        </p:nvSpPr>
        <p:spPr bwMode="auto">
          <a:xfrm>
            <a:off x="2143125" y="2370138"/>
            <a:ext cx="296863" cy="8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Monserate</a:t>
            </a:r>
            <a:endParaRPr lang="en-US" sz="400" dirty="0"/>
          </a:p>
        </p:txBody>
      </p:sp>
      <p:sp>
        <p:nvSpPr>
          <p:cNvPr id="19550" name="Text Box 92"/>
          <p:cNvSpPr txBox="1">
            <a:spLocks noChangeAspect="1" noChangeArrowheads="1"/>
          </p:cNvSpPr>
          <p:nvPr/>
        </p:nvSpPr>
        <p:spPr bwMode="auto">
          <a:xfrm>
            <a:off x="2660650" y="1979613"/>
            <a:ext cx="109538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Pala</a:t>
            </a:r>
            <a:endParaRPr lang="en-US" sz="400" dirty="0"/>
          </a:p>
        </p:txBody>
      </p:sp>
      <p:sp>
        <p:nvSpPr>
          <p:cNvPr id="19551" name="Freeform 93"/>
          <p:cNvSpPr>
            <a:spLocks noChangeAspect="1"/>
          </p:cNvSpPr>
          <p:nvPr/>
        </p:nvSpPr>
        <p:spPr bwMode="auto">
          <a:xfrm>
            <a:off x="1550988" y="1709738"/>
            <a:ext cx="1533525" cy="1798637"/>
          </a:xfrm>
          <a:custGeom>
            <a:avLst/>
            <a:gdLst>
              <a:gd name="T0" fmla="*/ 1350932 w 1201"/>
              <a:gd name="T1" fmla="*/ 1798637 h 1174"/>
              <a:gd name="T2" fmla="*/ 1495219 w 1201"/>
              <a:gd name="T3" fmla="*/ 1607130 h 1174"/>
              <a:gd name="T4" fmla="*/ 1482450 w 1201"/>
              <a:gd name="T5" fmla="*/ 1001966 h 1174"/>
              <a:gd name="T6" fmla="*/ 1533525 w 1201"/>
              <a:gd name="T7" fmla="*/ 908511 h 1174"/>
              <a:gd name="T8" fmla="*/ 1533525 w 1201"/>
              <a:gd name="T9" fmla="*/ 660317 h 1174"/>
              <a:gd name="T10" fmla="*/ 1423714 w 1201"/>
              <a:gd name="T11" fmla="*/ 577586 h 1174"/>
              <a:gd name="T12" fmla="*/ 1279427 w 1201"/>
              <a:gd name="T13" fmla="*/ 144014 h 1174"/>
              <a:gd name="T14" fmla="*/ 474997 w 1201"/>
              <a:gd name="T15" fmla="*/ 72007 h 1174"/>
              <a:gd name="T16" fmla="*/ 351140 w 1201"/>
              <a:gd name="T17" fmla="*/ 22981 h 1174"/>
              <a:gd name="T18" fmla="*/ 0 w 1201"/>
              <a:gd name="T19" fmla="*/ 0 h 117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01"/>
              <a:gd name="T31" fmla="*/ 0 h 1174"/>
              <a:gd name="T32" fmla="*/ 1201 w 1201"/>
              <a:gd name="T33" fmla="*/ 1174 h 117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01" h="1174">
                <a:moveTo>
                  <a:pt x="1058" y="1174"/>
                </a:moveTo>
                <a:lnTo>
                  <a:pt x="1171" y="1049"/>
                </a:lnTo>
                <a:lnTo>
                  <a:pt x="1161" y="654"/>
                </a:lnTo>
                <a:lnTo>
                  <a:pt x="1201" y="593"/>
                </a:lnTo>
                <a:lnTo>
                  <a:pt x="1201" y="431"/>
                </a:lnTo>
                <a:lnTo>
                  <a:pt x="1115" y="377"/>
                </a:lnTo>
                <a:lnTo>
                  <a:pt x="1002" y="94"/>
                </a:lnTo>
                <a:lnTo>
                  <a:pt x="372" y="47"/>
                </a:lnTo>
                <a:lnTo>
                  <a:pt x="275" y="15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552" name="Rectangle 94"/>
          <p:cNvSpPr>
            <a:spLocks noChangeAspect="1" noChangeArrowheads="1"/>
          </p:cNvSpPr>
          <p:nvPr/>
        </p:nvSpPr>
        <p:spPr bwMode="auto">
          <a:xfrm>
            <a:off x="1531938" y="1649413"/>
            <a:ext cx="142875" cy="171450"/>
          </a:xfrm>
          <a:prstGeom prst="rect">
            <a:avLst/>
          </a:prstGeom>
          <a:solidFill>
            <a:srgbClr val="008000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53" name="Rectangle 95"/>
          <p:cNvSpPr>
            <a:spLocks noChangeAspect="1" noChangeArrowheads="1"/>
          </p:cNvSpPr>
          <p:nvPr/>
        </p:nvSpPr>
        <p:spPr bwMode="auto">
          <a:xfrm>
            <a:off x="4779963" y="3671888"/>
            <a:ext cx="84137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54" name="Freeform 96"/>
          <p:cNvSpPr>
            <a:spLocks noChangeAspect="1"/>
          </p:cNvSpPr>
          <p:nvPr/>
        </p:nvSpPr>
        <p:spPr bwMode="auto">
          <a:xfrm>
            <a:off x="2805113" y="2008188"/>
            <a:ext cx="407987" cy="854075"/>
          </a:xfrm>
          <a:custGeom>
            <a:avLst/>
            <a:gdLst>
              <a:gd name="T0" fmla="*/ 0 w 316"/>
              <a:gd name="T1" fmla="*/ 102118 h 552"/>
              <a:gd name="T2" fmla="*/ 25822 w 316"/>
              <a:gd name="T3" fmla="*/ 86645 h 552"/>
              <a:gd name="T4" fmla="*/ 64555 w 316"/>
              <a:gd name="T5" fmla="*/ 123779 h 552"/>
              <a:gd name="T6" fmla="*/ 95541 w 316"/>
              <a:gd name="T7" fmla="*/ 117590 h 552"/>
              <a:gd name="T8" fmla="*/ 224651 w 316"/>
              <a:gd name="T9" fmla="*/ 0 h 552"/>
              <a:gd name="T10" fmla="*/ 253055 w 316"/>
              <a:gd name="T11" fmla="*/ 176385 h 552"/>
              <a:gd name="T12" fmla="*/ 369254 w 316"/>
              <a:gd name="T13" fmla="*/ 297070 h 552"/>
              <a:gd name="T14" fmla="*/ 377001 w 316"/>
              <a:gd name="T15" fmla="*/ 557005 h 552"/>
              <a:gd name="T16" fmla="*/ 307281 w 316"/>
              <a:gd name="T17" fmla="*/ 696257 h 552"/>
              <a:gd name="T18" fmla="*/ 307281 w 316"/>
              <a:gd name="T19" fmla="*/ 844792 h 552"/>
              <a:gd name="T20" fmla="*/ 407987 w 316"/>
              <a:gd name="T21" fmla="*/ 854075 h 55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16"/>
              <a:gd name="T34" fmla="*/ 0 h 552"/>
              <a:gd name="T35" fmla="*/ 316 w 316"/>
              <a:gd name="T36" fmla="*/ 552 h 55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16" h="552">
                <a:moveTo>
                  <a:pt x="0" y="66"/>
                </a:moveTo>
                <a:lnTo>
                  <a:pt x="20" y="56"/>
                </a:lnTo>
                <a:lnTo>
                  <a:pt x="50" y="80"/>
                </a:lnTo>
                <a:lnTo>
                  <a:pt x="74" y="76"/>
                </a:lnTo>
                <a:lnTo>
                  <a:pt x="174" y="0"/>
                </a:lnTo>
                <a:lnTo>
                  <a:pt x="196" y="114"/>
                </a:lnTo>
                <a:lnTo>
                  <a:pt x="286" y="192"/>
                </a:lnTo>
                <a:lnTo>
                  <a:pt x="292" y="360"/>
                </a:lnTo>
                <a:lnTo>
                  <a:pt x="238" y="450"/>
                </a:lnTo>
                <a:lnTo>
                  <a:pt x="238" y="546"/>
                </a:lnTo>
                <a:lnTo>
                  <a:pt x="316" y="552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55" name="Freeform 97"/>
          <p:cNvSpPr>
            <a:spLocks noChangeAspect="1"/>
          </p:cNvSpPr>
          <p:nvPr/>
        </p:nvSpPr>
        <p:spPr bwMode="auto">
          <a:xfrm>
            <a:off x="2495550" y="2117725"/>
            <a:ext cx="366713" cy="179388"/>
          </a:xfrm>
          <a:custGeom>
            <a:avLst/>
            <a:gdLst>
              <a:gd name="T0" fmla="*/ 0 w 284"/>
              <a:gd name="T1" fmla="*/ 179388 h 115"/>
              <a:gd name="T2" fmla="*/ 118794 w 284"/>
              <a:gd name="T3" fmla="*/ 179388 h 115"/>
              <a:gd name="T4" fmla="*/ 196269 w 284"/>
              <a:gd name="T5" fmla="*/ 179388 h 115"/>
              <a:gd name="T6" fmla="*/ 330558 w 284"/>
              <a:gd name="T7" fmla="*/ 143510 h 115"/>
              <a:gd name="T8" fmla="*/ 366713 w 284"/>
              <a:gd name="T9" fmla="*/ 99833 h 115"/>
              <a:gd name="T10" fmla="*/ 335723 w 284"/>
              <a:gd name="T11" fmla="*/ 0 h 11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84"/>
              <a:gd name="T19" fmla="*/ 0 h 115"/>
              <a:gd name="T20" fmla="*/ 284 w 284"/>
              <a:gd name="T21" fmla="*/ 115 h 11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84" h="115">
                <a:moveTo>
                  <a:pt x="0" y="115"/>
                </a:moveTo>
                <a:lnTo>
                  <a:pt x="92" y="115"/>
                </a:lnTo>
                <a:lnTo>
                  <a:pt x="152" y="115"/>
                </a:lnTo>
                <a:lnTo>
                  <a:pt x="256" y="92"/>
                </a:lnTo>
                <a:lnTo>
                  <a:pt x="284" y="64"/>
                </a:lnTo>
                <a:lnTo>
                  <a:pt x="260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56" name="Freeform 98"/>
          <p:cNvSpPr>
            <a:spLocks noChangeAspect="1"/>
          </p:cNvSpPr>
          <p:nvPr/>
        </p:nvSpPr>
        <p:spPr bwMode="auto">
          <a:xfrm>
            <a:off x="1978025" y="2287588"/>
            <a:ext cx="517525" cy="454025"/>
          </a:xfrm>
          <a:custGeom>
            <a:avLst/>
            <a:gdLst>
              <a:gd name="T0" fmla="*/ 2588 w 400"/>
              <a:gd name="T1" fmla="*/ 454025 h 293"/>
              <a:gd name="T2" fmla="*/ 0 w 400"/>
              <a:gd name="T3" fmla="*/ 91425 h 293"/>
              <a:gd name="T4" fmla="*/ 10351 w 400"/>
              <a:gd name="T5" fmla="*/ 41838 h 293"/>
              <a:gd name="T6" fmla="*/ 56928 w 400"/>
              <a:gd name="T7" fmla="*/ 17045 h 293"/>
              <a:gd name="T8" fmla="*/ 517525 w 400"/>
              <a:gd name="T9" fmla="*/ 0 h 29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00"/>
              <a:gd name="T16" fmla="*/ 0 h 293"/>
              <a:gd name="T17" fmla="*/ 400 w 400"/>
              <a:gd name="T18" fmla="*/ 293 h 29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00" h="293">
                <a:moveTo>
                  <a:pt x="2" y="293"/>
                </a:moveTo>
                <a:lnTo>
                  <a:pt x="0" y="59"/>
                </a:lnTo>
                <a:lnTo>
                  <a:pt x="8" y="27"/>
                </a:lnTo>
                <a:lnTo>
                  <a:pt x="44" y="11"/>
                </a:lnTo>
                <a:lnTo>
                  <a:pt x="400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57" name="Freeform 99"/>
          <p:cNvSpPr>
            <a:spLocks noChangeAspect="1"/>
          </p:cNvSpPr>
          <p:nvPr/>
        </p:nvSpPr>
        <p:spPr bwMode="auto">
          <a:xfrm>
            <a:off x="1998663" y="2286000"/>
            <a:ext cx="498475" cy="474663"/>
          </a:xfrm>
          <a:custGeom>
            <a:avLst/>
            <a:gdLst>
              <a:gd name="T0" fmla="*/ 0 w 386"/>
              <a:gd name="T1" fmla="*/ 474663 h 306"/>
              <a:gd name="T2" fmla="*/ 359005 w 386"/>
              <a:gd name="T3" fmla="*/ 452946 h 306"/>
              <a:gd name="T4" fmla="*/ 459733 w 386"/>
              <a:gd name="T5" fmla="*/ 446742 h 306"/>
              <a:gd name="T6" fmla="*/ 498475 w 386"/>
              <a:gd name="T7" fmla="*/ 390899 h 306"/>
              <a:gd name="T8" fmla="*/ 495892 w 386"/>
              <a:gd name="T9" fmla="*/ 0 h 30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86"/>
              <a:gd name="T16" fmla="*/ 0 h 306"/>
              <a:gd name="T17" fmla="*/ 386 w 386"/>
              <a:gd name="T18" fmla="*/ 306 h 30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86" h="306">
                <a:moveTo>
                  <a:pt x="0" y="306"/>
                </a:moveTo>
                <a:lnTo>
                  <a:pt x="278" y="292"/>
                </a:lnTo>
                <a:lnTo>
                  <a:pt x="356" y="288"/>
                </a:lnTo>
                <a:lnTo>
                  <a:pt x="386" y="252"/>
                </a:lnTo>
                <a:lnTo>
                  <a:pt x="384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59" name="Freeform 101"/>
          <p:cNvSpPr>
            <a:spLocks noChangeAspect="1"/>
          </p:cNvSpPr>
          <p:nvPr/>
        </p:nvSpPr>
        <p:spPr bwMode="auto">
          <a:xfrm>
            <a:off x="2895600" y="2117725"/>
            <a:ext cx="3205163" cy="1389063"/>
          </a:xfrm>
          <a:custGeom>
            <a:avLst/>
            <a:gdLst>
              <a:gd name="T0" fmla="*/ 0 w 2483"/>
              <a:gd name="T1" fmla="*/ 1361158 h 896"/>
              <a:gd name="T2" fmla="*/ 15490 w 2483"/>
              <a:gd name="T3" fmla="*/ 1389063 h 896"/>
              <a:gd name="T4" fmla="*/ 111012 w 2483"/>
              <a:gd name="T5" fmla="*/ 1091407 h 896"/>
              <a:gd name="T6" fmla="*/ 111012 w 2483"/>
              <a:gd name="T7" fmla="*/ 936377 h 896"/>
              <a:gd name="T8" fmla="*/ 295603 w 2483"/>
              <a:gd name="T9" fmla="*/ 892969 h 896"/>
              <a:gd name="T10" fmla="*/ 316256 w 2483"/>
              <a:gd name="T11" fmla="*/ 733289 h 896"/>
              <a:gd name="T12" fmla="*/ 990076 w 2483"/>
              <a:gd name="T13" fmla="*/ 500745 h 896"/>
              <a:gd name="T14" fmla="*/ 1169504 w 2483"/>
              <a:gd name="T15" fmla="*/ 438733 h 896"/>
              <a:gd name="T16" fmla="*/ 1629044 w 2483"/>
              <a:gd name="T17" fmla="*/ 500745 h 896"/>
              <a:gd name="T18" fmla="*/ 2073094 w 2483"/>
              <a:gd name="T19" fmla="*/ 604614 h 896"/>
              <a:gd name="T20" fmla="*/ 3205163 w 2483"/>
              <a:gd name="T21" fmla="*/ 604614 h 896"/>
              <a:gd name="T22" fmla="*/ 3132876 w 2483"/>
              <a:gd name="T23" fmla="*/ 285254 h 896"/>
              <a:gd name="T24" fmla="*/ 3141912 w 2483"/>
              <a:gd name="T25" fmla="*/ 0 h 89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483"/>
              <a:gd name="T40" fmla="*/ 0 h 896"/>
              <a:gd name="T41" fmla="*/ 2483 w 2483"/>
              <a:gd name="T42" fmla="*/ 896 h 89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483" h="896">
                <a:moveTo>
                  <a:pt x="0" y="878"/>
                </a:moveTo>
                <a:lnTo>
                  <a:pt x="12" y="896"/>
                </a:lnTo>
                <a:lnTo>
                  <a:pt x="86" y="704"/>
                </a:lnTo>
                <a:lnTo>
                  <a:pt x="86" y="604"/>
                </a:lnTo>
                <a:lnTo>
                  <a:pt x="229" y="576"/>
                </a:lnTo>
                <a:lnTo>
                  <a:pt x="245" y="473"/>
                </a:lnTo>
                <a:lnTo>
                  <a:pt x="767" y="323"/>
                </a:lnTo>
                <a:lnTo>
                  <a:pt x="906" y="283"/>
                </a:lnTo>
                <a:lnTo>
                  <a:pt x="1262" y="323"/>
                </a:lnTo>
                <a:lnTo>
                  <a:pt x="1606" y="390"/>
                </a:lnTo>
                <a:lnTo>
                  <a:pt x="2483" y="390"/>
                </a:lnTo>
                <a:lnTo>
                  <a:pt x="2427" y="184"/>
                </a:lnTo>
                <a:lnTo>
                  <a:pt x="2434" y="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60" name="Rectangle 102"/>
          <p:cNvSpPr>
            <a:spLocks noChangeAspect="1" noChangeArrowheads="1"/>
          </p:cNvSpPr>
          <p:nvPr/>
        </p:nvSpPr>
        <p:spPr bwMode="auto">
          <a:xfrm>
            <a:off x="2882900" y="3471863"/>
            <a:ext cx="146050" cy="171450"/>
          </a:xfrm>
          <a:prstGeom prst="rect">
            <a:avLst/>
          </a:prstGeom>
          <a:solidFill>
            <a:srgbClr val="339966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61" name="Text Box 103"/>
          <p:cNvSpPr txBox="1">
            <a:spLocks noChangeAspect="1" noChangeArrowheads="1"/>
          </p:cNvSpPr>
          <p:nvPr/>
        </p:nvSpPr>
        <p:spPr bwMode="auto">
          <a:xfrm>
            <a:off x="3100388" y="3865563"/>
            <a:ext cx="6191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12307">
            <a:spAutoFit/>
          </a:bodyPr>
          <a:lstStyle/>
          <a:p>
            <a:pPr defTabSz="615950" eaLnBrk="0" hangingPunct="0">
              <a:spcBef>
                <a:spcPct val="50000"/>
              </a:spcBef>
            </a:pPr>
            <a:r>
              <a:rPr lang="en-US" sz="600" b="1" dirty="0">
                <a:solidFill>
                  <a:srgbClr val="7800F0"/>
                </a:solidFill>
              </a:rPr>
              <a:t>Palomar Energy </a:t>
            </a:r>
          </a:p>
        </p:txBody>
      </p:sp>
      <p:sp>
        <p:nvSpPr>
          <p:cNvPr id="19564" name="Freeform 106"/>
          <p:cNvSpPr>
            <a:spLocks noChangeAspect="1"/>
          </p:cNvSpPr>
          <p:nvPr/>
        </p:nvSpPr>
        <p:spPr bwMode="auto">
          <a:xfrm>
            <a:off x="2174875" y="6477000"/>
            <a:ext cx="5189538" cy="90488"/>
          </a:xfrm>
          <a:custGeom>
            <a:avLst/>
            <a:gdLst>
              <a:gd name="T0" fmla="*/ 0 w 4066"/>
              <a:gd name="T1" fmla="*/ 90488 h 60"/>
              <a:gd name="T2" fmla="*/ 74027 w 4066"/>
              <a:gd name="T3" fmla="*/ 85964 h 60"/>
              <a:gd name="T4" fmla="*/ 5189538 w 4066"/>
              <a:gd name="T5" fmla="*/ 0 h 60"/>
              <a:gd name="T6" fmla="*/ 0 60000 65536"/>
              <a:gd name="T7" fmla="*/ 0 60000 65536"/>
              <a:gd name="T8" fmla="*/ 0 60000 65536"/>
              <a:gd name="T9" fmla="*/ 0 w 4066"/>
              <a:gd name="T10" fmla="*/ 0 h 60"/>
              <a:gd name="T11" fmla="*/ 4066 w 4066"/>
              <a:gd name="T12" fmla="*/ 60 h 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66" h="60">
                <a:moveTo>
                  <a:pt x="0" y="60"/>
                </a:moveTo>
                <a:lnTo>
                  <a:pt x="58" y="57"/>
                </a:lnTo>
                <a:lnTo>
                  <a:pt x="4066" y="0"/>
                </a:lnTo>
              </a:path>
            </a:pathLst>
          </a:custGeom>
          <a:noFill/>
          <a:ln w="12700" cap="flat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565" name="Freeform 107"/>
          <p:cNvSpPr>
            <a:spLocks noChangeAspect="1"/>
          </p:cNvSpPr>
          <p:nvPr/>
        </p:nvSpPr>
        <p:spPr bwMode="auto">
          <a:xfrm>
            <a:off x="3160713" y="5970588"/>
            <a:ext cx="255587" cy="661987"/>
          </a:xfrm>
          <a:custGeom>
            <a:avLst/>
            <a:gdLst>
              <a:gd name="T0" fmla="*/ 255587 w 198"/>
              <a:gd name="T1" fmla="*/ 661987 h 426"/>
              <a:gd name="T2" fmla="*/ 117467 w 198"/>
              <a:gd name="T3" fmla="*/ 229986 h 426"/>
              <a:gd name="T4" fmla="*/ 33562 w 198"/>
              <a:gd name="T5" fmla="*/ 77698 h 426"/>
              <a:gd name="T6" fmla="*/ 0 w 198"/>
              <a:gd name="T7" fmla="*/ 0 h 426"/>
              <a:gd name="T8" fmla="*/ 0 60000 65536"/>
              <a:gd name="T9" fmla="*/ 0 60000 65536"/>
              <a:gd name="T10" fmla="*/ 0 60000 65536"/>
              <a:gd name="T11" fmla="*/ 0 60000 65536"/>
              <a:gd name="T12" fmla="*/ 0 w 198"/>
              <a:gd name="T13" fmla="*/ 0 h 426"/>
              <a:gd name="T14" fmla="*/ 198 w 198"/>
              <a:gd name="T15" fmla="*/ 426 h 4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8" h="426">
                <a:moveTo>
                  <a:pt x="198" y="426"/>
                </a:moveTo>
                <a:lnTo>
                  <a:pt x="91" y="148"/>
                </a:lnTo>
                <a:lnTo>
                  <a:pt x="26" y="50"/>
                </a:lnTo>
                <a:lnTo>
                  <a:pt x="0" y="0"/>
                </a:lnTo>
              </a:path>
            </a:pathLst>
          </a:custGeom>
          <a:noFill/>
          <a:ln w="41275">
            <a:solidFill>
              <a:srgbClr val="008000"/>
            </a:solidFill>
            <a:round/>
            <a:headEnd type="stealth" w="med" len="lg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566" name="Text Box 108"/>
          <p:cNvSpPr txBox="1">
            <a:spLocks noChangeAspect="1" noChangeArrowheads="1"/>
          </p:cNvSpPr>
          <p:nvPr/>
        </p:nvSpPr>
        <p:spPr bwMode="auto">
          <a:xfrm>
            <a:off x="2476500" y="3200400"/>
            <a:ext cx="258763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615950" eaLnBrk="0" hangingPunct="0">
              <a:spcBef>
                <a:spcPct val="50000"/>
              </a:spcBef>
            </a:pPr>
            <a:r>
              <a:rPr lang="en-US" sz="500" b="1" dirty="0">
                <a:solidFill>
                  <a:srgbClr val="7800F0"/>
                </a:solidFill>
              </a:rPr>
              <a:t>Calpeak </a:t>
            </a:r>
            <a:br>
              <a:rPr lang="en-US" sz="500" b="1" dirty="0">
                <a:solidFill>
                  <a:srgbClr val="7800F0"/>
                </a:solidFill>
              </a:rPr>
            </a:br>
            <a:r>
              <a:rPr lang="en-US" sz="500" b="1" dirty="0">
                <a:solidFill>
                  <a:srgbClr val="7800F0"/>
                </a:solidFill>
              </a:rPr>
              <a:t>Peaker</a:t>
            </a:r>
          </a:p>
        </p:txBody>
      </p:sp>
      <p:sp>
        <p:nvSpPr>
          <p:cNvPr id="19567" name="Freeform 109"/>
          <p:cNvSpPr>
            <a:spLocks noChangeAspect="1"/>
          </p:cNvSpPr>
          <p:nvPr/>
        </p:nvSpPr>
        <p:spPr bwMode="auto">
          <a:xfrm>
            <a:off x="3216275" y="5132388"/>
            <a:ext cx="155575" cy="182562"/>
          </a:xfrm>
          <a:custGeom>
            <a:avLst/>
            <a:gdLst>
              <a:gd name="T0" fmla="*/ 155575 w 156"/>
              <a:gd name="T1" fmla="*/ 0 h 154"/>
              <a:gd name="T2" fmla="*/ 0 w 156"/>
              <a:gd name="T3" fmla="*/ 182562 h 154"/>
              <a:gd name="T4" fmla="*/ 0 60000 65536"/>
              <a:gd name="T5" fmla="*/ 0 60000 65536"/>
              <a:gd name="T6" fmla="*/ 0 w 156"/>
              <a:gd name="T7" fmla="*/ 0 h 154"/>
              <a:gd name="T8" fmla="*/ 156 w 156"/>
              <a:gd name="T9" fmla="*/ 154 h 15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56" h="154">
                <a:moveTo>
                  <a:pt x="156" y="0"/>
                </a:moveTo>
                <a:lnTo>
                  <a:pt x="0" y="154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68" name="Rectangle 110"/>
          <p:cNvSpPr>
            <a:spLocks noChangeAspect="1" noChangeArrowheads="1"/>
          </p:cNvSpPr>
          <p:nvPr/>
        </p:nvSpPr>
        <p:spPr bwMode="auto">
          <a:xfrm>
            <a:off x="5208588" y="5435600"/>
            <a:ext cx="84137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69" name="Rectangle 111"/>
          <p:cNvSpPr>
            <a:spLocks noChangeAspect="1" noChangeArrowheads="1"/>
          </p:cNvSpPr>
          <p:nvPr/>
        </p:nvSpPr>
        <p:spPr bwMode="auto">
          <a:xfrm>
            <a:off x="4533900" y="5949950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0" name="Rectangle 112"/>
          <p:cNvSpPr>
            <a:spLocks noChangeAspect="1" noChangeArrowheads="1"/>
          </p:cNvSpPr>
          <p:nvPr/>
        </p:nvSpPr>
        <p:spPr bwMode="auto">
          <a:xfrm>
            <a:off x="5268913" y="6024563"/>
            <a:ext cx="85725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1" name="Rectangle 113"/>
          <p:cNvSpPr>
            <a:spLocks noChangeAspect="1" noChangeArrowheads="1"/>
          </p:cNvSpPr>
          <p:nvPr/>
        </p:nvSpPr>
        <p:spPr bwMode="auto">
          <a:xfrm>
            <a:off x="4029075" y="5129213"/>
            <a:ext cx="84138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2" name="Rectangle 114"/>
          <p:cNvSpPr>
            <a:spLocks noChangeAspect="1" noChangeArrowheads="1"/>
          </p:cNvSpPr>
          <p:nvPr/>
        </p:nvSpPr>
        <p:spPr bwMode="auto">
          <a:xfrm>
            <a:off x="4044950" y="5362575"/>
            <a:ext cx="84138" cy="103188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3" name="Rectangle 115"/>
          <p:cNvSpPr>
            <a:spLocks noChangeAspect="1" noChangeArrowheads="1"/>
          </p:cNvSpPr>
          <p:nvPr/>
        </p:nvSpPr>
        <p:spPr bwMode="auto">
          <a:xfrm>
            <a:off x="3657600" y="4460875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4" name="Rectangle 116"/>
          <p:cNvSpPr>
            <a:spLocks noChangeAspect="1" noChangeArrowheads="1"/>
          </p:cNvSpPr>
          <p:nvPr/>
        </p:nvSpPr>
        <p:spPr bwMode="auto">
          <a:xfrm>
            <a:off x="4840288" y="4186238"/>
            <a:ext cx="85725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5" name="Rectangle 117"/>
          <p:cNvSpPr>
            <a:spLocks noChangeAspect="1" noChangeArrowheads="1"/>
          </p:cNvSpPr>
          <p:nvPr/>
        </p:nvSpPr>
        <p:spPr bwMode="auto">
          <a:xfrm>
            <a:off x="4840288" y="4884738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6" name="Rectangle 118"/>
          <p:cNvSpPr>
            <a:spLocks noChangeAspect="1" noChangeArrowheads="1"/>
          </p:cNvSpPr>
          <p:nvPr/>
        </p:nvSpPr>
        <p:spPr bwMode="auto">
          <a:xfrm>
            <a:off x="3062288" y="4370388"/>
            <a:ext cx="85725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7" name="Rectangle 119"/>
          <p:cNvSpPr>
            <a:spLocks noChangeAspect="1" noChangeArrowheads="1"/>
          </p:cNvSpPr>
          <p:nvPr/>
        </p:nvSpPr>
        <p:spPr bwMode="auto">
          <a:xfrm>
            <a:off x="3049588" y="4151313"/>
            <a:ext cx="85725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8" name="Rectangle 120"/>
          <p:cNvSpPr>
            <a:spLocks noChangeAspect="1" noChangeArrowheads="1"/>
          </p:cNvSpPr>
          <p:nvPr/>
        </p:nvSpPr>
        <p:spPr bwMode="auto">
          <a:xfrm>
            <a:off x="2952750" y="3714750"/>
            <a:ext cx="85725" cy="103188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79" name="Rectangle 121"/>
          <p:cNvSpPr>
            <a:spLocks noChangeAspect="1" noChangeArrowheads="1"/>
          </p:cNvSpPr>
          <p:nvPr/>
        </p:nvSpPr>
        <p:spPr bwMode="auto">
          <a:xfrm>
            <a:off x="3248025" y="3267075"/>
            <a:ext cx="84138" cy="103188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0" name="Rectangle 122"/>
          <p:cNvSpPr>
            <a:spLocks noChangeAspect="1" noChangeArrowheads="1"/>
          </p:cNvSpPr>
          <p:nvPr/>
        </p:nvSpPr>
        <p:spPr bwMode="auto">
          <a:xfrm>
            <a:off x="3656013" y="2879725"/>
            <a:ext cx="84137" cy="103188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1" name="Rectangle 123"/>
          <p:cNvSpPr>
            <a:spLocks noChangeAspect="1" noChangeArrowheads="1"/>
          </p:cNvSpPr>
          <p:nvPr/>
        </p:nvSpPr>
        <p:spPr bwMode="auto">
          <a:xfrm>
            <a:off x="5638800" y="5722938"/>
            <a:ext cx="85725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2" name="Rectangle 124"/>
          <p:cNvSpPr>
            <a:spLocks noChangeAspect="1" noChangeArrowheads="1"/>
          </p:cNvSpPr>
          <p:nvPr/>
        </p:nvSpPr>
        <p:spPr bwMode="auto">
          <a:xfrm rot="-1655938">
            <a:off x="2790825" y="2054225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3" name="Rectangle 125"/>
          <p:cNvSpPr>
            <a:spLocks noChangeAspect="1" noChangeArrowheads="1"/>
          </p:cNvSpPr>
          <p:nvPr/>
        </p:nvSpPr>
        <p:spPr bwMode="auto">
          <a:xfrm>
            <a:off x="2457450" y="2362200"/>
            <a:ext cx="85725" cy="103188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4" name="Rectangle 126"/>
          <p:cNvSpPr>
            <a:spLocks noChangeAspect="1" noChangeArrowheads="1"/>
          </p:cNvSpPr>
          <p:nvPr/>
        </p:nvSpPr>
        <p:spPr bwMode="auto">
          <a:xfrm>
            <a:off x="1960563" y="2716213"/>
            <a:ext cx="142875" cy="171450"/>
          </a:xfrm>
          <a:prstGeom prst="rect">
            <a:avLst/>
          </a:prstGeom>
          <a:solidFill>
            <a:srgbClr val="339966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5" name="Rectangle 127"/>
          <p:cNvSpPr>
            <a:spLocks noChangeAspect="1" noChangeArrowheads="1"/>
          </p:cNvSpPr>
          <p:nvPr/>
        </p:nvSpPr>
        <p:spPr bwMode="auto">
          <a:xfrm>
            <a:off x="3860800" y="2586038"/>
            <a:ext cx="85725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6" name="Rectangle 128"/>
          <p:cNvSpPr>
            <a:spLocks noChangeAspect="1" noChangeArrowheads="1"/>
          </p:cNvSpPr>
          <p:nvPr/>
        </p:nvSpPr>
        <p:spPr bwMode="auto">
          <a:xfrm>
            <a:off x="3186113" y="2827338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7" name="Rectangle 129"/>
          <p:cNvSpPr>
            <a:spLocks noChangeAspect="1" noChangeArrowheads="1"/>
          </p:cNvSpPr>
          <p:nvPr/>
        </p:nvSpPr>
        <p:spPr bwMode="auto">
          <a:xfrm>
            <a:off x="6065838" y="2689225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8" name="Rectangle 130"/>
          <p:cNvSpPr>
            <a:spLocks noChangeAspect="1" noChangeArrowheads="1"/>
          </p:cNvSpPr>
          <p:nvPr/>
        </p:nvSpPr>
        <p:spPr bwMode="auto">
          <a:xfrm>
            <a:off x="6005513" y="2090738"/>
            <a:ext cx="85725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89" name="Rectangle 131"/>
          <p:cNvSpPr>
            <a:spLocks noChangeAspect="1" noChangeArrowheads="1"/>
          </p:cNvSpPr>
          <p:nvPr/>
        </p:nvSpPr>
        <p:spPr bwMode="auto">
          <a:xfrm>
            <a:off x="4916488" y="2682875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90" name="Rectangle 132"/>
          <p:cNvSpPr>
            <a:spLocks noChangeAspect="1" noChangeArrowheads="1"/>
          </p:cNvSpPr>
          <p:nvPr/>
        </p:nvSpPr>
        <p:spPr bwMode="auto">
          <a:xfrm>
            <a:off x="3187700" y="5268913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91" name="Rectangle 133"/>
          <p:cNvSpPr>
            <a:spLocks noChangeAspect="1" noChangeArrowheads="1"/>
          </p:cNvSpPr>
          <p:nvPr/>
        </p:nvSpPr>
        <p:spPr bwMode="auto">
          <a:xfrm>
            <a:off x="3300413" y="5116513"/>
            <a:ext cx="85725" cy="101600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592" name="Text Box 134"/>
          <p:cNvSpPr txBox="1">
            <a:spLocks noChangeAspect="1" noChangeArrowheads="1"/>
          </p:cNvSpPr>
          <p:nvPr/>
        </p:nvSpPr>
        <p:spPr bwMode="auto">
          <a:xfrm>
            <a:off x="2952750" y="5268913"/>
            <a:ext cx="209550" cy="8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6154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500" dirty="0"/>
              <a:t>El Cajon</a:t>
            </a:r>
          </a:p>
        </p:txBody>
      </p:sp>
      <p:sp>
        <p:nvSpPr>
          <p:cNvPr id="19593" name="Text Box 135"/>
          <p:cNvSpPr txBox="1">
            <a:spLocks noChangeAspect="1" noChangeArrowheads="1"/>
          </p:cNvSpPr>
          <p:nvPr/>
        </p:nvSpPr>
        <p:spPr bwMode="auto">
          <a:xfrm>
            <a:off x="2808288" y="5649913"/>
            <a:ext cx="258762" cy="15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6154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500" b="1" dirty="0">
                <a:solidFill>
                  <a:srgbClr val="7800F0"/>
                </a:solidFill>
              </a:rPr>
              <a:t>Calpeak </a:t>
            </a:r>
            <a:br>
              <a:rPr lang="en-US" sz="500" b="1" dirty="0">
                <a:solidFill>
                  <a:srgbClr val="7800F0"/>
                </a:solidFill>
              </a:rPr>
            </a:br>
            <a:r>
              <a:rPr lang="en-US" sz="500" b="1" dirty="0">
                <a:solidFill>
                  <a:srgbClr val="7800F0"/>
                </a:solidFill>
              </a:rPr>
              <a:t>Peaker</a:t>
            </a:r>
          </a:p>
        </p:txBody>
      </p:sp>
      <p:sp>
        <p:nvSpPr>
          <p:cNvPr id="19594" name="Text Box 136"/>
          <p:cNvSpPr txBox="1">
            <a:spLocks noChangeAspect="1" noChangeArrowheads="1"/>
          </p:cNvSpPr>
          <p:nvPr/>
        </p:nvSpPr>
        <p:spPr bwMode="auto">
          <a:xfrm>
            <a:off x="3286125" y="6629400"/>
            <a:ext cx="371475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500" dirty="0"/>
              <a:t>TO TIJUANA</a:t>
            </a:r>
            <a:br>
              <a:rPr lang="en-US" sz="500" dirty="0"/>
            </a:br>
            <a:r>
              <a:rPr lang="en-US" sz="500" dirty="0"/>
              <a:t>(CFE)</a:t>
            </a:r>
          </a:p>
        </p:txBody>
      </p:sp>
      <p:grpSp>
        <p:nvGrpSpPr>
          <p:cNvPr id="2" name="Group 137"/>
          <p:cNvGrpSpPr>
            <a:grpSpLocks noChangeAspect="1"/>
          </p:cNvGrpSpPr>
          <p:nvPr/>
        </p:nvGrpSpPr>
        <p:grpSpPr bwMode="auto">
          <a:xfrm>
            <a:off x="3000375" y="6400800"/>
            <a:ext cx="96838" cy="115888"/>
            <a:chOff x="768" y="2880"/>
            <a:chExt cx="432" cy="432"/>
          </a:xfrm>
        </p:grpSpPr>
        <p:sp>
          <p:nvSpPr>
            <p:cNvPr id="21071" name="Oval 138"/>
            <p:cNvSpPr>
              <a:spLocks noChangeAspect="1" noChangeArrowheads="1"/>
            </p:cNvSpPr>
            <p:nvPr/>
          </p:nvSpPr>
          <p:spPr bwMode="auto">
            <a:xfrm>
              <a:off x="768" y="2880"/>
              <a:ext cx="432" cy="432"/>
            </a:xfrm>
            <a:prstGeom prst="ellipse">
              <a:avLst/>
            </a:prstGeom>
            <a:solidFill>
              <a:srgbClr val="C57A17"/>
            </a:soli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1072" name="Freeform 139"/>
            <p:cNvSpPr>
              <a:spLocks noChangeAspect="1"/>
            </p:cNvSpPr>
            <p:nvPr/>
          </p:nvSpPr>
          <p:spPr bwMode="auto">
            <a:xfrm>
              <a:off x="798" y="3066"/>
              <a:ext cx="378" cy="72"/>
            </a:xfrm>
            <a:custGeom>
              <a:avLst/>
              <a:gdLst>
                <a:gd name="T0" fmla="*/ 0 w 378"/>
                <a:gd name="T1" fmla="*/ 39 h 72"/>
                <a:gd name="T2" fmla="*/ 48 w 378"/>
                <a:gd name="T3" fmla="*/ 60 h 72"/>
                <a:gd name="T4" fmla="*/ 99 w 378"/>
                <a:gd name="T5" fmla="*/ 72 h 72"/>
                <a:gd name="T6" fmla="*/ 150 w 378"/>
                <a:gd name="T7" fmla="*/ 57 h 72"/>
                <a:gd name="T8" fmla="*/ 186 w 378"/>
                <a:gd name="T9" fmla="*/ 39 h 72"/>
                <a:gd name="T10" fmla="*/ 228 w 378"/>
                <a:gd name="T11" fmla="*/ 9 h 72"/>
                <a:gd name="T12" fmla="*/ 285 w 378"/>
                <a:gd name="T13" fmla="*/ 0 h 72"/>
                <a:gd name="T14" fmla="*/ 333 w 378"/>
                <a:gd name="T15" fmla="*/ 15 h 72"/>
                <a:gd name="T16" fmla="*/ 378 w 378"/>
                <a:gd name="T17" fmla="*/ 36 h 7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78"/>
                <a:gd name="T28" fmla="*/ 0 h 72"/>
                <a:gd name="T29" fmla="*/ 378 w 378"/>
                <a:gd name="T30" fmla="*/ 72 h 7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78" h="72">
                  <a:moveTo>
                    <a:pt x="0" y="39"/>
                  </a:moveTo>
                  <a:lnTo>
                    <a:pt x="48" y="60"/>
                  </a:lnTo>
                  <a:lnTo>
                    <a:pt x="99" y="72"/>
                  </a:lnTo>
                  <a:lnTo>
                    <a:pt x="150" y="57"/>
                  </a:lnTo>
                  <a:lnTo>
                    <a:pt x="186" y="39"/>
                  </a:lnTo>
                  <a:lnTo>
                    <a:pt x="228" y="9"/>
                  </a:lnTo>
                  <a:lnTo>
                    <a:pt x="285" y="0"/>
                  </a:lnTo>
                  <a:lnTo>
                    <a:pt x="333" y="15"/>
                  </a:lnTo>
                  <a:lnTo>
                    <a:pt x="378" y="36"/>
                  </a:lnTo>
                </a:path>
              </a:pathLst>
            </a:custGeom>
            <a:solidFill>
              <a:srgbClr val="C57A17"/>
            </a:solidFill>
            <a:ln w="9525" cap="flat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9596" name="Text Box 140"/>
          <p:cNvSpPr txBox="1">
            <a:spLocks noChangeAspect="1" noChangeArrowheads="1"/>
          </p:cNvSpPr>
          <p:nvPr/>
        </p:nvSpPr>
        <p:spPr bwMode="auto">
          <a:xfrm>
            <a:off x="3571875" y="6281738"/>
            <a:ext cx="271463" cy="13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lnSpc>
                <a:spcPct val="75000"/>
              </a:lnSpc>
            </a:pPr>
            <a:r>
              <a:rPr lang="en-US" sz="500" dirty="0"/>
              <a:t>Otay Lake </a:t>
            </a:r>
            <a:br>
              <a:rPr lang="en-US" sz="500" dirty="0"/>
            </a:br>
            <a:endParaRPr lang="en-US" sz="500" dirty="0"/>
          </a:p>
        </p:txBody>
      </p:sp>
      <p:sp>
        <p:nvSpPr>
          <p:cNvPr id="19597" name="Freeform 141"/>
          <p:cNvSpPr>
            <a:spLocks noChangeAspect="1"/>
          </p:cNvSpPr>
          <p:nvPr/>
        </p:nvSpPr>
        <p:spPr bwMode="auto">
          <a:xfrm>
            <a:off x="2263775" y="6299200"/>
            <a:ext cx="1238250" cy="71438"/>
          </a:xfrm>
          <a:custGeom>
            <a:avLst/>
            <a:gdLst>
              <a:gd name="T0" fmla="*/ 1238250 w 960"/>
              <a:gd name="T1" fmla="*/ 0 h 46"/>
              <a:gd name="T2" fmla="*/ 1075730 w 960"/>
              <a:gd name="T3" fmla="*/ 6212 h 46"/>
              <a:gd name="T4" fmla="*/ 232172 w 960"/>
              <a:gd name="T5" fmla="*/ 71438 h 46"/>
              <a:gd name="T6" fmla="*/ 0 w 960"/>
              <a:gd name="T7" fmla="*/ 31060 h 46"/>
              <a:gd name="T8" fmla="*/ 0 60000 65536"/>
              <a:gd name="T9" fmla="*/ 0 60000 65536"/>
              <a:gd name="T10" fmla="*/ 0 60000 65536"/>
              <a:gd name="T11" fmla="*/ 0 60000 65536"/>
              <a:gd name="T12" fmla="*/ 0 w 960"/>
              <a:gd name="T13" fmla="*/ 0 h 46"/>
              <a:gd name="T14" fmla="*/ 960 w 960"/>
              <a:gd name="T15" fmla="*/ 46 h 4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60" h="46">
                <a:moveTo>
                  <a:pt x="960" y="0"/>
                </a:moveTo>
                <a:lnTo>
                  <a:pt x="834" y="4"/>
                </a:lnTo>
                <a:lnTo>
                  <a:pt x="180" y="46"/>
                </a:lnTo>
                <a:lnTo>
                  <a:pt x="0" y="20"/>
                </a:lnTo>
              </a:path>
            </a:pathLst>
          </a:custGeom>
          <a:noFill/>
          <a:ln w="6350">
            <a:solidFill>
              <a:srgbClr val="969696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598" name="Text Box 142"/>
          <p:cNvSpPr txBox="1">
            <a:spLocks noChangeAspect="1" noChangeArrowheads="1"/>
          </p:cNvSpPr>
          <p:nvPr/>
        </p:nvSpPr>
        <p:spPr bwMode="auto">
          <a:xfrm>
            <a:off x="2517775" y="6230937"/>
            <a:ext cx="119063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500" dirty="0"/>
              <a:t>Otay</a:t>
            </a:r>
          </a:p>
        </p:txBody>
      </p:sp>
      <p:sp>
        <p:nvSpPr>
          <p:cNvPr id="19599" name="Rectangle 143"/>
          <p:cNvSpPr>
            <a:spLocks noChangeAspect="1" noChangeArrowheads="1"/>
          </p:cNvSpPr>
          <p:nvPr/>
        </p:nvSpPr>
        <p:spPr bwMode="auto">
          <a:xfrm>
            <a:off x="3470275" y="6262688"/>
            <a:ext cx="85725" cy="103187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00" name="Rectangle 144"/>
          <p:cNvSpPr>
            <a:spLocks noChangeAspect="1" noChangeArrowheads="1"/>
          </p:cNvSpPr>
          <p:nvPr/>
        </p:nvSpPr>
        <p:spPr bwMode="auto">
          <a:xfrm>
            <a:off x="2616200" y="6327775"/>
            <a:ext cx="84138" cy="103188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01" name="Text Box 145"/>
          <p:cNvSpPr txBox="1">
            <a:spLocks noChangeAspect="1" noChangeArrowheads="1"/>
          </p:cNvSpPr>
          <p:nvPr/>
        </p:nvSpPr>
        <p:spPr bwMode="auto">
          <a:xfrm>
            <a:off x="2858618" y="6235229"/>
            <a:ext cx="261290" cy="89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 smtClean="0"/>
              <a:t>Border00</a:t>
            </a:r>
            <a:endParaRPr lang="en-US" sz="500" dirty="0"/>
          </a:p>
        </p:txBody>
      </p:sp>
      <p:sp>
        <p:nvSpPr>
          <p:cNvPr id="19602" name="Freeform 146"/>
          <p:cNvSpPr>
            <a:spLocks noChangeAspect="1"/>
          </p:cNvSpPr>
          <p:nvPr/>
        </p:nvSpPr>
        <p:spPr bwMode="auto">
          <a:xfrm>
            <a:off x="3076575" y="6270625"/>
            <a:ext cx="161925" cy="130175"/>
          </a:xfrm>
          <a:custGeom>
            <a:avLst/>
            <a:gdLst>
              <a:gd name="T0" fmla="*/ 0 w 126"/>
              <a:gd name="T1" fmla="*/ 0 h 84"/>
              <a:gd name="T2" fmla="*/ 161925 w 126"/>
              <a:gd name="T3" fmla="*/ 130175 h 84"/>
              <a:gd name="T4" fmla="*/ 0 60000 65536"/>
              <a:gd name="T5" fmla="*/ 0 60000 65536"/>
              <a:gd name="T6" fmla="*/ 0 w 126"/>
              <a:gd name="T7" fmla="*/ 0 h 84"/>
              <a:gd name="T8" fmla="*/ 126 w 126"/>
              <a:gd name="T9" fmla="*/ 84 h 8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26" h="84">
                <a:moveTo>
                  <a:pt x="0" y="0"/>
                </a:moveTo>
                <a:lnTo>
                  <a:pt x="126" y="84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03" name="Line 147"/>
          <p:cNvSpPr>
            <a:spLocks noChangeAspect="1" noChangeShapeType="1"/>
          </p:cNvSpPr>
          <p:nvPr/>
        </p:nvSpPr>
        <p:spPr bwMode="auto">
          <a:xfrm>
            <a:off x="3284538" y="6308725"/>
            <a:ext cx="0" cy="149225"/>
          </a:xfrm>
          <a:prstGeom prst="line">
            <a:avLst/>
          </a:prstGeom>
          <a:noFill/>
          <a:ln w="63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04" name="Rectangle 148"/>
          <p:cNvSpPr>
            <a:spLocks noChangeAspect="1" noChangeArrowheads="1"/>
          </p:cNvSpPr>
          <p:nvPr/>
        </p:nvSpPr>
        <p:spPr bwMode="auto">
          <a:xfrm>
            <a:off x="3238500" y="6343650"/>
            <a:ext cx="85725" cy="103188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05" name="Rectangle 149"/>
          <p:cNvSpPr>
            <a:spLocks noChangeAspect="1" noChangeArrowheads="1"/>
          </p:cNvSpPr>
          <p:nvPr/>
        </p:nvSpPr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606" name="Freeform 150"/>
          <p:cNvSpPr>
            <a:spLocks noChangeAspect="1"/>
          </p:cNvSpPr>
          <p:nvPr/>
        </p:nvSpPr>
        <p:spPr bwMode="auto">
          <a:xfrm>
            <a:off x="2903538" y="3760788"/>
            <a:ext cx="185737" cy="147637"/>
          </a:xfrm>
          <a:custGeom>
            <a:avLst/>
            <a:gdLst>
              <a:gd name="T0" fmla="*/ 185737 w 144"/>
              <a:gd name="T1" fmla="*/ 147637 h 96"/>
              <a:gd name="T2" fmla="*/ 51594 w 144"/>
              <a:gd name="T3" fmla="*/ 135334 h 96"/>
              <a:gd name="T4" fmla="*/ 0 w 144"/>
              <a:gd name="T5" fmla="*/ 0 h 96"/>
              <a:gd name="T6" fmla="*/ 0 60000 65536"/>
              <a:gd name="T7" fmla="*/ 0 60000 65536"/>
              <a:gd name="T8" fmla="*/ 0 60000 65536"/>
              <a:gd name="T9" fmla="*/ 0 w 144"/>
              <a:gd name="T10" fmla="*/ 0 h 96"/>
              <a:gd name="T11" fmla="*/ 144 w 144"/>
              <a:gd name="T12" fmla="*/ 96 h 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4" h="96">
                <a:moveTo>
                  <a:pt x="144" y="96"/>
                </a:moveTo>
                <a:lnTo>
                  <a:pt x="40" y="88"/>
                </a:lnTo>
                <a:lnTo>
                  <a:pt x="0" y="0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grpSp>
        <p:nvGrpSpPr>
          <p:cNvPr id="3" name="Group 151"/>
          <p:cNvGrpSpPr>
            <a:grpSpLocks noChangeAspect="1"/>
          </p:cNvGrpSpPr>
          <p:nvPr/>
        </p:nvGrpSpPr>
        <p:grpSpPr bwMode="auto">
          <a:xfrm>
            <a:off x="2789238" y="3790950"/>
            <a:ext cx="96837" cy="117475"/>
            <a:chOff x="768" y="2880"/>
            <a:chExt cx="432" cy="432"/>
          </a:xfrm>
        </p:grpSpPr>
        <p:sp>
          <p:nvSpPr>
            <p:cNvPr id="21069" name="Oval 152"/>
            <p:cNvSpPr>
              <a:spLocks noChangeAspect="1" noChangeArrowheads="1"/>
            </p:cNvSpPr>
            <p:nvPr/>
          </p:nvSpPr>
          <p:spPr bwMode="auto">
            <a:xfrm>
              <a:off x="768" y="2880"/>
              <a:ext cx="432" cy="432"/>
            </a:xfrm>
            <a:prstGeom prst="ellipse">
              <a:avLst/>
            </a:prstGeom>
            <a:solidFill>
              <a:srgbClr val="C57A17"/>
            </a:soli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1070" name="Freeform 153"/>
            <p:cNvSpPr>
              <a:spLocks noChangeAspect="1"/>
            </p:cNvSpPr>
            <p:nvPr/>
          </p:nvSpPr>
          <p:spPr bwMode="auto">
            <a:xfrm>
              <a:off x="798" y="3066"/>
              <a:ext cx="378" cy="72"/>
            </a:xfrm>
            <a:custGeom>
              <a:avLst/>
              <a:gdLst>
                <a:gd name="T0" fmla="*/ 0 w 378"/>
                <a:gd name="T1" fmla="*/ 39 h 72"/>
                <a:gd name="T2" fmla="*/ 48 w 378"/>
                <a:gd name="T3" fmla="*/ 60 h 72"/>
                <a:gd name="T4" fmla="*/ 99 w 378"/>
                <a:gd name="T5" fmla="*/ 72 h 72"/>
                <a:gd name="T6" fmla="*/ 150 w 378"/>
                <a:gd name="T7" fmla="*/ 57 h 72"/>
                <a:gd name="T8" fmla="*/ 186 w 378"/>
                <a:gd name="T9" fmla="*/ 39 h 72"/>
                <a:gd name="T10" fmla="*/ 228 w 378"/>
                <a:gd name="T11" fmla="*/ 9 h 72"/>
                <a:gd name="T12" fmla="*/ 285 w 378"/>
                <a:gd name="T13" fmla="*/ 0 h 72"/>
                <a:gd name="T14" fmla="*/ 333 w 378"/>
                <a:gd name="T15" fmla="*/ 15 h 72"/>
                <a:gd name="T16" fmla="*/ 378 w 378"/>
                <a:gd name="T17" fmla="*/ 36 h 7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78"/>
                <a:gd name="T28" fmla="*/ 0 h 72"/>
                <a:gd name="T29" fmla="*/ 378 w 378"/>
                <a:gd name="T30" fmla="*/ 72 h 7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78" h="72">
                  <a:moveTo>
                    <a:pt x="0" y="39"/>
                  </a:moveTo>
                  <a:lnTo>
                    <a:pt x="48" y="60"/>
                  </a:lnTo>
                  <a:lnTo>
                    <a:pt x="99" y="72"/>
                  </a:lnTo>
                  <a:lnTo>
                    <a:pt x="150" y="57"/>
                  </a:lnTo>
                  <a:lnTo>
                    <a:pt x="186" y="39"/>
                  </a:lnTo>
                  <a:lnTo>
                    <a:pt x="228" y="9"/>
                  </a:lnTo>
                  <a:lnTo>
                    <a:pt x="285" y="0"/>
                  </a:lnTo>
                  <a:lnTo>
                    <a:pt x="333" y="15"/>
                  </a:lnTo>
                  <a:lnTo>
                    <a:pt x="378" y="36"/>
                  </a:lnTo>
                </a:path>
              </a:pathLst>
            </a:custGeom>
            <a:solidFill>
              <a:srgbClr val="C57A17"/>
            </a:solidFill>
            <a:ln w="9525" cap="flat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9608" name="Text Box 154"/>
          <p:cNvSpPr txBox="1">
            <a:spLocks noChangeAspect="1" noChangeArrowheads="1"/>
          </p:cNvSpPr>
          <p:nvPr/>
        </p:nvSpPr>
        <p:spPr bwMode="auto">
          <a:xfrm>
            <a:off x="2638425" y="3838575"/>
            <a:ext cx="311150" cy="16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12307">
            <a:spAutoFit/>
          </a:bodyPr>
          <a:lstStyle/>
          <a:p>
            <a:pPr defTabSz="615950" eaLnBrk="0" hangingPunct="0">
              <a:lnSpc>
                <a:spcPct val="85000"/>
              </a:lnSpc>
            </a:pPr>
            <a:r>
              <a:rPr lang="en-US" sz="500" b="1" dirty="0">
                <a:solidFill>
                  <a:srgbClr val="7800F0"/>
                </a:solidFill>
              </a:rPr>
              <a:t>Lake Hodges</a:t>
            </a:r>
          </a:p>
        </p:txBody>
      </p:sp>
      <p:sp>
        <p:nvSpPr>
          <p:cNvPr id="19609" name="Text Box 155"/>
          <p:cNvSpPr txBox="1">
            <a:spLocks noChangeAspect="1" noChangeArrowheads="1"/>
          </p:cNvSpPr>
          <p:nvPr/>
        </p:nvSpPr>
        <p:spPr bwMode="auto">
          <a:xfrm>
            <a:off x="5619750" y="5394325"/>
            <a:ext cx="619125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12307">
            <a:spAutoFit/>
          </a:bodyPr>
          <a:lstStyle/>
          <a:p>
            <a:pPr defTabSz="615950" eaLnBrk="0" hangingPunct="0">
              <a:spcBef>
                <a:spcPct val="50000"/>
              </a:spcBef>
            </a:pPr>
            <a:r>
              <a:rPr lang="en-US" sz="500" b="1" dirty="0">
                <a:solidFill>
                  <a:srgbClr val="7800F0"/>
                </a:solidFill>
              </a:rPr>
              <a:t>Kumeyaay</a:t>
            </a:r>
          </a:p>
        </p:txBody>
      </p:sp>
      <p:sp>
        <p:nvSpPr>
          <p:cNvPr id="19610" name="Line 156"/>
          <p:cNvSpPr>
            <a:spLocks noChangeAspect="1" noChangeShapeType="1"/>
          </p:cNvSpPr>
          <p:nvPr/>
        </p:nvSpPr>
        <p:spPr bwMode="auto">
          <a:xfrm flipV="1">
            <a:off x="5700713" y="5649913"/>
            <a:ext cx="61912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11" name="Text Box 157"/>
          <p:cNvSpPr txBox="1">
            <a:spLocks noChangeAspect="1" noChangeArrowheads="1"/>
          </p:cNvSpPr>
          <p:nvPr/>
        </p:nvSpPr>
        <p:spPr bwMode="auto">
          <a:xfrm>
            <a:off x="2619375" y="2951163"/>
            <a:ext cx="32543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615950" eaLnBrk="0" hangingPunct="0">
              <a:spcBef>
                <a:spcPct val="50000"/>
              </a:spcBef>
            </a:pPr>
            <a:r>
              <a:rPr lang="en-US" sz="500" b="1" dirty="0">
                <a:solidFill>
                  <a:srgbClr val="7800F0"/>
                </a:solidFill>
              </a:rPr>
              <a:t>Wellhead</a:t>
            </a:r>
            <a:br>
              <a:rPr lang="en-US" sz="500" b="1" dirty="0">
                <a:solidFill>
                  <a:srgbClr val="7800F0"/>
                </a:solidFill>
              </a:rPr>
            </a:br>
            <a:r>
              <a:rPr lang="en-US" sz="500" b="1" dirty="0">
                <a:solidFill>
                  <a:srgbClr val="7800F0"/>
                </a:solidFill>
              </a:rPr>
              <a:t>Escondido</a:t>
            </a:r>
          </a:p>
        </p:txBody>
      </p:sp>
      <p:sp>
        <p:nvSpPr>
          <p:cNvPr id="19612" name="Freeform 158"/>
          <p:cNvSpPr>
            <a:spLocks noChangeAspect="1"/>
          </p:cNvSpPr>
          <p:nvPr/>
        </p:nvSpPr>
        <p:spPr bwMode="auto">
          <a:xfrm>
            <a:off x="2849563" y="3136900"/>
            <a:ext cx="1587" cy="195263"/>
          </a:xfrm>
          <a:custGeom>
            <a:avLst/>
            <a:gdLst>
              <a:gd name="T0" fmla="*/ 1587 w 2"/>
              <a:gd name="T1" fmla="*/ 0 h 164"/>
              <a:gd name="T2" fmla="*/ 0 w 2"/>
              <a:gd name="T3" fmla="*/ 195263 h 164"/>
              <a:gd name="T4" fmla="*/ 0 60000 65536"/>
              <a:gd name="T5" fmla="*/ 0 60000 65536"/>
              <a:gd name="T6" fmla="*/ 0 w 2"/>
              <a:gd name="T7" fmla="*/ 0 h 164"/>
              <a:gd name="T8" fmla="*/ 2 w 2"/>
              <a:gd name="T9" fmla="*/ 164 h 16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" h="164">
                <a:moveTo>
                  <a:pt x="2" y="0"/>
                </a:moveTo>
                <a:lnTo>
                  <a:pt x="0" y="164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13" name="Text Box 159"/>
          <p:cNvSpPr txBox="1">
            <a:spLocks noChangeAspect="1" noChangeArrowheads="1"/>
          </p:cNvSpPr>
          <p:nvPr/>
        </p:nvSpPr>
        <p:spPr bwMode="auto">
          <a:xfrm>
            <a:off x="2665413" y="4938713"/>
            <a:ext cx="247650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12307">
            <a:spAutoFit/>
          </a:bodyPr>
          <a:lstStyle/>
          <a:p>
            <a:pPr defTabSz="615950" eaLnBrk="0" hangingPunct="0">
              <a:spcBef>
                <a:spcPct val="50000"/>
              </a:spcBef>
            </a:pPr>
            <a:r>
              <a:rPr lang="en-US" sz="500" b="1" dirty="0">
                <a:solidFill>
                  <a:srgbClr val="7800F0"/>
                </a:solidFill>
              </a:rPr>
              <a:t>MEF</a:t>
            </a:r>
          </a:p>
        </p:txBody>
      </p:sp>
      <p:sp>
        <p:nvSpPr>
          <p:cNvPr id="19614" name="Freeform 160"/>
          <p:cNvSpPr>
            <a:spLocks noChangeAspect="1"/>
          </p:cNvSpPr>
          <p:nvPr/>
        </p:nvSpPr>
        <p:spPr bwMode="auto">
          <a:xfrm>
            <a:off x="2924175" y="4578350"/>
            <a:ext cx="681038" cy="1430338"/>
          </a:xfrm>
          <a:custGeom>
            <a:avLst/>
            <a:gdLst>
              <a:gd name="T0" fmla="*/ 221387 w 686"/>
              <a:gd name="T1" fmla="*/ 1430338 h 1202"/>
              <a:gd name="T2" fmla="*/ 536094 w 686"/>
              <a:gd name="T3" fmla="*/ 1269693 h 1202"/>
              <a:gd name="T4" fmla="*/ 681038 w 686"/>
              <a:gd name="T5" fmla="*/ 705649 h 1202"/>
              <a:gd name="T6" fmla="*/ 655226 w 686"/>
              <a:gd name="T7" fmla="*/ 303441 h 1202"/>
              <a:gd name="T8" fmla="*/ 253155 w 686"/>
              <a:gd name="T9" fmla="*/ 284402 h 1202"/>
              <a:gd name="T10" fmla="*/ 260105 w 686"/>
              <a:gd name="T11" fmla="*/ 48789 h 1202"/>
              <a:gd name="T12" fmla="*/ 0 w 686"/>
              <a:gd name="T13" fmla="*/ 0 h 120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86"/>
              <a:gd name="T22" fmla="*/ 0 h 1202"/>
              <a:gd name="T23" fmla="*/ 686 w 686"/>
              <a:gd name="T24" fmla="*/ 1202 h 120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86" h="1202">
                <a:moveTo>
                  <a:pt x="223" y="1202"/>
                </a:moveTo>
                <a:lnTo>
                  <a:pt x="540" y="1067"/>
                </a:lnTo>
                <a:lnTo>
                  <a:pt x="686" y="593"/>
                </a:lnTo>
                <a:lnTo>
                  <a:pt x="660" y="255"/>
                </a:lnTo>
                <a:lnTo>
                  <a:pt x="255" y="239"/>
                </a:lnTo>
                <a:lnTo>
                  <a:pt x="262" y="41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615" name="Rectangle 161"/>
          <p:cNvSpPr>
            <a:spLocks noChangeAspect="1" noChangeArrowheads="1"/>
          </p:cNvSpPr>
          <p:nvPr/>
        </p:nvSpPr>
        <p:spPr bwMode="auto">
          <a:xfrm>
            <a:off x="3125788" y="5949950"/>
            <a:ext cx="74612" cy="90488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16" name="Freeform 162"/>
          <p:cNvSpPr>
            <a:spLocks noChangeAspect="1"/>
          </p:cNvSpPr>
          <p:nvPr/>
        </p:nvSpPr>
        <p:spPr bwMode="auto">
          <a:xfrm>
            <a:off x="2628900" y="5048250"/>
            <a:ext cx="811213" cy="898525"/>
          </a:xfrm>
          <a:custGeom>
            <a:avLst/>
            <a:gdLst>
              <a:gd name="T0" fmla="*/ 0 w 628"/>
              <a:gd name="T1" fmla="*/ 452361 h 580"/>
              <a:gd name="T2" fmla="*/ 408190 w 628"/>
              <a:gd name="T3" fmla="*/ 0 h 580"/>
              <a:gd name="T4" fmla="*/ 811213 w 628"/>
              <a:gd name="T5" fmla="*/ 18590 h 580"/>
              <a:gd name="T6" fmla="*/ 806046 w 628"/>
              <a:gd name="T7" fmla="*/ 229279 h 580"/>
              <a:gd name="T8" fmla="*/ 718208 w 628"/>
              <a:gd name="T9" fmla="*/ 594885 h 580"/>
              <a:gd name="T10" fmla="*/ 516696 w 628"/>
              <a:gd name="T11" fmla="*/ 898525 h 5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28"/>
              <a:gd name="T19" fmla="*/ 0 h 580"/>
              <a:gd name="T20" fmla="*/ 628 w 628"/>
              <a:gd name="T21" fmla="*/ 580 h 5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28" h="580">
                <a:moveTo>
                  <a:pt x="0" y="292"/>
                </a:moveTo>
                <a:lnTo>
                  <a:pt x="316" y="0"/>
                </a:lnTo>
                <a:lnTo>
                  <a:pt x="628" y="12"/>
                </a:lnTo>
                <a:lnTo>
                  <a:pt x="624" y="148"/>
                </a:lnTo>
                <a:lnTo>
                  <a:pt x="556" y="384"/>
                </a:lnTo>
                <a:lnTo>
                  <a:pt x="400" y="58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sm" len="sm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617" name="Rectangle 163"/>
          <p:cNvSpPr>
            <a:spLocks noChangeAspect="1" noChangeArrowheads="1"/>
          </p:cNvSpPr>
          <p:nvPr/>
        </p:nvSpPr>
        <p:spPr bwMode="auto">
          <a:xfrm>
            <a:off x="2568575" y="5435600"/>
            <a:ext cx="141288" cy="171450"/>
          </a:xfrm>
          <a:prstGeom prst="rect">
            <a:avLst/>
          </a:prstGeom>
          <a:solidFill>
            <a:srgbClr val="008000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18" name="Freeform 164"/>
          <p:cNvSpPr>
            <a:spLocks noChangeAspect="1"/>
          </p:cNvSpPr>
          <p:nvPr/>
        </p:nvSpPr>
        <p:spPr bwMode="auto">
          <a:xfrm>
            <a:off x="3048000" y="5422900"/>
            <a:ext cx="247650" cy="371475"/>
          </a:xfrm>
          <a:custGeom>
            <a:avLst/>
            <a:gdLst>
              <a:gd name="T0" fmla="*/ 0 w 192"/>
              <a:gd name="T1" fmla="*/ 371475 h 240"/>
              <a:gd name="T2" fmla="*/ 144462 w 192"/>
              <a:gd name="T3" fmla="*/ 229076 h 240"/>
              <a:gd name="T4" fmla="*/ 247650 w 192"/>
              <a:gd name="T5" fmla="*/ 0 h 240"/>
              <a:gd name="T6" fmla="*/ 0 60000 65536"/>
              <a:gd name="T7" fmla="*/ 0 60000 65536"/>
              <a:gd name="T8" fmla="*/ 0 60000 65536"/>
              <a:gd name="T9" fmla="*/ 0 w 192"/>
              <a:gd name="T10" fmla="*/ 0 h 240"/>
              <a:gd name="T11" fmla="*/ 192 w 192"/>
              <a:gd name="T12" fmla="*/ 240 h 2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2" h="240">
                <a:moveTo>
                  <a:pt x="0" y="240"/>
                </a:moveTo>
                <a:lnTo>
                  <a:pt x="112" y="148"/>
                </a:lnTo>
                <a:lnTo>
                  <a:pt x="19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19" name="Freeform 165"/>
          <p:cNvSpPr>
            <a:spLocks noChangeAspect="1"/>
          </p:cNvSpPr>
          <p:nvPr/>
        </p:nvSpPr>
        <p:spPr bwMode="auto">
          <a:xfrm>
            <a:off x="2203450" y="6096000"/>
            <a:ext cx="47625" cy="212725"/>
          </a:xfrm>
          <a:custGeom>
            <a:avLst/>
            <a:gdLst>
              <a:gd name="T0" fmla="*/ 0 w 36"/>
              <a:gd name="T1" fmla="*/ 212725 h 138"/>
              <a:gd name="T2" fmla="*/ 47625 w 36"/>
              <a:gd name="T3" fmla="*/ 0 h 138"/>
              <a:gd name="T4" fmla="*/ 0 60000 65536"/>
              <a:gd name="T5" fmla="*/ 0 60000 65536"/>
              <a:gd name="T6" fmla="*/ 0 w 36"/>
              <a:gd name="T7" fmla="*/ 0 h 138"/>
              <a:gd name="T8" fmla="*/ 36 w 36"/>
              <a:gd name="T9" fmla="*/ 138 h 13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6" h="138">
                <a:moveTo>
                  <a:pt x="0" y="138"/>
                </a:moveTo>
                <a:lnTo>
                  <a:pt x="36" y="0"/>
                </a:lnTo>
              </a:path>
            </a:pathLst>
          </a:custGeom>
          <a:noFill/>
          <a:ln w="28575">
            <a:solidFill>
              <a:srgbClr val="FF0000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pic>
        <p:nvPicPr>
          <p:cNvPr id="19623" name="Picture 169" descr="j04377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2625" y="5486400"/>
            <a:ext cx="136525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625" name="Text Box 171"/>
          <p:cNvSpPr txBox="1">
            <a:spLocks noChangeAspect="1" noChangeArrowheads="1"/>
          </p:cNvSpPr>
          <p:nvPr/>
        </p:nvSpPr>
        <p:spPr bwMode="auto">
          <a:xfrm>
            <a:off x="1190625" y="3886200"/>
            <a:ext cx="0" cy="10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6154">
            <a:spAutoFit/>
          </a:bodyPr>
          <a:lstStyle/>
          <a:p>
            <a:pPr defTabSz="615950" eaLnBrk="0" hangingPunct="0">
              <a:spcBef>
                <a:spcPct val="50000"/>
              </a:spcBef>
            </a:pPr>
            <a:endParaRPr lang="en-US" sz="600" b="1" i="1" dirty="0">
              <a:solidFill>
                <a:srgbClr val="C57A17"/>
              </a:solidFill>
            </a:endParaRPr>
          </a:p>
        </p:txBody>
      </p:sp>
      <p:sp>
        <p:nvSpPr>
          <p:cNvPr id="19645" name="Freeform 191"/>
          <p:cNvSpPr>
            <a:spLocks/>
          </p:cNvSpPr>
          <p:nvPr/>
        </p:nvSpPr>
        <p:spPr bwMode="auto">
          <a:xfrm>
            <a:off x="6038850" y="6013450"/>
            <a:ext cx="285750" cy="352425"/>
          </a:xfrm>
          <a:custGeom>
            <a:avLst/>
            <a:gdLst>
              <a:gd name="T0" fmla="*/ 285750 w 288"/>
              <a:gd name="T1" fmla="*/ 285750 h 240"/>
              <a:gd name="T2" fmla="*/ 105172 w 288"/>
              <a:gd name="T3" fmla="*/ 283369 h 240"/>
              <a:gd name="T4" fmla="*/ 0 w 288"/>
              <a:gd name="T5" fmla="*/ 0 h 240"/>
              <a:gd name="T6" fmla="*/ 0 60000 65536"/>
              <a:gd name="T7" fmla="*/ 0 60000 65536"/>
              <a:gd name="T8" fmla="*/ 0 60000 65536"/>
              <a:gd name="T9" fmla="*/ 0 w 288"/>
              <a:gd name="T10" fmla="*/ 0 h 240"/>
              <a:gd name="T11" fmla="*/ 288 w 288"/>
              <a:gd name="T12" fmla="*/ 240 h 240"/>
              <a:gd name="connsiteX0" fmla="*/ 10000 w 10000"/>
              <a:gd name="connsiteY0" fmla="*/ 10000 h 12050"/>
              <a:gd name="connsiteX1" fmla="*/ 1121 w 10000"/>
              <a:gd name="connsiteY1" fmla="*/ 12050 h 12050"/>
              <a:gd name="connsiteX2" fmla="*/ 0 w 10000"/>
              <a:gd name="connsiteY2" fmla="*/ 0 h 1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2050">
                <a:moveTo>
                  <a:pt x="10000" y="10000"/>
                </a:moveTo>
                <a:lnTo>
                  <a:pt x="1121" y="12050"/>
                </a:lnTo>
                <a:cubicBezTo>
                  <a:pt x="-106" y="8744"/>
                  <a:pt x="1227" y="3306"/>
                  <a:pt x="0" y="0"/>
                </a:cubicBezTo>
              </a:path>
            </a:pathLst>
          </a:custGeom>
          <a:noFill/>
          <a:ln w="25400" cap="flat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46" name="Rectangle 192"/>
          <p:cNvSpPr>
            <a:spLocks noChangeAspect="1" noChangeArrowheads="1"/>
          </p:cNvSpPr>
          <p:nvPr/>
        </p:nvSpPr>
        <p:spPr bwMode="auto">
          <a:xfrm>
            <a:off x="2232025" y="6021388"/>
            <a:ext cx="114300" cy="1365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48" name="Rectangle 194"/>
          <p:cNvSpPr>
            <a:spLocks noChangeAspect="1" noChangeArrowheads="1"/>
          </p:cNvSpPr>
          <p:nvPr/>
        </p:nvSpPr>
        <p:spPr bwMode="auto">
          <a:xfrm>
            <a:off x="6010275" y="5946775"/>
            <a:ext cx="85725" cy="103188"/>
          </a:xfrm>
          <a:prstGeom prst="rect">
            <a:avLst/>
          </a:prstGeom>
          <a:solidFill>
            <a:srgbClr val="C0C0C0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49" name="Text Box 195"/>
          <p:cNvSpPr txBox="1">
            <a:spLocks noChangeAspect="1" noChangeArrowheads="1"/>
          </p:cNvSpPr>
          <p:nvPr/>
        </p:nvSpPr>
        <p:spPr bwMode="auto">
          <a:xfrm>
            <a:off x="7810500" y="6057900"/>
            <a:ext cx="330200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To North Gila</a:t>
            </a:r>
            <a:br>
              <a:rPr lang="en-US" sz="500" dirty="0"/>
            </a:br>
            <a:r>
              <a:rPr lang="en-US" sz="500" dirty="0"/>
              <a:t> Substation</a:t>
            </a:r>
          </a:p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Arizona</a:t>
            </a:r>
          </a:p>
        </p:txBody>
      </p:sp>
      <p:sp>
        <p:nvSpPr>
          <p:cNvPr id="19650" name="Text Box 196"/>
          <p:cNvSpPr txBox="1">
            <a:spLocks noChangeAspect="1" noChangeArrowheads="1"/>
          </p:cNvSpPr>
          <p:nvPr/>
        </p:nvSpPr>
        <p:spPr bwMode="auto">
          <a:xfrm>
            <a:off x="6307138" y="6400800"/>
            <a:ext cx="120650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500" dirty="0"/>
              <a:t>ECO</a:t>
            </a:r>
          </a:p>
        </p:txBody>
      </p:sp>
      <p:sp>
        <p:nvSpPr>
          <p:cNvPr id="19651" name="Text Box 197"/>
          <p:cNvSpPr txBox="1">
            <a:spLocks noChangeAspect="1" noChangeArrowheads="1"/>
          </p:cNvSpPr>
          <p:nvPr/>
        </p:nvSpPr>
        <p:spPr bwMode="auto">
          <a:xfrm>
            <a:off x="4381500" y="4914900"/>
            <a:ext cx="261938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500" dirty="0"/>
              <a:t>Suncrest </a:t>
            </a:r>
            <a:br>
              <a:rPr lang="en-US" sz="500" dirty="0"/>
            </a:br>
            <a:r>
              <a:rPr lang="en-US" sz="500" dirty="0"/>
              <a:t>Substation</a:t>
            </a:r>
          </a:p>
        </p:txBody>
      </p:sp>
      <p:sp>
        <p:nvSpPr>
          <p:cNvPr id="19652" name="Freeform 198"/>
          <p:cNvSpPr>
            <a:spLocks/>
          </p:cNvSpPr>
          <p:nvPr/>
        </p:nvSpPr>
        <p:spPr bwMode="auto">
          <a:xfrm>
            <a:off x="3048000" y="4460875"/>
            <a:ext cx="1306513" cy="698500"/>
          </a:xfrm>
          <a:custGeom>
            <a:avLst/>
            <a:gdLst>
              <a:gd name="T0" fmla="*/ 0 w 1317"/>
              <a:gd name="T1" fmla="*/ 57118 h 587"/>
              <a:gd name="T2" fmla="*/ 119044 w 1317"/>
              <a:gd name="T3" fmla="*/ 64257 h 587"/>
              <a:gd name="T4" fmla="*/ 160710 w 1317"/>
              <a:gd name="T5" fmla="*/ 7140 h 587"/>
              <a:gd name="T6" fmla="*/ 261898 w 1317"/>
              <a:gd name="T7" fmla="*/ 0 h 587"/>
              <a:gd name="T8" fmla="*/ 374990 w 1317"/>
              <a:gd name="T9" fmla="*/ 242750 h 587"/>
              <a:gd name="T10" fmla="*/ 630936 w 1317"/>
              <a:gd name="T11" fmla="*/ 285588 h 587"/>
              <a:gd name="T12" fmla="*/ 714267 w 1317"/>
              <a:gd name="T13" fmla="*/ 271308 h 587"/>
              <a:gd name="T14" fmla="*/ 803550 w 1317"/>
              <a:gd name="T15" fmla="*/ 257029 h 587"/>
              <a:gd name="T16" fmla="*/ 940451 w 1317"/>
              <a:gd name="T17" fmla="*/ 299867 h 587"/>
              <a:gd name="T18" fmla="*/ 1017830 w 1317"/>
              <a:gd name="T19" fmla="*/ 356985 h 587"/>
              <a:gd name="T20" fmla="*/ 976164 w 1317"/>
              <a:gd name="T21" fmla="*/ 485499 h 587"/>
              <a:gd name="T22" fmla="*/ 1287664 w 1317"/>
              <a:gd name="T23" fmla="*/ 491449 h 587"/>
              <a:gd name="T24" fmla="*/ 1306513 w 1317"/>
              <a:gd name="T25" fmla="*/ 698500 h 58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317"/>
              <a:gd name="T40" fmla="*/ 0 h 587"/>
              <a:gd name="T41" fmla="*/ 1317 w 1317"/>
              <a:gd name="T42" fmla="*/ 587 h 58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317" h="587">
                <a:moveTo>
                  <a:pt x="0" y="48"/>
                </a:moveTo>
                <a:lnTo>
                  <a:pt x="120" y="54"/>
                </a:lnTo>
                <a:lnTo>
                  <a:pt x="162" y="6"/>
                </a:lnTo>
                <a:lnTo>
                  <a:pt x="264" y="0"/>
                </a:lnTo>
                <a:lnTo>
                  <a:pt x="378" y="204"/>
                </a:lnTo>
                <a:lnTo>
                  <a:pt x="636" y="240"/>
                </a:lnTo>
                <a:lnTo>
                  <a:pt x="720" y="228"/>
                </a:lnTo>
                <a:lnTo>
                  <a:pt x="810" y="216"/>
                </a:lnTo>
                <a:lnTo>
                  <a:pt x="948" y="252"/>
                </a:lnTo>
                <a:lnTo>
                  <a:pt x="1026" y="300"/>
                </a:lnTo>
                <a:lnTo>
                  <a:pt x="984" y="408"/>
                </a:lnTo>
                <a:lnTo>
                  <a:pt x="1298" y="413"/>
                </a:lnTo>
                <a:lnTo>
                  <a:pt x="1317" y="587"/>
                </a:lnTo>
              </a:path>
            </a:pathLst>
          </a:custGeom>
          <a:noFill/>
          <a:ln w="25400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53" name="Rectangle 199"/>
          <p:cNvSpPr>
            <a:spLocks noChangeAspect="1" noChangeArrowheads="1"/>
          </p:cNvSpPr>
          <p:nvPr/>
        </p:nvSpPr>
        <p:spPr bwMode="auto">
          <a:xfrm>
            <a:off x="2903538" y="4514850"/>
            <a:ext cx="144462" cy="171450"/>
          </a:xfrm>
          <a:prstGeom prst="rect">
            <a:avLst/>
          </a:prstGeom>
          <a:solidFill>
            <a:srgbClr val="008000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54" name="Rectangle 200" descr="Outlined diamond"/>
          <p:cNvSpPr>
            <a:spLocks noChangeAspect="1" noChangeArrowheads="1"/>
          </p:cNvSpPr>
          <p:nvPr/>
        </p:nvSpPr>
        <p:spPr bwMode="auto">
          <a:xfrm>
            <a:off x="6283325" y="6245225"/>
            <a:ext cx="136525" cy="163513"/>
          </a:xfrm>
          <a:prstGeom prst="rect">
            <a:avLst/>
          </a:prstGeom>
          <a:pattFill prst="openDmnd">
            <a:fgClr>
              <a:srgbClr val="FF0000"/>
            </a:fgClr>
            <a:bgClr>
              <a:schemeClr val="bg1"/>
            </a:bgClr>
          </a:pattFill>
          <a:ln w="9525">
            <a:solidFill>
              <a:srgbClr val="969696"/>
            </a:solidFill>
            <a:prstDash val="dash"/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55" name="Freeform 201"/>
          <p:cNvSpPr>
            <a:spLocks/>
          </p:cNvSpPr>
          <p:nvPr/>
        </p:nvSpPr>
        <p:spPr bwMode="auto">
          <a:xfrm>
            <a:off x="871538" y="163513"/>
            <a:ext cx="569912" cy="2187575"/>
          </a:xfrm>
          <a:custGeom>
            <a:avLst/>
            <a:gdLst>
              <a:gd name="T0" fmla="*/ 519275 w 574"/>
              <a:gd name="T1" fmla="*/ 2187575 h 1837"/>
              <a:gd name="T2" fmla="*/ 569912 w 574"/>
              <a:gd name="T3" fmla="*/ 1455208 h 1837"/>
              <a:gd name="T4" fmla="*/ 280984 w 574"/>
              <a:gd name="T5" fmla="*/ 893131 h 1837"/>
              <a:gd name="T6" fmla="*/ 162832 w 574"/>
              <a:gd name="T7" fmla="*/ 631146 h 1837"/>
              <a:gd name="T8" fmla="*/ 81416 w 574"/>
              <a:gd name="T9" fmla="*/ 391787 h 1837"/>
              <a:gd name="T10" fmla="*/ 0 w 574"/>
              <a:gd name="T11" fmla="*/ 0 h 183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74"/>
              <a:gd name="T19" fmla="*/ 0 h 1837"/>
              <a:gd name="T20" fmla="*/ 574 w 574"/>
              <a:gd name="T21" fmla="*/ 1837 h 183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74" h="1837">
                <a:moveTo>
                  <a:pt x="523" y="1837"/>
                </a:moveTo>
                <a:lnTo>
                  <a:pt x="574" y="1222"/>
                </a:lnTo>
                <a:lnTo>
                  <a:pt x="283" y="750"/>
                </a:lnTo>
                <a:lnTo>
                  <a:pt x="164" y="530"/>
                </a:lnTo>
                <a:lnTo>
                  <a:pt x="82" y="329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none" w="med" len="med"/>
            <a:tailEnd type="stealth" w="med" len="lg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56" name="Text Box 202"/>
          <p:cNvSpPr txBox="1">
            <a:spLocks noChangeArrowheads="1"/>
          </p:cNvSpPr>
          <p:nvPr/>
        </p:nvSpPr>
        <p:spPr bwMode="auto">
          <a:xfrm>
            <a:off x="1666875" y="171450"/>
            <a:ext cx="7620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1539" tIns="30770" rIns="61539" bIns="3077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700" i="1" dirty="0"/>
              <a:t>Four 230 kV lines to SCE</a:t>
            </a:r>
          </a:p>
        </p:txBody>
      </p:sp>
      <p:sp>
        <p:nvSpPr>
          <p:cNvPr id="19657" name="Line 203"/>
          <p:cNvSpPr>
            <a:spLocks noChangeShapeType="1"/>
          </p:cNvSpPr>
          <p:nvPr/>
        </p:nvSpPr>
        <p:spPr bwMode="auto">
          <a:xfrm flipH="1">
            <a:off x="952500" y="285750"/>
            <a:ext cx="7143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60" name="Text Box 206"/>
          <p:cNvSpPr txBox="1">
            <a:spLocks noChangeAspect="1" noChangeArrowheads="1"/>
          </p:cNvSpPr>
          <p:nvPr/>
        </p:nvSpPr>
        <p:spPr bwMode="auto">
          <a:xfrm>
            <a:off x="7086600" y="6692429"/>
            <a:ext cx="688975" cy="89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12307">
            <a:spAutoFit/>
          </a:bodyPr>
          <a:lstStyle/>
          <a:p>
            <a:pPr algn="ctr" defTabSz="615950" eaLnBrk="0" hangingPunct="0">
              <a:spcBef>
                <a:spcPct val="50000"/>
              </a:spcBef>
            </a:pPr>
            <a:r>
              <a:rPr lang="en-US" sz="500" dirty="0"/>
              <a:t>TO </a:t>
            </a:r>
            <a:r>
              <a:rPr lang="en-US" sz="500" dirty="0" smtClean="0"/>
              <a:t>ROA (CFE</a:t>
            </a:r>
            <a:r>
              <a:rPr lang="en-US" sz="500" dirty="0"/>
              <a:t>)</a:t>
            </a:r>
          </a:p>
        </p:txBody>
      </p:sp>
      <p:sp>
        <p:nvSpPr>
          <p:cNvPr id="19661" name="Text Box 207"/>
          <p:cNvSpPr txBox="1">
            <a:spLocks noChangeAspect="1" noChangeArrowheads="1"/>
          </p:cNvSpPr>
          <p:nvPr/>
        </p:nvSpPr>
        <p:spPr bwMode="auto">
          <a:xfrm>
            <a:off x="7381875" y="5372100"/>
            <a:ext cx="401638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600" dirty="0"/>
              <a:t>To El Centro</a:t>
            </a:r>
            <a:br>
              <a:rPr lang="en-US" sz="600" dirty="0"/>
            </a:br>
            <a:r>
              <a:rPr lang="en-US" sz="600" dirty="0"/>
              <a:t>(IID)</a:t>
            </a:r>
          </a:p>
        </p:txBody>
      </p:sp>
      <p:sp>
        <p:nvSpPr>
          <p:cNvPr id="19662" name="Freeform 208"/>
          <p:cNvSpPr>
            <a:spLocks/>
          </p:cNvSpPr>
          <p:nvPr/>
        </p:nvSpPr>
        <p:spPr bwMode="auto">
          <a:xfrm>
            <a:off x="714375" y="857250"/>
            <a:ext cx="857250" cy="857250"/>
          </a:xfrm>
          <a:custGeom>
            <a:avLst/>
            <a:gdLst>
              <a:gd name="T0" fmla="*/ 857250 w 864"/>
              <a:gd name="T1" fmla="*/ 857250 h 720"/>
              <a:gd name="T2" fmla="*/ 404813 w 864"/>
              <a:gd name="T3" fmla="*/ 657225 h 720"/>
              <a:gd name="T4" fmla="*/ 230187 w 864"/>
              <a:gd name="T5" fmla="*/ 466725 h 720"/>
              <a:gd name="T6" fmla="*/ 0 w 864"/>
              <a:gd name="T7" fmla="*/ 0 h 720"/>
              <a:gd name="T8" fmla="*/ 0 60000 65536"/>
              <a:gd name="T9" fmla="*/ 0 60000 65536"/>
              <a:gd name="T10" fmla="*/ 0 60000 65536"/>
              <a:gd name="T11" fmla="*/ 0 60000 65536"/>
              <a:gd name="T12" fmla="*/ 0 w 864"/>
              <a:gd name="T13" fmla="*/ 0 h 720"/>
              <a:gd name="T14" fmla="*/ 864 w 864"/>
              <a:gd name="T15" fmla="*/ 720 h 7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4" h="720">
                <a:moveTo>
                  <a:pt x="864" y="720"/>
                </a:moveTo>
                <a:lnTo>
                  <a:pt x="408" y="552"/>
                </a:lnTo>
                <a:lnTo>
                  <a:pt x="232" y="392"/>
                </a:lnTo>
                <a:lnTo>
                  <a:pt x="0" y="0"/>
                </a:lnTo>
              </a:path>
            </a:pathLst>
          </a:custGeom>
          <a:noFill/>
          <a:ln w="38100" cap="flat">
            <a:solidFill>
              <a:srgbClr val="008000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65" name="Oval 211"/>
          <p:cNvSpPr>
            <a:spLocks noChangeAspect="1" noChangeArrowheads="1"/>
          </p:cNvSpPr>
          <p:nvPr/>
        </p:nvSpPr>
        <p:spPr bwMode="auto">
          <a:xfrm>
            <a:off x="2481263" y="2271713"/>
            <a:ext cx="28575" cy="3492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667" name="Rectangle 213"/>
          <p:cNvSpPr>
            <a:spLocks noChangeAspect="1" noChangeArrowheads="1"/>
          </p:cNvSpPr>
          <p:nvPr/>
        </p:nvSpPr>
        <p:spPr bwMode="auto">
          <a:xfrm>
            <a:off x="666750" y="742950"/>
            <a:ext cx="114300" cy="136525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68" name="Rectangle 214"/>
          <p:cNvSpPr>
            <a:spLocks noChangeAspect="1" noChangeArrowheads="1"/>
          </p:cNvSpPr>
          <p:nvPr/>
        </p:nvSpPr>
        <p:spPr bwMode="auto">
          <a:xfrm>
            <a:off x="3108325" y="5915025"/>
            <a:ext cx="134938" cy="163513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339966"/>
              </a:gs>
            </a:gsLst>
            <a:lin ang="0" scaled="1"/>
          </a:gra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9669" name="AutoShape 215"/>
          <p:cNvSpPr>
            <a:spLocks noChangeAspect="1" noChangeArrowheads="1" noTextEdit="1"/>
          </p:cNvSpPr>
          <p:nvPr/>
        </p:nvSpPr>
        <p:spPr bwMode="auto">
          <a:xfrm>
            <a:off x="-1476375" y="3543300"/>
            <a:ext cx="1141412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71" name="Rectangle 258" descr="Outlined diamond"/>
          <p:cNvSpPr>
            <a:spLocks noChangeAspect="1" noChangeArrowheads="1"/>
          </p:cNvSpPr>
          <p:nvPr/>
        </p:nvSpPr>
        <p:spPr bwMode="auto">
          <a:xfrm>
            <a:off x="2190750" y="6400800"/>
            <a:ext cx="114300" cy="136525"/>
          </a:xfrm>
          <a:prstGeom prst="rect">
            <a:avLst/>
          </a:prstGeom>
          <a:pattFill prst="openDmnd">
            <a:fgClr>
              <a:srgbClr val="339966"/>
            </a:fgClr>
            <a:bgClr>
              <a:srgbClr val="FFFFFF"/>
            </a:bgClr>
          </a:patt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grpSp>
        <p:nvGrpSpPr>
          <p:cNvPr id="5" name="Group 259"/>
          <p:cNvGrpSpPr>
            <a:grpSpLocks/>
          </p:cNvGrpSpPr>
          <p:nvPr/>
        </p:nvGrpSpPr>
        <p:grpSpPr bwMode="auto">
          <a:xfrm>
            <a:off x="1809750" y="3028950"/>
            <a:ext cx="381000" cy="450850"/>
            <a:chOff x="-1344" y="2640"/>
            <a:chExt cx="1138" cy="1147"/>
          </a:xfrm>
        </p:grpSpPr>
        <p:sp>
          <p:nvSpPr>
            <p:cNvPr id="20948" name="AutoShape 260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49" name="Freeform 261"/>
            <p:cNvSpPr>
              <a:spLocks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0" name="Freeform 262"/>
            <p:cNvSpPr>
              <a:spLocks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1" name="Freeform 263"/>
            <p:cNvSpPr>
              <a:spLocks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2" name="Freeform 264"/>
            <p:cNvSpPr>
              <a:spLocks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3" name="Freeform 265"/>
            <p:cNvSpPr>
              <a:spLocks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4" name="Freeform 266"/>
            <p:cNvSpPr>
              <a:spLocks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5" name="Freeform 267"/>
            <p:cNvSpPr>
              <a:spLocks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6" name="Freeform 268"/>
            <p:cNvSpPr>
              <a:spLocks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7" name="Freeform 269"/>
            <p:cNvSpPr>
              <a:spLocks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8" name="Freeform 270"/>
            <p:cNvSpPr>
              <a:spLocks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59" name="Freeform 271"/>
            <p:cNvSpPr>
              <a:spLocks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0" name="Rectangle 272"/>
            <p:cNvSpPr>
              <a:spLocks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1" name="Rectangle 273"/>
            <p:cNvSpPr>
              <a:spLocks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2" name="Rectangle 274"/>
            <p:cNvSpPr>
              <a:spLocks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3" name="Rectangle 275"/>
            <p:cNvSpPr>
              <a:spLocks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4" name="Freeform 276"/>
            <p:cNvSpPr>
              <a:spLocks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5" name="Freeform 277"/>
            <p:cNvSpPr>
              <a:spLocks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6" name="Freeform 278"/>
            <p:cNvSpPr>
              <a:spLocks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7" name="Freeform 279"/>
            <p:cNvSpPr>
              <a:spLocks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8" name="Freeform 280"/>
            <p:cNvSpPr>
              <a:spLocks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69" name="Freeform 281"/>
            <p:cNvSpPr>
              <a:spLocks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0" name="Freeform 282"/>
            <p:cNvSpPr>
              <a:spLocks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1" name="Freeform 283"/>
            <p:cNvSpPr>
              <a:spLocks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2" name="Freeform 284"/>
            <p:cNvSpPr>
              <a:spLocks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3" name="Freeform 285"/>
            <p:cNvSpPr>
              <a:spLocks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4" name="Freeform 286"/>
            <p:cNvSpPr>
              <a:spLocks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5" name="Freeform 287"/>
            <p:cNvSpPr>
              <a:spLocks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6" name="Freeform 288"/>
            <p:cNvSpPr>
              <a:spLocks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7" name="Rectangle 289"/>
            <p:cNvSpPr>
              <a:spLocks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8" name="Rectangle 290"/>
            <p:cNvSpPr>
              <a:spLocks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79" name="Rectangle 291"/>
            <p:cNvSpPr>
              <a:spLocks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0" name="Rectangle 292"/>
            <p:cNvSpPr>
              <a:spLocks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1" name="Rectangle 293"/>
            <p:cNvSpPr>
              <a:spLocks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2" name="Rectangle 294"/>
            <p:cNvSpPr>
              <a:spLocks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3" name="Rectangle 295"/>
            <p:cNvSpPr>
              <a:spLocks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4" name="Rectangle 296"/>
            <p:cNvSpPr>
              <a:spLocks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5" name="Rectangle 297"/>
            <p:cNvSpPr>
              <a:spLocks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6" name="Rectangle 298"/>
            <p:cNvSpPr>
              <a:spLocks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7" name="Rectangle 299"/>
            <p:cNvSpPr>
              <a:spLocks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8" name="Rectangle 300"/>
            <p:cNvSpPr>
              <a:spLocks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89" name="Rectangle 301"/>
            <p:cNvSpPr>
              <a:spLocks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0" name="Rectangle 302"/>
            <p:cNvSpPr>
              <a:spLocks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1" name="Rectangle 303"/>
            <p:cNvSpPr>
              <a:spLocks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2" name="Freeform 304"/>
            <p:cNvSpPr>
              <a:spLocks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3" name="Rectangle 305"/>
            <p:cNvSpPr>
              <a:spLocks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4" name="Freeform 306"/>
            <p:cNvSpPr>
              <a:spLocks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5" name="Rectangle 307"/>
            <p:cNvSpPr>
              <a:spLocks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6" name="Rectangle 308"/>
            <p:cNvSpPr>
              <a:spLocks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7" name="Rectangle 309"/>
            <p:cNvSpPr>
              <a:spLocks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8" name="Rectangle 310"/>
            <p:cNvSpPr>
              <a:spLocks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999" name="Rectangle 311"/>
            <p:cNvSpPr>
              <a:spLocks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0" name="Rectangle 312"/>
            <p:cNvSpPr>
              <a:spLocks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1" name="Rectangle 313"/>
            <p:cNvSpPr>
              <a:spLocks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2" name="Rectangle 314"/>
            <p:cNvSpPr>
              <a:spLocks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3" name="Rectangle 315"/>
            <p:cNvSpPr>
              <a:spLocks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4" name="Rectangle 316"/>
            <p:cNvSpPr>
              <a:spLocks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5" name="Rectangle 317"/>
            <p:cNvSpPr>
              <a:spLocks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6" name="Rectangle 318"/>
            <p:cNvSpPr>
              <a:spLocks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7" name="Rectangle 319"/>
            <p:cNvSpPr>
              <a:spLocks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8" name="Rectangle 320"/>
            <p:cNvSpPr>
              <a:spLocks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09" name="Freeform 321"/>
            <p:cNvSpPr>
              <a:spLocks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0" name="Freeform 322"/>
            <p:cNvSpPr>
              <a:spLocks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1" name="Freeform 323"/>
            <p:cNvSpPr>
              <a:spLocks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2" name="Rectangle 324"/>
            <p:cNvSpPr>
              <a:spLocks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3" name="Freeform 325"/>
            <p:cNvSpPr>
              <a:spLocks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4" name="Freeform 326"/>
            <p:cNvSpPr>
              <a:spLocks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5" name="Freeform 327"/>
            <p:cNvSpPr>
              <a:spLocks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6" name="Rectangle 328"/>
            <p:cNvSpPr>
              <a:spLocks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7" name="Rectangle 329"/>
            <p:cNvSpPr>
              <a:spLocks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8" name="Rectangle 330"/>
            <p:cNvSpPr>
              <a:spLocks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19" name="Freeform 331"/>
            <p:cNvSpPr>
              <a:spLocks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20" name="Freeform 332"/>
            <p:cNvSpPr>
              <a:spLocks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21" name="Rectangle 333"/>
            <p:cNvSpPr>
              <a:spLocks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22" name="Rectangle 334"/>
            <p:cNvSpPr>
              <a:spLocks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23" name="Rectangle 335"/>
            <p:cNvSpPr>
              <a:spLocks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24" name="Rectangle 336"/>
            <p:cNvSpPr>
              <a:spLocks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25" name="Rectangle 337"/>
            <p:cNvSpPr>
              <a:spLocks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26" name="Rectangle 338"/>
            <p:cNvSpPr>
              <a:spLocks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1027" name="Rectangle 339"/>
            <p:cNvSpPr>
              <a:spLocks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6" name="Group 827"/>
          <p:cNvGrpSpPr>
            <a:grpSpLocks noChangeAspect="1"/>
          </p:cNvGrpSpPr>
          <p:nvPr/>
        </p:nvGrpSpPr>
        <p:grpSpPr bwMode="auto">
          <a:xfrm>
            <a:off x="2674938" y="6324600"/>
            <a:ext cx="217487" cy="255588"/>
            <a:chOff x="-1344" y="2640"/>
            <a:chExt cx="1138" cy="1147"/>
          </a:xfrm>
        </p:grpSpPr>
        <p:sp>
          <p:nvSpPr>
            <p:cNvPr id="20388" name="AutoShape 828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9" name="Freeform 829"/>
            <p:cNvSpPr>
              <a:spLocks noChangeAspect="1"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0" name="Freeform 830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1" name="Freeform 831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2" name="Freeform 832"/>
            <p:cNvSpPr>
              <a:spLocks noChangeAspect="1"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3" name="Freeform 833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4" name="Freeform 834"/>
            <p:cNvSpPr>
              <a:spLocks noChangeAspect="1"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5" name="Freeform 835"/>
            <p:cNvSpPr>
              <a:spLocks noChangeAspect="1"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6" name="Freeform 836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7" name="Freeform 837"/>
            <p:cNvSpPr>
              <a:spLocks noChangeAspect="1"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8" name="Freeform 838"/>
            <p:cNvSpPr>
              <a:spLocks noChangeAspect="1"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99" name="Freeform 839"/>
            <p:cNvSpPr>
              <a:spLocks noChangeAspect="1"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0" name="Rectangle 840"/>
            <p:cNvSpPr>
              <a:spLocks noChangeAspect="1"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1" name="Rectangle 841"/>
            <p:cNvSpPr>
              <a:spLocks noChangeAspect="1"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2" name="Rectangle 842"/>
            <p:cNvSpPr>
              <a:spLocks noChangeAspect="1"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3" name="Rectangle 843"/>
            <p:cNvSpPr>
              <a:spLocks noChangeAspect="1"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4" name="Freeform 844"/>
            <p:cNvSpPr>
              <a:spLocks noChangeAspect="1"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5" name="Freeform 845"/>
            <p:cNvSpPr>
              <a:spLocks noChangeAspect="1"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6" name="Freeform 846"/>
            <p:cNvSpPr>
              <a:spLocks noChangeAspect="1"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7" name="Freeform 847"/>
            <p:cNvSpPr>
              <a:spLocks noChangeAspect="1"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8" name="Freeform 848"/>
            <p:cNvSpPr>
              <a:spLocks noChangeAspect="1"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09" name="Freeform 849"/>
            <p:cNvSpPr>
              <a:spLocks noChangeAspect="1"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0" name="Freeform 850"/>
            <p:cNvSpPr>
              <a:spLocks noChangeAspect="1"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1" name="Freeform 851"/>
            <p:cNvSpPr>
              <a:spLocks noChangeAspect="1"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2" name="Freeform 852"/>
            <p:cNvSpPr>
              <a:spLocks noChangeAspect="1"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3" name="Freeform 853"/>
            <p:cNvSpPr>
              <a:spLocks noChangeAspect="1"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4" name="Freeform 854"/>
            <p:cNvSpPr>
              <a:spLocks noChangeAspect="1"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5" name="Freeform 855"/>
            <p:cNvSpPr>
              <a:spLocks noChangeAspect="1"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6" name="Freeform 856"/>
            <p:cNvSpPr>
              <a:spLocks noChangeAspect="1"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7" name="Rectangle 857"/>
            <p:cNvSpPr>
              <a:spLocks noChangeAspect="1"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8" name="Rectangle 858"/>
            <p:cNvSpPr>
              <a:spLocks noChangeAspect="1"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19" name="Rectangle 859"/>
            <p:cNvSpPr>
              <a:spLocks noChangeAspect="1"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0" name="Rectangle 860"/>
            <p:cNvSpPr>
              <a:spLocks noChangeAspect="1"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1" name="Rectangle 861"/>
            <p:cNvSpPr>
              <a:spLocks noChangeAspect="1"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2" name="Rectangle 862"/>
            <p:cNvSpPr>
              <a:spLocks noChangeAspect="1"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3" name="Rectangle 863"/>
            <p:cNvSpPr>
              <a:spLocks noChangeAspect="1"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4" name="Rectangle 864"/>
            <p:cNvSpPr>
              <a:spLocks noChangeAspect="1"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5" name="Rectangle 865"/>
            <p:cNvSpPr>
              <a:spLocks noChangeAspect="1"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6" name="Rectangle 866"/>
            <p:cNvSpPr>
              <a:spLocks noChangeAspect="1"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7" name="Rectangle 867"/>
            <p:cNvSpPr>
              <a:spLocks noChangeAspect="1"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8" name="Rectangle 868"/>
            <p:cNvSpPr>
              <a:spLocks noChangeAspect="1"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29" name="Rectangle 869"/>
            <p:cNvSpPr>
              <a:spLocks noChangeAspect="1"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0" name="Rectangle 870"/>
            <p:cNvSpPr>
              <a:spLocks noChangeAspect="1"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1" name="Rectangle 871"/>
            <p:cNvSpPr>
              <a:spLocks noChangeAspect="1"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2" name="Freeform 872"/>
            <p:cNvSpPr>
              <a:spLocks noChangeAspect="1"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3" name="Rectangle 873"/>
            <p:cNvSpPr>
              <a:spLocks noChangeAspect="1"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4" name="Freeform 874"/>
            <p:cNvSpPr>
              <a:spLocks noChangeAspect="1"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5" name="Rectangle 875"/>
            <p:cNvSpPr>
              <a:spLocks noChangeAspect="1"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6" name="Rectangle 876"/>
            <p:cNvSpPr>
              <a:spLocks noChangeAspect="1"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7" name="Rectangle 877"/>
            <p:cNvSpPr>
              <a:spLocks noChangeAspect="1"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8" name="Rectangle 878"/>
            <p:cNvSpPr>
              <a:spLocks noChangeAspect="1"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39" name="Rectangle 879"/>
            <p:cNvSpPr>
              <a:spLocks noChangeAspect="1"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0" name="Rectangle 880"/>
            <p:cNvSpPr>
              <a:spLocks noChangeAspect="1"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1" name="Rectangle 881"/>
            <p:cNvSpPr>
              <a:spLocks noChangeAspect="1"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2" name="Rectangle 882"/>
            <p:cNvSpPr>
              <a:spLocks noChangeAspect="1"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3" name="Rectangle 883"/>
            <p:cNvSpPr>
              <a:spLocks noChangeAspect="1"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4" name="Rectangle 884"/>
            <p:cNvSpPr>
              <a:spLocks noChangeAspect="1"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5" name="Rectangle 885"/>
            <p:cNvSpPr>
              <a:spLocks noChangeAspect="1"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6" name="Rectangle 886"/>
            <p:cNvSpPr>
              <a:spLocks noChangeAspect="1"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7" name="Rectangle 887"/>
            <p:cNvSpPr>
              <a:spLocks noChangeAspect="1"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8" name="Rectangle 888"/>
            <p:cNvSpPr>
              <a:spLocks noChangeAspect="1"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49" name="Freeform 889"/>
            <p:cNvSpPr>
              <a:spLocks noChangeAspect="1"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0" name="Freeform 890"/>
            <p:cNvSpPr>
              <a:spLocks noChangeAspect="1"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1" name="Freeform 891"/>
            <p:cNvSpPr>
              <a:spLocks noChangeAspect="1"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2" name="Rectangle 892"/>
            <p:cNvSpPr>
              <a:spLocks noChangeAspect="1"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3" name="Freeform 893"/>
            <p:cNvSpPr>
              <a:spLocks noChangeAspect="1"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4" name="Freeform 894"/>
            <p:cNvSpPr>
              <a:spLocks noChangeAspect="1"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5" name="Freeform 895"/>
            <p:cNvSpPr>
              <a:spLocks noChangeAspect="1"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6" name="Rectangle 896"/>
            <p:cNvSpPr>
              <a:spLocks noChangeAspect="1"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7" name="Rectangle 897"/>
            <p:cNvSpPr>
              <a:spLocks noChangeAspect="1"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8" name="Rectangle 898"/>
            <p:cNvSpPr>
              <a:spLocks noChangeAspect="1"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59" name="Freeform 899"/>
            <p:cNvSpPr>
              <a:spLocks noChangeAspect="1"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60" name="Freeform 900"/>
            <p:cNvSpPr>
              <a:spLocks noChangeAspect="1"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61" name="Rectangle 901"/>
            <p:cNvSpPr>
              <a:spLocks noChangeAspect="1"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62" name="Rectangle 902"/>
            <p:cNvSpPr>
              <a:spLocks noChangeAspect="1"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63" name="Rectangle 903"/>
            <p:cNvSpPr>
              <a:spLocks noChangeAspect="1"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64" name="Rectangle 904"/>
            <p:cNvSpPr>
              <a:spLocks noChangeAspect="1"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65" name="Rectangle 905"/>
            <p:cNvSpPr>
              <a:spLocks noChangeAspect="1"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66" name="Rectangle 906"/>
            <p:cNvSpPr>
              <a:spLocks noChangeAspect="1"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467" name="Rectangle 907"/>
            <p:cNvSpPr>
              <a:spLocks noChangeAspect="1"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7" name="Group 908"/>
          <p:cNvGrpSpPr>
            <a:grpSpLocks noChangeAspect="1"/>
          </p:cNvGrpSpPr>
          <p:nvPr/>
        </p:nvGrpSpPr>
        <p:grpSpPr bwMode="auto">
          <a:xfrm>
            <a:off x="3095625" y="6343650"/>
            <a:ext cx="217488" cy="255588"/>
            <a:chOff x="-1344" y="2640"/>
            <a:chExt cx="1138" cy="1147"/>
          </a:xfrm>
        </p:grpSpPr>
        <p:sp>
          <p:nvSpPr>
            <p:cNvPr id="20308" name="AutoShape 909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9" name="Freeform 910"/>
            <p:cNvSpPr>
              <a:spLocks noChangeAspect="1"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0" name="Freeform 911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1" name="Freeform 912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2" name="Freeform 913"/>
            <p:cNvSpPr>
              <a:spLocks noChangeAspect="1"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3" name="Freeform 914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4" name="Freeform 915"/>
            <p:cNvSpPr>
              <a:spLocks noChangeAspect="1"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5" name="Freeform 916"/>
            <p:cNvSpPr>
              <a:spLocks noChangeAspect="1"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6" name="Freeform 917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7" name="Freeform 918"/>
            <p:cNvSpPr>
              <a:spLocks noChangeAspect="1"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8" name="Freeform 919"/>
            <p:cNvSpPr>
              <a:spLocks noChangeAspect="1"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19" name="Freeform 920"/>
            <p:cNvSpPr>
              <a:spLocks noChangeAspect="1"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0" name="Rectangle 921"/>
            <p:cNvSpPr>
              <a:spLocks noChangeAspect="1"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1" name="Rectangle 922"/>
            <p:cNvSpPr>
              <a:spLocks noChangeAspect="1"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2" name="Rectangle 923"/>
            <p:cNvSpPr>
              <a:spLocks noChangeAspect="1"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3" name="Rectangle 924"/>
            <p:cNvSpPr>
              <a:spLocks noChangeAspect="1"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4" name="Freeform 925"/>
            <p:cNvSpPr>
              <a:spLocks noChangeAspect="1"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5" name="Freeform 926"/>
            <p:cNvSpPr>
              <a:spLocks noChangeAspect="1"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6" name="Freeform 927"/>
            <p:cNvSpPr>
              <a:spLocks noChangeAspect="1"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7" name="Freeform 928"/>
            <p:cNvSpPr>
              <a:spLocks noChangeAspect="1"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8" name="Freeform 929"/>
            <p:cNvSpPr>
              <a:spLocks noChangeAspect="1"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29" name="Freeform 930"/>
            <p:cNvSpPr>
              <a:spLocks noChangeAspect="1"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0" name="Freeform 931"/>
            <p:cNvSpPr>
              <a:spLocks noChangeAspect="1"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1" name="Freeform 932"/>
            <p:cNvSpPr>
              <a:spLocks noChangeAspect="1"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2" name="Freeform 933"/>
            <p:cNvSpPr>
              <a:spLocks noChangeAspect="1"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3" name="Freeform 934"/>
            <p:cNvSpPr>
              <a:spLocks noChangeAspect="1"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4" name="Freeform 935"/>
            <p:cNvSpPr>
              <a:spLocks noChangeAspect="1"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5" name="Freeform 936"/>
            <p:cNvSpPr>
              <a:spLocks noChangeAspect="1"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6" name="Freeform 937"/>
            <p:cNvSpPr>
              <a:spLocks noChangeAspect="1"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7" name="Rectangle 938"/>
            <p:cNvSpPr>
              <a:spLocks noChangeAspect="1"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8" name="Rectangle 939"/>
            <p:cNvSpPr>
              <a:spLocks noChangeAspect="1"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39" name="Rectangle 940"/>
            <p:cNvSpPr>
              <a:spLocks noChangeAspect="1"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0" name="Rectangle 941"/>
            <p:cNvSpPr>
              <a:spLocks noChangeAspect="1"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1" name="Rectangle 942"/>
            <p:cNvSpPr>
              <a:spLocks noChangeAspect="1"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2" name="Rectangle 943"/>
            <p:cNvSpPr>
              <a:spLocks noChangeAspect="1"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3" name="Rectangle 944"/>
            <p:cNvSpPr>
              <a:spLocks noChangeAspect="1"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4" name="Rectangle 945"/>
            <p:cNvSpPr>
              <a:spLocks noChangeAspect="1"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5" name="Rectangle 946"/>
            <p:cNvSpPr>
              <a:spLocks noChangeAspect="1"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6" name="Rectangle 947"/>
            <p:cNvSpPr>
              <a:spLocks noChangeAspect="1"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7" name="Rectangle 948"/>
            <p:cNvSpPr>
              <a:spLocks noChangeAspect="1"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8" name="Rectangle 949"/>
            <p:cNvSpPr>
              <a:spLocks noChangeAspect="1"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49" name="Rectangle 950"/>
            <p:cNvSpPr>
              <a:spLocks noChangeAspect="1"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0" name="Rectangle 951"/>
            <p:cNvSpPr>
              <a:spLocks noChangeAspect="1"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1" name="Rectangle 952"/>
            <p:cNvSpPr>
              <a:spLocks noChangeAspect="1"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2" name="Freeform 953"/>
            <p:cNvSpPr>
              <a:spLocks noChangeAspect="1"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3" name="Rectangle 954"/>
            <p:cNvSpPr>
              <a:spLocks noChangeAspect="1"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4" name="Freeform 955"/>
            <p:cNvSpPr>
              <a:spLocks noChangeAspect="1"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5" name="Rectangle 956"/>
            <p:cNvSpPr>
              <a:spLocks noChangeAspect="1"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6" name="Rectangle 957"/>
            <p:cNvSpPr>
              <a:spLocks noChangeAspect="1"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7" name="Rectangle 958"/>
            <p:cNvSpPr>
              <a:spLocks noChangeAspect="1"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8" name="Rectangle 959"/>
            <p:cNvSpPr>
              <a:spLocks noChangeAspect="1"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59" name="Rectangle 960"/>
            <p:cNvSpPr>
              <a:spLocks noChangeAspect="1"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0" name="Rectangle 961"/>
            <p:cNvSpPr>
              <a:spLocks noChangeAspect="1"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1" name="Rectangle 962"/>
            <p:cNvSpPr>
              <a:spLocks noChangeAspect="1"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2" name="Rectangle 963"/>
            <p:cNvSpPr>
              <a:spLocks noChangeAspect="1"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3" name="Rectangle 964"/>
            <p:cNvSpPr>
              <a:spLocks noChangeAspect="1"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4" name="Rectangle 965"/>
            <p:cNvSpPr>
              <a:spLocks noChangeAspect="1"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5" name="Rectangle 966"/>
            <p:cNvSpPr>
              <a:spLocks noChangeAspect="1"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6" name="Rectangle 967"/>
            <p:cNvSpPr>
              <a:spLocks noChangeAspect="1"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7" name="Rectangle 968"/>
            <p:cNvSpPr>
              <a:spLocks noChangeAspect="1"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8" name="Rectangle 969"/>
            <p:cNvSpPr>
              <a:spLocks noChangeAspect="1"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69" name="Freeform 970"/>
            <p:cNvSpPr>
              <a:spLocks noChangeAspect="1"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0" name="Freeform 971"/>
            <p:cNvSpPr>
              <a:spLocks noChangeAspect="1"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1" name="Freeform 972"/>
            <p:cNvSpPr>
              <a:spLocks noChangeAspect="1"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2" name="Rectangle 973"/>
            <p:cNvSpPr>
              <a:spLocks noChangeAspect="1"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3" name="Freeform 974"/>
            <p:cNvSpPr>
              <a:spLocks noChangeAspect="1"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4" name="Freeform 975"/>
            <p:cNvSpPr>
              <a:spLocks noChangeAspect="1"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5" name="Freeform 976"/>
            <p:cNvSpPr>
              <a:spLocks noChangeAspect="1"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6" name="Rectangle 977"/>
            <p:cNvSpPr>
              <a:spLocks noChangeAspect="1"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7" name="Rectangle 978"/>
            <p:cNvSpPr>
              <a:spLocks noChangeAspect="1"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8" name="Rectangle 979"/>
            <p:cNvSpPr>
              <a:spLocks noChangeAspect="1"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79" name="Freeform 980"/>
            <p:cNvSpPr>
              <a:spLocks noChangeAspect="1"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0" name="Freeform 981"/>
            <p:cNvSpPr>
              <a:spLocks noChangeAspect="1"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1" name="Rectangle 982"/>
            <p:cNvSpPr>
              <a:spLocks noChangeAspect="1"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2" name="Rectangle 983"/>
            <p:cNvSpPr>
              <a:spLocks noChangeAspect="1"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3" name="Rectangle 984"/>
            <p:cNvSpPr>
              <a:spLocks noChangeAspect="1"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4" name="Rectangle 985"/>
            <p:cNvSpPr>
              <a:spLocks noChangeAspect="1"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5" name="Rectangle 986"/>
            <p:cNvSpPr>
              <a:spLocks noChangeAspect="1"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6" name="Rectangle 987"/>
            <p:cNvSpPr>
              <a:spLocks noChangeAspect="1"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87" name="Rectangle 988"/>
            <p:cNvSpPr>
              <a:spLocks noChangeAspect="1"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8" name="Group 989"/>
          <p:cNvGrpSpPr>
            <a:grpSpLocks noChangeAspect="1"/>
          </p:cNvGrpSpPr>
          <p:nvPr/>
        </p:nvGrpSpPr>
        <p:grpSpPr bwMode="auto">
          <a:xfrm>
            <a:off x="3190875" y="6343650"/>
            <a:ext cx="217488" cy="255588"/>
            <a:chOff x="-1344" y="2640"/>
            <a:chExt cx="1138" cy="1147"/>
          </a:xfrm>
        </p:grpSpPr>
        <p:sp>
          <p:nvSpPr>
            <p:cNvPr id="20228" name="AutoShape 990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9" name="Freeform 991"/>
            <p:cNvSpPr>
              <a:spLocks noChangeAspect="1"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0" name="Freeform 992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1" name="Freeform 993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2" name="Freeform 994"/>
            <p:cNvSpPr>
              <a:spLocks noChangeAspect="1"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3" name="Freeform 995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4" name="Freeform 996"/>
            <p:cNvSpPr>
              <a:spLocks noChangeAspect="1"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5" name="Freeform 997"/>
            <p:cNvSpPr>
              <a:spLocks noChangeAspect="1"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6" name="Freeform 998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7" name="Freeform 999"/>
            <p:cNvSpPr>
              <a:spLocks noChangeAspect="1"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8" name="Freeform 1000"/>
            <p:cNvSpPr>
              <a:spLocks noChangeAspect="1"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39" name="Freeform 1001"/>
            <p:cNvSpPr>
              <a:spLocks noChangeAspect="1"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0" name="Rectangle 1002"/>
            <p:cNvSpPr>
              <a:spLocks noChangeAspect="1"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1" name="Rectangle 1003"/>
            <p:cNvSpPr>
              <a:spLocks noChangeAspect="1"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2" name="Rectangle 1004"/>
            <p:cNvSpPr>
              <a:spLocks noChangeAspect="1"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3" name="Rectangle 1005"/>
            <p:cNvSpPr>
              <a:spLocks noChangeAspect="1"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4" name="Freeform 1006"/>
            <p:cNvSpPr>
              <a:spLocks noChangeAspect="1"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5" name="Freeform 1007"/>
            <p:cNvSpPr>
              <a:spLocks noChangeAspect="1"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6" name="Freeform 1008"/>
            <p:cNvSpPr>
              <a:spLocks noChangeAspect="1"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7" name="Freeform 1009"/>
            <p:cNvSpPr>
              <a:spLocks noChangeAspect="1"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8" name="Freeform 1010"/>
            <p:cNvSpPr>
              <a:spLocks noChangeAspect="1"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49" name="Freeform 1011"/>
            <p:cNvSpPr>
              <a:spLocks noChangeAspect="1"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0" name="Freeform 1012"/>
            <p:cNvSpPr>
              <a:spLocks noChangeAspect="1"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1" name="Freeform 1013"/>
            <p:cNvSpPr>
              <a:spLocks noChangeAspect="1"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2" name="Freeform 1014"/>
            <p:cNvSpPr>
              <a:spLocks noChangeAspect="1"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3" name="Freeform 1015"/>
            <p:cNvSpPr>
              <a:spLocks noChangeAspect="1"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4" name="Freeform 1016"/>
            <p:cNvSpPr>
              <a:spLocks noChangeAspect="1"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5" name="Freeform 1017"/>
            <p:cNvSpPr>
              <a:spLocks noChangeAspect="1"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6" name="Freeform 1018"/>
            <p:cNvSpPr>
              <a:spLocks noChangeAspect="1"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7" name="Rectangle 1019"/>
            <p:cNvSpPr>
              <a:spLocks noChangeAspect="1"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8" name="Rectangle 1020"/>
            <p:cNvSpPr>
              <a:spLocks noChangeAspect="1"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59" name="Rectangle 1021"/>
            <p:cNvSpPr>
              <a:spLocks noChangeAspect="1"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0" name="Rectangle 1022"/>
            <p:cNvSpPr>
              <a:spLocks noChangeAspect="1"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1" name="Rectangle 1023"/>
            <p:cNvSpPr>
              <a:spLocks noChangeAspect="1"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2" name="Rectangle 1024"/>
            <p:cNvSpPr>
              <a:spLocks noChangeAspect="1"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3" name="Rectangle 1025"/>
            <p:cNvSpPr>
              <a:spLocks noChangeAspect="1"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4" name="Rectangle 1026"/>
            <p:cNvSpPr>
              <a:spLocks noChangeAspect="1"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5" name="Rectangle 1027"/>
            <p:cNvSpPr>
              <a:spLocks noChangeAspect="1"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6" name="Rectangle 1028"/>
            <p:cNvSpPr>
              <a:spLocks noChangeAspect="1"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7" name="Rectangle 1029"/>
            <p:cNvSpPr>
              <a:spLocks noChangeAspect="1"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8" name="Rectangle 1030"/>
            <p:cNvSpPr>
              <a:spLocks noChangeAspect="1"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69" name="Rectangle 1031"/>
            <p:cNvSpPr>
              <a:spLocks noChangeAspect="1"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0" name="Rectangle 1032"/>
            <p:cNvSpPr>
              <a:spLocks noChangeAspect="1"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1" name="Rectangle 1033"/>
            <p:cNvSpPr>
              <a:spLocks noChangeAspect="1"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2" name="Freeform 1034"/>
            <p:cNvSpPr>
              <a:spLocks noChangeAspect="1"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3" name="Rectangle 1035"/>
            <p:cNvSpPr>
              <a:spLocks noChangeAspect="1"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4" name="Freeform 1036"/>
            <p:cNvSpPr>
              <a:spLocks noChangeAspect="1"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5" name="Rectangle 1037"/>
            <p:cNvSpPr>
              <a:spLocks noChangeAspect="1"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6" name="Rectangle 1038"/>
            <p:cNvSpPr>
              <a:spLocks noChangeAspect="1"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7" name="Rectangle 1039"/>
            <p:cNvSpPr>
              <a:spLocks noChangeAspect="1"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8" name="Rectangle 1040"/>
            <p:cNvSpPr>
              <a:spLocks noChangeAspect="1"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79" name="Rectangle 1041"/>
            <p:cNvSpPr>
              <a:spLocks noChangeAspect="1"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0" name="Rectangle 1042"/>
            <p:cNvSpPr>
              <a:spLocks noChangeAspect="1"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1" name="Rectangle 1043"/>
            <p:cNvSpPr>
              <a:spLocks noChangeAspect="1"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2" name="Rectangle 1044"/>
            <p:cNvSpPr>
              <a:spLocks noChangeAspect="1"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3" name="Rectangle 1045"/>
            <p:cNvSpPr>
              <a:spLocks noChangeAspect="1"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4" name="Rectangle 1046"/>
            <p:cNvSpPr>
              <a:spLocks noChangeAspect="1"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5" name="Rectangle 1047"/>
            <p:cNvSpPr>
              <a:spLocks noChangeAspect="1"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6" name="Rectangle 1048"/>
            <p:cNvSpPr>
              <a:spLocks noChangeAspect="1"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7" name="Rectangle 1049"/>
            <p:cNvSpPr>
              <a:spLocks noChangeAspect="1"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8" name="Rectangle 1050"/>
            <p:cNvSpPr>
              <a:spLocks noChangeAspect="1"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89" name="Freeform 1051"/>
            <p:cNvSpPr>
              <a:spLocks noChangeAspect="1"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0" name="Freeform 1052"/>
            <p:cNvSpPr>
              <a:spLocks noChangeAspect="1"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1" name="Freeform 1053"/>
            <p:cNvSpPr>
              <a:spLocks noChangeAspect="1"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2" name="Rectangle 1054"/>
            <p:cNvSpPr>
              <a:spLocks noChangeAspect="1"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3" name="Freeform 1055"/>
            <p:cNvSpPr>
              <a:spLocks noChangeAspect="1"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4" name="Freeform 1056"/>
            <p:cNvSpPr>
              <a:spLocks noChangeAspect="1"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5" name="Freeform 1057"/>
            <p:cNvSpPr>
              <a:spLocks noChangeAspect="1"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6" name="Rectangle 1058"/>
            <p:cNvSpPr>
              <a:spLocks noChangeAspect="1"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7" name="Rectangle 1059"/>
            <p:cNvSpPr>
              <a:spLocks noChangeAspect="1"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8" name="Rectangle 1060"/>
            <p:cNvSpPr>
              <a:spLocks noChangeAspect="1"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99" name="Freeform 1061"/>
            <p:cNvSpPr>
              <a:spLocks noChangeAspect="1"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0" name="Freeform 1062"/>
            <p:cNvSpPr>
              <a:spLocks noChangeAspect="1"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1" name="Rectangle 1063"/>
            <p:cNvSpPr>
              <a:spLocks noChangeAspect="1"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2" name="Rectangle 1064"/>
            <p:cNvSpPr>
              <a:spLocks noChangeAspect="1"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3" name="Rectangle 1065"/>
            <p:cNvSpPr>
              <a:spLocks noChangeAspect="1"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4" name="Rectangle 1066"/>
            <p:cNvSpPr>
              <a:spLocks noChangeAspect="1"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5" name="Rectangle 1067"/>
            <p:cNvSpPr>
              <a:spLocks noChangeAspect="1"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6" name="Rectangle 1068"/>
            <p:cNvSpPr>
              <a:spLocks noChangeAspect="1"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307" name="Rectangle 1069"/>
            <p:cNvSpPr>
              <a:spLocks noChangeAspect="1"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9" name="Group 1070"/>
          <p:cNvGrpSpPr>
            <a:grpSpLocks noChangeAspect="1"/>
          </p:cNvGrpSpPr>
          <p:nvPr/>
        </p:nvGrpSpPr>
        <p:grpSpPr bwMode="auto">
          <a:xfrm>
            <a:off x="2619375" y="4972050"/>
            <a:ext cx="217488" cy="255588"/>
            <a:chOff x="-1344" y="2640"/>
            <a:chExt cx="1138" cy="1147"/>
          </a:xfrm>
        </p:grpSpPr>
        <p:sp>
          <p:nvSpPr>
            <p:cNvPr id="20148" name="AutoShape 1071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9" name="Freeform 1072"/>
            <p:cNvSpPr>
              <a:spLocks noChangeAspect="1"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0" name="Freeform 1073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1" name="Freeform 1074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2" name="Freeform 1075"/>
            <p:cNvSpPr>
              <a:spLocks noChangeAspect="1"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3" name="Freeform 1076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4" name="Freeform 1077"/>
            <p:cNvSpPr>
              <a:spLocks noChangeAspect="1"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5" name="Freeform 1078"/>
            <p:cNvSpPr>
              <a:spLocks noChangeAspect="1"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6" name="Freeform 1079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7" name="Freeform 1080"/>
            <p:cNvSpPr>
              <a:spLocks noChangeAspect="1"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8" name="Freeform 1081"/>
            <p:cNvSpPr>
              <a:spLocks noChangeAspect="1"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59" name="Freeform 1082"/>
            <p:cNvSpPr>
              <a:spLocks noChangeAspect="1"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0" name="Rectangle 1083"/>
            <p:cNvSpPr>
              <a:spLocks noChangeAspect="1"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1" name="Rectangle 1084"/>
            <p:cNvSpPr>
              <a:spLocks noChangeAspect="1"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2" name="Rectangle 1085"/>
            <p:cNvSpPr>
              <a:spLocks noChangeAspect="1"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3" name="Rectangle 1086"/>
            <p:cNvSpPr>
              <a:spLocks noChangeAspect="1"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4" name="Freeform 1087"/>
            <p:cNvSpPr>
              <a:spLocks noChangeAspect="1"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5" name="Freeform 1088"/>
            <p:cNvSpPr>
              <a:spLocks noChangeAspect="1"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6" name="Freeform 1089"/>
            <p:cNvSpPr>
              <a:spLocks noChangeAspect="1"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7" name="Freeform 1090"/>
            <p:cNvSpPr>
              <a:spLocks noChangeAspect="1"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8" name="Freeform 1091"/>
            <p:cNvSpPr>
              <a:spLocks noChangeAspect="1"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69" name="Freeform 1092"/>
            <p:cNvSpPr>
              <a:spLocks noChangeAspect="1"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0" name="Freeform 1093"/>
            <p:cNvSpPr>
              <a:spLocks noChangeAspect="1"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1" name="Freeform 1094"/>
            <p:cNvSpPr>
              <a:spLocks noChangeAspect="1"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2" name="Freeform 1095"/>
            <p:cNvSpPr>
              <a:spLocks noChangeAspect="1"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3" name="Freeform 1096"/>
            <p:cNvSpPr>
              <a:spLocks noChangeAspect="1"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4" name="Freeform 1097"/>
            <p:cNvSpPr>
              <a:spLocks noChangeAspect="1"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5" name="Freeform 1098"/>
            <p:cNvSpPr>
              <a:spLocks noChangeAspect="1"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6" name="Freeform 1099"/>
            <p:cNvSpPr>
              <a:spLocks noChangeAspect="1"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7" name="Rectangle 1100"/>
            <p:cNvSpPr>
              <a:spLocks noChangeAspect="1"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8" name="Rectangle 1101"/>
            <p:cNvSpPr>
              <a:spLocks noChangeAspect="1"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79" name="Rectangle 1102"/>
            <p:cNvSpPr>
              <a:spLocks noChangeAspect="1"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0" name="Rectangle 1103"/>
            <p:cNvSpPr>
              <a:spLocks noChangeAspect="1"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1" name="Rectangle 1104"/>
            <p:cNvSpPr>
              <a:spLocks noChangeAspect="1"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2" name="Rectangle 1105"/>
            <p:cNvSpPr>
              <a:spLocks noChangeAspect="1"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3" name="Rectangle 1106"/>
            <p:cNvSpPr>
              <a:spLocks noChangeAspect="1"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4" name="Rectangle 1107"/>
            <p:cNvSpPr>
              <a:spLocks noChangeAspect="1"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5" name="Rectangle 1108"/>
            <p:cNvSpPr>
              <a:spLocks noChangeAspect="1"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6" name="Rectangle 1109"/>
            <p:cNvSpPr>
              <a:spLocks noChangeAspect="1"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7" name="Rectangle 1110"/>
            <p:cNvSpPr>
              <a:spLocks noChangeAspect="1"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8" name="Rectangle 1111"/>
            <p:cNvSpPr>
              <a:spLocks noChangeAspect="1"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89" name="Rectangle 1112"/>
            <p:cNvSpPr>
              <a:spLocks noChangeAspect="1"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0" name="Rectangle 1113"/>
            <p:cNvSpPr>
              <a:spLocks noChangeAspect="1"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1" name="Rectangle 1114"/>
            <p:cNvSpPr>
              <a:spLocks noChangeAspect="1"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2" name="Freeform 1115"/>
            <p:cNvSpPr>
              <a:spLocks noChangeAspect="1"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3" name="Rectangle 1116"/>
            <p:cNvSpPr>
              <a:spLocks noChangeAspect="1"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4" name="Freeform 1117"/>
            <p:cNvSpPr>
              <a:spLocks noChangeAspect="1"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5" name="Rectangle 1118"/>
            <p:cNvSpPr>
              <a:spLocks noChangeAspect="1"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6" name="Rectangle 1119"/>
            <p:cNvSpPr>
              <a:spLocks noChangeAspect="1"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7" name="Rectangle 1120"/>
            <p:cNvSpPr>
              <a:spLocks noChangeAspect="1"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8" name="Rectangle 1121"/>
            <p:cNvSpPr>
              <a:spLocks noChangeAspect="1"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99" name="Rectangle 1122"/>
            <p:cNvSpPr>
              <a:spLocks noChangeAspect="1"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0" name="Rectangle 1123"/>
            <p:cNvSpPr>
              <a:spLocks noChangeAspect="1"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1" name="Rectangle 1124"/>
            <p:cNvSpPr>
              <a:spLocks noChangeAspect="1"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2" name="Rectangle 1125"/>
            <p:cNvSpPr>
              <a:spLocks noChangeAspect="1"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3" name="Rectangle 1126"/>
            <p:cNvSpPr>
              <a:spLocks noChangeAspect="1"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4" name="Rectangle 1127"/>
            <p:cNvSpPr>
              <a:spLocks noChangeAspect="1"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5" name="Rectangle 1128"/>
            <p:cNvSpPr>
              <a:spLocks noChangeAspect="1"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6" name="Rectangle 1129"/>
            <p:cNvSpPr>
              <a:spLocks noChangeAspect="1"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7" name="Rectangle 1130"/>
            <p:cNvSpPr>
              <a:spLocks noChangeAspect="1"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8" name="Rectangle 1131"/>
            <p:cNvSpPr>
              <a:spLocks noChangeAspect="1"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09" name="Freeform 1132"/>
            <p:cNvSpPr>
              <a:spLocks noChangeAspect="1"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0" name="Freeform 1133"/>
            <p:cNvSpPr>
              <a:spLocks noChangeAspect="1"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1" name="Freeform 1134"/>
            <p:cNvSpPr>
              <a:spLocks noChangeAspect="1"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2" name="Rectangle 1135"/>
            <p:cNvSpPr>
              <a:spLocks noChangeAspect="1"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3" name="Freeform 1136"/>
            <p:cNvSpPr>
              <a:spLocks noChangeAspect="1"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4" name="Freeform 1137"/>
            <p:cNvSpPr>
              <a:spLocks noChangeAspect="1"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5" name="Freeform 1138"/>
            <p:cNvSpPr>
              <a:spLocks noChangeAspect="1"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6" name="Rectangle 1139"/>
            <p:cNvSpPr>
              <a:spLocks noChangeAspect="1"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7" name="Rectangle 1140"/>
            <p:cNvSpPr>
              <a:spLocks noChangeAspect="1"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8" name="Rectangle 1141"/>
            <p:cNvSpPr>
              <a:spLocks noChangeAspect="1"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19" name="Freeform 1142"/>
            <p:cNvSpPr>
              <a:spLocks noChangeAspect="1"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0" name="Freeform 1143"/>
            <p:cNvSpPr>
              <a:spLocks noChangeAspect="1"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1" name="Rectangle 1144"/>
            <p:cNvSpPr>
              <a:spLocks noChangeAspect="1"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2" name="Rectangle 1145"/>
            <p:cNvSpPr>
              <a:spLocks noChangeAspect="1"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3" name="Rectangle 1146"/>
            <p:cNvSpPr>
              <a:spLocks noChangeAspect="1"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4" name="Rectangle 1147"/>
            <p:cNvSpPr>
              <a:spLocks noChangeAspect="1"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5" name="Rectangle 1148"/>
            <p:cNvSpPr>
              <a:spLocks noChangeAspect="1"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6" name="Rectangle 1149"/>
            <p:cNvSpPr>
              <a:spLocks noChangeAspect="1"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227" name="Rectangle 1150"/>
            <p:cNvSpPr>
              <a:spLocks noChangeAspect="1"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0" name="Group 1151"/>
          <p:cNvGrpSpPr>
            <a:grpSpLocks noChangeAspect="1"/>
          </p:cNvGrpSpPr>
          <p:nvPr/>
        </p:nvGrpSpPr>
        <p:grpSpPr bwMode="auto">
          <a:xfrm>
            <a:off x="3206750" y="5200650"/>
            <a:ext cx="217488" cy="255588"/>
            <a:chOff x="-1344" y="2640"/>
            <a:chExt cx="1138" cy="1147"/>
          </a:xfrm>
        </p:grpSpPr>
        <p:sp>
          <p:nvSpPr>
            <p:cNvPr id="20068" name="AutoShape 1152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9" name="Freeform 1153"/>
            <p:cNvSpPr>
              <a:spLocks noChangeAspect="1"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0" name="Freeform 1154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1" name="Freeform 1155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2" name="Freeform 1156"/>
            <p:cNvSpPr>
              <a:spLocks noChangeAspect="1"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3" name="Freeform 1157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4" name="Freeform 1158"/>
            <p:cNvSpPr>
              <a:spLocks noChangeAspect="1"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5" name="Freeform 1159"/>
            <p:cNvSpPr>
              <a:spLocks noChangeAspect="1"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6" name="Freeform 1160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7" name="Freeform 1161"/>
            <p:cNvSpPr>
              <a:spLocks noChangeAspect="1"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8" name="Freeform 1162"/>
            <p:cNvSpPr>
              <a:spLocks noChangeAspect="1"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79" name="Freeform 1163"/>
            <p:cNvSpPr>
              <a:spLocks noChangeAspect="1"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0" name="Rectangle 1164"/>
            <p:cNvSpPr>
              <a:spLocks noChangeAspect="1"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1" name="Rectangle 1165"/>
            <p:cNvSpPr>
              <a:spLocks noChangeAspect="1"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2" name="Rectangle 1166"/>
            <p:cNvSpPr>
              <a:spLocks noChangeAspect="1"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3" name="Rectangle 1167"/>
            <p:cNvSpPr>
              <a:spLocks noChangeAspect="1"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4" name="Freeform 1168"/>
            <p:cNvSpPr>
              <a:spLocks noChangeAspect="1"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5" name="Freeform 1169"/>
            <p:cNvSpPr>
              <a:spLocks noChangeAspect="1"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6" name="Freeform 1170"/>
            <p:cNvSpPr>
              <a:spLocks noChangeAspect="1"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7" name="Freeform 1171"/>
            <p:cNvSpPr>
              <a:spLocks noChangeAspect="1"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8" name="Freeform 1172"/>
            <p:cNvSpPr>
              <a:spLocks noChangeAspect="1"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89" name="Freeform 1173"/>
            <p:cNvSpPr>
              <a:spLocks noChangeAspect="1"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0" name="Freeform 1174"/>
            <p:cNvSpPr>
              <a:spLocks noChangeAspect="1"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1" name="Freeform 1175"/>
            <p:cNvSpPr>
              <a:spLocks noChangeAspect="1"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2" name="Freeform 1176"/>
            <p:cNvSpPr>
              <a:spLocks noChangeAspect="1"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3" name="Freeform 1177"/>
            <p:cNvSpPr>
              <a:spLocks noChangeAspect="1"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4" name="Freeform 1178"/>
            <p:cNvSpPr>
              <a:spLocks noChangeAspect="1"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5" name="Freeform 1179"/>
            <p:cNvSpPr>
              <a:spLocks noChangeAspect="1"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6" name="Freeform 1180"/>
            <p:cNvSpPr>
              <a:spLocks noChangeAspect="1"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7" name="Rectangle 1181"/>
            <p:cNvSpPr>
              <a:spLocks noChangeAspect="1"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8" name="Rectangle 1182"/>
            <p:cNvSpPr>
              <a:spLocks noChangeAspect="1"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99" name="Rectangle 1183"/>
            <p:cNvSpPr>
              <a:spLocks noChangeAspect="1"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0" name="Rectangle 1184"/>
            <p:cNvSpPr>
              <a:spLocks noChangeAspect="1"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1" name="Rectangle 1185"/>
            <p:cNvSpPr>
              <a:spLocks noChangeAspect="1"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2" name="Rectangle 1186"/>
            <p:cNvSpPr>
              <a:spLocks noChangeAspect="1"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3" name="Rectangle 1187"/>
            <p:cNvSpPr>
              <a:spLocks noChangeAspect="1"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4" name="Rectangle 1188"/>
            <p:cNvSpPr>
              <a:spLocks noChangeAspect="1"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5" name="Rectangle 1189"/>
            <p:cNvSpPr>
              <a:spLocks noChangeAspect="1"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6" name="Rectangle 1190"/>
            <p:cNvSpPr>
              <a:spLocks noChangeAspect="1"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7" name="Rectangle 1191"/>
            <p:cNvSpPr>
              <a:spLocks noChangeAspect="1"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8" name="Rectangle 1192"/>
            <p:cNvSpPr>
              <a:spLocks noChangeAspect="1"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09" name="Rectangle 1193"/>
            <p:cNvSpPr>
              <a:spLocks noChangeAspect="1"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0" name="Rectangle 1194"/>
            <p:cNvSpPr>
              <a:spLocks noChangeAspect="1"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1" name="Rectangle 1195"/>
            <p:cNvSpPr>
              <a:spLocks noChangeAspect="1"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2" name="Freeform 1196"/>
            <p:cNvSpPr>
              <a:spLocks noChangeAspect="1"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3" name="Rectangle 1197"/>
            <p:cNvSpPr>
              <a:spLocks noChangeAspect="1"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4" name="Freeform 1198"/>
            <p:cNvSpPr>
              <a:spLocks noChangeAspect="1"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5" name="Rectangle 1199"/>
            <p:cNvSpPr>
              <a:spLocks noChangeAspect="1"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6" name="Rectangle 1200"/>
            <p:cNvSpPr>
              <a:spLocks noChangeAspect="1"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7" name="Rectangle 1201"/>
            <p:cNvSpPr>
              <a:spLocks noChangeAspect="1"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8" name="Rectangle 1202"/>
            <p:cNvSpPr>
              <a:spLocks noChangeAspect="1"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19" name="Rectangle 1203"/>
            <p:cNvSpPr>
              <a:spLocks noChangeAspect="1"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0" name="Rectangle 1204"/>
            <p:cNvSpPr>
              <a:spLocks noChangeAspect="1"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1" name="Rectangle 1205"/>
            <p:cNvSpPr>
              <a:spLocks noChangeAspect="1"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2" name="Rectangle 1206"/>
            <p:cNvSpPr>
              <a:spLocks noChangeAspect="1"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3" name="Rectangle 1207"/>
            <p:cNvSpPr>
              <a:spLocks noChangeAspect="1"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4" name="Rectangle 1208"/>
            <p:cNvSpPr>
              <a:spLocks noChangeAspect="1"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5" name="Rectangle 1209"/>
            <p:cNvSpPr>
              <a:spLocks noChangeAspect="1"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6" name="Rectangle 1210"/>
            <p:cNvSpPr>
              <a:spLocks noChangeAspect="1"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7" name="Rectangle 1211"/>
            <p:cNvSpPr>
              <a:spLocks noChangeAspect="1"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8" name="Rectangle 1212"/>
            <p:cNvSpPr>
              <a:spLocks noChangeAspect="1"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29" name="Freeform 1213"/>
            <p:cNvSpPr>
              <a:spLocks noChangeAspect="1"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0" name="Freeform 1214"/>
            <p:cNvSpPr>
              <a:spLocks noChangeAspect="1"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1" name="Freeform 1215"/>
            <p:cNvSpPr>
              <a:spLocks noChangeAspect="1"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2" name="Rectangle 1216"/>
            <p:cNvSpPr>
              <a:spLocks noChangeAspect="1"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3" name="Freeform 1217"/>
            <p:cNvSpPr>
              <a:spLocks noChangeAspect="1"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4" name="Freeform 1218"/>
            <p:cNvSpPr>
              <a:spLocks noChangeAspect="1"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5" name="Freeform 1219"/>
            <p:cNvSpPr>
              <a:spLocks noChangeAspect="1"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6" name="Rectangle 1220"/>
            <p:cNvSpPr>
              <a:spLocks noChangeAspect="1"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7" name="Rectangle 1221"/>
            <p:cNvSpPr>
              <a:spLocks noChangeAspect="1"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8" name="Rectangle 1222"/>
            <p:cNvSpPr>
              <a:spLocks noChangeAspect="1"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39" name="Freeform 1223"/>
            <p:cNvSpPr>
              <a:spLocks noChangeAspect="1"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0" name="Freeform 1224"/>
            <p:cNvSpPr>
              <a:spLocks noChangeAspect="1"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1" name="Rectangle 1225"/>
            <p:cNvSpPr>
              <a:spLocks noChangeAspect="1"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2" name="Rectangle 1226"/>
            <p:cNvSpPr>
              <a:spLocks noChangeAspect="1"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3" name="Rectangle 1227"/>
            <p:cNvSpPr>
              <a:spLocks noChangeAspect="1"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4" name="Rectangle 1228"/>
            <p:cNvSpPr>
              <a:spLocks noChangeAspect="1"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5" name="Rectangle 1229"/>
            <p:cNvSpPr>
              <a:spLocks noChangeAspect="1"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6" name="Rectangle 1230"/>
            <p:cNvSpPr>
              <a:spLocks noChangeAspect="1"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147" name="Rectangle 1231"/>
            <p:cNvSpPr>
              <a:spLocks noChangeAspect="1"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1" name="Group 1232"/>
          <p:cNvGrpSpPr>
            <a:grpSpLocks noChangeAspect="1"/>
          </p:cNvGrpSpPr>
          <p:nvPr/>
        </p:nvGrpSpPr>
        <p:grpSpPr bwMode="auto">
          <a:xfrm>
            <a:off x="2571750" y="3257550"/>
            <a:ext cx="217488" cy="255588"/>
            <a:chOff x="-1344" y="2640"/>
            <a:chExt cx="1138" cy="1147"/>
          </a:xfrm>
        </p:grpSpPr>
        <p:sp>
          <p:nvSpPr>
            <p:cNvPr id="19988" name="AutoShape 1233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9" name="Freeform 1234"/>
            <p:cNvSpPr>
              <a:spLocks noChangeAspect="1"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0" name="Freeform 1235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1" name="Freeform 1236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2" name="Freeform 1237"/>
            <p:cNvSpPr>
              <a:spLocks noChangeAspect="1"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3" name="Freeform 1238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4" name="Freeform 1239"/>
            <p:cNvSpPr>
              <a:spLocks noChangeAspect="1"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5" name="Freeform 1240"/>
            <p:cNvSpPr>
              <a:spLocks noChangeAspect="1"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6" name="Freeform 1241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7" name="Freeform 1242"/>
            <p:cNvSpPr>
              <a:spLocks noChangeAspect="1"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8" name="Freeform 1243"/>
            <p:cNvSpPr>
              <a:spLocks noChangeAspect="1"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99" name="Freeform 1244"/>
            <p:cNvSpPr>
              <a:spLocks noChangeAspect="1"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0" name="Rectangle 1245"/>
            <p:cNvSpPr>
              <a:spLocks noChangeAspect="1"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1" name="Rectangle 1246"/>
            <p:cNvSpPr>
              <a:spLocks noChangeAspect="1"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2" name="Rectangle 1247"/>
            <p:cNvSpPr>
              <a:spLocks noChangeAspect="1"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3" name="Rectangle 1248"/>
            <p:cNvSpPr>
              <a:spLocks noChangeAspect="1"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4" name="Freeform 1249"/>
            <p:cNvSpPr>
              <a:spLocks noChangeAspect="1"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5" name="Freeform 1250"/>
            <p:cNvSpPr>
              <a:spLocks noChangeAspect="1"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6" name="Freeform 1251"/>
            <p:cNvSpPr>
              <a:spLocks noChangeAspect="1"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7" name="Freeform 1252"/>
            <p:cNvSpPr>
              <a:spLocks noChangeAspect="1"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8" name="Freeform 1253"/>
            <p:cNvSpPr>
              <a:spLocks noChangeAspect="1"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09" name="Freeform 1254"/>
            <p:cNvSpPr>
              <a:spLocks noChangeAspect="1"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0" name="Freeform 1255"/>
            <p:cNvSpPr>
              <a:spLocks noChangeAspect="1"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1" name="Freeform 1256"/>
            <p:cNvSpPr>
              <a:spLocks noChangeAspect="1"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2" name="Freeform 1257"/>
            <p:cNvSpPr>
              <a:spLocks noChangeAspect="1"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3" name="Freeform 1258"/>
            <p:cNvSpPr>
              <a:spLocks noChangeAspect="1"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4" name="Freeform 1259"/>
            <p:cNvSpPr>
              <a:spLocks noChangeAspect="1"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5" name="Freeform 1260"/>
            <p:cNvSpPr>
              <a:spLocks noChangeAspect="1"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6" name="Freeform 1261"/>
            <p:cNvSpPr>
              <a:spLocks noChangeAspect="1"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7" name="Rectangle 1262"/>
            <p:cNvSpPr>
              <a:spLocks noChangeAspect="1"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8" name="Rectangle 1263"/>
            <p:cNvSpPr>
              <a:spLocks noChangeAspect="1"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19" name="Rectangle 1264"/>
            <p:cNvSpPr>
              <a:spLocks noChangeAspect="1"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0" name="Rectangle 1265"/>
            <p:cNvSpPr>
              <a:spLocks noChangeAspect="1"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1" name="Rectangle 1266"/>
            <p:cNvSpPr>
              <a:spLocks noChangeAspect="1"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2" name="Rectangle 1267"/>
            <p:cNvSpPr>
              <a:spLocks noChangeAspect="1"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3" name="Rectangle 1268"/>
            <p:cNvSpPr>
              <a:spLocks noChangeAspect="1"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4" name="Rectangle 1269"/>
            <p:cNvSpPr>
              <a:spLocks noChangeAspect="1"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5" name="Rectangle 1270"/>
            <p:cNvSpPr>
              <a:spLocks noChangeAspect="1"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6" name="Rectangle 1271"/>
            <p:cNvSpPr>
              <a:spLocks noChangeAspect="1"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7" name="Rectangle 1272"/>
            <p:cNvSpPr>
              <a:spLocks noChangeAspect="1"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8" name="Rectangle 1273"/>
            <p:cNvSpPr>
              <a:spLocks noChangeAspect="1"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29" name="Rectangle 1274"/>
            <p:cNvSpPr>
              <a:spLocks noChangeAspect="1"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0" name="Rectangle 1275"/>
            <p:cNvSpPr>
              <a:spLocks noChangeAspect="1"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1" name="Rectangle 1276"/>
            <p:cNvSpPr>
              <a:spLocks noChangeAspect="1"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2" name="Freeform 1277"/>
            <p:cNvSpPr>
              <a:spLocks noChangeAspect="1"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3" name="Rectangle 1278"/>
            <p:cNvSpPr>
              <a:spLocks noChangeAspect="1"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4" name="Freeform 1279"/>
            <p:cNvSpPr>
              <a:spLocks noChangeAspect="1"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5" name="Rectangle 1280"/>
            <p:cNvSpPr>
              <a:spLocks noChangeAspect="1"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6" name="Rectangle 1281"/>
            <p:cNvSpPr>
              <a:spLocks noChangeAspect="1"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7" name="Rectangle 1282"/>
            <p:cNvSpPr>
              <a:spLocks noChangeAspect="1"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8" name="Rectangle 1283"/>
            <p:cNvSpPr>
              <a:spLocks noChangeAspect="1"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39" name="Rectangle 1284"/>
            <p:cNvSpPr>
              <a:spLocks noChangeAspect="1"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0" name="Rectangle 1285"/>
            <p:cNvSpPr>
              <a:spLocks noChangeAspect="1"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1" name="Rectangle 1286"/>
            <p:cNvSpPr>
              <a:spLocks noChangeAspect="1"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2" name="Rectangle 1287"/>
            <p:cNvSpPr>
              <a:spLocks noChangeAspect="1"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3" name="Rectangle 1288"/>
            <p:cNvSpPr>
              <a:spLocks noChangeAspect="1"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4" name="Rectangle 1289"/>
            <p:cNvSpPr>
              <a:spLocks noChangeAspect="1"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5" name="Rectangle 1290"/>
            <p:cNvSpPr>
              <a:spLocks noChangeAspect="1"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6" name="Rectangle 1291"/>
            <p:cNvSpPr>
              <a:spLocks noChangeAspect="1"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7" name="Rectangle 1292"/>
            <p:cNvSpPr>
              <a:spLocks noChangeAspect="1"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8" name="Rectangle 1293"/>
            <p:cNvSpPr>
              <a:spLocks noChangeAspect="1"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49" name="Freeform 1294"/>
            <p:cNvSpPr>
              <a:spLocks noChangeAspect="1"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0" name="Freeform 1295"/>
            <p:cNvSpPr>
              <a:spLocks noChangeAspect="1"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1" name="Freeform 1296"/>
            <p:cNvSpPr>
              <a:spLocks noChangeAspect="1"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2" name="Rectangle 1297"/>
            <p:cNvSpPr>
              <a:spLocks noChangeAspect="1"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3" name="Freeform 1298"/>
            <p:cNvSpPr>
              <a:spLocks noChangeAspect="1"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4" name="Freeform 1299"/>
            <p:cNvSpPr>
              <a:spLocks noChangeAspect="1"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5" name="Freeform 1300"/>
            <p:cNvSpPr>
              <a:spLocks noChangeAspect="1"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6" name="Rectangle 1301"/>
            <p:cNvSpPr>
              <a:spLocks noChangeAspect="1"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7" name="Rectangle 1302"/>
            <p:cNvSpPr>
              <a:spLocks noChangeAspect="1"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8" name="Rectangle 1303"/>
            <p:cNvSpPr>
              <a:spLocks noChangeAspect="1"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59" name="Freeform 1304"/>
            <p:cNvSpPr>
              <a:spLocks noChangeAspect="1"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0" name="Freeform 1305"/>
            <p:cNvSpPr>
              <a:spLocks noChangeAspect="1"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1" name="Rectangle 1306"/>
            <p:cNvSpPr>
              <a:spLocks noChangeAspect="1"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2" name="Rectangle 1307"/>
            <p:cNvSpPr>
              <a:spLocks noChangeAspect="1"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3" name="Rectangle 1308"/>
            <p:cNvSpPr>
              <a:spLocks noChangeAspect="1"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4" name="Rectangle 1309"/>
            <p:cNvSpPr>
              <a:spLocks noChangeAspect="1"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5" name="Rectangle 1310"/>
            <p:cNvSpPr>
              <a:spLocks noChangeAspect="1"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6" name="Rectangle 1311"/>
            <p:cNvSpPr>
              <a:spLocks noChangeAspect="1"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067" name="Rectangle 1312"/>
            <p:cNvSpPr>
              <a:spLocks noChangeAspect="1"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2" name="Group 1313"/>
          <p:cNvGrpSpPr>
            <a:grpSpLocks noChangeAspect="1"/>
          </p:cNvGrpSpPr>
          <p:nvPr/>
        </p:nvGrpSpPr>
        <p:grpSpPr bwMode="auto">
          <a:xfrm>
            <a:off x="2762250" y="3600450"/>
            <a:ext cx="217488" cy="255588"/>
            <a:chOff x="-1344" y="2640"/>
            <a:chExt cx="1138" cy="1147"/>
          </a:xfrm>
        </p:grpSpPr>
        <p:sp>
          <p:nvSpPr>
            <p:cNvPr id="19908" name="AutoShape 1314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9" name="Freeform 1315"/>
            <p:cNvSpPr>
              <a:spLocks noChangeAspect="1"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0" name="Freeform 1316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1" name="Freeform 1317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2" name="Freeform 1318"/>
            <p:cNvSpPr>
              <a:spLocks noChangeAspect="1"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3" name="Freeform 1319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4" name="Freeform 1320"/>
            <p:cNvSpPr>
              <a:spLocks noChangeAspect="1"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5" name="Freeform 1321"/>
            <p:cNvSpPr>
              <a:spLocks noChangeAspect="1"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6" name="Freeform 1322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7" name="Freeform 1323"/>
            <p:cNvSpPr>
              <a:spLocks noChangeAspect="1"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8" name="Freeform 1324"/>
            <p:cNvSpPr>
              <a:spLocks noChangeAspect="1"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19" name="Freeform 1325"/>
            <p:cNvSpPr>
              <a:spLocks noChangeAspect="1"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0" name="Rectangle 1326"/>
            <p:cNvSpPr>
              <a:spLocks noChangeAspect="1"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1" name="Rectangle 1327"/>
            <p:cNvSpPr>
              <a:spLocks noChangeAspect="1"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2" name="Rectangle 1328"/>
            <p:cNvSpPr>
              <a:spLocks noChangeAspect="1"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3" name="Rectangle 1329"/>
            <p:cNvSpPr>
              <a:spLocks noChangeAspect="1"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4" name="Freeform 1330"/>
            <p:cNvSpPr>
              <a:spLocks noChangeAspect="1"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5" name="Freeform 1331"/>
            <p:cNvSpPr>
              <a:spLocks noChangeAspect="1"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6" name="Freeform 1332"/>
            <p:cNvSpPr>
              <a:spLocks noChangeAspect="1"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7" name="Freeform 1333"/>
            <p:cNvSpPr>
              <a:spLocks noChangeAspect="1"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8" name="Freeform 1334"/>
            <p:cNvSpPr>
              <a:spLocks noChangeAspect="1"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29" name="Freeform 1335"/>
            <p:cNvSpPr>
              <a:spLocks noChangeAspect="1"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0" name="Freeform 1336"/>
            <p:cNvSpPr>
              <a:spLocks noChangeAspect="1"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1" name="Freeform 1337"/>
            <p:cNvSpPr>
              <a:spLocks noChangeAspect="1"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2" name="Freeform 1338"/>
            <p:cNvSpPr>
              <a:spLocks noChangeAspect="1"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3" name="Freeform 1339"/>
            <p:cNvSpPr>
              <a:spLocks noChangeAspect="1"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4" name="Freeform 1340"/>
            <p:cNvSpPr>
              <a:spLocks noChangeAspect="1"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5" name="Freeform 1341"/>
            <p:cNvSpPr>
              <a:spLocks noChangeAspect="1"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6" name="Freeform 1342"/>
            <p:cNvSpPr>
              <a:spLocks noChangeAspect="1"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7" name="Rectangle 1343"/>
            <p:cNvSpPr>
              <a:spLocks noChangeAspect="1"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8" name="Rectangle 1344"/>
            <p:cNvSpPr>
              <a:spLocks noChangeAspect="1"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39" name="Rectangle 1345"/>
            <p:cNvSpPr>
              <a:spLocks noChangeAspect="1"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0" name="Rectangle 1346"/>
            <p:cNvSpPr>
              <a:spLocks noChangeAspect="1"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1" name="Rectangle 1347"/>
            <p:cNvSpPr>
              <a:spLocks noChangeAspect="1"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2" name="Rectangle 1348"/>
            <p:cNvSpPr>
              <a:spLocks noChangeAspect="1"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3" name="Rectangle 1349"/>
            <p:cNvSpPr>
              <a:spLocks noChangeAspect="1"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4" name="Rectangle 1350"/>
            <p:cNvSpPr>
              <a:spLocks noChangeAspect="1"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5" name="Rectangle 1351"/>
            <p:cNvSpPr>
              <a:spLocks noChangeAspect="1"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6" name="Rectangle 1352"/>
            <p:cNvSpPr>
              <a:spLocks noChangeAspect="1"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7" name="Rectangle 1353"/>
            <p:cNvSpPr>
              <a:spLocks noChangeAspect="1"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8" name="Rectangle 1354"/>
            <p:cNvSpPr>
              <a:spLocks noChangeAspect="1"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49" name="Rectangle 1355"/>
            <p:cNvSpPr>
              <a:spLocks noChangeAspect="1"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0" name="Rectangle 1356"/>
            <p:cNvSpPr>
              <a:spLocks noChangeAspect="1"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1" name="Rectangle 1357"/>
            <p:cNvSpPr>
              <a:spLocks noChangeAspect="1"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2" name="Freeform 1358"/>
            <p:cNvSpPr>
              <a:spLocks noChangeAspect="1"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3" name="Rectangle 1359"/>
            <p:cNvSpPr>
              <a:spLocks noChangeAspect="1"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4" name="Freeform 1360"/>
            <p:cNvSpPr>
              <a:spLocks noChangeAspect="1"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5" name="Rectangle 1361"/>
            <p:cNvSpPr>
              <a:spLocks noChangeAspect="1"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6" name="Rectangle 1362"/>
            <p:cNvSpPr>
              <a:spLocks noChangeAspect="1"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7" name="Rectangle 1363"/>
            <p:cNvSpPr>
              <a:spLocks noChangeAspect="1"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8" name="Rectangle 1364"/>
            <p:cNvSpPr>
              <a:spLocks noChangeAspect="1"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59" name="Rectangle 1365"/>
            <p:cNvSpPr>
              <a:spLocks noChangeAspect="1"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0" name="Rectangle 1366"/>
            <p:cNvSpPr>
              <a:spLocks noChangeAspect="1"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1" name="Rectangle 1367"/>
            <p:cNvSpPr>
              <a:spLocks noChangeAspect="1"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2" name="Rectangle 1368"/>
            <p:cNvSpPr>
              <a:spLocks noChangeAspect="1"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3" name="Rectangle 1369"/>
            <p:cNvSpPr>
              <a:spLocks noChangeAspect="1"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4" name="Rectangle 1370"/>
            <p:cNvSpPr>
              <a:spLocks noChangeAspect="1"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5" name="Rectangle 1371"/>
            <p:cNvSpPr>
              <a:spLocks noChangeAspect="1"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6" name="Rectangle 1372"/>
            <p:cNvSpPr>
              <a:spLocks noChangeAspect="1"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7" name="Rectangle 1373"/>
            <p:cNvSpPr>
              <a:spLocks noChangeAspect="1"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8" name="Rectangle 1374"/>
            <p:cNvSpPr>
              <a:spLocks noChangeAspect="1"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69" name="Freeform 1375"/>
            <p:cNvSpPr>
              <a:spLocks noChangeAspect="1"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0" name="Freeform 1376"/>
            <p:cNvSpPr>
              <a:spLocks noChangeAspect="1"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1" name="Freeform 1377"/>
            <p:cNvSpPr>
              <a:spLocks noChangeAspect="1"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2" name="Rectangle 1378"/>
            <p:cNvSpPr>
              <a:spLocks noChangeAspect="1"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3" name="Freeform 1379"/>
            <p:cNvSpPr>
              <a:spLocks noChangeAspect="1"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4" name="Freeform 1380"/>
            <p:cNvSpPr>
              <a:spLocks noChangeAspect="1"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5" name="Freeform 1381"/>
            <p:cNvSpPr>
              <a:spLocks noChangeAspect="1"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6" name="Rectangle 1382"/>
            <p:cNvSpPr>
              <a:spLocks noChangeAspect="1"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7" name="Rectangle 1383"/>
            <p:cNvSpPr>
              <a:spLocks noChangeAspect="1"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8" name="Rectangle 1384"/>
            <p:cNvSpPr>
              <a:spLocks noChangeAspect="1"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79" name="Freeform 1385"/>
            <p:cNvSpPr>
              <a:spLocks noChangeAspect="1"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0" name="Freeform 1386"/>
            <p:cNvSpPr>
              <a:spLocks noChangeAspect="1"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1" name="Rectangle 1387"/>
            <p:cNvSpPr>
              <a:spLocks noChangeAspect="1"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2" name="Rectangle 1388"/>
            <p:cNvSpPr>
              <a:spLocks noChangeAspect="1"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3" name="Rectangle 1389"/>
            <p:cNvSpPr>
              <a:spLocks noChangeAspect="1"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4" name="Rectangle 1390"/>
            <p:cNvSpPr>
              <a:spLocks noChangeAspect="1"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5" name="Rectangle 1391"/>
            <p:cNvSpPr>
              <a:spLocks noChangeAspect="1"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6" name="Rectangle 1392"/>
            <p:cNvSpPr>
              <a:spLocks noChangeAspect="1"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87" name="Rectangle 1393"/>
            <p:cNvSpPr>
              <a:spLocks noChangeAspect="1"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3" name="Group 1394"/>
          <p:cNvGrpSpPr>
            <a:grpSpLocks noChangeAspect="1"/>
          </p:cNvGrpSpPr>
          <p:nvPr/>
        </p:nvGrpSpPr>
        <p:grpSpPr bwMode="auto">
          <a:xfrm>
            <a:off x="2744788" y="3236913"/>
            <a:ext cx="217487" cy="255587"/>
            <a:chOff x="-1344" y="2640"/>
            <a:chExt cx="1138" cy="1147"/>
          </a:xfrm>
        </p:grpSpPr>
        <p:sp>
          <p:nvSpPr>
            <p:cNvPr id="19828" name="AutoShape 1395"/>
            <p:cNvSpPr>
              <a:spLocks noChangeAspect="1" noChangeArrowheads="1" noTextEdit="1"/>
            </p:cNvSpPr>
            <p:nvPr/>
          </p:nvSpPr>
          <p:spPr bwMode="auto">
            <a:xfrm>
              <a:off x="-1344" y="2640"/>
              <a:ext cx="1138" cy="1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29" name="Freeform 1396"/>
            <p:cNvSpPr>
              <a:spLocks noChangeAspect="1"/>
            </p:cNvSpPr>
            <p:nvPr/>
          </p:nvSpPr>
          <p:spPr bwMode="auto">
            <a:xfrm>
              <a:off x="-1042" y="2941"/>
              <a:ext cx="553" cy="73"/>
            </a:xfrm>
            <a:custGeom>
              <a:avLst/>
              <a:gdLst>
                <a:gd name="T0" fmla="*/ 548 w 1106"/>
                <a:gd name="T1" fmla="*/ 6 h 147"/>
                <a:gd name="T2" fmla="*/ 553 w 1106"/>
                <a:gd name="T3" fmla="*/ 1 h 147"/>
                <a:gd name="T4" fmla="*/ 553 w 1106"/>
                <a:gd name="T5" fmla="*/ 1 h 147"/>
                <a:gd name="T6" fmla="*/ 548 w 1106"/>
                <a:gd name="T7" fmla="*/ 6 h 147"/>
                <a:gd name="T8" fmla="*/ 539 w 1106"/>
                <a:gd name="T9" fmla="*/ 14 h 147"/>
                <a:gd name="T10" fmla="*/ 530 w 1106"/>
                <a:gd name="T11" fmla="*/ 20 h 147"/>
                <a:gd name="T12" fmla="*/ 518 w 1106"/>
                <a:gd name="T13" fmla="*/ 27 h 147"/>
                <a:gd name="T14" fmla="*/ 503 w 1106"/>
                <a:gd name="T15" fmla="*/ 34 h 147"/>
                <a:gd name="T16" fmla="*/ 485 w 1106"/>
                <a:gd name="T17" fmla="*/ 41 h 147"/>
                <a:gd name="T18" fmla="*/ 464 w 1106"/>
                <a:gd name="T19" fmla="*/ 47 h 147"/>
                <a:gd name="T20" fmla="*/ 440 w 1106"/>
                <a:gd name="T21" fmla="*/ 52 h 147"/>
                <a:gd name="T22" fmla="*/ 412 w 1106"/>
                <a:gd name="T23" fmla="*/ 56 h 147"/>
                <a:gd name="T24" fmla="*/ 380 w 1106"/>
                <a:gd name="T25" fmla="*/ 58 h 147"/>
                <a:gd name="T26" fmla="*/ 345 w 1106"/>
                <a:gd name="T27" fmla="*/ 56 h 147"/>
                <a:gd name="T28" fmla="*/ 306 w 1106"/>
                <a:gd name="T29" fmla="*/ 52 h 147"/>
                <a:gd name="T30" fmla="*/ 265 w 1106"/>
                <a:gd name="T31" fmla="*/ 47 h 147"/>
                <a:gd name="T32" fmla="*/ 222 w 1106"/>
                <a:gd name="T33" fmla="*/ 40 h 147"/>
                <a:gd name="T34" fmla="*/ 179 w 1106"/>
                <a:gd name="T35" fmla="*/ 35 h 147"/>
                <a:gd name="T36" fmla="*/ 138 w 1106"/>
                <a:gd name="T37" fmla="*/ 32 h 147"/>
                <a:gd name="T38" fmla="*/ 99 w 1106"/>
                <a:gd name="T39" fmla="*/ 32 h 147"/>
                <a:gd name="T40" fmla="*/ 65 w 1106"/>
                <a:gd name="T41" fmla="*/ 35 h 147"/>
                <a:gd name="T42" fmla="*/ 40 w 1106"/>
                <a:gd name="T43" fmla="*/ 40 h 147"/>
                <a:gd name="T44" fmla="*/ 25 w 1106"/>
                <a:gd name="T45" fmla="*/ 47 h 147"/>
                <a:gd name="T46" fmla="*/ 17 w 1106"/>
                <a:gd name="T47" fmla="*/ 54 h 147"/>
                <a:gd name="T48" fmla="*/ 13 w 1106"/>
                <a:gd name="T49" fmla="*/ 60 h 147"/>
                <a:gd name="T50" fmla="*/ 13 w 1106"/>
                <a:gd name="T51" fmla="*/ 66 h 147"/>
                <a:gd name="T52" fmla="*/ 15 w 1106"/>
                <a:gd name="T53" fmla="*/ 70 h 147"/>
                <a:gd name="T54" fmla="*/ 16 w 1106"/>
                <a:gd name="T55" fmla="*/ 73 h 147"/>
                <a:gd name="T56" fmla="*/ 16 w 1106"/>
                <a:gd name="T57" fmla="*/ 73 h 147"/>
                <a:gd name="T58" fmla="*/ 12 w 1106"/>
                <a:gd name="T59" fmla="*/ 69 h 147"/>
                <a:gd name="T60" fmla="*/ 6 w 1106"/>
                <a:gd name="T61" fmla="*/ 63 h 147"/>
                <a:gd name="T62" fmla="*/ 1 w 1106"/>
                <a:gd name="T63" fmla="*/ 56 h 147"/>
                <a:gd name="T64" fmla="*/ 0 w 1106"/>
                <a:gd name="T65" fmla="*/ 47 h 147"/>
                <a:gd name="T66" fmla="*/ 3 w 1106"/>
                <a:gd name="T67" fmla="*/ 39 h 147"/>
                <a:gd name="T68" fmla="*/ 15 w 1106"/>
                <a:gd name="T69" fmla="*/ 31 h 147"/>
                <a:gd name="T70" fmla="*/ 38 w 1106"/>
                <a:gd name="T71" fmla="*/ 24 h 147"/>
                <a:gd name="T72" fmla="*/ 73 w 1106"/>
                <a:gd name="T73" fmla="*/ 20 h 147"/>
                <a:gd name="T74" fmla="*/ 115 w 1106"/>
                <a:gd name="T75" fmla="*/ 20 h 147"/>
                <a:gd name="T76" fmla="*/ 158 w 1106"/>
                <a:gd name="T77" fmla="*/ 22 h 147"/>
                <a:gd name="T78" fmla="*/ 203 w 1106"/>
                <a:gd name="T79" fmla="*/ 28 h 147"/>
                <a:gd name="T80" fmla="*/ 247 w 1106"/>
                <a:gd name="T81" fmla="*/ 34 h 147"/>
                <a:gd name="T82" fmla="*/ 289 w 1106"/>
                <a:gd name="T83" fmla="*/ 40 h 147"/>
                <a:gd name="T84" fmla="*/ 328 w 1106"/>
                <a:gd name="T85" fmla="*/ 45 h 147"/>
                <a:gd name="T86" fmla="*/ 365 w 1106"/>
                <a:gd name="T87" fmla="*/ 47 h 147"/>
                <a:gd name="T88" fmla="*/ 399 w 1106"/>
                <a:gd name="T89" fmla="*/ 45 h 147"/>
                <a:gd name="T90" fmla="*/ 432 w 1106"/>
                <a:gd name="T91" fmla="*/ 41 h 147"/>
                <a:gd name="T92" fmla="*/ 460 w 1106"/>
                <a:gd name="T93" fmla="*/ 37 h 147"/>
                <a:gd name="T94" fmla="*/ 483 w 1106"/>
                <a:gd name="T95" fmla="*/ 33 h 147"/>
                <a:gd name="T96" fmla="*/ 502 w 1106"/>
                <a:gd name="T97" fmla="*/ 28 h 147"/>
                <a:gd name="T98" fmla="*/ 518 w 1106"/>
                <a:gd name="T99" fmla="*/ 23 h 147"/>
                <a:gd name="T100" fmla="*/ 530 w 1106"/>
                <a:gd name="T101" fmla="*/ 18 h 147"/>
                <a:gd name="T102" fmla="*/ 539 w 1106"/>
                <a:gd name="T103" fmla="*/ 13 h 1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06"/>
                <a:gd name="T157" fmla="*/ 0 h 147"/>
                <a:gd name="T158" fmla="*/ 1106 w 1106"/>
                <a:gd name="T159" fmla="*/ 147 h 1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06" h="147">
                  <a:moveTo>
                    <a:pt x="1085" y="22"/>
                  </a:moveTo>
                  <a:lnTo>
                    <a:pt x="1095" y="13"/>
                  </a:lnTo>
                  <a:lnTo>
                    <a:pt x="1102" y="6"/>
                  </a:lnTo>
                  <a:lnTo>
                    <a:pt x="1105" y="2"/>
                  </a:lnTo>
                  <a:lnTo>
                    <a:pt x="1106" y="0"/>
                  </a:lnTo>
                  <a:lnTo>
                    <a:pt x="1105" y="2"/>
                  </a:lnTo>
                  <a:lnTo>
                    <a:pt x="1103" y="6"/>
                  </a:lnTo>
                  <a:lnTo>
                    <a:pt x="1096" y="13"/>
                  </a:lnTo>
                  <a:lnTo>
                    <a:pt x="1085" y="22"/>
                  </a:lnTo>
                  <a:lnTo>
                    <a:pt x="1078" y="28"/>
                  </a:lnTo>
                  <a:lnTo>
                    <a:pt x="1068" y="34"/>
                  </a:lnTo>
                  <a:lnTo>
                    <a:pt x="1059" y="41"/>
                  </a:lnTo>
                  <a:lnTo>
                    <a:pt x="1048" y="48"/>
                  </a:lnTo>
                  <a:lnTo>
                    <a:pt x="1035" y="55"/>
                  </a:lnTo>
                  <a:lnTo>
                    <a:pt x="1021" y="62"/>
                  </a:lnTo>
                  <a:lnTo>
                    <a:pt x="1006" y="68"/>
                  </a:lnTo>
                  <a:lnTo>
                    <a:pt x="989" y="75"/>
                  </a:lnTo>
                  <a:lnTo>
                    <a:pt x="971" y="82"/>
                  </a:lnTo>
                  <a:lnTo>
                    <a:pt x="951" y="88"/>
                  </a:lnTo>
                  <a:lnTo>
                    <a:pt x="929" y="95"/>
                  </a:lnTo>
                  <a:lnTo>
                    <a:pt x="906" y="100"/>
                  </a:lnTo>
                  <a:lnTo>
                    <a:pt x="881" y="105"/>
                  </a:lnTo>
                  <a:lnTo>
                    <a:pt x="853" y="109"/>
                  </a:lnTo>
                  <a:lnTo>
                    <a:pt x="824" y="113"/>
                  </a:lnTo>
                  <a:lnTo>
                    <a:pt x="793" y="116"/>
                  </a:lnTo>
                  <a:lnTo>
                    <a:pt x="761" y="117"/>
                  </a:lnTo>
                  <a:lnTo>
                    <a:pt x="726" y="116"/>
                  </a:lnTo>
                  <a:lnTo>
                    <a:pt x="691" y="113"/>
                  </a:lnTo>
                  <a:lnTo>
                    <a:pt x="653" y="110"/>
                  </a:lnTo>
                  <a:lnTo>
                    <a:pt x="612" y="105"/>
                  </a:lnTo>
                  <a:lnTo>
                    <a:pt x="571" y="100"/>
                  </a:lnTo>
                  <a:lnTo>
                    <a:pt x="529" y="94"/>
                  </a:lnTo>
                  <a:lnTo>
                    <a:pt x="487" y="87"/>
                  </a:lnTo>
                  <a:lnTo>
                    <a:pt x="444" y="81"/>
                  </a:lnTo>
                  <a:lnTo>
                    <a:pt x="402" y="75"/>
                  </a:lnTo>
                  <a:lnTo>
                    <a:pt x="359" y="71"/>
                  </a:lnTo>
                  <a:lnTo>
                    <a:pt x="317" y="67"/>
                  </a:lnTo>
                  <a:lnTo>
                    <a:pt x="276" y="64"/>
                  </a:lnTo>
                  <a:lnTo>
                    <a:pt x="237" y="63"/>
                  </a:lnTo>
                  <a:lnTo>
                    <a:pt x="199" y="64"/>
                  </a:lnTo>
                  <a:lnTo>
                    <a:pt x="162" y="66"/>
                  </a:lnTo>
                  <a:lnTo>
                    <a:pt x="130" y="71"/>
                  </a:lnTo>
                  <a:lnTo>
                    <a:pt x="103" y="75"/>
                  </a:lnTo>
                  <a:lnTo>
                    <a:pt x="81" y="81"/>
                  </a:lnTo>
                  <a:lnTo>
                    <a:pt x="64" y="88"/>
                  </a:lnTo>
                  <a:lnTo>
                    <a:pt x="50" y="94"/>
                  </a:lnTo>
                  <a:lnTo>
                    <a:pt x="40" y="101"/>
                  </a:lnTo>
                  <a:lnTo>
                    <a:pt x="33" y="108"/>
                  </a:lnTo>
                  <a:lnTo>
                    <a:pt x="28" y="115"/>
                  </a:lnTo>
                  <a:lnTo>
                    <a:pt x="26" y="120"/>
                  </a:lnTo>
                  <a:lnTo>
                    <a:pt x="25" y="127"/>
                  </a:lnTo>
                  <a:lnTo>
                    <a:pt x="26" y="132"/>
                  </a:lnTo>
                  <a:lnTo>
                    <a:pt x="27" y="138"/>
                  </a:lnTo>
                  <a:lnTo>
                    <a:pt x="30" y="141"/>
                  </a:lnTo>
                  <a:lnTo>
                    <a:pt x="31" y="144"/>
                  </a:lnTo>
                  <a:lnTo>
                    <a:pt x="32" y="146"/>
                  </a:lnTo>
                  <a:lnTo>
                    <a:pt x="33" y="147"/>
                  </a:lnTo>
                  <a:lnTo>
                    <a:pt x="32" y="146"/>
                  </a:lnTo>
                  <a:lnTo>
                    <a:pt x="28" y="143"/>
                  </a:lnTo>
                  <a:lnTo>
                    <a:pt x="24" y="139"/>
                  </a:lnTo>
                  <a:lnTo>
                    <a:pt x="18" y="134"/>
                  </a:lnTo>
                  <a:lnTo>
                    <a:pt x="12" y="127"/>
                  </a:lnTo>
                  <a:lnTo>
                    <a:pt x="8" y="120"/>
                  </a:lnTo>
                  <a:lnTo>
                    <a:pt x="3" y="112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2" y="86"/>
                  </a:lnTo>
                  <a:lnTo>
                    <a:pt x="6" y="78"/>
                  </a:lnTo>
                  <a:lnTo>
                    <a:pt x="17" y="68"/>
                  </a:lnTo>
                  <a:lnTo>
                    <a:pt x="31" y="62"/>
                  </a:lnTo>
                  <a:lnTo>
                    <a:pt x="50" y="55"/>
                  </a:lnTo>
                  <a:lnTo>
                    <a:pt x="76" y="48"/>
                  </a:lnTo>
                  <a:lnTo>
                    <a:pt x="107" y="43"/>
                  </a:lnTo>
                  <a:lnTo>
                    <a:pt x="146" y="40"/>
                  </a:lnTo>
                  <a:lnTo>
                    <a:pt x="187" y="38"/>
                  </a:lnTo>
                  <a:lnTo>
                    <a:pt x="230" y="40"/>
                  </a:lnTo>
                  <a:lnTo>
                    <a:pt x="274" y="42"/>
                  </a:lnTo>
                  <a:lnTo>
                    <a:pt x="317" y="45"/>
                  </a:lnTo>
                  <a:lnTo>
                    <a:pt x="361" y="51"/>
                  </a:lnTo>
                  <a:lnTo>
                    <a:pt x="406" y="57"/>
                  </a:lnTo>
                  <a:lnTo>
                    <a:pt x="450" y="63"/>
                  </a:lnTo>
                  <a:lnTo>
                    <a:pt x="494" y="68"/>
                  </a:lnTo>
                  <a:lnTo>
                    <a:pt x="536" y="75"/>
                  </a:lnTo>
                  <a:lnTo>
                    <a:pt x="578" y="81"/>
                  </a:lnTo>
                  <a:lnTo>
                    <a:pt x="619" y="86"/>
                  </a:lnTo>
                  <a:lnTo>
                    <a:pt x="657" y="90"/>
                  </a:lnTo>
                  <a:lnTo>
                    <a:pt x="695" y="93"/>
                  </a:lnTo>
                  <a:lnTo>
                    <a:pt x="730" y="94"/>
                  </a:lnTo>
                  <a:lnTo>
                    <a:pt x="762" y="93"/>
                  </a:lnTo>
                  <a:lnTo>
                    <a:pt x="799" y="90"/>
                  </a:lnTo>
                  <a:lnTo>
                    <a:pt x="833" y="87"/>
                  </a:lnTo>
                  <a:lnTo>
                    <a:pt x="865" y="83"/>
                  </a:lnTo>
                  <a:lnTo>
                    <a:pt x="895" y="79"/>
                  </a:lnTo>
                  <a:lnTo>
                    <a:pt x="921" y="75"/>
                  </a:lnTo>
                  <a:lnTo>
                    <a:pt x="945" y="71"/>
                  </a:lnTo>
                  <a:lnTo>
                    <a:pt x="967" y="66"/>
                  </a:lnTo>
                  <a:lnTo>
                    <a:pt x="988" y="60"/>
                  </a:lnTo>
                  <a:lnTo>
                    <a:pt x="1005" y="56"/>
                  </a:lnTo>
                  <a:lnTo>
                    <a:pt x="1021" y="51"/>
                  </a:lnTo>
                  <a:lnTo>
                    <a:pt x="1036" y="47"/>
                  </a:lnTo>
                  <a:lnTo>
                    <a:pt x="1049" y="41"/>
                  </a:lnTo>
                  <a:lnTo>
                    <a:pt x="1059" y="36"/>
                  </a:lnTo>
                  <a:lnTo>
                    <a:pt x="1070" y="32"/>
                  </a:lnTo>
                  <a:lnTo>
                    <a:pt x="1078" y="27"/>
                  </a:lnTo>
                  <a:lnTo>
                    <a:pt x="1085" y="2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0" name="Freeform 1397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7 w 855"/>
                <a:gd name="T1" fmla="*/ 79 h 263"/>
                <a:gd name="T2" fmla="*/ 22 w 855"/>
                <a:gd name="T3" fmla="*/ 66 h 263"/>
                <a:gd name="T4" fmla="*/ 43 w 855"/>
                <a:gd name="T5" fmla="*/ 60 h 263"/>
                <a:gd name="T6" fmla="*/ 45 w 855"/>
                <a:gd name="T7" fmla="*/ 49 h 263"/>
                <a:gd name="T8" fmla="*/ 51 w 855"/>
                <a:gd name="T9" fmla="*/ 31 h 263"/>
                <a:gd name="T10" fmla="*/ 65 w 855"/>
                <a:gd name="T11" fmla="*/ 15 h 263"/>
                <a:gd name="T12" fmla="*/ 85 w 855"/>
                <a:gd name="T13" fmla="*/ 6 h 263"/>
                <a:gd name="T14" fmla="*/ 108 w 855"/>
                <a:gd name="T15" fmla="*/ 4 h 263"/>
                <a:gd name="T16" fmla="*/ 133 w 855"/>
                <a:gd name="T17" fmla="*/ 8 h 263"/>
                <a:gd name="T18" fmla="*/ 159 w 855"/>
                <a:gd name="T19" fmla="*/ 20 h 263"/>
                <a:gd name="T20" fmla="*/ 180 w 855"/>
                <a:gd name="T21" fmla="*/ 35 h 263"/>
                <a:gd name="T22" fmla="*/ 197 w 855"/>
                <a:gd name="T23" fmla="*/ 54 h 263"/>
                <a:gd name="T24" fmla="*/ 212 w 855"/>
                <a:gd name="T25" fmla="*/ 57 h 263"/>
                <a:gd name="T26" fmla="*/ 230 w 855"/>
                <a:gd name="T27" fmla="*/ 55 h 263"/>
                <a:gd name="T28" fmla="*/ 250 w 855"/>
                <a:gd name="T29" fmla="*/ 60 h 263"/>
                <a:gd name="T30" fmla="*/ 251 w 855"/>
                <a:gd name="T31" fmla="*/ 46 h 263"/>
                <a:gd name="T32" fmla="*/ 258 w 855"/>
                <a:gd name="T33" fmla="*/ 28 h 263"/>
                <a:gd name="T34" fmla="*/ 273 w 855"/>
                <a:gd name="T35" fmla="*/ 12 h 263"/>
                <a:gd name="T36" fmla="*/ 292 w 855"/>
                <a:gd name="T37" fmla="*/ 3 h 263"/>
                <a:gd name="T38" fmla="*/ 316 w 855"/>
                <a:gd name="T39" fmla="*/ 0 h 263"/>
                <a:gd name="T40" fmla="*/ 342 w 855"/>
                <a:gd name="T41" fmla="*/ 5 h 263"/>
                <a:gd name="T42" fmla="*/ 373 w 855"/>
                <a:gd name="T43" fmla="*/ 20 h 263"/>
                <a:gd name="T44" fmla="*/ 405 w 855"/>
                <a:gd name="T45" fmla="*/ 49 h 263"/>
                <a:gd name="T46" fmla="*/ 424 w 855"/>
                <a:gd name="T47" fmla="*/ 84 h 263"/>
                <a:gd name="T48" fmla="*/ 417 w 855"/>
                <a:gd name="T49" fmla="*/ 76 h 263"/>
                <a:gd name="T50" fmla="*/ 395 w 855"/>
                <a:gd name="T51" fmla="*/ 50 h 263"/>
                <a:gd name="T52" fmla="*/ 365 w 855"/>
                <a:gd name="T53" fmla="*/ 29 h 263"/>
                <a:gd name="T54" fmla="*/ 338 w 855"/>
                <a:gd name="T55" fmla="*/ 19 h 263"/>
                <a:gd name="T56" fmla="*/ 313 w 855"/>
                <a:gd name="T57" fmla="*/ 17 h 263"/>
                <a:gd name="T58" fmla="*/ 290 w 855"/>
                <a:gd name="T59" fmla="*/ 22 h 263"/>
                <a:gd name="T60" fmla="*/ 272 w 855"/>
                <a:gd name="T61" fmla="*/ 34 h 263"/>
                <a:gd name="T62" fmla="*/ 259 w 855"/>
                <a:gd name="T63" fmla="*/ 51 h 263"/>
                <a:gd name="T64" fmla="*/ 255 w 855"/>
                <a:gd name="T65" fmla="*/ 68 h 263"/>
                <a:gd name="T66" fmla="*/ 247 w 855"/>
                <a:gd name="T67" fmla="*/ 74 h 263"/>
                <a:gd name="T68" fmla="*/ 228 w 855"/>
                <a:gd name="T69" fmla="*/ 72 h 263"/>
                <a:gd name="T70" fmla="*/ 211 w 855"/>
                <a:gd name="T71" fmla="*/ 76 h 263"/>
                <a:gd name="T72" fmla="*/ 196 w 855"/>
                <a:gd name="T73" fmla="*/ 65 h 263"/>
                <a:gd name="T74" fmla="*/ 178 w 855"/>
                <a:gd name="T75" fmla="*/ 46 h 263"/>
                <a:gd name="T76" fmla="*/ 156 w 855"/>
                <a:gd name="T77" fmla="*/ 32 h 263"/>
                <a:gd name="T78" fmla="*/ 130 w 855"/>
                <a:gd name="T79" fmla="*/ 23 h 263"/>
                <a:gd name="T80" fmla="*/ 105 w 855"/>
                <a:gd name="T81" fmla="*/ 21 h 263"/>
                <a:gd name="T82" fmla="*/ 83 w 855"/>
                <a:gd name="T83" fmla="*/ 26 h 263"/>
                <a:gd name="T84" fmla="*/ 65 w 855"/>
                <a:gd name="T85" fmla="*/ 36 h 263"/>
                <a:gd name="T86" fmla="*/ 53 w 855"/>
                <a:gd name="T87" fmla="*/ 54 h 263"/>
                <a:gd name="T88" fmla="*/ 49 w 855"/>
                <a:gd name="T89" fmla="*/ 69 h 263"/>
                <a:gd name="T90" fmla="*/ 41 w 855"/>
                <a:gd name="T91" fmla="*/ 78 h 263"/>
                <a:gd name="T92" fmla="*/ 22 w 855"/>
                <a:gd name="T93" fmla="*/ 86 h 263"/>
                <a:gd name="T94" fmla="*/ 9 w 855"/>
                <a:gd name="T95" fmla="*/ 102 h 263"/>
                <a:gd name="T96" fmla="*/ 4 w 855"/>
                <a:gd name="T97" fmla="*/ 120 h 263"/>
                <a:gd name="T98" fmla="*/ 1 w 855"/>
                <a:gd name="T99" fmla="*/ 121 h 263"/>
                <a:gd name="T100" fmla="*/ 1 w 855"/>
                <a:gd name="T101" fmla="*/ 91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3" y="182"/>
                  </a:moveTo>
                  <a:lnTo>
                    <a:pt x="8" y="169"/>
                  </a:lnTo>
                  <a:lnTo>
                    <a:pt x="15" y="157"/>
                  </a:lnTo>
                  <a:lnTo>
                    <a:pt x="24" y="146"/>
                  </a:lnTo>
                  <a:lnTo>
                    <a:pt x="33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20"/>
                  </a:lnTo>
                  <a:lnTo>
                    <a:pt x="86" y="112"/>
                  </a:lnTo>
                  <a:lnTo>
                    <a:pt x="87" y="104"/>
                  </a:lnTo>
                  <a:lnTo>
                    <a:pt x="90" y="97"/>
                  </a:lnTo>
                  <a:lnTo>
                    <a:pt x="91" y="89"/>
                  </a:lnTo>
                  <a:lnTo>
                    <a:pt x="95" y="75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0"/>
                  </a:lnTo>
                  <a:lnTo>
                    <a:pt x="143" y="23"/>
                  </a:lnTo>
                  <a:lnTo>
                    <a:pt x="156" y="16"/>
                  </a:lnTo>
                  <a:lnTo>
                    <a:pt x="170" y="11"/>
                  </a:lnTo>
                  <a:lnTo>
                    <a:pt x="185" y="8"/>
                  </a:lnTo>
                  <a:lnTo>
                    <a:pt x="200" y="7"/>
                  </a:lnTo>
                  <a:lnTo>
                    <a:pt x="216" y="7"/>
                  </a:lnTo>
                  <a:lnTo>
                    <a:pt x="233" y="8"/>
                  </a:lnTo>
                  <a:lnTo>
                    <a:pt x="250" y="11"/>
                  </a:lnTo>
                  <a:lnTo>
                    <a:pt x="267" y="16"/>
                  </a:lnTo>
                  <a:lnTo>
                    <a:pt x="286" y="22"/>
                  </a:lnTo>
                  <a:lnTo>
                    <a:pt x="303" y="30"/>
                  </a:lnTo>
                  <a:lnTo>
                    <a:pt x="318" y="39"/>
                  </a:lnTo>
                  <a:lnTo>
                    <a:pt x="333" y="48"/>
                  </a:lnTo>
                  <a:lnTo>
                    <a:pt x="347" y="59"/>
                  </a:lnTo>
                  <a:lnTo>
                    <a:pt x="360" y="70"/>
                  </a:lnTo>
                  <a:lnTo>
                    <a:pt x="372" y="82"/>
                  </a:lnTo>
                  <a:lnTo>
                    <a:pt x="383" y="94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2"/>
                  </a:lnTo>
                  <a:lnTo>
                    <a:pt x="448" y="110"/>
                  </a:lnTo>
                  <a:lnTo>
                    <a:pt x="461" y="110"/>
                  </a:lnTo>
                  <a:lnTo>
                    <a:pt x="473" y="112"/>
                  </a:lnTo>
                  <a:lnTo>
                    <a:pt x="486" y="114"/>
                  </a:lnTo>
                  <a:lnTo>
                    <a:pt x="500" y="119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4" y="84"/>
                  </a:lnTo>
                  <a:lnTo>
                    <a:pt x="509" y="69"/>
                  </a:lnTo>
                  <a:lnTo>
                    <a:pt x="516" y="56"/>
                  </a:lnTo>
                  <a:lnTo>
                    <a:pt x="525" y="44"/>
                  </a:lnTo>
                  <a:lnTo>
                    <a:pt x="534" y="33"/>
                  </a:lnTo>
                  <a:lnTo>
                    <a:pt x="546" y="24"/>
                  </a:lnTo>
                  <a:lnTo>
                    <a:pt x="557" y="16"/>
                  </a:lnTo>
                  <a:lnTo>
                    <a:pt x="571" y="10"/>
                  </a:lnTo>
                  <a:lnTo>
                    <a:pt x="585" y="6"/>
                  </a:lnTo>
                  <a:lnTo>
                    <a:pt x="600" y="2"/>
                  </a:lnTo>
                  <a:lnTo>
                    <a:pt x="616" y="0"/>
                  </a:lnTo>
                  <a:lnTo>
                    <a:pt x="632" y="0"/>
                  </a:lnTo>
                  <a:lnTo>
                    <a:pt x="649" y="1"/>
                  </a:lnTo>
                  <a:lnTo>
                    <a:pt x="667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69" y="56"/>
                  </a:lnTo>
                  <a:lnTo>
                    <a:pt x="791" y="76"/>
                  </a:lnTo>
                  <a:lnTo>
                    <a:pt x="810" y="97"/>
                  </a:lnTo>
                  <a:lnTo>
                    <a:pt x="826" y="120"/>
                  </a:lnTo>
                  <a:lnTo>
                    <a:pt x="838" y="143"/>
                  </a:lnTo>
                  <a:lnTo>
                    <a:pt x="848" y="167"/>
                  </a:lnTo>
                  <a:lnTo>
                    <a:pt x="855" y="191"/>
                  </a:lnTo>
                  <a:lnTo>
                    <a:pt x="845" y="172"/>
                  </a:lnTo>
                  <a:lnTo>
                    <a:pt x="835" y="152"/>
                  </a:lnTo>
                  <a:lnTo>
                    <a:pt x="821" y="134"/>
                  </a:lnTo>
                  <a:lnTo>
                    <a:pt x="806" y="115"/>
                  </a:lnTo>
                  <a:lnTo>
                    <a:pt x="790" y="99"/>
                  </a:lnTo>
                  <a:lnTo>
                    <a:pt x="772" y="84"/>
                  </a:lnTo>
                  <a:lnTo>
                    <a:pt x="752" y="70"/>
                  </a:lnTo>
                  <a:lnTo>
                    <a:pt x="730" y="57"/>
                  </a:lnTo>
                  <a:lnTo>
                    <a:pt x="712" y="49"/>
                  </a:lnTo>
                  <a:lnTo>
                    <a:pt x="694" y="42"/>
                  </a:lnTo>
                  <a:lnTo>
                    <a:pt x="677" y="38"/>
                  </a:lnTo>
                  <a:lnTo>
                    <a:pt x="660" y="36"/>
                  </a:lnTo>
                  <a:lnTo>
                    <a:pt x="643" y="33"/>
                  </a:lnTo>
                  <a:lnTo>
                    <a:pt x="626" y="34"/>
                  </a:lnTo>
                  <a:lnTo>
                    <a:pt x="610" y="36"/>
                  </a:lnTo>
                  <a:lnTo>
                    <a:pt x="595" y="39"/>
                  </a:lnTo>
                  <a:lnTo>
                    <a:pt x="580" y="44"/>
                  </a:lnTo>
                  <a:lnTo>
                    <a:pt x="568" y="51"/>
                  </a:lnTo>
                  <a:lnTo>
                    <a:pt x="555" y="57"/>
                  </a:lnTo>
                  <a:lnTo>
                    <a:pt x="545" y="67"/>
                  </a:lnTo>
                  <a:lnTo>
                    <a:pt x="534" y="78"/>
                  </a:lnTo>
                  <a:lnTo>
                    <a:pt x="526" y="90"/>
                  </a:lnTo>
                  <a:lnTo>
                    <a:pt x="519" y="102"/>
                  </a:lnTo>
                  <a:lnTo>
                    <a:pt x="514" y="117"/>
                  </a:lnTo>
                  <a:lnTo>
                    <a:pt x="511" y="125"/>
                  </a:lnTo>
                  <a:lnTo>
                    <a:pt x="510" y="135"/>
                  </a:lnTo>
                  <a:lnTo>
                    <a:pt x="509" y="143"/>
                  </a:lnTo>
                  <a:lnTo>
                    <a:pt x="509" y="152"/>
                  </a:lnTo>
                  <a:lnTo>
                    <a:pt x="495" y="147"/>
                  </a:lnTo>
                  <a:lnTo>
                    <a:pt x="482" y="145"/>
                  </a:lnTo>
                  <a:lnTo>
                    <a:pt x="470" y="144"/>
                  </a:lnTo>
                  <a:lnTo>
                    <a:pt x="457" y="144"/>
                  </a:lnTo>
                  <a:lnTo>
                    <a:pt x="446" y="145"/>
                  </a:lnTo>
                  <a:lnTo>
                    <a:pt x="433" y="147"/>
                  </a:lnTo>
                  <a:lnTo>
                    <a:pt x="423" y="151"/>
                  </a:lnTo>
                  <a:lnTo>
                    <a:pt x="412" y="155"/>
                  </a:lnTo>
                  <a:lnTo>
                    <a:pt x="403" y="142"/>
                  </a:lnTo>
                  <a:lnTo>
                    <a:pt x="393" y="129"/>
                  </a:lnTo>
                  <a:lnTo>
                    <a:pt x="381" y="116"/>
                  </a:lnTo>
                  <a:lnTo>
                    <a:pt x="370" y="104"/>
                  </a:lnTo>
                  <a:lnTo>
                    <a:pt x="357" y="92"/>
                  </a:lnTo>
                  <a:lnTo>
                    <a:pt x="342" y="82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1"/>
                  </a:lnTo>
                  <a:lnTo>
                    <a:pt x="260" y="45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5" y="42"/>
                  </a:lnTo>
                  <a:lnTo>
                    <a:pt x="181" y="46"/>
                  </a:lnTo>
                  <a:lnTo>
                    <a:pt x="167" y="51"/>
                  </a:lnTo>
                  <a:lnTo>
                    <a:pt x="153" y="56"/>
                  </a:lnTo>
                  <a:lnTo>
                    <a:pt x="142" y="64"/>
                  </a:lnTo>
                  <a:lnTo>
                    <a:pt x="131" y="72"/>
                  </a:lnTo>
                  <a:lnTo>
                    <a:pt x="121" y="83"/>
                  </a:lnTo>
                  <a:lnTo>
                    <a:pt x="113" y="94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7"/>
                  </a:lnTo>
                  <a:lnTo>
                    <a:pt x="97" y="145"/>
                  </a:lnTo>
                  <a:lnTo>
                    <a:pt x="95" y="153"/>
                  </a:lnTo>
                  <a:lnTo>
                    <a:pt x="82" y="155"/>
                  </a:lnTo>
                  <a:lnTo>
                    <a:pt x="68" y="159"/>
                  </a:lnTo>
                  <a:lnTo>
                    <a:pt x="55" y="165"/>
                  </a:lnTo>
                  <a:lnTo>
                    <a:pt x="44" y="172"/>
                  </a:lnTo>
                  <a:lnTo>
                    <a:pt x="33" y="181"/>
                  </a:lnTo>
                  <a:lnTo>
                    <a:pt x="25" y="191"/>
                  </a:lnTo>
                  <a:lnTo>
                    <a:pt x="18" y="203"/>
                  </a:lnTo>
                  <a:lnTo>
                    <a:pt x="13" y="216"/>
                  </a:lnTo>
                  <a:lnTo>
                    <a:pt x="10" y="228"/>
                  </a:lnTo>
                  <a:lnTo>
                    <a:pt x="9" y="240"/>
                  </a:lnTo>
                  <a:lnTo>
                    <a:pt x="9" y="251"/>
                  </a:lnTo>
                  <a:lnTo>
                    <a:pt x="10" y="263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2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1" name="Freeform 1398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0 w 15"/>
                <a:gd name="T1" fmla="*/ 10 h 18"/>
                <a:gd name="T2" fmla="*/ 7 w 15"/>
                <a:gd name="T3" fmla="*/ 10 h 18"/>
                <a:gd name="T4" fmla="*/ 7 w 15"/>
                <a:gd name="T5" fmla="*/ 0 h 18"/>
                <a:gd name="T6" fmla="*/ 0 w 15"/>
                <a:gd name="T7" fmla="*/ 0 h 18"/>
                <a:gd name="T8" fmla="*/ 0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" y="18"/>
                  </a:moveTo>
                  <a:lnTo>
                    <a:pt x="14" y="18"/>
                  </a:lnTo>
                  <a:lnTo>
                    <a:pt x="15" y="0"/>
                  </a:lnTo>
                  <a:lnTo>
                    <a:pt x="0" y="0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CCF7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2" name="Freeform 1399"/>
            <p:cNvSpPr>
              <a:spLocks noChangeAspect="1"/>
            </p:cNvSpPr>
            <p:nvPr/>
          </p:nvSpPr>
          <p:spPr bwMode="auto">
            <a:xfrm>
              <a:off x="-912" y="3572"/>
              <a:ext cx="436" cy="16"/>
            </a:xfrm>
            <a:custGeom>
              <a:avLst/>
              <a:gdLst>
                <a:gd name="T0" fmla="*/ 0 w 872"/>
                <a:gd name="T1" fmla="*/ 16 h 33"/>
                <a:gd name="T2" fmla="*/ 428 w 872"/>
                <a:gd name="T3" fmla="*/ 16 h 33"/>
                <a:gd name="T4" fmla="*/ 436 w 872"/>
                <a:gd name="T5" fmla="*/ 0 h 33"/>
                <a:gd name="T6" fmla="*/ 0 w 872"/>
                <a:gd name="T7" fmla="*/ 0 h 33"/>
                <a:gd name="T8" fmla="*/ 0 w 872"/>
                <a:gd name="T9" fmla="*/ 16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33"/>
                <a:gd name="T17" fmla="*/ 872 w 872"/>
                <a:gd name="T18" fmla="*/ 33 h 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33">
                  <a:moveTo>
                    <a:pt x="0" y="33"/>
                  </a:moveTo>
                  <a:lnTo>
                    <a:pt x="856" y="33"/>
                  </a:lnTo>
                  <a:lnTo>
                    <a:pt x="872" y="0"/>
                  </a:lnTo>
                  <a:lnTo>
                    <a:pt x="0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3" name="Freeform 1400"/>
            <p:cNvSpPr>
              <a:spLocks noChangeAspect="1"/>
            </p:cNvSpPr>
            <p:nvPr/>
          </p:nvSpPr>
          <p:spPr bwMode="auto">
            <a:xfrm>
              <a:off x="-980" y="3373"/>
              <a:ext cx="7" cy="10"/>
            </a:xfrm>
            <a:custGeom>
              <a:avLst/>
              <a:gdLst>
                <a:gd name="T0" fmla="*/ 7 w 15"/>
                <a:gd name="T1" fmla="*/ 10 h 18"/>
                <a:gd name="T2" fmla="*/ 0 w 15"/>
                <a:gd name="T3" fmla="*/ 10 h 18"/>
                <a:gd name="T4" fmla="*/ 0 w 15"/>
                <a:gd name="T5" fmla="*/ 0 h 18"/>
                <a:gd name="T6" fmla="*/ 7 w 15"/>
                <a:gd name="T7" fmla="*/ 0 h 18"/>
                <a:gd name="T8" fmla="*/ 7 w 15"/>
                <a:gd name="T9" fmla="*/ 10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8"/>
                <a:gd name="T17" fmla="*/ 15 w 15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8">
                  <a:moveTo>
                    <a:pt x="14" y="18"/>
                  </a:moveTo>
                  <a:lnTo>
                    <a:pt x="1" y="18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4" name="Freeform 1401"/>
            <p:cNvSpPr>
              <a:spLocks noChangeAspect="1"/>
            </p:cNvSpPr>
            <p:nvPr/>
          </p:nvSpPr>
          <p:spPr bwMode="auto">
            <a:xfrm>
              <a:off x="-500" y="2941"/>
              <a:ext cx="11" cy="11"/>
            </a:xfrm>
            <a:custGeom>
              <a:avLst/>
              <a:gdLst>
                <a:gd name="T0" fmla="*/ 11 w 21"/>
                <a:gd name="T1" fmla="*/ 0 h 22"/>
                <a:gd name="T2" fmla="*/ 10 w 21"/>
                <a:gd name="T3" fmla="*/ 1 h 22"/>
                <a:gd name="T4" fmla="*/ 9 w 21"/>
                <a:gd name="T5" fmla="*/ 3 h 22"/>
                <a:gd name="T6" fmla="*/ 5 w 21"/>
                <a:gd name="T7" fmla="*/ 6 h 22"/>
                <a:gd name="T8" fmla="*/ 0 w 21"/>
                <a:gd name="T9" fmla="*/ 11 h 22"/>
                <a:gd name="T10" fmla="*/ 6 w 21"/>
                <a:gd name="T11" fmla="*/ 6 h 22"/>
                <a:gd name="T12" fmla="*/ 9 w 21"/>
                <a:gd name="T13" fmla="*/ 3 h 22"/>
                <a:gd name="T14" fmla="*/ 10 w 21"/>
                <a:gd name="T15" fmla="*/ 1 h 22"/>
                <a:gd name="T16" fmla="*/ 11 w 21"/>
                <a:gd name="T17" fmla="*/ 0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2"/>
                <a:gd name="T29" fmla="*/ 21 w 21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2">
                  <a:moveTo>
                    <a:pt x="21" y="0"/>
                  </a:moveTo>
                  <a:lnTo>
                    <a:pt x="20" y="2"/>
                  </a:lnTo>
                  <a:lnTo>
                    <a:pt x="17" y="6"/>
                  </a:lnTo>
                  <a:lnTo>
                    <a:pt x="10" y="13"/>
                  </a:lnTo>
                  <a:lnTo>
                    <a:pt x="0" y="22"/>
                  </a:lnTo>
                  <a:lnTo>
                    <a:pt x="11" y="13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5" name="Freeform 1402"/>
            <p:cNvSpPr>
              <a:spLocks noChangeAspect="1"/>
            </p:cNvSpPr>
            <p:nvPr/>
          </p:nvSpPr>
          <p:spPr bwMode="auto">
            <a:xfrm>
              <a:off x="-1042" y="2952"/>
              <a:ext cx="542" cy="62"/>
            </a:xfrm>
            <a:custGeom>
              <a:avLst/>
              <a:gdLst>
                <a:gd name="T0" fmla="*/ 38 w 1085"/>
                <a:gd name="T1" fmla="*/ 13 h 125"/>
                <a:gd name="T2" fmla="*/ 15 w 1085"/>
                <a:gd name="T3" fmla="*/ 20 h 125"/>
                <a:gd name="T4" fmla="*/ 3 w 1085"/>
                <a:gd name="T5" fmla="*/ 28 h 125"/>
                <a:gd name="T6" fmla="*/ 0 w 1085"/>
                <a:gd name="T7" fmla="*/ 36 h 125"/>
                <a:gd name="T8" fmla="*/ 1 w 1085"/>
                <a:gd name="T9" fmla="*/ 45 h 125"/>
                <a:gd name="T10" fmla="*/ 6 w 1085"/>
                <a:gd name="T11" fmla="*/ 52 h 125"/>
                <a:gd name="T12" fmla="*/ 12 w 1085"/>
                <a:gd name="T13" fmla="*/ 58 h 125"/>
                <a:gd name="T14" fmla="*/ 16 w 1085"/>
                <a:gd name="T15" fmla="*/ 62 h 125"/>
                <a:gd name="T16" fmla="*/ 16 w 1085"/>
                <a:gd name="T17" fmla="*/ 62 h 125"/>
                <a:gd name="T18" fmla="*/ 15 w 1085"/>
                <a:gd name="T19" fmla="*/ 59 h 125"/>
                <a:gd name="T20" fmla="*/ 13 w 1085"/>
                <a:gd name="T21" fmla="*/ 55 h 125"/>
                <a:gd name="T22" fmla="*/ 13 w 1085"/>
                <a:gd name="T23" fmla="*/ 49 h 125"/>
                <a:gd name="T24" fmla="*/ 16 w 1085"/>
                <a:gd name="T25" fmla="*/ 43 h 125"/>
                <a:gd name="T26" fmla="*/ 25 w 1085"/>
                <a:gd name="T27" fmla="*/ 36 h 125"/>
                <a:gd name="T28" fmla="*/ 40 w 1085"/>
                <a:gd name="T29" fmla="*/ 29 h 125"/>
                <a:gd name="T30" fmla="*/ 65 w 1085"/>
                <a:gd name="T31" fmla="*/ 24 h 125"/>
                <a:gd name="T32" fmla="*/ 99 w 1085"/>
                <a:gd name="T33" fmla="*/ 21 h 125"/>
                <a:gd name="T34" fmla="*/ 138 w 1085"/>
                <a:gd name="T35" fmla="*/ 21 h 125"/>
                <a:gd name="T36" fmla="*/ 179 w 1085"/>
                <a:gd name="T37" fmla="*/ 24 h 125"/>
                <a:gd name="T38" fmla="*/ 222 w 1085"/>
                <a:gd name="T39" fmla="*/ 29 h 125"/>
                <a:gd name="T40" fmla="*/ 264 w 1085"/>
                <a:gd name="T41" fmla="*/ 36 h 125"/>
                <a:gd name="T42" fmla="*/ 306 w 1085"/>
                <a:gd name="T43" fmla="*/ 41 h 125"/>
                <a:gd name="T44" fmla="*/ 345 w 1085"/>
                <a:gd name="T45" fmla="*/ 45 h 125"/>
                <a:gd name="T46" fmla="*/ 380 w 1085"/>
                <a:gd name="T47" fmla="*/ 47 h 125"/>
                <a:gd name="T48" fmla="*/ 412 w 1085"/>
                <a:gd name="T49" fmla="*/ 45 h 125"/>
                <a:gd name="T50" fmla="*/ 440 w 1085"/>
                <a:gd name="T51" fmla="*/ 41 h 125"/>
                <a:gd name="T52" fmla="*/ 464 w 1085"/>
                <a:gd name="T53" fmla="*/ 36 h 125"/>
                <a:gd name="T54" fmla="*/ 485 w 1085"/>
                <a:gd name="T55" fmla="*/ 30 h 125"/>
                <a:gd name="T56" fmla="*/ 503 w 1085"/>
                <a:gd name="T57" fmla="*/ 23 h 125"/>
                <a:gd name="T58" fmla="*/ 517 w 1085"/>
                <a:gd name="T59" fmla="*/ 16 h 125"/>
                <a:gd name="T60" fmla="*/ 529 w 1085"/>
                <a:gd name="T61" fmla="*/ 9 h 125"/>
                <a:gd name="T62" fmla="*/ 539 w 1085"/>
                <a:gd name="T63" fmla="*/ 3 h 125"/>
                <a:gd name="T64" fmla="*/ 539 w 1085"/>
                <a:gd name="T65" fmla="*/ 2 h 125"/>
                <a:gd name="T66" fmla="*/ 529 w 1085"/>
                <a:gd name="T67" fmla="*/ 7 h 125"/>
                <a:gd name="T68" fmla="*/ 518 w 1085"/>
                <a:gd name="T69" fmla="*/ 12 h 125"/>
                <a:gd name="T70" fmla="*/ 502 w 1085"/>
                <a:gd name="T71" fmla="*/ 17 h 125"/>
                <a:gd name="T72" fmla="*/ 483 w 1085"/>
                <a:gd name="T73" fmla="*/ 22 h 125"/>
                <a:gd name="T74" fmla="*/ 460 w 1085"/>
                <a:gd name="T75" fmla="*/ 26 h 125"/>
                <a:gd name="T76" fmla="*/ 432 w 1085"/>
                <a:gd name="T77" fmla="*/ 30 h 125"/>
                <a:gd name="T78" fmla="*/ 399 w 1085"/>
                <a:gd name="T79" fmla="*/ 34 h 125"/>
                <a:gd name="T80" fmla="*/ 365 w 1085"/>
                <a:gd name="T81" fmla="*/ 36 h 125"/>
                <a:gd name="T82" fmla="*/ 328 w 1085"/>
                <a:gd name="T83" fmla="*/ 34 h 125"/>
                <a:gd name="T84" fmla="*/ 289 w 1085"/>
                <a:gd name="T85" fmla="*/ 29 h 125"/>
                <a:gd name="T86" fmla="*/ 247 w 1085"/>
                <a:gd name="T87" fmla="*/ 23 h 125"/>
                <a:gd name="T88" fmla="*/ 203 w 1085"/>
                <a:gd name="T89" fmla="*/ 17 h 125"/>
                <a:gd name="T90" fmla="*/ 158 w 1085"/>
                <a:gd name="T91" fmla="*/ 11 h 125"/>
                <a:gd name="T92" fmla="*/ 115 w 1085"/>
                <a:gd name="T93" fmla="*/ 9 h 125"/>
                <a:gd name="T94" fmla="*/ 73 w 1085"/>
                <a:gd name="T95" fmla="*/ 9 h 12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85"/>
                <a:gd name="T145" fmla="*/ 0 h 125"/>
                <a:gd name="T146" fmla="*/ 1085 w 1085"/>
                <a:gd name="T147" fmla="*/ 125 h 12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85" h="125">
                  <a:moveTo>
                    <a:pt x="107" y="21"/>
                  </a:moveTo>
                  <a:lnTo>
                    <a:pt x="76" y="26"/>
                  </a:lnTo>
                  <a:lnTo>
                    <a:pt x="50" y="33"/>
                  </a:lnTo>
                  <a:lnTo>
                    <a:pt x="31" y="40"/>
                  </a:lnTo>
                  <a:lnTo>
                    <a:pt x="17" y="46"/>
                  </a:lnTo>
                  <a:lnTo>
                    <a:pt x="6" y="56"/>
                  </a:lnTo>
                  <a:lnTo>
                    <a:pt x="2" y="64"/>
                  </a:lnTo>
                  <a:lnTo>
                    <a:pt x="0" y="73"/>
                  </a:lnTo>
                  <a:lnTo>
                    <a:pt x="0" y="81"/>
                  </a:lnTo>
                  <a:lnTo>
                    <a:pt x="3" y="90"/>
                  </a:lnTo>
                  <a:lnTo>
                    <a:pt x="8" y="98"/>
                  </a:lnTo>
                  <a:lnTo>
                    <a:pt x="12" y="105"/>
                  </a:lnTo>
                  <a:lnTo>
                    <a:pt x="18" y="112"/>
                  </a:lnTo>
                  <a:lnTo>
                    <a:pt x="24" y="117"/>
                  </a:lnTo>
                  <a:lnTo>
                    <a:pt x="28" y="121"/>
                  </a:lnTo>
                  <a:lnTo>
                    <a:pt x="32" y="124"/>
                  </a:lnTo>
                  <a:lnTo>
                    <a:pt x="33" y="125"/>
                  </a:lnTo>
                  <a:lnTo>
                    <a:pt x="32" y="124"/>
                  </a:lnTo>
                  <a:lnTo>
                    <a:pt x="31" y="122"/>
                  </a:lnTo>
                  <a:lnTo>
                    <a:pt x="30" y="119"/>
                  </a:lnTo>
                  <a:lnTo>
                    <a:pt x="27" y="116"/>
                  </a:lnTo>
                  <a:lnTo>
                    <a:pt x="26" y="110"/>
                  </a:lnTo>
                  <a:lnTo>
                    <a:pt x="25" y="105"/>
                  </a:lnTo>
                  <a:lnTo>
                    <a:pt x="26" y="98"/>
                  </a:lnTo>
                  <a:lnTo>
                    <a:pt x="28" y="93"/>
                  </a:lnTo>
                  <a:lnTo>
                    <a:pt x="33" y="86"/>
                  </a:lnTo>
                  <a:lnTo>
                    <a:pt x="40" y="79"/>
                  </a:lnTo>
                  <a:lnTo>
                    <a:pt x="50" y="72"/>
                  </a:lnTo>
                  <a:lnTo>
                    <a:pt x="64" y="66"/>
                  </a:lnTo>
                  <a:lnTo>
                    <a:pt x="81" y="59"/>
                  </a:lnTo>
                  <a:lnTo>
                    <a:pt x="103" y="53"/>
                  </a:lnTo>
                  <a:lnTo>
                    <a:pt x="130" y="49"/>
                  </a:lnTo>
                  <a:lnTo>
                    <a:pt x="162" y="44"/>
                  </a:lnTo>
                  <a:lnTo>
                    <a:pt x="199" y="42"/>
                  </a:lnTo>
                  <a:lnTo>
                    <a:pt x="237" y="41"/>
                  </a:lnTo>
                  <a:lnTo>
                    <a:pt x="276" y="42"/>
                  </a:lnTo>
                  <a:lnTo>
                    <a:pt x="317" y="45"/>
                  </a:lnTo>
                  <a:lnTo>
                    <a:pt x="359" y="49"/>
                  </a:lnTo>
                  <a:lnTo>
                    <a:pt x="402" y="53"/>
                  </a:lnTo>
                  <a:lnTo>
                    <a:pt x="444" y="59"/>
                  </a:lnTo>
                  <a:lnTo>
                    <a:pt x="487" y="65"/>
                  </a:lnTo>
                  <a:lnTo>
                    <a:pt x="529" y="72"/>
                  </a:lnTo>
                  <a:lnTo>
                    <a:pt x="571" y="78"/>
                  </a:lnTo>
                  <a:lnTo>
                    <a:pt x="612" y="83"/>
                  </a:lnTo>
                  <a:lnTo>
                    <a:pt x="653" y="88"/>
                  </a:lnTo>
                  <a:lnTo>
                    <a:pt x="691" y="91"/>
                  </a:lnTo>
                  <a:lnTo>
                    <a:pt x="726" y="94"/>
                  </a:lnTo>
                  <a:lnTo>
                    <a:pt x="761" y="95"/>
                  </a:lnTo>
                  <a:lnTo>
                    <a:pt x="793" y="94"/>
                  </a:lnTo>
                  <a:lnTo>
                    <a:pt x="824" y="91"/>
                  </a:lnTo>
                  <a:lnTo>
                    <a:pt x="853" y="87"/>
                  </a:lnTo>
                  <a:lnTo>
                    <a:pt x="881" y="83"/>
                  </a:lnTo>
                  <a:lnTo>
                    <a:pt x="906" y="78"/>
                  </a:lnTo>
                  <a:lnTo>
                    <a:pt x="929" y="73"/>
                  </a:lnTo>
                  <a:lnTo>
                    <a:pt x="951" y="66"/>
                  </a:lnTo>
                  <a:lnTo>
                    <a:pt x="971" y="60"/>
                  </a:lnTo>
                  <a:lnTo>
                    <a:pt x="989" y="53"/>
                  </a:lnTo>
                  <a:lnTo>
                    <a:pt x="1006" y="46"/>
                  </a:lnTo>
                  <a:lnTo>
                    <a:pt x="1021" y="40"/>
                  </a:lnTo>
                  <a:lnTo>
                    <a:pt x="1035" y="33"/>
                  </a:lnTo>
                  <a:lnTo>
                    <a:pt x="1048" y="26"/>
                  </a:lnTo>
                  <a:lnTo>
                    <a:pt x="1059" y="19"/>
                  </a:lnTo>
                  <a:lnTo>
                    <a:pt x="1068" y="12"/>
                  </a:lnTo>
                  <a:lnTo>
                    <a:pt x="1078" y="6"/>
                  </a:lnTo>
                  <a:lnTo>
                    <a:pt x="1085" y="0"/>
                  </a:lnTo>
                  <a:lnTo>
                    <a:pt x="1078" y="5"/>
                  </a:lnTo>
                  <a:lnTo>
                    <a:pt x="1070" y="10"/>
                  </a:lnTo>
                  <a:lnTo>
                    <a:pt x="1059" y="14"/>
                  </a:lnTo>
                  <a:lnTo>
                    <a:pt x="1049" y="19"/>
                  </a:lnTo>
                  <a:lnTo>
                    <a:pt x="1036" y="25"/>
                  </a:lnTo>
                  <a:lnTo>
                    <a:pt x="1021" y="29"/>
                  </a:lnTo>
                  <a:lnTo>
                    <a:pt x="1005" y="34"/>
                  </a:lnTo>
                  <a:lnTo>
                    <a:pt x="988" y="38"/>
                  </a:lnTo>
                  <a:lnTo>
                    <a:pt x="967" y="44"/>
                  </a:lnTo>
                  <a:lnTo>
                    <a:pt x="945" y="49"/>
                  </a:lnTo>
                  <a:lnTo>
                    <a:pt x="921" y="53"/>
                  </a:lnTo>
                  <a:lnTo>
                    <a:pt x="895" y="57"/>
                  </a:lnTo>
                  <a:lnTo>
                    <a:pt x="865" y="61"/>
                  </a:lnTo>
                  <a:lnTo>
                    <a:pt x="833" y="65"/>
                  </a:lnTo>
                  <a:lnTo>
                    <a:pt x="799" y="68"/>
                  </a:lnTo>
                  <a:lnTo>
                    <a:pt x="762" y="71"/>
                  </a:lnTo>
                  <a:lnTo>
                    <a:pt x="730" y="72"/>
                  </a:lnTo>
                  <a:lnTo>
                    <a:pt x="695" y="71"/>
                  </a:lnTo>
                  <a:lnTo>
                    <a:pt x="657" y="68"/>
                  </a:lnTo>
                  <a:lnTo>
                    <a:pt x="619" y="64"/>
                  </a:lnTo>
                  <a:lnTo>
                    <a:pt x="578" y="59"/>
                  </a:lnTo>
                  <a:lnTo>
                    <a:pt x="536" y="53"/>
                  </a:lnTo>
                  <a:lnTo>
                    <a:pt x="494" y="46"/>
                  </a:lnTo>
                  <a:lnTo>
                    <a:pt x="450" y="41"/>
                  </a:lnTo>
                  <a:lnTo>
                    <a:pt x="406" y="35"/>
                  </a:lnTo>
                  <a:lnTo>
                    <a:pt x="361" y="29"/>
                  </a:lnTo>
                  <a:lnTo>
                    <a:pt x="317" y="23"/>
                  </a:lnTo>
                  <a:lnTo>
                    <a:pt x="274" y="20"/>
                  </a:lnTo>
                  <a:lnTo>
                    <a:pt x="230" y="18"/>
                  </a:lnTo>
                  <a:lnTo>
                    <a:pt x="187" y="16"/>
                  </a:lnTo>
                  <a:lnTo>
                    <a:pt x="146" y="18"/>
                  </a:lnTo>
                  <a:lnTo>
                    <a:pt x="107" y="2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6" name="Freeform 1403"/>
            <p:cNvSpPr>
              <a:spLocks noChangeAspect="1"/>
            </p:cNvSpPr>
            <p:nvPr/>
          </p:nvSpPr>
          <p:spPr bwMode="auto">
            <a:xfrm>
              <a:off x="-1060" y="2851"/>
              <a:ext cx="427" cy="132"/>
            </a:xfrm>
            <a:custGeom>
              <a:avLst/>
              <a:gdLst>
                <a:gd name="T0" fmla="*/ 12 w 855"/>
                <a:gd name="T1" fmla="*/ 96 h 263"/>
                <a:gd name="T2" fmla="*/ 27 w 855"/>
                <a:gd name="T3" fmla="*/ 83 h 263"/>
                <a:gd name="T4" fmla="*/ 47 w 855"/>
                <a:gd name="T5" fmla="*/ 77 h 263"/>
                <a:gd name="T6" fmla="*/ 49 w 855"/>
                <a:gd name="T7" fmla="*/ 65 h 263"/>
                <a:gd name="T8" fmla="*/ 56 w 855"/>
                <a:gd name="T9" fmla="*/ 47 h 263"/>
                <a:gd name="T10" fmla="*/ 71 w 855"/>
                <a:gd name="T11" fmla="*/ 32 h 263"/>
                <a:gd name="T12" fmla="*/ 90 w 855"/>
                <a:gd name="T13" fmla="*/ 23 h 263"/>
                <a:gd name="T14" fmla="*/ 113 w 855"/>
                <a:gd name="T15" fmla="*/ 21 h 263"/>
                <a:gd name="T16" fmla="*/ 138 w 855"/>
                <a:gd name="T17" fmla="*/ 26 h 263"/>
                <a:gd name="T18" fmla="*/ 164 w 855"/>
                <a:gd name="T19" fmla="*/ 36 h 263"/>
                <a:gd name="T20" fmla="*/ 185 w 855"/>
                <a:gd name="T21" fmla="*/ 52 h 263"/>
                <a:gd name="T22" fmla="*/ 201 w 855"/>
                <a:gd name="T23" fmla="*/ 71 h 263"/>
                <a:gd name="T24" fmla="*/ 216 w 855"/>
                <a:gd name="T25" fmla="*/ 74 h 263"/>
                <a:gd name="T26" fmla="*/ 235 w 855"/>
                <a:gd name="T27" fmla="*/ 72 h 263"/>
                <a:gd name="T28" fmla="*/ 254 w 855"/>
                <a:gd name="T29" fmla="*/ 76 h 263"/>
                <a:gd name="T30" fmla="*/ 255 w 855"/>
                <a:gd name="T31" fmla="*/ 63 h 263"/>
                <a:gd name="T32" fmla="*/ 263 w 855"/>
                <a:gd name="T33" fmla="*/ 45 h 263"/>
                <a:gd name="T34" fmla="*/ 277 w 855"/>
                <a:gd name="T35" fmla="*/ 29 h 263"/>
                <a:gd name="T36" fmla="*/ 297 w 855"/>
                <a:gd name="T37" fmla="*/ 20 h 263"/>
                <a:gd name="T38" fmla="*/ 321 w 855"/>
                <a:gd name="T39" fmla="*/ 17 h 263"/>
                <a:gd name="T40" fmla="*/ 347 w 855"/>
                <a:gd name="T41" fmla="*/ 21 h 263"/>
                <a:gd name="T42" fmla="*/ 376 w 855"/>
                <a:gd name="T43" fmla="*/ 35 h 263"/>
                <a:gd name="T44" fmla="*/ 403 w 855"/>
                <a:gd name="T45" fmla="*/ 58 h 263"/>
                <a:gd name="T46" fmla="*/ 422 w 855"/>
                <a:gd name="T47" fmla="*/ 86 h 263"/>
                <a:gd name="T48" fmla="*/ 419 w 855"/>
                <a:gd name="T49" fmla="*/ 72 h 263"/>
                <a:gd name="T50" fmla="*/ 395 w 855"/>
                <a:gd name="T51" fmla="*/ 38 h 263"/>
                <a:gd name="T52" fmla="*/ 360 w 855"/>
                <a:gd name="T53" fmla="*/ 12 h 263"/>
                <a:gd name="T54" fmla="*/ 333 w 855"/>
                <a:gd name="T55" fmla="*/ 2 h 263"/>
                <a:gd name="T56" fmla="*/ 308 w 855"/>
                <a:gd name="T57" fmla="*/ 0 h 263"/>
                <a:gd name="T58" fmla="*/ 285 w 855"/>
                <a:gd name="T59" fmla="*/ 5 h 263"/>
                <a:gd name="T60" fmla="*/ 267 w 855"/>
                <a:gd name="T61" fmla="*/ 17 h 263"/>
                <a:gd name="T62" fmla="*/ 254 w 855"/>
                <a:gd name="T63" fmla="*/ 35 h 263"/>
                <a:gd name="T64" fmla="*/ 251 w 855"/>
                <a:gd name="T65" fmla="*/ 51 h 263"/>
                <a:gd name="T66" fmla="*/ 243 w 855"/>
                <a:gd name="T67" fmla="*/ 57 h 263"/>
                <a:gd name="T68" fmla="*/ 224 w 855"/>
                <a:gd name="T69" fmla="*/ 55 h 263"/>
                <a:gd name="T70" fmla="*/ 206 w 855"/>
                <a:gd name="T71" fmla="*/ 59 h 263"/>
                <a:gd name="T72" fmla="*/ 191 w 855"/>
                <a:gd name="T73" fmla="*/ 47 h 263"/>
                <a:gd name="T74" fmla="*/ 173 w 855"/>
                <a:gd name="T75" fmla="*/ 30 h 263"/>
                <a:gd name="T76" fmla="*/ 151 w 855"/>
                <a:gd name="T77" fmla="*/ 15 h 263"/>
                <a:gd name="T78" fmla="*/ 125 w 855"/>
                <a:gd name="T79" fmla="*/ 6 h 263"/>
                <a:gd name="T80" fmla="*/ 100 w 855"/>
                <a:gd name="T81" fmla="*/ 4 h 263"/>
                <a:gd name="T82" fmla="*/ 78 w 855"/>
                <a:gd name="T83" fmla="*/ 8 h 263"/>
                <a:gd name="T84" fmla="*/ 60 w 855"/>
                <a:gd name="T85" fmla="*/ 20 h 263"/>
                <a:gd name="T86" fmla="*/ 47 w 855"/>
                <a:gd name="T87" fmla="*/ 38 h 263"/>
                <a:gd name="T88" fmla="*/ 43 w 855"/>
                <a:gd name="T89" fmla="*/ 52 h 263"/>
                <a:gd name="T90" fmla="*/ 35 w 855"/>
                <a:gd name="T91" fmla="*/ 61 h 263"/>
                <a:gd name="T92" fmla="*/ 16 w 855"/>
                <a:gd name="T93" fmla="*/ 69 h 263"/>
                <a:gd name="T94" fmla="*/ 4 w 855"/>
                <a:gd name="T95" fmla="*/ 85 h 263"/>
                <a:gd name="T96" fmla="*/ 0 w 855"/>
                <a:gd name="T97" fmla="*/ 111 h 263"/>
                <a:gd name="T98" fmla="*/ 4 w 855"/>
                <a:gd name="T99" fmla="*/ 126 h 263"/>
                <a:gd name="T100" fmla="*/ 6 w 855"/>
                <a:gd name="T101" fmla="*/ 108 h 26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5"/>
                <a:gd name="T154" fmla="*/ 0 h 263"/>
                <a:gd name="T155" fmla="*/ 855 w 855"/>
                <a:gd name="T156" fmla="*/ 263 h 26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5" h="263">
                  <a:moveTo>
                    <a:pt x="13" y="216"/>
                  </a:moveTo>
                  <a:lnTo>
                    <a:pt x="18" y="203"/>
                  </a:lnTo>
                  <a:lnTo>
                    <a:pt x="25" y="191"/>
                  </a:lnTo>
                  <a:lnTo>
                    <a:pt x="33" y="181"/>
                  </a:lnTo>
                  <a:lnTo>
                    <a:pt x="44" y="172"/>
                  </a:lnTo>
                  <a:lnTo>
                    <a:pt x="55" y="165"/>
                  </a:lnTo>
                  <a:lnTo>
                    <a:pt x="68" y="159"/>
                  </a:lnTo>
                  <a:lnTo>
                    <a:pt x="82" y="155"/>
                  </a:lnTo>
                  <a:lnTo>
                    <a:pt x="95" y="153"/>
                  </a:lnTo>
                  <a:lnTo>
                    <a:pt x="97" y="145"/>
                  </a:lnTo>
                  <a:lnTo>
                    <a:pt x="98" y="137"/>
                  </a:lnTo>
                  <a:lnTo>
                    <a:pt x="99" y="130"/>
                  </a:lnTo>
                  <a:lnTo>
                    <a:pt x="101" y="122"/>
                  </a:lnTo>
                  <a:lnTo>
                    <a:pt x="106" y="108"/>
                  </a:lnTo>
                  <a:lnTo>
                    <a:pt x="113" y="94"/>
                  </a:lnTo>
                  <a:lnTo>
                    <a:pt x="121" y="83"/>
                  </a:lnTo>
                  <a:lnTo>
                    <a:pt x="131" y="72"/>
                  </a:lnTo>
                  <a:lnTo>
                    <a:pt x="142" y="64"/>
                  </a:lnTo>
                  <a:lnTo>
                    <a:pt x="153" y="56"/>
                  </a:lnTo>
                  <a:lnTo>
                    <a:pt x="167" y="51"/>
                  </a:lnTo>
                  <a:lnTo>
                    <a:pt x="181" y="46"/>
                  </a:lnTo>
                  <a:lnTo>
                    <a:pt x="195" y="42"/>
                  </a:lnTo>
                  <a:lnTo>
                    <a:pt x="211" y="41"/>
                  </a:lnTo>
                  <a:lnTo>
                    <a:pt x="227" y="41"/>
                  </a:lnTo>
                  <a:lnTo>
                    <a:pt x="243" y="42"/>
                  </a:lnTo>
                  <a:lnTo>
                    <a:pt x="260" y="45"/>
                  </a:lnTo>
                  <a:lnTo>
                    <a:pt x="277" y="51"/>
                  </a:lnTo>
                  <a:lnTo>
                    <a:pt x="295" y="56"/>
                  </a:lnTo>
                  <a:lnTo>
                    <a:pt x="312" y="64"/>
                  </a:lnTo>
                  <a:lnTo>
                    <a:pt x="328" y="72"/>
                  </a:lnTo>
                  <a:lnTo>
                    <a:pt x="342" y="82"/>
                  </a:lnTo>
                  <a:lnTo>
                    <a:pt x="357" y="92"/>
                  </a:lnTo>
                  <a:lnTo>
                    <a:pt x="370" y="104"/>
                  </a:lnTo>
                  <a:lnTo>
                    <a:pt x="381" y="116"/>
                  </a:lnTo>
                  <a:lnTo>
                    <a:pt x="393" y="129"/>
                  </a:lnTo>
                  <a:lnTo>
                    <a:pt x="403" y="142"/>
                  </a:lnTo>
                  <a:lnTo>
                    <a:pt x="412" y="155"/>
                  </a:lnTo>
                  <a:lnTo>
                    <a:pt x="423" y="151"/>
                  </a:lnTo>
                  <a:lnTo>
                    <a:pt x="433" y="147"/>
                  </a:lnTo>
                  <a:lnTo>
                    <a:pt x="446" y="145"/>
                  </a:lnTo>
                  <a:lnTo>
                    <a:pt x="457" y="144"/>
                  </a:lnTo>
                  <a:lnTo>
                    <a:pt x="470" y="144"/>
                  </a:lnTo>
                  <a:lnTo>
                    <a:pt x="482" y="145"/>
                  </a:lnTo>
                  <a:lnTo>
                    <a:pt x="495" y="147"/>
                  </a:lnTo>
                  <a:lnTo>
                    <a:pt x="509" y="152"/>
                  </a:lnTo>
                  <a:lnTo>
                    <a:pt x="509" y="143"/>
                  </a:lnTo>
                  <a:lnTo>
                    <a:pt x="510" y="135"/>
                  </a:lnTo>
                  <a:lnTo>
                    <a:pt x="511" y="125"/>
                  </a:lnTo>
                  <a:lnTo>
                    <a:pt x="514" y="117"/>
                  </a:lnTo>
                  <a:lnTo>
                    <a:pt x="519" y="102"/>
                  </a:lnTo>
                  <a:lnTo>
                    <a:pt x="526" y="90"/>
                  </a:lnTo>
                  <a:lnTo>
                    <a:pt x="534" y="78"/>
                  </a:lnTo>
                  <a:lnTo>
                    <a:pt x="545" y="67"/>
                  </a:lnTo>
                  <a:lnTo>
                    <a:pt x="555" y="57"/>
                  </a:lnTo>
                  <a:lnTo>
                    <a:pt x="568" y="51"/>
                  </a:lnTo>
                  <a:lnTo>
                    <a:pt x="580" y="44"/>
                  </a:lnTo>
                  <a:lnTo>
                    <a:pt x="595" y="39"/>
                  </a:lnTo>
                  <a:lnTo>
                    <a:pt x="610" y="36"/>
                  </a:lnTo>
                  <a:lnTo>
                    <a:pt x="626" y="34"/>
                  </a:lnTo>
                  <a:lnTo>
                    <a:pt x="643" y="33"/>
                  </a:lnTo>
                  <a:lnTo>
                    <a:pt x="660" y="36"/>
                  </a:lnTo>
                  <a:lnTo>
                    <a:pt x="677" y="38"/>
                  </a:lnTo>
                  <a:lnTo>
                    <a:pt x="694" y="42"/>
                  </a:lnTo>
                  <a:lnTo>
                    <a:pt x="712" y="49"/>
                  </a:lnTo>
                  <a:lnTo>
                    <a:pt x="730" y="57"/>
                  </a:lnTo>
                  <a:lnTo>
                    <a:pt x="752" y="70"/>
                  </a:lnTo>
                  <a:lnTo>
                    <a:pt x="772" y="84"/>
                  </a:lnTo>
                  <a:lnTo>
                    <a:pt x="790" y="99"/>
                  </a:lnTo>
                  <a:lnTo>
                    <a:pt x="806" y="115"/>
                  </a:lnTo>
                  <a:lnTo>
                    <a:pt x="821" y="134"/>
                  </a:lnTo>
                  <a:lnTo>
                    <a:pt x="835" y="152"/>
                  </a:lnTo>
                  <a:lnTo>
                    <a:pt x="845" y="172"/>
                  </a:lnTo>
                  <a:lnTo>
                    <a:pt x="855" y="191"/>
                  </a:lnTo>
                  <a:lnTo>
                    <a:pt x="848" y="167"/>
                  </a:lnTo>
                  <a:lnTo>
                    <a:pt x="838" y="143"/>
                  </a:lnTo>
                  <a:lnTo>
                    <a:pt x="826" y="120"/>
                  </a:lnTo>
                  <a:lnTo>
                    <a:pt x="810" y="97"/>
                  </a:lnTo>
                  <a:lnTo>
                    <a:pt x="791" y="76"/>
                  </a:lnTo>
                  <a:lnTo>
                    <a:pt x="769" y="56"/>
                  </a:lnTo>
                  <a:lnTo>
                    <a:pt x="746" y="39"/>
                  </a:lnTo>
                  <a:lnTo>
                    <a:pt x="721" y="24"/>
                  </a:lnTo>
                  <a:lnTo>
                    <a:pt x="702" y="16"/>
                  </a:lnTo>
                  <a:lnTo>
                    <a:pt x="685" y="9"/>
                  </a:lnTo>
                  <a:lnTo>
                    <a:pt x="667" y="4"/>
                  </a:lnTo>
                  <a:lnTo>
                    <a:pt x="649" y="1"/>
                  </a:lnTo>
                  <a:lnTo>
                    <a:pt x="632" y="0"/>
                  </a:lnTo>
                  <a:lnTo>
                    <a:pt x="616" y="0"/>
                  </a:lnTo>
                  <a:lnTo>
                    <a:pt x="600" y="2"/>
                  </a:lnTo>
                  <a:lnTo>
                    <a:pt x="585" y="6"/>
                  </a:lnTo>
                  <a:lnTo>
                    <a:pt x="571" y="10"/>
                  </a:lnTo>
                  <a:lnTo>
                    <a:pt x="557" y="16"/>
                  </a:lnTo>
                  <a:lnTo>
                    <a:pt x="546" y="24"/>
                  </a:lnTo>
                  <a:lnTo>
                    <a:pt x="534" y="33"/>
                  </a:lnTo>
                  <a:lnTo>
                    <a:pt x="525" y="44"/>
                  </a:lnTo>
                  <a:lnTo>
                    <a:pt x="516" y="56"/>
                  </a:lnTo>
                  <a:lnTo>
                    <a:pt x="509" y="69"/>
                  </a:lnTo>
                  <a:lnTo>
                    <a:pt x="504" y="84"/>
                  </a:lnTo>
                  <a:lnTo>
                    <a:pt x="503" y="92"/>
                  </a:lnTo>
                  <a:lnTo>
                    <a:pt x="502" y="101"/>
                  </a:lnTo>
                  <a:lnTo>
                    <a:pt x="501" y="109"/>
                  </a:lnTo>
                  <a:lnTo>
                    <a:pt x="500" y="119"/>
                  </a:lnTo>
                  <a:lnTo>
                    <a:pt x="486" y="114"/>
                  </a:lnTo>
                  <a:lnTo>
                    <a:pt x="473" y="112"/>
                  </a:lnTo>
                  <a:lnTo>
                    <a:pt x="461" y="110"/>
                  </a:lnTo>
                  <a:lnTo>
                    <a:pt x="448" y="110"/>
                  </a:lnTo>
                  <a:lnTo>
                    <a:pt x="436" y="112"/>
                  </a:lnTo>
                  <a:lnTo>
                    <a:pt x="424" y="114"/>
                  </a:lnTo>
                  <a:lnTo>
                    <a:pt x="413" y="117"/>
                  </a:lnTo>
                  <a:lnTo>
                    <a:pt x="403" y="122"/>
                  </a:lnTo>
                  <a:lnTo>
                    <a:pt x="394" y="108"/>
                  </a:lnTo>
                  <a:lnTo>
                    <a:pt x="383" y="94"/>
                  </a:lnTo>
                  <a:lnTo>
                    <a:pt x="372" y="82"/>
                  </a:lnTo>
                  <a:lnTo>
                    <a:pt x="360" y="70"/>
                  </a:lnTo>
                  <a:lnTo>
                    <a:pt x="347" y="59"/>
                  </a:lnTo>
                  <a:lnTo>
                    <a:pt x="333" y="48"/>
                  </a:lnTo>
                  <a:lnTo>
                    <a:pt x="318" y="39"/>
                  </a:lnTo>
                  <a:lnTo>
                    <a:pt x="303" y="30"/>
                  </a:lnTo>
                  <a:lnTo>
                    <a:pt x="286" y="22"/>
                  </a:lnTo>
                  <a:lnTo>
                    <a:pt x="267" y="16"/>
                  </a:lnTo>
                  <a:lnTo>
                    <a:pt x="250" y="11"/>
                  </a:lnTo>
                  <a:lnTo>
                    <a:pt x="233" y="8"/>
                  </a:lnTo>
                  <a:lnTo>
                    <a:pt x="216" y="7"/>
                  </a:lnTo>
                  <a:lnTo>
                    <a:pt x="200" y="7"/>
                  </a:lnTo>
                  <a:lnTo>
                    <a:pt x="185" y="8"/>
                  </a:lnTo>
                  <a:lnTo>
                    <a:pt x="170" y="11"/>
                  </a:lnTo>
                  <a:lnTo>
                    <a:pt x="156" y="16"/>
                  </a:lnTo>
                  <a:lnTo>
                    <a:pt x="143" y="23"/>
                  </a:lnTo>
                  <a:lnTo>
                    <a:pt x="131" y="30"/>
                  </a:lnTo>
                  <a:lnTo>
                    <a:pt x="121" y="39"/>
                  </a:lnTo>
                  <a:lnTo>
                    <a:pt x="110" y="49"/>
                  </a:lnTo>
                  <a:lnTo>
                    <a:pt x="102" y="61"/>
                  </a:lnTo>
                  <a:lnTo>
                    <a:pt x="95" y="75"/>
                  </a:lnTo>
                  <a:lnTo>
                    <a:pt x="91" y="89"/>
                  </a:lnTo>
                  <a:lnTo>
                    <a:pt x="90" y="97"/>
                  </a:lnTo>
                  <a:lnTo>
                    <a:pt x="87" y="104"/>
                  </a:lnTo>
                  <a:lnTo>
                    <a:pt x="86" y="112"/>
                  </a:lnTo>
                  <a:lnTo>
                    <a:pt x="86" y="120"/>
                  </a:lnTo>
                  <a:lnTo>
                    <a:pt x="71" y="122"/>
                  </a:lnTo>
                  <a:lnTo>
                    <a:pt x="57" y="125"/>
                  </a:lnTo>
                  <a:lnTo>
                    <a:pt x="45" y="131"/>
                  </a:lnTo>
                  <a:lnTo>
                    <a:pt x="33" y="138"/>
                  </a:lnTo>
                  <a:lnTo>
                    <a:pt x="24" y="146"/>
                  </a:lnTo>
                  <a:lnTo>
                    <a:pt x="15" y="157"/>
                  </a:lnTo>
                  <a:lnTo>
                    <a:pt x="8" y="169"/>
                  </a:lnTo>
                  <a:lnTo>
                    <a:pt x="3" y="182"/>
                  </a:lnTo>
                  <a:lnTo>
                    <a:pt x="0" y="201"/>
                  </a:lnTo>
                  <a:lnTo>
                    <a:pt x="0" y="222"/>
                  </a:lnTo>
                  <a:lnTo>
                    <a:pt x="3" y="242"/>
                  </a:lnTo>
                  <a:lnTo>
                    <a:pt x="10" y="263"/>
                  </a:lnTo>
                  <a:lnTo>
                    <a:pt x="9" y="251"/>
                  </a:lnTo>
                  <a:lnTo>
                    <a:pt x="9" y="240"/>
                  </a:lnTo>
                  <a:lnTo>
                    <a:pt x="10" y="228"/>
                  </a:lnTo>
                  <a:lnTo>
                    <a:pt x="13" y="216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7" name="Freeform 1404"/>
            <p:cNvSpPr>
              <a:spLocks noChangeAspect="1"/>
            </p:cNvSpPr>
            <p:nvPr/>
          </p:nvSpPr>
          <p:spPr bwMode="auto">
            <a:xfrm>
              <a:off x="-560" y="3558"/>
              <a:ext cx="91" cy="5"/>
            </a:xfrm>
            <a:custGeom>
              <a:avLst/>
              <a:gdLst>
                <a:gd name="T0" fmla="*/ 0 w 182"/>
                <a:gd name="T1" fmla="*/ 5 h 11"/>
                <a:gd name="T2" fmla="*/ 88 w 182"/>
                <a:gd name="T3" fmla="*/ 5 h 11"/>
                <a:gd name="T4" fmla="*/ 91 w 182"/>
                <a:gd name="T5" fmla="*/ 0 h 11"/>
                <a:gd name="T6" fmla="*/ 0 w 182"/>
                <a:gd name="T7" fmla="*/ 0 h 11"/>
                <a:gd name="T8" fmla="*/ 0 w 182"/>
                <a:gd name="T9" fmla="*/ 5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1"/>
                <a:gd name="T17" fmla="*/ 182 w 182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1">
                  <a:moveTo>
                    <a:pt x="0" y="11"/>
                  </a:moveTo>
                  <a:lnTo>
                    <a:pt x="176" y="11"/>
                  </a:lnTo>
                  <a:lnTo>
                    <a:pt x="182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AFDB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8" name="Freeform 1405"/>
            <p:cNvSpPr>
              <a:spLocks noChangeAspect="1"/>
            </p:cNvSpPr>
            <p:nvPr/>
          </p:nvSpPr>
          <p:spPr bwMode="auto">
            <a:xfrm>
              <a:off x="-1122" y="3014"/>
              <a:ext cx="762" cy="506"/>
            </a:xfrm>
            <a:custGeom>
              <a:avLst/>
              <a:gdLst>
                <a:gd name="T0" fmla="*/ 69 w 1523"/>
                <a:gd name="T1" fmla="*/ 3 h 1013"/>
                <a:gd name="T2" fmla="*/ 116 w 1523"/>
                <a:gd name="T3" fmla="*/ 3 h 1013"/>
                <a:gd name="T4" fmla="*/ 124 w 1523"/>
                <a:gd name="T5" fmla="*/ 353 h 1013"/>
                <a:gd name="T6" fmla="*/ 142 w 1523"/>
                <a:gd name="T7" fmla="*/ 353 h 1013"/>
                <a:gd name="T8" fmla="*/ 164 w 1523"/>
                <a:gd name="T9" fmla="*/ 0 h 1013"/>
                <a:gd name="T10" fmla="*/ 206 w 1523"/>
                <a:gd name="T11" fmla="*/ 3 h 1013"/>
                <a:gd name="T12" fmla="*/ 222 w 1523"/>
                <a:gd name="T13" fmla="*/ 290 h 1013"/>
                <a:gd name="T14" fmla="*/ 717 w 1523"/>
                <a:gd name="T15" fmla="*/ 282 h 1013"/>
                <a:gd name="T16" fmla="*/ 717 w 1523"/>
                <a:gd name="T17" fmla="*/ 382 h 1013"/>
                <a:gd name="T18" fmla="*/ 762 w 1523"/>
                <a:gd name="T19" fmla="*/ 379 h 1013"/>
                <a:gd name="T20" fmla="*/ 762 w 1523"/>
                <a:gd name="T21" fmla="*/ 482 h 1013"/>
                <a:gd name="T22" fmla="*/ 298 w 1523"/>
                <a:gd name="T23" fmla="*/ 482 h 1013"/>
                <a:gd name="T24" fmla="*/ 298 w 1523"/>
                <a:gd name="T25" fmla="*/ 506 h 1013"/>
                <a:gd name="T26" fmla="*/ 0 w 1523"/>
                <a:gd name="T27" fmla="*/ 506 h 1013"/>
                <a:gd name="T28" fmla="*/ 0 w 1523"/>
                <a:gd name="T29" fmla="*/ 361 h 1013"/>
                <a:gd name="T30" fmla="*/ 45 w 1523"/>
                <a:gd name="T31" fmla="*/ 361 h 1013"/>
                <a:gd name="T32" fmla="*/ 69 w 1523"/>
                <a:gd name="T33" fmla="*/ 3 h 10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23"/>
                <a:gd name="T52" fmla="*/ 0 h 1013"/>
                <a:gd name="T53" fmla="*/ 1523 w 1523"/>
                <a:gd name="T54" fmla="*/ 1013 h 10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23" h="1013">
                  <a:moveTo>
                    <a:pt x="137" y="6"/>
                  </a:moveTo>
                  <a:lnTo>
                    <a:pt x="231" y="6"/>
                  </a:lnTo>
                  <a:lnTo>
                    <a:pt x="247" y="707"/>
                  </a:lnTo>
                  <a:lnTo>
                    <a:pt x="284" y="707"/>
                  </a:lnTo>
                  <a:lnTo>
                    <a:pt x="327" y="0"/>
                  </a:lnTo>
                  <a:lnTo>
                    <a:pt x="411" y="6"/>
                  </a:lnTo>
                  <a:lnTo>
                    <a:pt x="443" y="580"/>
                  </a:lnTo>
                  <a:lnTo>
                    <a:pt x="1434" y="565"/>
                  </a:lnTo>
                  <a:lnTo>
                    <a:pt x="1434" y="765"/>
                  </a:lnTo>
                  <a:lnTo>
                    <a:pt x="1523" y="759"/>
                  </a:lnTo>
                  <a:lnTo>
                    <a:pt x="1523" y="965"/>
                  </a:lnTo>
                  <a:lnTo>
                    <a:pt x="596" y="965"/>
                  </a:lnTo>
                  <a:lnTo>
                    <a:pt x="596" y="1013"/>
                  </a:lnTo>
                  <a:lnTo>
                    <a:pt x="0" y="1013"/>
                  </a:lnTo>
                  <a:lnTo>
                    <a:pt x="0" y="723"/>
                  </a:lnTo>
                  <a:lnTo>
                    <a:pt x="89" y="723"/>
                  </a:lnTo>
                  <a:lnTo>
                    <a:pt x="13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39" name="Freeform 1406"/>
            <p:cNvSpPr>
              <a:spLocks noChangeAspect="1"/>
            </p:cNvSpPr>
            <p:nvPr/>
          </p:nvSpPr>
          <p:spPr bwMode="auto">
            <a:xfrm>
              <a:off x="-1066" y="3017"/>
              <a:ext cx="55" cy="351"/>
            </a:xfrm>
            <a:custGeom>
              <a:avLst/>
              <a:gdLst>
                <a:gd name="T0" fmla="*/ 55 w 111"/>
                <a:gd name="T1" fmla="*/ 351 h 701"/>
                <a:gd name="T2" fmla="*/ 0 w 111"/>
                <a:gd name="T3" fmla="*/ 351 h 701"/>
                <a:gd name="T4" fmla="*/ 18 w 111"/>
                <a:gd name="T5" fmla="*/ 2 h 701"/>
                <a:gd name="T6" fmla="*/ 50 w 111"/>
                <a:gd name="T7" fmla="*/ 0 h 701"/>
                <a:gd name="T8" fmla="*/ 55 w 111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701"/>
                <a:gd name="T17" fmla="*/ 111 w 111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701">
                  <a:moveTo>
                    <a:pt x="111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0" y="0"/>
                  </a:lnTo>
                  <a:lnTo>
                    <a:pt x="111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0" name="Rectangle 1407"/>
            <p:cNvSpPr>
              <a:spLocks noChangeAspect="1" noChangeArrowheads="1"/>
            </p:cNvSpPr>
            <p:nvPr/>
          </p:nvSpPr>
          <p:spPr bwMode="auto">
            <a:xfrm>
              <a:off x="-1117" y="3376"/>
              <a:ext cx="223" cy="18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1" name="Rectangle 1408"/>
            <p:cNvSpPr>
              <a:spLocks noChangeAspect="1" noChangeArrowheads="1"/>
            </p:cNvSpPr>
            <p:nvPr/>
          </p:nvSpPr>
          <p:spPr bwMode="auto">
            <a:xfrm>
              <a:off x="-868" y="3304"/>
              <a:ext cx="463" cy="19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2" name="Rectangle 1409"/>
            <p:cNvSpPr>
              <a:spLocks noChangeAspect="1" noChangeArrowheads="1"/>
            </p:cNvSpPr>
            <p:nvPr/>
          </p:nvSpPr>
          <p:spPr bwMode="auto">
            <a:xfrm>
              <a:off x="-898" y="3299"/>
              <a:ext cx="493" cy="21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3" name="Rectangle 1410"/>
            <p:cNvSpPr>
              <a:spLocks noChangeAspect="1" noChangeArrowheads="1"/>
            </p:cNvSpPr>
            <p:nvPr/>
          </p:nvSpPr>
          <p:spPr bwMode="auto">
            <a:xfrm>
              <a:off x="-871" y="3385"/>
              <a:ext cx="29" cy="11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4" name="Freeform 1411"/>
            <p:cNvSpPr>
              <a:spLocks noChangeAspect="1"/>
            </p:cNvSpPr>
            <p:nvPr/>
          </p:nvSpPr>
          <p:spPr bwMode="auto">
            <a:xfrm>
              <a:off x="-1027" y="3022"/>
              <a:ext cx="39" cy="351"/>
            </a:xfrm>
            <a:custGeom>
              <a:avLst/>
              <a:gdLst>
                <a:gd name="T0" fmla="*/ 0 w 78"/>
                <a:gd name="T1" fmla="*/ 3 h 703"/>
                <a:gd name="T2" fmla="*/ 5 w 78"/>
                <a:gd name="T3" fmla="*/ 351 h 703"/>
                <a:gd name="T4" fmla="*/ 39 w 78"/>
                <a:gd name="T5" fmla="*/ 351 h 703"/>
                <a:gd name="T6" fmla="*/ 20 w 78"/>
                <a:gd name="T7" fmla="*/ 0 h 703"/>
                <a:gd name="T8" fmla="*/ 0 w 78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"/>
                <a:gd name="T16" fmla="*/ 0 h 703"/>
                <a:gd name="T17" fmla="*/ 78 w 78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" h="703">
                  <a:moveTo>
                    <a:pt x="0" y="6"/>
                  </a:moveTo>
                  <a:lnTo>
                    <a:pt x="10" y="703"/>
                  </a:lnTo>
                  <a:lnTo>
                    <a:pt x="78" y="70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5" name="Freeform 1412"/>
            <p:cNvSpPr>
              <a:spLocks noChangeAspect="1"/>
            </p:cNvSpPr>
            <p:nvPr/>
          </p:nvSpPr>
          <p:spPr bwMode="auto">
            <a:xfrm>
              <a:off x="-974" y="3017"/>
              <a:ext cx="56" cy="351"/>
            </a:xfrm>
            <a:custGeom>
              <a:avLst/>
              <a:gdLst>
                <a:gd name="T0" fmla="*/ 56 w 112"/>
                <a:gd name="T1" fmla="*/ 351 h 701"/>
                <a:gd name="T2" fmla="*/ 0 w 112"/>
                <a:gd name="T3" fmla="*/ 351 h 701"/>
                <a:gd name="T4" fmla="*/ 19 w 112"/>
                <a:gd name="T5" fmla="*/ 2 h 701"/>
                <a:gd name="T6" fmla="*/ 51 w 112"/>
                <a:gd name="T7" fmla="*/ 0 h 701"/>
                <a:gd name="T8" fmla="*/ 56 w 112"/>
                <a:gd name="T9" fmla="*/ 351 h 7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"/>
                <a:gd name="T16" fmla="*/ 0 h 701"/>
                <a:gd name="T17" fmla="*/ 112 w 112"/>
                <a:gd name="T18" fmla="*/ 701 h 7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" h="701">
                  <a:moveTo>
                    <a:pt x="112" y="701"/>
                  </a:moveTo>
                  <a:lnTo>
                    <a:pt x="0" y="701"/>
                  </a:lnTo>
                  <a:lnTo>
                    <a:pt x="37" y="4"/>
                  </a:lnTo>
                  <a:lnTo>
                    <a:pt x="101" y="0"/>
                  </a:lnTo>
                  <a:lnTo>
                    <a:pt x="112" y="7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6" name="Freeform 1413"/>
            <p:cNvSpPr>
              <a:spLocks noChangeAspect="1"/>
            </p:cNvSpPr>
            <p:nvPr/>
          </p:nvSpPr>
          <p:spPr bwMode="auto">
            <a:xfrm>
              <a:off x="-935" y="3022"/>
              <a:ext cx="40" cy="351"/>
            </a:xfrm>
            <a:custGeom>
              <a:avLst/>
              <a:gdLst>
                <a:gd name="T0" fmla="*/ 0 w 79"/>
                <a:gd name="T1" fmla="*/ 3 h 703"/>
                <a:gd name="T2" fmla="*/ 5 w 79"/>
                <a:gd name="T3" fmla="*/ 351 h 703"/>
                <a:gd name="T4" fmla="*/ 40 w 79"/>
                <a:gd name="T5" fmla="*/ 351 h 703"/>
                <a:gd name="T6" fmla="*/ 22 w 79"/>
                <a:gd name="T7" fmla="*/ 0 h 703"/>
                <a:gd name="T8" fmla="*/ 0 w 79"/>
                <a:gd name="T9" fmla="*/ 3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"/>
                <a:gd name="T16" fmla="*/ 0 h 703"/>
                <a:gd name="T17" fmla="*/ 79 w 79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" h="703">
                  <a:moveTo>
                    <a:pt x="0" y="6"/>
                  </a:moveTo>
                  <a:lnTo>
                    <a:pt x="10" y="703"/>
                  </a:lnTo>
                  <a:lnTo>
                    <a:pt x="79" y="703"/>
                  </a:lnTo>
                  <a:lnTo>
                    <a:pt x="43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AAAA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7" name="Freeform 1414"/>
            <p:cNvSpPr>
              <a:spLocks noChangeAspect="1"/>
            </p:cNvSpPr>
            <p:nvPr/>
          </p:nvSpPr>
          <p:spPr bwMode="auto">
            <a:xfrm>
              <a:off x="-1073" y="3011"/>
              <a:ext cx="73" cy="370"/>
            </a:xfrm>
            <a:custGeom>
              <a:avLst/>
              <a:gdLst>
                <a:gd name="T0" fmla="*/ 0 w 147"/>
                <a:gd name="T1" fmla="*/ 370 h 740"/>
                <a:gd name="T2" fmla="*/ 14 w 147"/>
                <a:gd name="T3" fmla="*/ 0 h 740"/>
                <a:gd name="T4" fmla="*/ 73 w 147"/>
                <a:gd name="T5" fmla="*/ 0 h 740"/>
                <a:gd name="T6" fmla="*/ 71 w 147"/>
                <a:gd name="T7" fmla="*/ 19 h 740"/>
                <a:gd name="T8" fmla="*/ 31 w 147"/>
                <a:gd name="T9" fmla="*/ 22 h 740"/>
                <a:gd name="T10" fmla="*/ 12 w 147"/>
                <a:gd name="T11" fmla="*/ 370 h 740"/>
                <a:gd name="T12" fmla="*/ 0 w 147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7"/>
                <a:gd name="T22" fmla="*/ 0 h 740"/>
                <a:gd name="T23" fmla="*/ 147 w 147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7" h="740">
                  <a:moveTo>
                    <a:pt x="0" y="740"/>
                  </a:moveTo>
                  <a:lnTo>
                    <a:pt x="29" y="0"/>
                  </a:lnTo>
                  <a:lnTo>
                    <a:pt x="147" y="0"/>
                  </a:lnTo>
                  <a:lnTo>
                    <a:pt x="142" y="38"/>
                  </a:lnTo>
                  <a:lnTo>
                    <a:pt x="63" y="43"/>
                  </a:lnTo>
                  <a:lnTo>
                    <a:pt x="25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8" name="Freeform 1415"/>
            <p:cNvSpPr>
              <a:spLocks noChangeAspect="1"/>
            </p:cNvSpPr>
            <p:nvPr/>
          </p:nvSpPr>
          <p:spPr bwMode="auto">
            <a:xfrm>
              <a:off x="-981" y="3011"/>
              <a:ext cx="72" cy="370"/>
            </a:xfrm>
            <a:custGeom>
              <a:avLst/>
              <a:gdLst>
                <a:gd name="T0" fmla="*/ 0 w 145"/>
                <a:gd name="T1" fmla="*/ 370 h 740"/>
                <a:gd name="T2" fmla="*/ 13 w 145"/>
                <a:gd name="T3" fmla="*/ 0 h 740"/>
                <a:gd name="T4" fmla="*/ 72 w 145"/>
                <a:gd name="T5" fmla="*/ 0 h 740"/>
                <a:gd name="T6" fmla="*/ 70 w 145"/>
                <a:gd name="T7" fmla="*/ 19 h 740"/>
                <a:gd name="T8" fmla="*/ 30 w 145"/>
                <a:gd name="T9" fmla="*/ 22 h 740"/>
                <a:gd name="T10" fmla="*/ 11 w 145"/>
                <a:gd name="T11" fmla="*/ 370 h 740"/>
                <a:gd name="T12" fmla="*/ 0 w 145"/>
                <a:gd name="T13" fmla="*/ 370 h 7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5"/>
                <a:gd name="T22" fmla="*/ 0 h 740"/>
                <a:gd name="T23" fmla="*/ 145 w 145"/>
                <a:gd name="T24" fmla="*/ 740 h 7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5" h="740">
                  <a:moveTo>
                    <a:pt x="0" y="740"/>
                  </a:moveTo>
                  <a:lnTo>
                    <a:pt x="27" y="0"/>
                  </a:lnTo>
                  <a:lnTo>
                    <a:pt x="145" y="0"/>
                  </a:lnTo>
                  <a:lnTo>
                    <a:pt x="140" y="38"/>
                  </a:lnTo>
                  <a:lnTo>
                    <a:pt x="61" y="43"/>
                  </a:lnTo>
                  <a:lnTo>
                    <a:pt x="23" y="740"/>
                  </a:lnTo>
                  <a:lnTo>
                    <a:pt x="0" y="74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49" name="Freeform 1416"/>
            <p:cNvSpPr>
              <a:spLocks noChangeAspect="1"/>
            </p:cNvSpPr>
            <p:nvPr/>
          </p:nvSpPr>
          <p:spPr bwMode="auto">
            <a:xfrm>
              <a:off x="-1068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0" name="Freeform 1417"/>
            <p:cNvSpPr>
              <a:spLocks noChangeAspect="1"/>
            </p:cNvSpPr>
            <p:nvPr/>
          </p:nvSpPr>
          <p:spPr bwMode="auto">
            <a:xfrm>
              <a:off x="-770" y="3145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1" name="Freeform 1418"/>
            <p:cNvSpPr>
              <a:spLocks noChangeAspect="1"/>
            </p:cNvSpPr>
            <p:nvPr/>
          </p:nvSpPr>
          <p:spPr bwMode="auto">
            <a:xfrm>
              <a:off x="-770" y="3168"/>
              <a:ext cx="68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8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2" name="Freeform 1419"/>
            <p:cNvSpPr>
              <a:spLocks noChangeAspect="1"/>
            </p:cNvSpPr>
            <p:nvPr/>
          </p:nvSpPr>
          <p:spPr bwMode="auto">
            <a:xfrm>
              <a:off x="-770" y="3192"/>
              <a:ext cx="68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8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3" name="Freeform 1420"/>
            <p:cNvSpPr>
              <a:spLocks noChangeAspect="1"/>
            </p:cNvSpPr>
            <p:nvPr/>
          </p:nvSpPr>
          <p:spPr bwMode="auto">
            <a:xfrm>
              <a:off x="-974" y="3039"/>
              <a:ext cx="68" cy="12"/>
            </a:xfrm>
            <a:custGeom>
              <a:avLst/>
              <a:gdLst>
                <a:gd name="T0" fmla="*/ 0 w 136"/>
                <a:gd name="T1" fmla="*/ 0 h 25"/>
                <a:gd name="T2" fmla="*/ 0 w 136"/>
                <a:gd name="T3" fmla="*/ 12 h 25"/>
                <a:gd name="T4" fmla="*/ 68 w 136"/>
                <a:gd name="T5" fmla="*/ 5 h 25"/>
                <a:gd name="T6" fmla="*/ 0 w 136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6"/>
                <a:gd name="T13" fmla="*/ 0 h 25"/>
                <a:gd name="T14" fmla="*/ 136 w 136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6" h="25">
                  <a:moveTo>
                    <a:pt x="0" y="0"/>
                  </a:moveTo>
                  <a:lnTo>
                    <a:pt x="0" y="25"/>
                  </a:lnTo>
                  <a:lnTo>
                    <a:pt x="13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4" name="Freeform 1421"/>
            <p:cNvSpPr>
              <a:spLocks noChangeAspect="1"/>
            </p:cNvSpPr>
            <p:nvPr/>
          </p:nvSpPr>
          <p:spPr bwMode="auto">
            <a:xfrm>
              <a:off x="-1007" y="3073"/>
              <a:ext cx="16" cy="299"/>
            </a:xfrm>
            <a:custGeom>
              <a:avLst/>
              <a:gdLst>
                <a:gd name="T0" fmla="*/ 16 w 32"/>
                <a:gd name="T1" fmla="*/ 299 h 598"/>
                <a:gd name="T2" fmla="*/ 4 w 32"/>
                <a:gd name="T3" fmla="*/ 0 h 598"/>
                <a:gd name="T4" fmla="*/ 0 w 32"/>
                <a:gd name="T5" fmla="*/ 299 h 598"/>
                <a:gd name="T6" fmla="*/ 16 w 32"/>
                <a:gd name="T7" fmla="*/ 299 h 5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"/>
                <a:gd name="T13" fmla="*/ 0 h 598"/>
                <a:gd name="T14" fmla="*/ 32 w 32"/>
                <a:gd name="T15" fmla="*/ 598 h 5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" h="598">
                  <a:moveTo>
                    <a:pt x="32" y="598"/>
                  </a:moveTo>
                  <a:lnTo>
                    <a:pt x="9" y="0"/>
                  </a:lnTo>
                  <a:lnTo>
                    <a:pt x="0" y="598"/>
                  </a:lnTo>
                  <a:lnTo>
                    <a:pt x="32" y="59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5" name="Freeform 1422"/>
            <p:cNvSpPr>
              <a:spLocks noChangeAspect="1"/>
            </p:cNvSpPr>
            <p:nvPr/>
          </p:nvSpPr>
          <p:spPr bwMode="auto">
            <a:xfrm>
              <a:off x="-911" y="3075"/>
              <a:ext cx="19" cy="297"/>
            </a:xfrm>
            <a:custGeom>
              <a:avLst/>
              <a:gdLst>
                <a:gd name="T0" fmla="*/ 19 w 38"/>
                <a:gd name="T1" fmla="*/ 297 h 593"/>
                <a:gd name="T2" fmla="*/ 0 w 38"/>
                <a:gd name="T3" fmla="*/ 0 h 593"/>
                <a:gd name="T4" fmla="*/ 2 w 38"/>
                <a:gd name="T5" fmla="*/ 297 h 593"/>
                <a:gd name="T6" fmla="*/ 19 w 38"/>
                <a:gd name="T7" fmla="*/ 297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"/>
                <a:gd name="T13" fmla="*/ 0 h 593"/>
                <a:gd name="T14" fmla="*/ 38 w 38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" h="593">
                  <a:moveTo>
                    <a:pt x="38" y="593"/>
                  </a:moveTo>
                  <a:lnTo>
                    <a:pt x="0" y="0"/>
                  </a:lnTo>
                  <a:lnTo>
                    <a:pt x="5" y="593"/>
                  </a:lnTo>
                  <a:lnTo>
                    <a:pt x="38" y="59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6" name="Freeform 1423"/>
            <p:cNvSpPr>
              <a:spLocks noChangeAspect="1"/>
            </p:cNvSpPr>
            <p:nvPr/>
          </p:nvSpPr>
          <p:spPr bwMode="auto">
            <a:xfrm>
              <a:off x="-901" y="3292"/>
              <a:ext cx="533" cy="13"/>
            </a:xfrm>
            <a:custGeom>
              <a:avLst/>
              <a:gdLst>
                <a:gd name="T0" fmla="*/ 520 w 1065"/>
                <a:gd name="T1" fmla="*/ 13 h 28"/>
                <a:gd name="T2" fmla="*/ 533 w 1065"/>
                <a:gd name="T3" fmla="*/ 0 h 28"/>
                <a:gd name="T4" fmla="*/ 0 w 1065"/>
                <a:gd name="T5" fmla="*/ 0 h 28"/>
                <a:gd name="T6" fmla="*/ 0 w 1065"/>
                <a:gd name="T7" fmla="*/ 13 h 28"/>
                <a:gd name="T8" fmla="*/ 520 w 1065"/>
                <a:gd name="T9" fmla="*/ 1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5"/>
                <a:gd name="T16" fmla="*/ 0 h 28"/>
                <a:gd name="T17" fmla="*/ 1065 w 1065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5" h="28">
                  <a:moveTo>
                    <a:pt x="1039" y="28"/>
                  </a:moveTo>
                  <a:lnTo>
                    <a:pt x="1065" y="0"/>
                  </a:lnTo>
                  <a:lnTo>
                    <a:pt x="0" y="0"/>
                  </a:lnTo>
                  <a:lnTo>
                    <a:pt x="0" y="28"/>
                  </a:lnTo>
                  <a:lnTo>
                    <a:pt x="1039" y="2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7" name="Rectangle 1424"/>
            <p:cNvSpPr>
              <a:spLocks noChangeAspect="1" noChangeArrowheads="1"/>
            </p:cNvSpPr>
            <p:nvPr/>
          </p:nvSpPr>
          <p:spPr bwMode="auto">
            <a:xfrm>
              <a:off x="-821" y="3336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8" name="Rectangle 1425"/>
            <p:cNvSpPr>
              <a:spLocks noChangeAspect="1" noChangeArrowheads="1"/>
            </p:cNvSpPr>
            <p:nvPr/>
          </p:nvSpPr>
          <p:spPr bwMode="auto">
            <a:xfrm>
              <a:off x="-75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59" name="Rectangle 1426"/>
            <p:cNvSpPr>
              <a:spLocks noChangeAspect="1" noChangeArrowheads="1"/>
            </p:cNvSpPr>
            <p:nvPr/>
          </p:nvSpPr>
          <p:spPr bwMode="auto">
            <a:xfrm>
              <a:off x="-695" y="3336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0" name="Rectangle 1427"/>
            <p:cNvSpPr>
              <a:spLocks noChangeAspect="1" noChangeArrowheads="1"/>
            </p:cNvSpPr>
            <p:nvPr/>
          </p:nvSpPr>
          <p:spPr bwMode="auto">
            <a:xfrm>
              <a:off x="-631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1" name="Rectangle 1428"/>
            <p:cNvSpPr>
              <a:spLocks noChangeAspect="1" noChangeArrowheads="1"/>
            </p:cNvSpPr>
            <p:nvPr/>
          </p:nvSpPr>
          <p:spPr bwMode="auto">
            <a:xfrm>
              <a:off x="-568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2" name="Rectangle 1429"/>
            <p:cNvSpPr>
              <a:spLocks noChangeAspect="1" noChangeArrowheads="1"/>
            </p:cNvSpPr>
            <p:nvPr/>
          </p:nvSpPr>
          <p:spPr bwMode="auto">
            <a:xfrm>
              <a:off x="-504" y="3336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3" name="Rectangle 1430"/>
            <p:cNvSpPr>
              <a:spLocks noChangeAspect="1" noChangeArrowheads="1"/>
            </p:cNvSpPr>
            <p:nvPr/>
          </p:nvSpPr>
          <p:spPr bwMode="auto">
            <a:xfrm>
              <a:off x="-821" y="3394"/>
              <a:ext cx="41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4" name="Rectangle 1431"/>
            <p:cNvSpPr>
              <a:spLocks noChangeAspect="1" noChangeArrowheads="1"/>
            </p:cNvSpPr>
            <p:nvPr/>
          </p:nvSpPr>
          <p:spPr bwMode="auto">
            <a:xfrm>
              <a:off x="-75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5" name="Rectangle 1432"/>
            <p:cNvSpPr>
              <a:spLocks noChangeAspect="1" noChangeArrowheads="1"/>
            </p:cNvSpPr>
            <p:nvPr/>
          </p:nvSpPr>
          <p:spPr bwMode="auto">
            <a:xfrm>
              <a:off x="-695" y="3394"/>
              <a:ext cx="43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6" name="Rectangle 1433"/>
            <p:cNvSpPr>
              <a:spLocks noChangeAspect="1" noChangeArrowheads="1"/>
            </p:cNvSpPr>
            <p:nvPr/>
          </p:nvSpPr>
          <p:spPr bwMode="auto">
            <a:xfrm>
              <a:off x="-631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7" name="Rectangle 1434"/>
            <p:cNvSpPr>
              <a:spLocks noChangeAspect="1" noChangeArrowheads="1"/>
            </p:cNvSpPr>
            <p:nvPr/>
          </p:nvSpPr>
          <p:spPr bwMode="auto">
            <a:xfrm>
              <a:off x="-568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8" name="Rectangle 1435"/>
            <p:cNvSpPr>
              <a:spLocks noChangeAspect="1" noChangeArrowheads="1"/>
            </p:cNvSpPr>
            <p:nvPr/>
          </p:nvSpPr>
          <p:spPr bwMode="auto">
            <a:xfrm>
              <a:off x="-504" y="3394"/>
              <a:ext cx="42" cy="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69" name="Rectangle 1436"/>
            <p:cNvSpPr>
              <a:spLocks noChangeAspect="1" noChangeArrowheads="1"/>
            </p:cNvSpPr>
            <p:nvPr/>
          </p:nvSpPr>
          <p:spPr bwMode="auto">
            <a:xfrm>
              <a:off x="-406" y="3301"/>
              <a:ext cx="5" cy="17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0" name="Rectangle 1437"/>
            <p:cNvSpPr>
              <a:spLocks noChangeAspect="1" noChangeArrowheads="1"/>
            </p:cNvSpPr>
            <p:nvPr/>
          </p:nvSpPr>
          <p:spPr bwMode="auto">
            <a:xfrm>
              <a:off x="-1141" y="3366"/>
              <a:ext cx="2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1" name="Rectangle 1438"/>
            <p:cNvSpPr>
              <a:spLocks noChangeAspect="1" noChangeArrowheads="1"/>
            </p:cNvSpPr>
            <p:nvPr/>
          </p:nvSpPr>
          <p:spPr bwMode="auto">
            <a:xfrm>
              <a:off x="-1127" y="3376"/>
              <a:ext cx="19" cy="14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2" name="Freeform 1439"/>
            <p:cNvSpPr>
              <a:spLocks noChangeAspect="1"/>
            </p:cNvSpPr>
            <p:nvPr/>
          </p:nvSpPr>
          <p:spPr bwMode="auto">
            <a:xfrm>
              <a:off x="-1212" y="3467"/>
              <a:ext cx="564" cy="19"/>
            </a:xfrm>
            <a:custGeom>
              <a:avLst/>
              <a:gdLst>
                <a:gd name="T0" fmla="*/ 564 w 1127"/>
                <a:gd name="T1" fmla="*/ 0 h 38"/>
                <a:gd name="T2" fmla="*/ 0 w 1127"/>
                <a:gd name="T3" fmla="*/ 0 h 38"/>
                <a:gd name="T4" fmla="*/ 3 w 1127"/>
                <a:gd name="T5" fmla="*/ 19 h 38"/>
                <a:gd name="T6" fmla="*/ 564 w 1127"/>
                <a:gd name="T7" fmla="*/ 0 h 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7"/>
                <a:gd name="T13" fmla="*/ 0 h 38"/>
                <a:gd name="T14" fmla="*/ 1127 w 1127"/>
                <a:gd name="T15" fmla="*/ 38 h 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7" h="38">
                  <a:moveTo>
                    <a:pt x="1127" y="0"/>
                  </a:moveTo>
                  <a:lnTo>
                    <a:pt x="0" y="0"/>
                  </a:lnTo>
                  <a:lnTo>
                    <a:pt x="6" y="38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3" name="Rectangle 1440"/>
            <p:cNvSpPr>
              <a:spLocks noChangeAspect="1" noChangeArrowheads="1"/>
            </p:cNvSpPr>
            <p:nvPr/>
          </p:nvSpPr>
          <p:spPr bwMode="auto">
            <a:xfrm>
              <a:off x="-409" y="3392"/>
              <a:ext cx="17" cy="10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4" name="Freeform 1441"/>
            <p:cNvSpPr>
              <a:spLocks noChangeAspect="1"/>
            </p:cNvSpPr>
            <p:nvPr/>
          </p:nvSpPr>
          <p:spPr bwMode="auto">
            <a:xfrm>
              <a:off x="-1169" y="3515"/>
              <a:ext cx="620" cy="23"/>
            </a:xfrm>
            <a:custGeom>
              <a:avLst/>
              <a:gdLst>
                <a:gd name="T0" fmla="*/ 620 w 1242"/>
                <a:gd name="T1" fmla="*/ 7 h 47"/>
                <a:gd name="T2" fmla="*/ 0 w 1242"/>
                <a:gd name="T3" fmla="*/ 0 h 47"/>
                <a:gd name="T4" fmla="*/ 3 w 1242"/>
                <a:gd name="T5" fmla="*/ 23 h 47"/>
                <a:gd name="T6" fmla="*/ 620 w 1242"/>
                <a:gd name="T7" fmla="*/ 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42"/>
                <a:gd name="T13" fmla="*/ 0 h 47"/>
                <a:gd name="T14" fmla="*/ 1242 w 1242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42" h="47">
                  <a:moveTo>
                    <a:pt x="1242" y="14"/>
                  </a:moveTo>
                  <a:lnTo>
                    <a:pt x="0" y="0"/>
                  </a:lnTo>
                  <a:lnTo>
                    <a:pt x="6" y="47"/>
                  </a:lnTo>
                  <a:lnTo>
                    <a:pt x="1242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5" name="Rectangle 1442"/>
            <p:cNvSpPr>
              <a:spLocks noChangeAspect="1" noChangeArrowheads="1"/>
            </p:cNvSpPr>
            <p:nvPr/>
          </p:nvSpPr>
          <p:spPr bwMode="auto">
            <a:xfrm>
              <a:off x="-920" y="3555"/>
              <a:ext cx="487" cy="1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6" name="Rectangle 1443"/>
            <p:cNvSpPr>
              <a:spLocks noChangeAspect="1" noChangeArrowheads="1"/>
            </p:cNvSpPr>
            <p:nvPr/>
          </p:nvSpPr>
          <p:spPr bwMode="auto">
            <a:xfrm>
              <a:off x="-879" y="3379"/>
              <a:ext cx="11" cy="8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7" name="Rectangle 1444"/>
            <p:cNvSpPr>
              <a:spLocks noChangeAspect="1" noChangeArrowheads="1"/>
            </p:cNvSpPr>
            <p:nvPr/>
          </p:nvSpPr>
          <p:spPr bwMode="auto">
            <a:xfrm>
              <a:off x="-368" y="3392"/>
              <a:ext cx="15" cy="9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8" name="Rectangle 1445"/>
            <p:cNvSpPr>
              <a:spLocks noChangeAspect="1" noChangeArrowheads="1"/>
            </p:cNvSpPr>
            <p:nvPr/>
          </p:nvSpPr>
          <p:spPr bwMode="auto">
            <a:xfrm>
              <a:off x="-777" y="3270"/>
              <a:ext cx="277" cy="2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79" name="Rectangle 1446"/>
            <p:cNvSpPr>
              <a:spLocks noChangeAspect="1" noChangeArrowheads="1"/>
            </p:cNvSpPr>
            <p:nvPr/>
          </p:nvSpPr>
          <p:spPr bwMode="auto">
            <a:xfrm>
              <a:off x="-108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0" name="Rectangle 1447"/>
            <p:cNvSpPr>
              <a:spLocks noChangeAspect="1" noChangeArrowheads="1"/>
            </p:cNvSpPr>
            <p:nvPr/>
          </p:nvSpPr>
          <p:spPr bwMode="auto">
            <a:xfrm>
              <a:off x="-1050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1" name="Rectangle 1448"/>
            <p:cNvSpPr>
              <a:spLocks noChangeAspect="1" noChangeArrowheads="1"/>
            </p:cNvSpPr>
            <p:nvPr/>
          </p:nvSpPr>
          <p:spPr bwMode="auto">
            <a:xfrm>
              <a:off x="-101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2" name="Rectangle 1449"/>
            <p:cNvSpPr>
              <a:spLocks noChangeAspect="1" noChangeArrowheads="1"/>
            </p:cNvSpPr>
            <p:nvPr/>
          </p:nvSpPr>
          <p:spPr bwMode="auto">
            <a:xfrm>
              <a:off x="-989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3" name="Rectangle 1450"/>
            <p:cNvSpPr>
              <a:spLocks noChangeAspect="1" noChangeArrowheads="1"/>
            </p:cNvSpPr>
            <p:nvPr/>
          </p:nvSpPr>
          <p:spPr bwMode="auto">
            <a:xfrm>
              <a:off x="-958" y="3411"/>
              <a:ext cx="19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4" name="Rectangle 1451"/>
            <p:cNvSpPr>
              <a:spLocks noChangeAspect="1" noChangeArrowheads="1"/>
            </p:cNvSpPr>
            <p:nvPr/>
          </p:nvSpPr>
          <p:spPr bwMode="auto">
            <a:xfrm>
              <a:off x="-927" y="3411"/>
              <a:ext cx="18" cy="1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5" name="Rectangle 1452"/>
            <p:cNvSpPr>
              <a:spLocks noChangeAspect="1" noChangeArrowheads="1"/>
            </p:cNvSpPr>
            <p:nvPr/>
          </p:nvSpPr>
          <p:spPr bwMode="auto">
            <a:xfrm>
              <a:off x="-945" y="3487"/>
              <a:ext cx="24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6" name="Rectangle 1453"/>
            <p:cNvSpPr>
              <a:spLocks noChangeAspect="1" noChangeArrowheads="1"/>
            </p:cNvSpPr>
            <p:nvPr/>
          </p:nvSpPr>
          <p:spPr bwMode="auto">
            <a:xfrm>
              <a:off x="-90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7" name="Rectangle 1454"/>
            <p:cNvSpPr>
              <a:spLocks noChangeAspect="1" noChangeArrowheads="1"/>
            </p:cNvSpPr>
            <p:nvPr/>
          </p:nvSpPr>
          <p:spPr bwMode="auto">
            <a:xfrm>
              <a:off x="-865" y="3487"/>
              <a:ext cx="25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8" name="Rectangle 1455"/>
            <p:cNvSpPr>
              <a:spLocks noChangeAspect="1" noChangeArrowheads="1"/>
            </p:cNvSpPr>
            <p:nvPr/>
          </p:nvSpPr>
          <p:spPr bwMode="auto">
            <a:xfrm>
              <a:off x="-747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89" name="Freeform 1456"/>
            <p:cNvSpPr>
              <a:spLocks noChangeAspect="1"/>
            </p:cNvSpPr>
            <p:nvPr/>
          </p:nvSpPr>
          <p:spPr bwMode="auto">
            <a:xfrm>
              <a:off x="-678" y="3145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0" name="Freeform 1457"/>
            <p:cNvSpPr>
              <a:spLocks noChangeAspect="1"/>
            </p:cNvSpPr>
            <p:nvPr/>
          </p:nvSpPr>
          <p:spPr bwMode="auto">
            <a:xfrm>
              <a:off x="-678" y="3168"/>
              <a:ext cx="68" cy="12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2 h 23"/>
                <a:gd name="T4" fmla="*/ 68 w 135"/>
                <a:gd name="T5" fmla="*/ 5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1" name="Freeform 1458"/>
            <p:cNvSpPr>
              <a:spLocks noChangeAspect="1"/>
            </p:cNvSpPr>
            <p:nvPr/>
          </p:nvSpPr>
          <p:spPr bwMode="auto">
            <a:xfrm>
              <a:off x="-678" y="3192"/>
              <a:ext cx="68" cy="11"/>
            </a:xfrm>
            <a:custGeom>
              <a:avLst/>
              <a:gdLst>
                <a:gd name="T0" fmla="*/ 0 w 135"/>
                <a:gd name="T1" fmla="*/ 0 h 23"/>
                <a:gd name="T2" fmla="*/ 0 w 135"/>
                <a:gd name="T3" fmla="*/ 11 h 23"/>
                <a:gd name="T4" fmla="*/ 68 w 135"/>
                <a:gd name="T5" fmla="*/ 4 h 23"/>
                <a:gd name="T6" fmla="*/ 0 w 135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"/>
                <a:gd name="T13" fmla="*/ 0 h 23"/>
                <a:gd name="T14" fmla="*/ 135 w 135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" h="23">
                  <a:moveTo>
                    <a:pt x="0" y="0"/>
                  </a:moveTo>
                  <a:lnTo>
                    <a:pt x="0" y="23"/>
                  </a:lnTo>
                  <a:lnTo>
                    <a:pt x="135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2" name="Rectangle 1459"/>
            <p:cNvSpPr>
              <a:spLocks noChangeAspect="1" noChangeArrowheads="1"/>
            </p:cNvSpPr>
            <p:nvPr/>
          </p:nvSpPr>
          <p:spPr bwMode="auto">
            <a:xfrm>
              <a:off x="-655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3" name="Freeform 1460"/>
            <p:cNvSpPr>
              <a:spLocks noChangeAspect="1"/>
            </p:cNvSpPr>
            <p:nvPr/>
          </p:nvSpPr>
          <p:spPr bwMode="auto">
            <a:xfrm>
              <a:off x="-587" y="3145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4" name="Freeform 1461"/>
            <p:cNvSpPr>
              <a:spLocks noChangeAspect="1"/>
            </p:cNvSpPr>
            <p:nvPr/>
          </p:nvSpPr>
          <p:spPr bwMode="auto">
            <a:xfrm>
              <a:off x="-587" y="3168"/>
              <a:ext cx="69" cy="12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2 h 23"/>
                <a:gd name="T4" fmla="*/ 69 w 137"/>
                <a:gd name="T5" fmla="*/ 5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5" name="Freeform 1462"/>
            <p:cNvSpPr>
              <a:spLocks noChangeAspect="1"/>
            </p:cNvSpPr>
            <p:nvPr/>
          </p:nvSpPr>
          <p:spPr bwMode="auto">
            <a:xfrm>
              <a:off x="-587" y="3192"/>
              <a:ext cx="69" cy="11"/>
            </a:xfrm>
            <a:custGeom>
              <a:avLst/>
              <a:gdLst>
                <a:gd name="T0" fmla="*/ 0 w 137"/>
                <a:gd name="T1" fmla="*/ 0 h 23"/>
                <a:gd name="T2" fmla="*/ 0 w 137"/>
                <a:gd name="T3" fmla="*/ 11 h 23"/>
                <a:gd name="T4" fmla="*/ 69 w 137"/>
                <a:gd name="T5" fmla="*/ 4 h 23"/>
                <a:gd name="T6" fmla="*/ 0 w 137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7"/>
                <a:gd name="T13" fmla="*/ 0 h 23"/>
                <a:gd name="T14" fmla="*/ 137 w 137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7" h="23">
                  <a:moveTo>
                    <a:pt x="0" y="0"/>
                  </a:moveTo>
                  <a:lnTo>
                    <a:pt x="0" y="23"/>
                  </a:lnTo>
                  <a:lnTo>
                    <a:pt x="13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6" name="Rectangle 1463"/>
            <p:cNvSpPr>
              <a:spLocks noChangeAspect="1" noChangeArrowheads="1"/>
            </p:cNvSpPr>
            <p:nvPr/>
          </p:nvSpPr>
          <p:spPr bwMode="auto">
            <a:xfrm>
              <a:off x="-563" y="3118"/>
              <a:ext cx="19" cy="15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7" name="Rectangle 1464"/>
            <p:cNvSpPr>
              <a:spLocks noChangeAspect="1" noChangeArrowheads="1"/>
            </p:cNvSpPr>
            <p:nvPr/>
          </p:nvSpPr>
          <p:spPr bwMode="auto">
            <a:xfrm>
              <a:off x="-735" y="3484"/>
              <a:ext cx="359" cy="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8" name="Rectangle 1465"/>
            <p:cNvSpPr>
              <a:spLocks noChangeAspect="1" noChangeArrowheads="1"/>
            </p:cNvSpPr>
            <p:nvPr/>
          </p:nvSpPr>
          <p:spPr bwMode="auto">
            <a:xfrm>
              <a:off x="-444" y="3389"/>
              <a:ext cx="107" cy="13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899" name="Freeform 1466"/>
            <p:cNvSpPr>
              <a:spLocks noChangeAspect="1"/>
            </p:cNvSpPr>
            <p:nvPr/>
          </p:nvSpPr>
          <p:spPr bwMode="auto">
            <a:xfrm>
              <a:off x="-1050" y="2925"/>
              <a:ext cx="553" cy="73"/>
            </a:xfrm>
            <a:custGeom>
              <a:avLst/>
              <a:gdLst>
                <a:gd name="T0" fmla="*/ 17 w 1107"/>
                <a:gd name="T1" fmla="*/ 72 h 147"/>
                <a:gd name="T2" fmla="*/ 15 w 1107"/>
                <a:gd name="T3" fmla="*/ 70 h 147"/>
                <a:gd name="T4" fmla="*/ 13 w 1107"/>
                <a:gd name="T5" fmla="*/ 66 h 147"/>
                <a:gd name="T6" fmla="*/ 13 w 1107"/>
                <a:gd name="T7" fmla="*/ 60 h 147"/>
                <a:gd name="T8" fmla="*/ 17 w 1107"/>
                <a:gd name="T9" fmla="*/ 53 h 147"/>
                <a:gd name="T10" fmla="*/ 25 w 1107"/>
                <a:gd name="T11" fmla="*/ 47 h 147"/>
                <a:gd name="T12" fmla="*/ 41 w 1107"/>
                <a:gd name="T13" fmla="*/ 41 h 147"/>
                <a:gd name="T14" fmla="*/ 66 w 1107"/>
                <a:gd name="T15" fmla="*/ 35 h 147"/>
                <a:gd name="T16" fmla="*/ 100 w 1107"/>
                <a:gd name="T17" fmla="*/ 32 h 147"/>
                <a:gd name="T18" fmla="*/ 139 w 1107"/>
                <a:gd name="T19" fmla="*/ 32 h 147"/>
                <a:gd name="T20" fmla="*/ 180 w 1107"/>
                <a:gd name="T21" fmla="*/ 35 h 147"/>
                <a:gd name="T22" fmla="*/ 223 w 1107"/>
                <a:gd name="T23" fmla="*/ 41 h 147"/>
                <a:gd name="T24" fmla="*/ 265 w 1107"/>
                <a:gd name="T25" fmla="*/ 47 h 147"/>
                <a:gd name="T26" fmla="*/ 306 w 1107"/>
                <a:gd name="T27" fmla="*/ 52 h 147"/>
                <a:gd name="T28" fmla="*/ 346 w 1107"/>
                <a:gd name="T29" fmla="*/ 57 h 147"/>
                <a:gd name="T30" fmla="*/ 381 w 1107"/>
                <a:gd name="T31" fmla="*/ 58 h 147"/>
                <a:gd name="T32" fmla="*/ 419 w 1107"/>
                <a:gd name="T33" fmla="*/ 55 h 147"/>
                <a:gd name="T34" fmla="*/ 457 w 1107"/>
                <a:gd name="T35" fmla="*/ 49 h 147"/>
                <a:gd name="T36" fmla="*/ 488 w 1107"/>
                <a:gd name="T37" fmla="*/ 40 h 147"/>
                <a:gd name="T38" fmla="*/ 512 w 1107"/>
                <a:gd name="T39" fmla="*/ 30 h 147"/>
                <a:gd name="T40" fmla="*/ 529 w 1107"/>
                <a:gd name="T41" fmla="*/ 21 h 147"/>
                <a:gd name="T42" fmla="*/ 542 w 1107"/>
                <a:gd name="T43" fmla="*/ 11 h 147"/>
                <a:gd name="T44" fmla="*/ 549 w 1107"/>
                <a:gd name="T45" fmla="*/ 4 h 147"/>
                <a:gd name="T46" fmla="*/ 553 w 1107"/>
                <a:gd name="T47" fmla="*/ 0 h 147"/>
                <a:gd name="T48" fmla="*/ 553 w 1107"/>
                <a:gd name="T49" fmla="*/ 0 h 147"/>
                <a:gd name="T50" fmla="*/ 551 w 1107"/>
                <a:gd name="T51" fmla="*/ 3 h 147"/>
                <a:gd name="T52" fmla="*/ 546 w 1107"/>
                <a:gd name="T53" fmla="*/ 8 h 147"/>
                <a:gd name="T54" fmla="*/ 536 w 1107"/>
                <a:gd name="T55" fmla="*/ 15 h 147"/>
                <a:gd name="T56" fmla="*/ 518 w 1107"/>
                <a:gd name="T57" fmla="*/ 23 h 147"/>
                <a:gd name="T58" fmla="*/ 492 w 1107"/>
                <a:gd name="T59" fmla="*/ 30 h 147"/>
                <a:gd name="T60" fmla="*/ 457 w 1107"/>
                <a:gd name="T61" fmla="*/ 38 h 147"/>
                <a:gd name="T62" fmla="*/ 409 w 1107"/>
                <a:gd name="T63" fmla="*/ 44 h 147"/>
                <a:gd name="T64" fmla="*/ 365 w 1107"/>
                <a:gd name="T65" fmla="*/ 47 h 147"/>
                <a:gd name="T66" fmla="*/ 329 w 1107"/>
                <a:gd name="T67" fmla="*/ 45 h 147"/>
                <a:gd name="T68" fmla="*/ 289 w 1107"/>
                <a:gd name="T69" fmla="*/ 40 h 147"/>
                <a:gd name="T70" fmla="*/ 247 w 1107"/>
                <a:gd name="T71" fmla="*/ 34 h 147"/>
                <a:gd name="T72" fmla="*/ 203 w 1107"/>
                <a:gd name="T73" fmla="*/ 28 h 147"/>
                <a:gd name="T74" fmla="*/ 159 w 1107"/>
                <a:gd name="T75" fmla="*/ 23 h 147"/>
                <a:gd name="T76" fmla="*/ 115 w 1107"/>
                <a:gd name="T77" fmla="*/ 19 h 147"/>
                <a:gd name="T78" fmla="*/ 73 w 1107"/>
                <a:gd name="T79" fmla="*/ 20 h 147"/>
                <a:gd name="T80" fmla="*/ 38 w 1107"/>
                <a:gd name="T81" fmla="*/ 24 h 147"/>
                <a:gd name="T82" fmla="*/ 16 w 1107"/>
                <a:gd name="T83" fmla="*/ 30 h 147"/>
                <a:gd name="T84" fmla="*/ 4 w 1107"/>
                <a:gd name="T85" fmla="*/ 38 h 147"/>
                <a:gd name="T86" fmla="*/ 0 w 1107"/>
                <a:gd name="T87" fmla="*/ 47 h 147"/>
                <a:gd name="T88" fmla="*/ 2 w 1107"/>
                <a:gd name="T89" fmla="*/ 56 h 147"/>
                <a:gd name="T90" fmla="*/ 7 w 1107"/>
                <a:gd name="T91" fmla="*/ 63 h 147"/>
                <a:gd name="T92" fmla="*/ 13 w 1107"/>
                <a:gd name="T93" fmla="*/ 69 h 147"/>
                <a:gd name="T94" fmla="*/ 17 w 1107"/>
                <a:gd name="T95" fmla="*/ 72 h 14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7"/>
                <a:gd name="T145" fmla="*/ 0 h 147"/>
                <a:gd name="T146" fmla="*/ 1107 w 1107"/>
                <a:gd name="T147" fmla="*/ 147 h 14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7" h="147">
                  <a:moveTo>
                    <a:pt x="35" y="147"/>
                  </a:moveTo>
                  <a:lnTo>
                    <a:pt x="34" y="145"/>
                  </a:lnTo>
                  <a:lnTo>
                    <a:pt x="33" y="144"/>
                  </a:lnTo>
                  <a:lnTo>
                    <a:pt x="30" y="141"/>
                  </a:lnTo>
                  <a:lnTo>
                    <a:pt x="29" y="137"/>
                  </a:lnTo>
                  <a:lnTo>
                    <a:pt x="27" y="133"/>
                  </a:lnTo>
                  <a:lnTo>
                    <a:pt x="27" y="127"/>
                  </a:lnTo>
                  <a:lnTo>
                    <a:pt x="27" y="121"/>
                  </a:lnTo>
                  <a:lnTo>
                    <a:pt x="29" y="114"/>
                  </a:lnTo>
                  <a:lnTo>
                    <a:pt x="34" y="107"/>
                  </a:lnTo>
                  <a:lnTo>
                    <a:pt x="41" y="100"/>
                  </a:lnTo>
                  <a:lnTo>
                    <a:pt x="51" y="95"/>
                  </a:lnTo>
                  <a:lnTo>
                    <a:pt x="65" y="88"/>
                  </a:lnTo>
                  <a:lnTo>
                    <a:pt x="83" y="82"/>
                  </a:lnTo>
                  <a:lnTo>
                    <a:pt x="105" y="75"/>
                  </a:lnTo>
                  <a:lnTo>
                    <a:pt x="132" y="70"/>
                  </a:lnTo>
                  <a:lnTo>
                    <a:pt x="164" y="66"/>
                  </a:lnTo>
                  <a:lnTo>
                    <a:pt x="200" y="64"/>
                  </a:lnTo>
                  <a:lnTo>
                    <a:pt x="239" y="62"/>
                  </a:lnTo>
                  <a:lnTo>
                    <a:pt x="278" y="64"/>
                  </a:lnTo>
                  <a:lnTo>
                    <a:pt x="318" y="67"/>
                  </a:lnTo>
                  <a:lnTo>
                    <a:pt x="361" y="70"/>
                  </a:lnTo>
                  <a:lnTo>
                    <a:pt x="404" y="76"/>
                  </a:lnTo>
                  <a:lnTo>
                    <a:pt x="446" y="82"/>
                  </a:lnTo>
                  <a:lnTo>
                    <a:pt x="489" y="88"/>
                  </a:lnTo>
                  <a:lnTo>
                    <a:pt x="531" y="94"/>
                  </a:lnTo>
                  <a:lnTo>
                    <a:pt x="573" y="99"/>
                  </a:lnTo>
                  <a:lnTo>
                    <a:pt x="613" y="105"/>
                  </a:lnTo>
                  <a:lnTo>
                    <a:pt x="654" y="110"/>
                  </a:lnTo>
                  <a:lnTo>
                    <a:pt x="692" y="114"/>
                  </a:lnTo>
                  <a:lnTo>
                    <a:pt x="728" y="117"/>
                  </a:lnTo>
                  <a:lnTo>
                    <a:pt x="762" y="117"/>
                  </a:lnTo>
                  <a:lnTo>
                    <a:pt x="794" y="115"/>
                  </a:lnTo>
                  <a:lnTo>
                    <a:pt x="838" y="111"/>
                  </a:lnTo>
                  <a:lnTo>
                    <a:pt x="878" y="105"/>
                  </a:lnTo>
                  <a:lnTo>
                    <a:pt x="915" y="98"/>
                  </a:lnTo>
                  <a:lnTo>
                    <a:pt x="947" y="90"/>
                  </a:lnTo>
                  <a:lnTo>
                    <a:pt x="976" y="81"/>
                  </a:lnTo>
                  <a:lnTo>
                    <a:pt x="1001" y="70"/>
                  </a:lnTo>
                  <a:lnTo>
                    <a:pt x="1024" y="61"/>
                  </a:lnTo>
                  <a:lnTo>
                    <a:pt x="1043" y="51"/>
                  </a:lnTo>
                  <a:lnTo>
                    <a:pt x="1059" y="42"/>
                  </a:lnTo>
                  <a:lnTo>
                    <a:pt x="1073" y="31"/>
                  </a:lnTo>
                  <a:lnTo>
                    <a:pt x="1084" y="23"/>
                  </a:lnTo>
                  <a:lnTo>
                    <a:pt x="1094" y="15"/>
                  </a:lnTo>
                  <a:lnTo>
                    <a:pt x="1099" y="9"/>
                  </a:lnTo>
                  <a:lnTo>
                    <a:pt x="1104" y="5"/>
                  </a:lnTo>
                  <a:lnTo>
                    <a:pt x="1106" y="1"/>
                  </a:lnTo>
                  <a:lnTo>
                    <a:pt x="1107" y="0"/>
                  </a:lnTo>
                  <a:lnTo>
                    <a:pt x="1107" y="1"/>
                  </a:lnTo>
                  <a:lnTo>
                    <a:pt x="1106" y="4"/>
                  </a:lnTo>
                  <a:lnTo>
                    <a:pt x="1103" y="7"/>
                  </a:lnTo>
                  <a:lnTo>
                    <a:pt x="1099" y="12"/>
                  </a:lnTo>
                  <a:lnTo>
                    <a:pt x="1092" y="17"/>
                  </a:lnTo>
                  <a:lnTo>
                    <a:pt x="1083" y="24"/>
                  </a:lnTo>
                  <a:lnTo>
                    <a:pt x="1072" y="31"/>
                  </a:lnTo>
                  <a:lnTo>
                    <a:pt x="1055" y="38"/>
                  </a:lnTo>
                  <a:lnTo>
                    <a:pt x="1036" y="46"/>
                  </a:lnTo>
                  <a:lnTo>
                    <a:pt x="1013" y="54"/>
                  </a:lnTo>
                  <a:lnTo>
                    <a:pt x="985" y="61"/>
                  </a:lnTo>
                  <a:lnTo>
                    <a:pt x="952" y="69"/>
                  </a:lnTo>
                  <a:lnTo>
                    <a:pt x="914" y="76"/>
                  </a:lnTo>
                  <a:lnTo>
                    <a:pt x="870" y="82"/>
                  </a:lnTo>
                  <a:lnTo>
                    <a:pt x="819" y="88"/>
                  </a:lnTo>
                  <a:lnTo>
                    <a:pt x="763" y="92"/>
                  </a:lnTo>
                  <a:lnTo>
                    <a:pt x="731" y="94"/>
                  </a:lnTo>
                  <a:lnTo>
                    <a:pt x="696" y="92"/>
                  </a:lnTo>
                  <a:lnTo>
                    <a:pt x="658" y="90"/>
                  </a:lnTo>
                  <a:lnTo>
                    <a:pt x="620" y="85"/>
                  </a:lnTo>
                  <a:lnTo>
                    <a:pt x="579" y="81"/>
                  </a:lnTo>
                  <a:lnTo>
                    <a:pt x="537" y="75"/>
                  </a:lnTo>
                  <a:lnTo>
                    <a:pt x="495" y="69"/>
                  </a:lnTo>
                  <a:lnTo>
                    <a:pt x="451" y="62"/>
                  </a:lnTo>
                  <a:lnTo>
                    <a:pt x="407" y="57"/>
                  </a:lnTo>
                  <a:lnTo>
                    <a:pt x="362" y="51"/>
                  </a:lnTo>
                  <a:lnTo>
                    <a:pt x="318" y="46"/>
                  </a:lnTo>
                  <a:lnTo>
                    <a:pt x="275" y="43"/>
                  </a:lnTo>
                  <a:lnTo>
                    <a:pt x="231" y="39"/>
                  </a:lnTo>
                  <a:lnTo>
                    <a:pt x="188" y="39"/>
                  </a:lnTo>
                  <a:lnTo>
                    <a:pt x="147" y="41"/>
                  </a:lnTo>
                  <a:lnTo>
                    <a:pt x="108" y="44"/>
                  </a:lnTo>
                  <a:lnTo>
                    <a:pt x="76" y="49"/>
                  </a:lnTo>
                  <a:lnTo>
                    <a:pt x="51" y="54"/>
                  </a:lnTo>
                  <a:lnTo>
                    <a:pt x="32" y="61"/>
                  </a:lnTo>
                  <a:lnTo>
                    <a:pt x="18" y="69"/>
                  </a:lnTo>
                  <a:lnTo>
                    <a:pt x="8" y="77"/>
                  </a:lnTo>
                  <a:lnTo>
                    <a:pt x="3" y="87"/>
                  </a:lnTo>
                  <a:lnTo>
                    <a:pt x="0" y="95"/>
                  </a:lnTo>
                  <a:lnTo>
                    <a:pt x="2" y="104"/>
                  </a:lnTo>
                  <a:lnTo>
                    <a:pt x="4" y="112"/>
                  </a:lnTo>
                  <a:lnTo>
                    <a:pt x="8" y="120"/>
                  </a:lnTo>
                  <a:lnTo>
                    <a:pt x="14" y="127"/>
                  </a:lnTo>
                  <a:lnTo>
                    <a:pt x="20" y="134"/>
                  </a:lnTo>
                  <a:lnTo>
                    <a:pt x="26" y="138"/>
                  </a:lnTo>
                  <a:lnTo>
                    <a:pt x="30" y="143"/>
                  </a:lnTo>
                  <a:lnTo>
                    <a:pt x="34" y="145"/>
                  </a:lnTo>
                  <a:lnTo>
                    <a:pt x="35" y="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0" name="Freeform 1467"/>
            <p:cNvSpPr>
              <a:spLocks noChangeAspect="1"/>
            </p:cNvSpPr>
            <p:nvPr/>
          </p:nvSpPr>
          <p:spPr bwMode="auto">
            <a:xfrm>
              <a:off x="-1068" y="2835"/>
              <a:ext cx="427" cy="132"/>
            </a:xfrm>
            <a:custGeom>
              <a:avLst/>
              <a:gdLst>
                <a:gd name="T0" fmla="*/ 348 w 854"/>
                <a:gd name="T1" fmla="*/ 22 h 262"/>
                <a:gd name="T2" fmla="*/ 321 w 854"/>
                <a:gd name="T3" fmla="*/ 17 h 262"/>
                <a:gd name="T4" fmla="*/ 298 w 854"/>
                <a:gd name="T5" fmla="*/ 20 h 262"/>
                <a:gd name="T6" fmla="*/ 278 w 854"/>
                <a:gd name="T7" fmla="*/ 29 h 262"/>
                <a:gd name="T8" fmla="*/ 263 w 854"/>
                <a:gd name="T9" fmla="*/ 45 h 262"/>
                <a:gd name="T10" fmla="*/ 257 w 854"/>
                <a:gd name="T11" fmla="*/ 63 h 262"/>
                <a:gd name="T12" fmla="*/ 255 w 854"/>
                <a:gd name="T13" fmla="*/ 77 h 262"/>
                <a:gd name="T14" fmla="*/ 235 w 854"/>
                <a:gd name="T15" fmla="*/ 73 h 262"/>
                <a:gd name="T16" fmla="*/ 217 w 854"/>
                <a:gd name="T17" fmla="*/ 74 h 262"/>
                <a:gd name="T18" fmla="*/ 202 w 854"/>
                <a:gd name="T19" fmla="*/ 71 h 262"/>
                <a:gd name="T20" fmla="*/ 185 w 854"/>
                <a:gd name="T21" fmla="*/ 52 h 262"/>
                <a:gd name="T22" fmla="*/ 164 w 854"/>
                <a:gd name="T23" fmla="*/ 36 h 262"/>
                <a:gd name="T24" fmla="*/ 139 w 854"/>
                <a:gd name="T25" fmla="*/ 25 h 262"/>
                <a:gd name="T26" fmla="*/ 113 w 854"/>
                <a:gd name="T27" fmla="*/ 21 h 262"/>
                <a:gd name="T28" fmla="*/ 91 w 854"/>
                <a:gd name="T29" fmla="*/ 23 h 262"/>
                <a:gd name="T30" fmla="*/ 71 w 854"/>
                <a:gd name="T31" fmla="*/ 32 h 262"/>
                <a:gd name="T32" fmla="*/ 56 w 854"/>
                <a:gd name="T33" fmla="*/ 48 h 262"/>
                <a:gd name="T34" fmla="*/ 50 w 854"/>
                <a:gd name="T35" fmla="*/ 65 h 262"/>
                <a:gd name="T36" fmla="*/ 48 w 854"/>
                <a:gd name="T37" fmla="*/ 78 h 262"/>
                <a:gd name="T38" fmla="*/ 27 w 854"/>
                <a:gd name="T39" fmla="*/ 83 h 262"/>
                <a:gd name="T40" fmla="*/ 13 w 854"/>
                <a:gd name="T41" fmla="*/ 96 h 262"/>
                <a:gd name="T42" fmla="*/ 5 w 854"/>
                <a:gd name="T43" fmla="*/ 115 h 262"/>
                <a:gd name="T44" fmla="*/ 5 w 854"/>
                <a:gd name="T45" fmla="*/ 132 h 262"/>
                <a:gd name="T46" fmla="*/ 0 w 854"/>
                <a:gd name="T47" fmla="*/ 101 h 262"/>
                <a:gd name="T48" fmla="*/ 8 w 854"/>
                <a:gd name="T49" fmla="*/ 79 h 262"/>
                <a:gd name="T50" fmla="*/ 23 w 854"/>
                <a:gd name="T51" fmla="*/ 66 h 262"/>
                <a:gd name="T52" fmla="*/ 43 w 854"/>
                <a:gd name="T53" fmla="*/ 60 h 262"/>
                <a:gd name="T54" fmla="*/ 45 w 854"/>
                <a:gd name="T55" fmla="*/ 48 h 262"/>
                <a:gd name="T56" fmla="*/ 51 w 854"/>
                <a:gd name="T57" fmla="*/ 31 h 262"/>
                <a:gd name="T58" fmla="*/ 66 w 854"/>
                <a:gd name="T59" fmla="*/ 16 h 262"/>
                <a:gd name="T60" fmla="*/ 85 w 854"/>
                <a:gd name="T61" fmla="*/ 6 h 262"/>
                <a:gd name="T62" fmla="*/ 108 w 854"/>
                <a:gd name="T63" fmla="*/ 4 h 262"/>
                <a:gd name="T64" fmla="*/ 134 w 854"/>
                <a:gd name="T65" fmla="*/ 9 h 262"/>
                <a:gd name="T66" fmla="*/ 160 w 854"/>
                <a:gd name="T67" fmla="*/ 20 h 262"/>
                <a:gd name="T68" fmla="*/ 180 w 854"/>
                <a:gd name="T69" fmla="*/ 35 h 262"/>
                <a:gd name="T70" fmla="*/ 197 w 854"/>
                <a:gd name="T71" fmla="*/ 54 h 262"/>
                <a:gd name="T72" fmla="*/ 212 w 854"/>
                <a:gd name="T73" fmla="*/ 57 h 262"/>
                <a:gd name="T74" fmla="*/ 230 w 854"/>
                <a:gd name="T75" fmla="*/ 55 h 262"/>
                <a:gd name="T76" fmla="*/ 250 w 854"/>
                <a:gd name="T77" fmla="*/ 59 h 262"/>
                <a:gd name="T78" fmla="*/ 251 w 854"/>
                <a:gd name="T79" fmla="*/ 46 h 262"/>
                <a:gd name="T80" fmla="*/ 259 w 854"/>
                <a:gd name="T81" fmla="*/ 28 h 262"/>
                <a:gd name="T82" fmla="*/ 273 w 854"/>
                <a:gd name="T83" fmla="*/ 12 h 262"/>
                <a:gd name="T84" fmla="*/ 293 w 854"/>
                <a:gd name="T85" fmla="*/ 3 h 262"/>
                <a:gd name="T86" fmla="*/ 317 w 854"/>
                <a:gd name="T87" fmla="*/ 0 h 262"/>
                <a:gd name="T88" fmla="*/ 343 w 854"/>
                <a:gd name="T89" fmla="*/ 5 h 262"/>
                <a:gd name="T90" fmla="*/ 373 w 854"/>
                <a:gd name="T91" fmla="*/ 20 h 262"/>
                <a:gd name="T92" fmla="*/ 406 w 854"/>
                <a:gd name="T93" fmla="*/ 48 h 262"/>
                <a:gd name="T94" fmla="*/ 425 w 854"/>
                <a:gd name="T95" fmla="*/ 85 h 262"/>
                <a:gd name="T96" fmla="*/ 418 w 854"/>
                <a:gd name="T97" fmla="*/ 77 h 262"/>
                <a:gd name="T98" fmla="*/ 395 w 854"/>
                <a:gd name="T99" fmla="*/ 50 h 262"/>
                <a:gd name="T100" fmla="*/ 366 w 854"/>
                <a:gd name="T101" fmla="*/ 29 h 26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262"/>
                <a:gd name="T155" fmla="*/ 854 w 854"/>
                <a:gd name="T156" fmla="*/ 262 h 26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262">
                  <a:moveTo>
                    <a:pt x="731" y="58"/>
                  </a:moveTo>
                  <a:lnTo>
                    <a:pt x="713" y="50"/>
                  </a:lnTo>
                  <a:lnTo>
                    <a:pt x="695" y="43"/>
                  </a:lnTo>
                  <a:lnTo>
                    <a:pt x="677" y="39"/>
                  </a:lnTo>
                  <a:lnTo>
                    <a:pt x="660" y="35"/>
                  </a:lnTo>
                  <a:lnTo>
                    <a:pt x="642" y="34"/>
                  </a:lnTo>
                  <a:lnTo>
                    <a:pt x="626" y="34"/>
                  </a:lnTo>
                  <a:lnTo>
                    <a:pt x="610" y="35"/>
                  </a:lnTo>
                  <a:lnTo>
                    <a:pt x="595" y="39"/>
                  </a:lnTo>
                  <a:lnTo>
                    <a:pt x="581" y="43"/>
                  </a:lnTo>
                  <a:lnTo>
                    <a:pt x="568" y="50"/>
                  </a:lnTo>
                  <a:lnTo>
                    <a:pt x="556" y="57"/>
                  </a:lnTo>
                  <a:lnTo>
                    <a:pt x="545" y="66"/>
                  </a:lnTo>
                  <a:lnTo>
                    <a:pt x="535" y="78"/>
                  </a:lnTo>
                  <a:lnTo>
                    <a:pt x="526" y="89"/>
                  </a:lnTo>
                  <a:lnTo>
                    <a:pt x="519" y="102"/>
                  </a:lnTo>
                  <a:lnTo>
                    <a:pt x="515" y="117"/>
                  </a:lnTo>
                  <a:lnTo>
                    <a:pt x="513" y="125"/>
                  </a:lnTo>
                  <a:lnTo>
                    <a:pt x="511" y="134"/>
                  </a:lnTo>
                  <a:lnTo>
                    <a:pt x="510" y="142"/>
                  </a:lnTo>
                  <a:lnTo>
                    <a:pt x="510" y="152"/>
                  </a:lnTo>
                  <a:lnTo>
                    <a:pt x="496" y="148"/>
                  </a:lnTo>
                  <a:lnTo>
                    <a:pt x="483" y="146"/>
                  </a:lnTo>
                  <a:lnTo>
                    <a:pt x="471" y="144"/>
                  </a:lnTo>
                  <a:lnTo>
                    <a:pt x="458" y="144"/>
                  </a:lnTo>
                  <a:lnTo>
                    <a:pt x="445" y="145"/>
                  </a:lnTo>
                  <a:lnTo>
                    <a:pt x="434" y="147"/>
                  </a:lnTo>
                  <a:lnTo>
                    <a:pt x="424" y="151"/>
                  </a:lnTo>
                  <a:lnTo>
                    <a:pt x="413" y="155"/>
                  </a:lnTo>
                  <a:lnTo>
                    <a:pt x="404" y="141"/>
                  </a:lnTo>
                  <a:lnTo>
                    <a:pt x="394" y="129"/>
                  </a:lnTo>
                  <a:lnTo>
                    <a:pt x="382" y="116"/>
                  </a:lnTo>
                  <a:lnTo>
                    <a:pt x="369" y="103"/>
                  </a:lnTo>
                  <a:lnTo>
                    <a:pt x="357" y="92"/>
                  </a:lnTo>
                  <a:lnTo>
                    <a:pt x="342" y="81"/>
                  </a:lnTo>
                  <a:lnTo>
                    <a:pt x="328" y="72"/>
                  </a:lnTo>
                  <a:lnTo>
                    <a:pt x="312" y="64"/>
                  </a:lnTo>
                  <a:lnTo>
                    <a:pt x="295" y="56"/>
                  </a:lnTo>
                  <a:lnTo>
                    <a:pt x="277" y="50"/>
                  </a:lnTo>
                  <a:lnTo>
                    <a:pt x="260" y="46"/>
                  </a:lnTo>
                  <a:lnTo>
                    <a:pt x="243" y="42"/>
                  </a:lnTo>
                  <a:lnTo>
                    <a:pt x="227" y="41"/>
                  </a:lnTo>
                  <a:lnTo>
                    <a:pt x="211" y="41"/>
                  </a:lnTo>
                  <a:lnTo>
                    <a:pt x="194" y="42"/>
                  </a:lnTo>
                  <a:lnTo>
                    <a:pt x="181" y="46"/>
                  </a:lnTo>
                  <a:lnTo>
                    <a:pt x="167" y="50"/>
                  </a:lnTo>
                  <a:lnTo>
                    <a:pt x="153" y="56"/>
                  </a:lnTo>
                  <a:lnTo>
                    <a:pt x="141" y="64"/>
                  </a:lnTo>
                  <a:lnTo>
                    <a:pt x="131" y="73"/>
                  </a:lnTo>
                  <a:lnTo>
                    <a:pt x="121" y="84"/>
                  </a:lnTo>
                  <a:lnTo>
                    <a:pt x="113" y="95"/>
                  </a:lnTo>
                  <a:lnTo>
                    <a:pt x="106" y="108"/>
                  </a:lnTo>
                  <a:lnTo>
                    <a:pt x="101" y="122"/>
                  </a:lnTo>
                  <a:lnTo>
                    <a:pt x="99" y="130"/>
                  </a:lnTo>
                  <a:lnTo>
                    <a:pt x="98" y="138"/>
                  </a:lnTo>
                  <a:lnTo>
                    <a:pt x="96" y="146"/>
                  </a:lnTo>
                  <a:lnTo>
                    <a:pt x="96" y="154"/>
                  </a:lnTo>
                  <a:lnTo>
                    <a:pt x="82" y="156"/>
                  </a:lnTo>
                  <a:lnTo>
                    <a:pt x="68" y="160"/>
                  </a:lnTo>
                  <a:lnTo>
                    <a:pt x="55" y="164"/>
                  </a:lnTo>
                  <a:lnTo>
                    <a:pt x="43" y="171"/>
                  </a:lnTo>
                  <a:lnTo>
                    <a:pt x="33" y="180"/>
                  </a:lnTo>
                  <a:lnTo>
                    <a:pt x="25" y="191"/>
                  </a:lnTo>
                  <a:lnTo>
                    <a:pt x="18" y="202"/>
                  </a:lnTo>
                  <a:lnTo>
                    <a:pt x="12" y="216"/>
                  </a:lnTo>
                  <a:lnTo>
                    <a:pt x="10" y="228"/>
                  </a:lnTo>
                  <a:lnTo>
                    <a:pt x="9" y="239"/>
                  </a:lnTo>
                  <a:lnTo>
                    <a:pt x="9" y="251"/>
                  </a:lnTo>
                  <a:lnTo>
                    <a:pt x="10" y="262"/>
                  </a:lnTo>
                  <a:lnTo>
                    <a:pt x="3" y="242"/>
                  </a:lnTo>
                  <a:lnTo>
                    <a:pt x="0" y="222"/>
                  </a:lnTo>
                  <a:lnTo>
                    <a:pt x="0" y="201"/>
                  </a:lnTo>
                  <a:lnTo>
                    <a:pt x="3" y="183"/>
                  </a:lnTo>
                  <a:lnTo>
                    <a:pt x="9" y="169"/>
                  </a:lnTo>
                  <a:lnTo>
                    <a:pt x="16" y="157"/>
                  </a:lnTo>
                  <a:lnTo>
                    <a:pt x="24" y="147"/>
                  </a:lnTo>
                  <a:lnTo>
                    <a:pt x="34" y="138"/>
                  </a:lnTo>
                  <a:lnTo>
                    <a:pt x="45" y="131"/>
                  </a:lnTo>
                  <a:lnTo>
                    <a:pt x="57" y="125"/>
                  </a:lnTo>
                  <a:lnTo>
                    <a:pt x="71" y="122"/>
                  </a:lnTo>
                  <a:lnTo>
                    <a:pt x="86" y="119"/>
                  </a:lnTo>
                  <a:lnTo>
                    <a:pt x="87" y="111"/>
                  </a:lnTo>
                  <a:lnTo>
                    <a:pt x="88" y="103"/>
                  </a:lnTo>
                  <a:lnTo>
                    <a:pt x="90" y="96"/>
                  </a:lnTo>
                  <a:lnTo>
                    <a:pt x="91" y="88"/>
                  </a:lnTo>
                  <a:lnTo>
                    <a:pt x="95" y="74"/>
                  </a:lnTo>
                  <a:lnTo>
                    <a:pt x="102" y="61"/>
                  </a:lnTo>
                  <a:lnTo>
                    <a:pt x="110" y="49"/>
                  </a:lnTo>
                  <a:lnTo>
                    <a:pt x="121" y="39"/>
                  </a:lnTo>
                  <a:lnTo>
                    <a:pt x="131" y="31"/>
                  </a:lnTo>
                  <a:lnTo>
                    <a:pt x="144" y="23"/>
                  </a:lnTo>
                  <a:lnTo>
                    <a:pt x="156" y="17"/>
                  </a:lnTo>
                  <a:lnTo>
                    <a:pt x="170" y="12"/>
                  </a:lnTo>
                  <a:lnTo>
                    <a:pt x="185" y="9"/>
                  </a:lnTo>
                  <a:lnTo>
                    <a:pt x="200" y="8"/>
                  </a:lnTo>
                  <a:lnTo>
                    <a:pt x="216" y="8"/>
                  </a:lnTo>
                  <a:lnTo>
                    <a:pt x="234" y="9"/>
                  </a:lnTo>
                  <a:lnTo>
                    <a:pt x="251" y="11"/>
                  </a:lnTo>
                  <a:lnTo>
                    <a:pt x="268" y="17"/>
                  </a:lnTo>
                  <a:lnTo>
                    <a:pt x="285" y="23"/>
                  </a:lnTo>
                  <a:lnTo>
                    <a:pt x="303" y="31"/>
                  </a:lnTo>
                  <a:lnTo>
                    <a:pt x="319" y="39"/>
                  </a:lnTo>
                  <a:lnTo>
                    <a:pt x="333" y="48"/>
                  </a:lnTo>
                  <a:lnTo>
                    <a:pt x="348" y="58"/>
                  </a:lnTo>
                  <a:lnTo>
                    <a:pt x="360" y="70"/>
                  </a:lnTo>
                  <a:lnTo>
                    <a:pt x="372" y="83"/>
                  </a:lnTo>
                  <a:lnTo>
                    <a:pt x="383" y="95"/>
                  </a:lnTo>
                  <a:lnTo>
                    <a:pt x="394" y="108"/>
                  </a:lnTo>
                  <a:lnTo>
                    <a:pt x="403" y="122"/>
                  </a:lnTo>
                  <a:lnTo>
                    <a:pt x="413" y="117"/>
                  </a:lnTo>
                  <a:lnTo>
                    <a:pt x="424" y="114"/>
                  </a:lnTo>
                  <a:lnTo>
                    <a:pt x="436" y="111"/>
                  </a:lnTo>
                  <a:lnTo>
                    <a:pt x="448" y="110"/>
                  </a:lnTo>
                  <a:lnTo>
                    <a:pt x="460" y="110"/>
                  </a:lnTo>
                  <a:lnTo>
                    <a:pt x="473" y="111"/>
                  </a:lnTo>
                  <a:lnTo>
                    <a:pt x="487" y="114"/>
                  </a:lnTo>
                  <a:lnTo>
                    <a:pt x="501" y="118"/>
                  </a:lnTo>
                  <a:lnTo>
                    <a:pt x="501" y="109"/>
                  </a:lnTo>
                  <a:lnTo>
                    <a:pt x="502" y="101"/>
                  </a:lnTo>
                  <a:lnTo>
                    <a:pt x="503" y="92"/>
                  </a:lnTo>
                  <a:lnTo>
                    <a:pt x="505" y="84"/>
                  </a:lnTo>
                  <a:lnTo>
                    <a:pt x="510" y="69"/>
                  </a:lnTo>
                  <a:lnTo>
                    <a:pt x="517" y="56"/>
                  </a:lnTo>
                  <a:lnTo>
                    <a:pt x="525" y="43"/>
                  </a:lnTo>
                  <a:lnTo>
                    <a:pt x="535" y="33"/>
                  </a:lnTo>
                  <a:lnTo>
                    <a:pt x="546" y="24"/>
                  </a:lnTo>
                  <a:lnTo>
                    <a:pt x="558" y="16"/>
                  </a:lnTo>
                  <a:lnTo>
                    <a:pt x="571" y="10"/>
                  </a:lnTo>
                  <a:lnTo>
                    <a:pt x="586" y="5"/>
                  </a:lnTo>
                  <a:lnTo>
                    <a:pt x="601" y="2"/>
                  </a:lnTo>
                  <a:lnTo>
                    <a:pt x="616" y="0"/>
                  </a:lnTo>
                  <a:lnTo>
                    <a:pt x="633" y="0"/>
                  </a:lnTo>
                  <a:lnTo>
                    <a:pt x="649" y="1"/>
                  </a:lnTo>
                  <a:lnTo>
                    <a:pt x="668" y="4"/>
                  </a:lnTo>
                  <a:lnTo>
                    <a:pt x="685" y="9"/>
                  </a:lnTo>
                  <a:lnTo>
                    <a:pt x="702" y="16"/>
                  </a:lnTo>
                  <a:lnTo>
                    <a:pt x="721" y="24"/>
                  </a:lnTo>
                  <a:lnTo>
                    <a:pt x="746" y="39"/>
                  </a:lnTo>
                  <a:lnTo>
                    <a:pt x="770" y="56"/>
                  </a:lnTo>
                  <a:lnTo>
                    <a:pt x="791" y="76"/>
                  </a:lnTo>
                  <a:lnTo>
                    <a:pt x="811" y="96"/>
                  </a:lnTo>
                  <a:lnTo>
                    <a:pt x="826" y="119"/>
                  </a:lnTo>
                  <a:lnTo>
                    <a:pt x="838" y="142"/>
                  </a:lnTo>
                  <a:lnTo>
                    <a:pt x="849" y="168"/>
                  </a:lnTo>
                  <a:lnTo>
                    <a:pt x="854" y="192"/>
                  </a:lnTo>
                  <a:lnTo>
                    <a:pt x="845" y="172"/>
                  </a:lnTo>
                  <a:lnTo>
                    <a:pt x="835" y="153"/>
                  </a:lnTo>
                  <a:lnTo>
                    <a:pt x="821" y="133"/>
                  </a:lnTo>
                  <a:lnTo>
                    <a:pt x="807" y="116"/>
                  </a:lnTo>
                  <a:lnTo>
                    <a:pt x="790" y="99"/>
                  </a:lnTo>
                  <a:lnTo>
                    <a:pt x="771" y="84"/>
                  </a:lnTo>
                  <a:lnTo>
                    <a:pt x="752" y="70"/>
                  </a:lnTo>
                  <a:lnTo>
                    <a:pt x="73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1" name="Rectangle 1468"/>
            <p:cNvSpPr>
              <a:spLocks noChangeAspect="1" noChangeArrowheads="1"/>
            </p:cNvSpPr>
            <p:nvPr/>
          </p:nvSpPr>
          <p:spPr bwMode="auto">
            <a:xfrm>
              <a:off x="-1143" y="335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2" name="Rectangle 1469"/>
            <p:cNvSpPr>
              <a:spLocks noChangeAspect="1" noChangeArrowheads="1"/>
            </p:cNvSpPr>
            <p:nvPr/>
          </p:nvSpPr>
          <p:spPr bwMode="auto">
            <a:xfrm>
              <a:off x="-568" y="3542"/>
              <a:ext cx="190" cy="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3" name="Rectangle 1470"/>
            <p:cNvSpPr>
              <a:spLocks noChangeAspect="1" noChangeArrowheads="1"/>
            </p:cNvSpPr>
            <p:nvPr/>
          </p:nvSpPr>
          <p:spPr bwMode="auto">
            <a:xfrm>
              <a:off x="-761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4" name="Rectangle 1471"/>
            <p:cNvSpPr>
              <a:spLocks noChangeAspect="1" noChangeArrowheads="1"/>
            </p:cNvSpPr>
            <p:nvPr/>
          </p:nvSpPr>
          <p:spPr bwMode="auto">
            <a:xfrm>
              <a:off x="-701" y="3280"/>
              <a:ext cx="39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5" name="Rectangle 1472"/>
            <p:cNvSpPr>
              <a:spLocks noChangeAspect="1" noChangeArrowheads="1"/>
            </p:cNvSpPr>
            <p:nvPr/>
          </p:nvSpPr>
          <p:spPr bwMode="auto">
            <a:xfrm>
              <a:off x="-642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6" name="Rectangle 1473"/>
            <p:cNvSpPr>
              <a:spLocks noChangeAspect="1" noChangeArrowheads="1"/>
            </p:cNvSpPr>
            <p:nvPr/>
          </p:nvSpPr>
          <p:spPr bwMode="auto">
            <a:xfrm>
              <a:off x="-583" y="3280"/>
              <a:ext cx="40" cy="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9907" name="Rectangle 1474"/>
            <p:cNvSpPr>
              <a:spLocks noChangeAspect="1" noChangeArrowheads="1"/>
            </p:cNvSpPr>
            <p:nvPr/>
          </p:nvSpPr>
          <p:spPr bwMode="auto">
            <a:xfrm>
              <a:off x="-436" y="3312"/>
              <a:ext cx="30" cy="67"/>
            </a:xfrm>
            <a:prstGeom prst="rect">
              <a:avLst/>
            </a:prstGeom>
            <a:solidFill>
              <a:srgbClr val="D8D8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21075" name="Text Box 1619"/>
          <p:cNvSpPr txBox="1">
            <a:spLocks noChangeArrowheads="1"/>
          </p:cNvSpPr>
          <p:nvPr/>
        </p:nvSpPr>
        <p:spPr bwMode="auto">
          <a:xfrm>
            <a:off x="6858000" y="2133600"/>
            <a:ext cx="213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21076" name="Text Box 1620"/>
          <p:cNvSpPr txBox="1">
            <a:spLocks noChangeArrowheads="1"/>
          </p:cNvSpPr>
          <p:nvPr/>
        </p:nvSpPr>
        <p:spPr bwMode="auto">
          <a:xfrm>
            <a:off x="6705600" y="2057400"/>
            <a:ext cx="2286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1113" name="Freeform 88"/>
          <p:cNvSpPr>
            <a:spLocks noChangeAspect="1"/>
          </p:cNvSpPr>
          <p:nvPr/>
        </p:nvSpPr>
        <p:spPr bwMode="auto">
          <a:xfrm>
            <a:off x="2133600" y="6048127"/>
            <a:ext cx="1047750" cy="371723"/>
          </a:xfrm>
          <a:custGeom>
            <a:avLst/>
            <a:gdLst>
              <a:gd name="T0" fmla="*/ 0 w 708"/>
              <a:gd name="T1" fmla="*/ 323850 h 210"/>
              <a:gd name="T2" fmla="*/ 564706 w 708"/>
              <a:gd name="T3" fmla="*/ 64770 h 210"/>
              <a:gd name="T4" fmla="*/ 912813 w 708"/>
              <a:gd name="T5" fmla="*/ 0 h 210"/>
              <a:gd name="T6" fmla="*/ 0 60000 65536"/>
              <a:gd name="T7" fmla="*/ 0 60000 65536"/>
              <a:gd name="T8" fmla="*/ 0 60000 65536"/>
              <a:gd name="T9" fmla="*/ 0 w 708"/>
              <a:gd name="T10" fmla="*/ 0 h 210"/>
              <a:gd name="T11" fmla="*/ 708 w 708"/>
              <a:gd name="T12" fmla="*/ 210 h 2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08" h="210">
                <a:moveTo>
                  <a:pt x="0" y="210"/>
                </a:moveTo>
                <a:lnTo>
                  <a:pt x="438" y="42"/>
                </a:lnTo>
                <a:lnTo>
                  <a:pt x="708" y="0"/>
                </a:lnTo>
              </a:path>
            </a:pathLst>
          </a:custGeom>
          <a:noFill/>
          <a:ln w="38100">
            <a:solidFill>
              <a:srgbClr val="008000"/>
            </a:solidFill>
            <a:prstDash val="dash"/>
            <a:round/>
            <a:headEnd type="none" w="sm" len="sm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14" name="Freeform 87"/>
          <p:cNvSpPr>
            <a:spLocks noChangeAspect="1"/>
          </p:cNvSpPr>
          <p:nvPr/>
        </p:nvSpPr>
        <p:spPr bwMode="auto">
          <a:xfrm>
            <a:off x="2162175" y="5829300"/>
            <a:ext cx="127000" cy="571500"/>
          </a:xfrm>
          <a:custGeom>
            <a:avLst/>
            <a:gdLst>
              <a:gd name="T0" fmla="*/ 0 w 36"/>
              <a:gd name="T1" fmla="*/ 214312 h 138"/>
              <a:gd name="T2" fmla="*/ 47625 w 36"/>
              <a:gd name="T3" fmla="*/ 0 h 138"/>
              <a:gd name="T4" fmla="*/ 0 60000 65536"/>
              <a:gd name="T5" fmla="*/ 0 60000 65536"/>
              <a:gd name="T6" fmla="*/ 0 w 36"/>
              <a:gd name="T7" fmla="*/ 0 h 138"/>
              <a:gd name="T8" fmla="*/ 36 w 36"/>
              <a:gd name="T9" fmla="*/ 138 h 13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6" h="138">
                <a:moveTo>
                  <a:pt x="0" y="138"/>
                </a:moveTo>
                <a:lnTo>
                  <a:pt x="36" y="0"/>
                </a:lnTo>
              </a:path>
            </a:pathLst>
          </a:custGeom>
          <a:noFill/>
          <a:ln w="38100">
            <a:solidFill>
              <a:srgbClr val="008000"/>
            </a:solidFill>
            <a:prstDash val="dash"/>
            <a:round/>
            <a:headEnd type="none" w="sm" len="sm"/>
            <a:tailEnd type="none" w="med" len="med"/>
          </a:ln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1008948" y="4171424"/>
            <a:ext cx="1886652" cy="486301"/>
            <a:chOff x="1008948" y="4171424"/>
            <a:chExt cx="1886652" cy="486301"/>
          </a:xfrm>
        </p:grpSpPr>
        <p:cxnSp>
          <p:nvCxnSpPr>
            <p:cNvPr id="15" name="Straight Connector 14"/>
            <p:cNvCxnSpPr>
              <a:stCxn id="19491" idx="3"/>
            </p:cNvCxnSpPr>
            <p:nvPr/>
          </p:nvCxnSpPr>
          <p:spPr>
            <a:xfrm flipV="1">
              <a:off x="2351088" y="4627564"/>
              <a:ext cx="544512" cy="30161"/>
            </a:xfrm>
            <a:prstGeom prst="line">
              <a:avLst/>
            </a:prstGeom>
            <a:ln>
              <a:solidFill>
                <a:srgbClr val="00B050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1008948" y="4171424"/>
              <a:ext cx="1081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1400" b="1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cxnSp>
        <p:nvCxnSpPr>
          <p:cNvPr id="16" name="Straight Arrow Connector 15"/>
          <p:cNvCxnSpPr>
            <a:stCxn id="963" idx="1"/>
          </p:cNvCxnSpPr>
          <p:nvPr/>
        </p:nvCxnSpPr>
        <p:spPr>
          <a:xfrm flipH="1">
            <a:off x="1673543" y="1512586"/>
            <a:ext cx="1087297" cy="186039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7" name="Straight Arrow Connector 966"/>
          <p:cNvCxnSpPr>
            <a:stCxn id="963" idx="1"/>
          </p:cNvCxnSpPr>
          <p:nvPr/>
        </p:nvCxnSpPr>
        <p:spPr>
          <a:xfrm flipH="1">
            <a:off x="1481141" y="1512586"/>
            <a:ext cx="1279699" cy="822627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4" name="Straight Arrow Connector 973"/>
          <p:cNvCxnSpPr>
            <a:stCxn id="963" idx="1"/>
            <a:endCxn id="19584" idx="0"/>
          </p:cNvCxnSpPr>
          <p:nvPr/>
        </p:nvCxnSpPr>
        <p:spPr>
          <a:xfrm flipH="1">
            <a:off x="2032001" y="1512586"/>
            <a:ext cx="728839" cy="1203627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3" name="Text Box 63"/>
          <p:cNvSpPr txBox="1">
            <a:spLocks noChangeAspect="1" noChangeArrowheads="1"/>
          </p:cNvSpPr>
          <p:nvPr/>
        </p:nvSpPr>
        <p:spPr bwMode="auto">
          <a:xfrm>
            <a:off x="2760840" y="1288780"/>
            <a:ext cx="974369" cy="447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400" dirty="0" smtClean="0"/>
              <a:t>Synchronous </a:t>
            </a:r>
          </a:p>
          <a:p>
            <a:pPr algn="ctr" defTabSz="615950" eaLnBrk="0" hangingPunct="0">
              <a:spcBef>
                <a:spcPct val="2000"/>
              </a:spcBef>
            </a:pPr>
            <a:r>
              <a:rPr lang="en-US" sz="1400" dirty="0" smtClean="0"/>
              <a:t>Condensers</a:t>
            </a:r>
            <a:endParaRPr lang="en-US" sz="1400" dirty="0"/>
          </a:p>
        </p:txBody>
      </p:sp>
      <p:cxnSp>
        <p:nvCxnSpPr>
          <p:cNvPr id="983" name="Straight Arrow Connector 982"/>
          <p:cNvCxnSpPr/>
          <p:nvPr/>
        </p:nvCxnSpPr>
        <p:spPr>
          <a:xfrm flipH="1">
            <a:off x="4422775" y="4686300"/>
            <a:ext cx="531813" cy="571500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9" name="Text Box 39"/>
          <p:cNvSpPr txBox="1">
            <a:spLocks noChangeAspect="1" noChangeArrowheads="1"/>
          </p:cNvSpPr>
          <p:nvPr/>
        </p:nvSpPr>
        <p:spPr bwMode="auto">
          <a:xfrm>
            <a:off x="4986495" y="4300318"/>
            <a:ext cx="1417889" cy="509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Suncrest </a:t>
            </a:r>
          </a:p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Reactive Support</a:t>
            </a:r>
            <a:endParaRPr lang="en-US" sz="1600" dirty="0"/>
          </a:p>
        </p:txBody>
      </p:sp>
      <p:sp>
        <p:nvSpPr>
          <p:cNvPr id="990" name="Text Box 63"/>
          <p:cNvSpPr txBox="1">
            <a:spLocks noChangeAspect="1" noChangeArrowheads="1"/>
          </p:cNvSpPr>
          <p:nvPr/>
        </p:nvSpPr>
        <p:spPr bwMode="auto">
          <a:xfrm>
            <a:off x="489675" y="5292281"/>
            <a:ext cx="1097031" cy="509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Synchronous</a:t>
            </a:r>
            <a:r>
              <a:rPr lang="en-US" sz="1000" dirty="0" smtClean="0"/>
              <a:t> </a:t>
            </a:r>
          </a:p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Condenser</a:t>
            </a:r>
            <a:endParaRPr lang="en-US" sz="1600" dirty="0"/>
          </a:p>
        </p:txBody>
      </p:sp>
      <p:cxnSp>
        <p:nvCxnSpPr>
          <p:cNvPr id="991" name="Straight Arrow Connector 990"/>
          <p:cNvCxnSpPr>
            <a:stCxn id="990" idx="3"/>
          </p:cNvCxnSpPr>
          <p:nvPr/>
        </p:nvCxnSpPr>
        <p:spPr>
          <a:xfrm>
            <a:off x="1586706" y="5547185"/>
            <a:ext cx="1271912" cy="396415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7" name="Text Box 63"/>
          <p:cNvSpPr txBox="1">
            <a:spLocks noChangeAspect="1" noChangeArrowheads="1"/>
          </p:cNvSpPr>
          <p:nvPr/>
        </p:nvSpPr>
        <p:spPr bwMode="auto">
          <a:xfrm>
            <a:off x="1271366" y="3911600"/>
            <a:ext cx="505267" cy="258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SX-PQ</a:t>
            </a:r>
            <a:endParaRPr lang="en-US" sz="1600" dirty="0"/>
          </a:p>
        </p:txBody>
      </p:sp>
      <p:cxnSp>
        <p:nvCxnSpPr>
          <p:cNvPr id="998" name="Straight Arrow Connector 997"/>
          <p:cNvCxnSpPr/>
          <p:nvPr/>
        </p:nvCxnSpPr>
        <p:spPr>
          <a:xfrm>
            <a:off x="1806575" y="4186238"/>
            <a:ext cx="736600" cy="441325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34" name="Hexagon 20933"/>
          <p:cNvSpPr/>
          <p:nvPr/>
        </p:nvSpPr>
        <p:spPr>
          <a:xfrm>
            <a:off x="7404417" y="6365875"/>
            <a:ext cx="91440" cy="9144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5" name="Text Box 207"/>
          <p:cNvSpPr txBox="1">
            <a:spLocks noChangeAspect="1" noChangeArrowheads="1"/>
          </p:cNvSpPr>
          <p:nvPr/>
        </p:nvSpPr>
        <p:spPr bwMode="auto">
          <a:xfrm>
            <a:off x="7864415" y="5532183"/>
            <a:ext cx="1219200" cy="504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IV Flow Controller </a:t>
            </a:r>
            <a:endParaRPr lang="en-US" sz="1600" dirty="0"/>
          </a:p>
        </p:txBody>
      </p:sp>
      <p:pic>
        <p:nvPicPr>
          <p:cNvPr id="975" name="Picture 169" descr="j04377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7675" y="5373687"/>
            <a:ext cx="136525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6" name="Text Box 207"/>
          <p:cNvSpPr txBox="1">
            <a:spLocks noChangeAspect="1" noChangeArrowheads="1"/>
          </p:cNvSpPr>
          <p:nvPr/>
        </p:nvSpPr>
        <p:spPr bwMode="auto">
          <a:xfrm>
            <a:off x="6594222" y="5181600"/>
            <a:ext cx="622617" cy="166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000" dirty="0" smtClean="0"/>
              <a:t>Ocotillo</a:t>
            </a:r>
            <a:endParaRPr lang="en-US" sz="1000" dirty="0"/>
          </a:p>
        </p:txBody>
      </p:sp>
      <p:sp>
        <p:nvSpPr>
          <p:cNvPr id="977" name="Text Box 63"/>
          <p:cNvSpPr txBox="1">
            <a:spLocks noChangeAspect="1" noChangeArrowheads="1"/>
          </p:cNvSpPr>
          <p:nvPr/>
        </p:nvSpPr>
        <p:spPr bwMode="auto">
          <a:xfrm>
            <a:off x="1582910" y="6172200"/>
            <a:ext cx="474490" cy="166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000" dirty="0" smtClean="0"/>
              <a:t>Bay Blvd.</a:t>
            </a:r>
            <a:endParaRPr lang="en-US" sz="1000" dirty="0"/>
          </a:p>
        </p:txBody>
      </p:sp>
      <p:sp>
        <p:nvSpPr>
          <p:cNvPr id="979" name="Freeform 198"/>
          <p:cNvSpPr>
            <a:spLocks/>
          </p:cNvSpPr>
          <p:nvPr/>
        </p:nvSpPr>
        <p:spPr bwMode="auto">
          <a:xfrm>
            <a:off x="2971800" y="4572000"/>
            <a:ext cx="1314450" cy="660400"/>
          </a:xfrm>
          <a:custGeom>
            <a:avLst/>
            <a:gdLst>
              <a:gd name="T0" fmla="*/ 0 w 1317"/>
              <a:gd name="T1" fmla="*/ 57118 h 587"/>
              <a:gd name="T2" fmla="*/ 119044 w 1317"/>
              <a:gd name="T3" fmla="*/ 64257 h 587"/>
              <a:gd name="T4" fmla="*/ 160710 w 1317"/>
              <a:gd name="T5" fmla="*/ 7140 h 587"/>
              <a:gd name="T6" fmla="*/ 261898 w 1317"/>
              <a:gd name="T7" fmla="*/ 0 h 587"/>
              <a:gd name="T8" fmla="*/ 374990 w 1317"/>
              <a:gd name="T9" fmla="*/ 242750 h 587"/>
              <a:gd name="T10" fmla="*/ 630936 w 1317"/>
              <a:gd name="T11" fmla="*/ 285588 h 587"/>
              <a:gd name="T12" fmla="*/ 714267 w 1317"/>
              <a:gd name="T13" fmla="*/ 271308 h 587"/>
              <a:gd name="T14" fmla="*/ 803550 w 1317"/>
              <a:gd name="T15" fmla="*/ 257029 h 587"/>
              <a:gd name="T16" fmla="*/ 940451 w 1317"/>
              <a:gd name="T17" fmla="*/ 299867 h 587"/>
              <a:gd name="T18" fmla="*/ 1017830 w 1317"/>
              <a:gd name="T19" fmla="*/ 356985 h 587"/>
              <a:gd name="T20" fmla="*/ 976164 w 1317"/>
              <a:gd name="T21" fmla="*/ 485499 h 587"/>
              <a:gd name="T22" fmla="*/ 1287664 w 1317"/>
              <a:gd name="T23" fmla="*/ 491449 h 587"/>
              <a:gd name="T24" fmla="*/ 1306513 w 1317"/>
              <a:gd name="T25" fmla="*/ 698500 h 58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317"/>
              <a:gd name="T40" fmla="*/ 0 h 587"/>
              <a:gd name="T41" fmla="*/ 1317 w 1317"/>
              <a:gd name="T42" fmla="*/ 587 h 58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317" h="587">
                <a:moveTo>
                  <a:pt x="0" y="48"/>
                </a:moveTo>
                <a:lnTo>
                  <a:pt x="120" y="54"/>
                </a:lnTo>
                <a:lnTo>
                  <a:pt x="162" y="6"/>
                </a:lnTo>
                <a:lnTo>
                  <a:pt x="264" y="0"/>
                </a:lnTo>
                <a:lnTo>
                  <a:pt x="378" y="204"/>
                </a:lnTo>
                <a:lnTo>
                  <a:pt x="636" y="240"/>
                </a:lnTo>
                <a:lnTo>
                  <a:pt x="720" y="228"/>
                </a:lnTo>
                <a:lnTo>
                  <a:pt x="810" y="216"/>
                </a:lnTo>
                <a:lnTo>
                  <a:pt x="948" y="252"/>
                </a:lnTo>
                <a:lnTo>
                  <a:pt x="1026" y="300"/>
                </a:lnTo>
                <a:lnTo>
                  <a:pt x="984" y="408"/>
                </a:lnTo>
                <a:lnTo>
                  <a:pt x="1298" y="413"/>
                </a:lnTo>
                <a:lnTo>
                  <a:pt x="1317" y="587"/>
                </a:lnTo>
              </a:path>
            </a:pathLst>
          </a:custGeom>
          <a:noFill/>
          <a:ln w="25400" cap="flat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9666" name="Rectangle 212" descr="Outlined diamond"/>
          <p:cNvSpPr>
            <a:spLocks noChangeAspect="1" noChangeArrowheads="1"/>
          </p:cNvSpPr>
          <p:nvPr/>
        </p:nvSpPr>
        <p:spPr bwMode="auto">
          <a:xfrm>
            <a:off x="4267200" y="5143500"/>
            <a:ext cx="136525" cy="165100"/>
          </a:xfrm>
          <a:prstGeom prst="rect">
            <a:avLst/>
          </a:prstGeom>
          <a:pattFill prst="openDmnd">
            <a:fgClr>
              <a:srgbClr val="FF0000"/>
            </a:fgClr>
            <a:bgClr>
              <a:schemeClr val="folHlink"/>
            </a:bgClr>
          </a:pattFill>
          <a:ln w="9525">
            <a:solidFill>
              <a:srgbClr val="969696"/>
            </a:solidFill>
            <a:prstDash val="sysDot"/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980" name="Freeform 31"/>
          <p:cNvSpPr>
            <a:spLocks noChangeAspect="1"/>
          </p:cNvSpPr>
          <p:nvPr/>
        </p:nvSpPr>
        <p:spPr bwMode="auto">
          <a:xfrm>
            <a:off x="4338849" y="5292281"/>
            <a:ext cx="3182589" cy="986704"/>
          </a:xfrm>
          <a:custGeom>
            <a:avLst/>
            <a:gdLst>
              <a:gd name="T0" fmla="*/ 0 w 4628"/>
              <a:gd name="T1" fmla="*/ 246459 h 532"/>
              <a:gd name="T2" fmla="*/ 690682 w 4628"/>
              <a:gd name="T3" fmla="*/ 288131 h 532"/>
              <a:gd name="T4" fmla="*/ 711521 w 4628"/>
              <a:gd name="T5" fmla="*/ 485775 h 532"/>
              <a:gd name="T6" fmla="*/ 1170983 w 4628"/>
              <a:gd name="T7" fmla="*/ 500062 h 532"/>
              <a:gd name="T8" fmla="*/ 1282128 w 4628"/>
              <a:gd name="T9" fmla="*/ 633412 h 532"/>
              <a:gd name="T10" fmla="*/ 2491813 w 4628"/>
              <a:gd name="T11" fmla="*/ 567928 h 532"/>
              <a:gd name="T12" fmla="*/ 3002878 w 4628"/>
              <a:gd name="T13" fmla="*/ 425053 h 532"/>
              <a:gd name="T14" fmla="*/ 3335318 w 4628"/>
              <a:gd name="T15" fmla="*/ 451246 h 532"/>
              <a:gd name="T16" fmla="*/ 3540736 w 4628"/>
              <a:gd name="T17" fmla="*/ 0 h 532"/>
              <a:gd name="T18" fmla="*/ 3935695 w 4628"/>
              <a:gd name="T19" fmla="*/ 36909 h 532"/>
              <a:gd name="T20" fmla="*/ 4286991 w 4628"/>
              <a:gd name="T21" fmla="*/ 471487 h 532"/>
              <a:gd name="T22" fmla="*/ 4592637 w 4628"/>
              <a:gd name="T23" fmla="*/ 467915 h 53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628"/>
              <a:gd name="T37" fmla="*/ 0 h 532"/>
              <a:gd name="T38" fmla="*/ 4628 w 4628"/>
              <a:gd name="T39" fmla="*/ 532 h 532"/>
              <a:gd name="connsiteX0" fmla="*/ 0 w 9353"/>
              <a:gd name="connsiteY0" fmla="*/ 3891 h 35898"/>
              <a:gd name="connsiteX1" fmla="*/ 1504 w 9353"/>
              <a:gd name="connsiteY1" fmla="*/ 4549 h 35898"/>
              <a:gd name="connsiteX2" fmla="*/ 1549 w 9353"/>
              <a:gd name="connsiteY2" fmla="*/ 7669 h 35898"/>
              <a:gd name="connsiteX3" fmla="*/ 2550 w 9353"/>
              <a:gd name="connsiteY3" fmla="*/ 7895 h 35898"/>
              <a:gd name="connsiteX4" fmla="*/ 2792 w 9353"/>
              <a:gd name="connsiteY4" fmla="*/ 10000 h 35898"/>
              <a:gd name="connsiteX5" fmla="*/ 5426 w 9353"/>
              <a:gd name="connsiteY5" fmla="*/ 8966 h 35898"/>
              <a:gd name="connsiteX6" fmla="*/ 6538 w 9353"/>
              <a:gd name="connsiteY6" fmla="*/ 6711 h 35898"/>
              <a:gd name="connsiteX7" fmla="*/ 7262 w 9353"/>
              <a:gd name="connsiteY7" fmla="*/ 7124 h 35898"/>
              <a:gd name="connsiteX8" fmla="*/ 7710 w 9353"/>
              <a:gd name="connsiteY8" fmla="*/ 0 h 35898"/>
              <a:gd name="connsiteX9" fmla="*/ 8570 w 9353"/>
              <a:gd name="connsiteY9" fmla="*/ 583 h 35898"/>
              <a:gd name="connsiteX10" fmla="*/ 9334 w 9353"/>
              <a:gd name="connsiteY10" fmla="*/ 7444 h 35898"/>
              <a:gd name="connsiteX11" fmla="*/ 8009 w 9353"/>
              <a:gd name="connsiteY11" fmla="*/ 35898 h 35898"/>
              <a:gd name="connsiteX0" fmla="*/ 0 w 10000"/>
              <a:gd name="connsiteY0" fmla="*/ 1084 h 10000"/>
              <a:gd name="connsiteX1" fmla="*/ 1608 w 10000"/>
              <a:gd name="connsiteY1" fmla="*/ 1267 h 10000"/>
              <a:gd name="connsiteX2" fmla="*/ 1656 w 10000"/>
              <a:gd name="connsiteY2" fmla="*/ 2136 h 10000"/>
              <a:gd name="connsiteX3" fmla="*/ 2726 w 10000"/>
              <a:gd name="connsiteY3" fmla="*/ 2199 h 10000"/>
              <a:gd name="connsiteX4" fmla="*/ 2985 w 10000"/>
              <a:gd name="connsiteY4" fmla="*/ 2786 h 10000"/>
              <a:gd name="connsiteX5" fmla="*/ 5801 w 10000"/>
              <a:gd name="connsiteY5" fmla="*/ 2498 h 10000"/>
              <a:gd name="connsiteX6" fmla="*/ 6990 w 10000"/>
              <a:gd name="connsiteY6" fmla="*/ 1869 h 10000"/>
              <a:gd name="connsiteX7" fmla="*/ 7764 w 10000"/>
              <a:gd name="connsiteY7" fmla="*/ 1985 h 10000"/>
              <a:gd name="connsiteX8" fmla="*/ 8243 w 10000"/>
              <a:gd name="connsiteY8" fmla="*/ 0 h 10000"/>
              <a:gd name="connsiteX9" fmla="*/ 9163 w 10000"/>
              <a:gd name="connsiteY9" fmla="*/ 162 h 10000"/>
              <a:gd name="connsiteX10" fmla="*/ 8018 w 10000"/>
              <a:gd name="connsiteY10" fmla="*/ 8301 h 10000"/>
              <a:gd name="connsiteX11" fmla="*/ 9980 w 10000"/>
              <a:gd name="connsiteY11" fmla="*/ 2074 h 10000"/>
              <a:gd name="connsiteX12" fmla="*/ 8563 w 10000"/>
              <a:gd name="connsiteY12" fmla="*/ 10000 h 10000"/>
              <a:gd name="connsiteX0" fmla="*/ 0 w 9190"/>
              <a:gd name="connsiteY0" fmla="*/ 1084 h 10000"/>
              <a:gd name="connsiteX1" fmla="*/ 1608 w 9190"/>
              <a:gd name="connsiteY1" fmla="*/ 1267 h 10000"/>
              <a:gd name="connsiteX2" fmla="*/ 1656 w 9190"/>
              <a:gd name="connsiteY2" fmla="*/ 2136 h 10000"/>
              <a:gd name="connsiteX3" fmla="*/ 2726 w 9190"/>
              <a:gd name="connsiteY3" fmla="*/ 2199 h 10000"/>
              <a:gd name="connsiteX4" fmla="*/ 2985 w 9190"/>
              <a:gd name="connsiteY4" fmla="*/ 2786 h 10000"/>
              <a:gd name="connsiteX5" fmla="*/ 5801 w 9190"/>
              <a:gd name="connsiteY5" fmla="*/ 2498 h 10000"/>
              <a:gd name="connsiteX6" fmla="*/ 6990 w 9190"/>
              <a:gd name="connsiteY6" fmla="*/ 1869 h 10000"/>
              <a:gd name="connsiteX7" fmla="*/ 7764 w 9190"/>
              <a:gd name="connsiteY7" fmla="*/ 1985 h 10000"/>
              <a:gd name="connsiteX8" fmla="*/ 8243 w 9190"/>
              <a:gd name="connsiteY8" fmla="*/ 0 h 10000"/>
              <a:gd name="connsiteX9" fmla="*/ 9163 w 9190"/>
              <a:gd name="connsiteY9" fmla="*/ 162 h 10000"/>
              <a:gd name="connsiteX10" fmla="*/ 8018 w 9190"/>
              <a:gd name="connsiteY10" fmla="*/ 8301 h 10000"/>
              <a:gd name="connsiteX11" fmla="*/ 8563 w 9190"/>
              <a:gd name="connsiteY11" fmla="*/ 10000 h 10000"/>
              <a:gd name="connsiteX0" fmla="*/ 0 w 10000"/>
              <a:gd name="connsiteY0" fmla="*/ 1084 h 10000"/>
              <a:gd name="connsiteX1" fmla="*/ 1750 w 10000"/>
              <a:gd name="connsiteY1" fmla="*/ 1267 h 10000"/>
              <a:gd name="connsiteX2" fmla="*/ 1802 w 10000"/>
              <a:gd name="connsiteY2" fmla="*/ 2136 h 10000"/>
              <a:gd name="connsiteX3" fmla="*/ 2966 w 10000"/>
              <a:gd name="connsiteY3" fmla="*/ 2199 h 10000"/>
              <a:gd name="connsiteX4" fmla="*/ 3248 w 10000"/>
              <a:gd name="connsiteY4" fmla="*/ 2786 h 10000"/>
              <a:gd name="connsiteX5" fmla="*/ 6312 w 10000"/>
              <a:gd name="connsiteY5" fmla="*/ 2498 h 10000"/>
              <a:gd name="connsiteX6" fmla="*/ 7606 w 10000"/>
              <a:gd name="connsiteY6" fmla="*/ 1869 h 10000"/>
              <a:gd name="connsiteX7" fmla="*/ 8448 w 10000"/>
              <a:gd name="connsiteY7" fmla="*/ 1985 h 10000"/>
              <a:gd name="connsiteX8" fmla="*/ 8970 w 10000"/>
              <a:gd name="connsiteY8" fmla="*/ 0 h 10000"/>
              <a:gd name="connsiteX9" fmla="*/ 9971 w 10000"/>
              <a:gd name="connsiteY9" fmla="*/ 162 h 10000"/>
              <a:gd name="connsiteX10" fmla="*/ 8725 w 10000"/>
              <a:gd name="connsiteY10" fmla="*/ 8301 h 10000"/>
              <a:gd name="connsiteX11" fmla="*/ 9318 w 10000"/>
              <a:gd name="connsiteY11" fmla="*/ 10000 h 10000"/>
              <a:gd name="connsiteX0" fmla="*/ 0 w 9979"/>
              <a:gd name="connsiteY0" fmla="*/ 1084 h 10000"/>
              <a:gd name="connsiteX1" fmla="*/ 1750 w 9979"/>
              <a:gd name="connsiteY1" fmla="*/ 1267 h 10000"/>
              <a:gd name="connsiteX2" fmla="*/ 1802 w 9979"/>
              <a:gd name="connsiteY2" fmla="*/ 2136 h 10000"/>
              <a:gd name="connsiteX3" fmla="*/ 2966 w 9979"/>
              <a:gd name="connsiteY3" fmla="*/ 2199 h 10000"/>
              <a:gd name="connsiteX4" fmla="*/ 3248 w 9979"/>
              <a:gd name="connsiteY4" fmla="*/ 2786 h 10000"/>
              <a:gd name="connsiteX5" fmla="*/ 6312 w 9979"/>
              <a:gd name="connsiteY5" fmla="*/ 2498 h 10000"/>
              <a:gd name="connsiteX6" fmla="*/ 7606 w 9979"/>
              <a:gd name="connsiteY6" fmla="*/ 1869 h 10000"/>
              <a:gd name="connsiteX7" fmla="*/ 8448 w 9979"/>
              <a:gd name="connsiteY7" fmla="*/ 1985 h 10000"/>
              <a:gd name="connsiteX8" fmla="*/ 8970 w 9979"/>
              <a:gd name="connsiteY8" fmla="*/ 0 h 10000"/>
              <a:gd name="connsiteX9" fmla="*/ 9971 w 9979"/>
              <a:gd name="connsiteY9" fmla="*/ 162 h 10000"/>
              <a:gd name="connsiteX10" fmla="*/ 7566 w 9979"/>
              <a:gd name="connsiteY10" fmla="*/ 7329 h 10000"/>
              <a:gd name="connsiteX11" fmla="*/ 8725 w 9979"/>
              <a:gd name="connsiteY11" fmla="*/ 8301 h 10000"/>
              <a:gd name="connsiteX12" fmla="*/ 9318 w 9979"/>
              <a:gd name="connsiteY12" fmla="*/ 10000 h 10000"/>
              <a:gd name="connsiteX0" fmla="*/ 0 w 10000"/>
              <a:gd name="connsiteY0" fmla="*/ 1084 h 10000"/>
              <a:gd name="connsiteX1" fmla="*/ 1754 w 10000"/>
              <a:gd name="connsiteY1" fmla="*/ 1267 h 10000"/>
              <a:gd name="connsiteX2" fmla="*/ 1806 w 10000"/>
              <a:gd name="connsiteY2" fmla="*/ 2136 h 10000"/>
              <a:gd name="connsiteX3" fmla="*/ 2972 w 10000"/>
              <a:gd name="connsiteY3" fmla="*/ 2199 h 10000"/>
              <a:gd name="connsiteX4" fmla="*/ 3255 w 10000"/>
              <a:gd name="connsiteY4" fmla="*/ 2786 h 10000"/>
              <a:gd name="connsiteX5" fmla="*/ 6325 w 10000"/>
              <a:gd name="connsiteY5" fmla="*/ 2498 h 10000"/>
              <a:gd name="connsiteX6" fmla="*/ 7622 w 10000"/>
              <a:gd name="connsiteY6" fmla="*/ 1869 h 10000"/>
              <a:gd name="connsiteX7" fmla="*/ 8466 w 10000"/>
              <a:gd name="connsiteY7" fmla="*/ 1985 h 10000"/>
              <a:gd name="connsiteX8" fmla="*/ 8989 w 10000"/>
              <a:gd name="connsiteY8" fmla="*/ 0 h 10000"/>
              <a:gd name="connsiteX9" fmla="*/ 9992 w 10000"/>
              <a:gd name="connsiteY9" fmla="*/ 162 h 10000"/>
              <a:gd name="connsiteX10" fmla="*/ 7582 w 10000"/>
              <a:gd name="connsiteY10" fmla="*/ 7329 h 10000"/>
              <a:gd name="connsiteX11" fmla="*/ 8878 w 10000"/>
              <a:gd name="connsiteY11" fmla="*/ 8301 h 10000"/>
              <a:gd name="connsiteX12" fmla="*/ 9338 w 10000"/>
              <a:gd name="connsiteY12" fmla="*/ 10000 h 10000"/>
              <a:gd name="connsiteX0" fmla="*/ 0 w 10000"/>
              <a:gd name="connsiteY0" fmla="*/ 1084 h 10000"/>
              <a:gd name="connsiteX1" fmla="*/ 1754 w 10000"/>
              <a:gd name="connsiteY1" fmla="*/ 1267 h 10000"/>
              <a:gd name="connsiteX2" fmla="*/ 1806 w 10000"/>
              <a:gd name="connsiteY2" fmla="*/ 2136 h 10000"/>
              <a:gd name="connsiteX3" fmla="*/ 2972 w 10000"/>
              <a:gd name="connsiteY3" fmla="*/ 2199 h 10000"/>
              <a:gd name="connsiteX4" fmla="*/ 3255 w 10000"/>
              <a:gd name="connsiteY4" fmla="*/ 2786 h 10000"/>
              <a:gd name="connsiteX5" fmla="*/ 6325 w 10000"/>
              <a:gd name="connsiteY5" fmla="*/ 2498 h 10000"/>
              <a:gd name="connsiteX6" fmla="*/ 7622 w 10000"/>
              <a:gd name="connsiteY6" fmla="*/ 1869 h 10000"/>
              <a:gd name="connsiteX7" fmla="*/ 8466 w 10000"/>
              <a:gd name="connsiteY7" fmla="*/ 1985 h 10000"/>
              <a:gd name="connsiteX8" fmla="*/ 8989 w 10000"/>
              <a:gd name="connsiteY8" fmla="*/ 0 h 10000"/>
              <a:gd name="connsiteX9" fmla="*/ 9992 w 10000"/>
              <a:gd name="connsiteY9" fmla="*/ 162 h 10000"/>
              <a:gd name="connsiteX10" fmla="*/ 7582 w 10000"/>
              <a:gd name="connsiteY10" fmla="*/ 7329 h 10000"/>
              <a:gd name="connsiteX11" fmla="*/ 8878 w 10000"/>
              <a:gd name="connsiteY11" fmla="*/ 8301 h 10000"/>
              <a:gd name="connsiteX12" fmla="*/ 9338 w 10000"/>
              <a:gd name="connsiteY12" fmla="*/ 10000 h 10000"/>
              <a:gd name="connsiteX0" fmla="*/ 0 w 10000"/>
              <a:gd name="connsiteY0" fmla="*/ 1084 h 10000"/>
              <a:gd name="connsiteX1" fmla="*/ 1754 w 10000"/>
              <a:gd name="connsiteY1" fmla="*/ 1267 h 10000"/>
              <a:gd name="connsiteX2" fmla="*/ 1806 w 10000"/>
              <a:gd name="connsiteY2" fmla="*/ 2136 h 10000"/>
              <a:gd name="connsiteX3" fmla="*/ 2972 w 10000"/>
              <a:gd name="connsiteY3" fmla="*/ 2199 h 10000"/>
              <a:gd name="connsiteX4" fmla="*/ 3255 w 10000"/>
              <a:gd name="connsiteY4" fmla="*/ 2786 h 10000"/>
              <a:gd name="connsiteX5" fmla="*/ 6325 w 10000"/>
              <a:gd name="connsiteY5" fmla="*/ 2498 h 10000"/>
              <a:gd name="connsiteX6" fmla="*/ 7622 w 10000"/>
              <a:gd name="connsiteY6" fmla="*/ 1869 h 10000"/>
              <a:gd name="connsiteX7" fmla="*/ 8466 w 10000"/>
              <a:gd name="connsiteY7" fmla="*/ 1985 h 10000"/>
              <a:gd name="connsiteX8" fmla="*/ 8989 w 10000"/>
              <a:gd name="connsiteY8" fmla="*/ 0 h 10000"/>
              <a:gd name="connsiteX9" fmla="*/ 9992 w 10000"/>
              <a:gd name="connsiteY9" fmla="*/ 162 h 10000"/>
              <a:gd name="connsiteX10" fmla="*/ 7582 w 10000"/>
              <a:gd name="connsiteY10" fmla="*/ 7329 h 10000"/>
              <a:gd name="connsiteX11" fmla="*/ 8878 w 10000"/>
              <a:gd name="connsiteY11" fmla="*/ 8301 h 10000"/>
              <a:gd name="connsiteX12" fmla="*/ 9338 w 10000"/>
              <a:gd name="connsiteY12" fmla="*/ 10000 h 10000"/>
              <a:gd name="connsiteX0" fmla="*/ 0 w 10000"/>
              <a:gd name="connsiteY0" fmla="*/ 1084 h 10000"/>
              <a:gd name="connsiteX1" fmla="*/ 1754 w 10000"/>
              <a:gd name="connsiteY1" fmla="*/ 1267 h 10000"/>
              <a:gd name="connsiteX2" fmla="*/ 1806 w 10000"/>
              <a:gd name="connsiteY2" fmla="*/ 2136 h 10000"/>
              <a:gd name="connsiteX3" fmla="*/ 2972 w 10000"/>
              <a:gd name="connsiteY3" fmla="*/ 2199 h 10000"/>
              <a:gd name="connsiteX4" fmla="*/ 3255 w 10000"/>
              <a:gd name="connsiteY4" fmla="*/ 2786 h 10000"/>
              <a:gd name="connsiteX5" fmla="*/ 6325 w 10000"/>
              <a:gd name="connsiteY5" fmla="*/ 2498 h 10000"/>
              <a:gd name="connsiteX6" fmla="*/ 7622 w 10000"/>
              <a:gd name="connsiteY6" fmla="*/ 1869 h 10000"/>
              <a:gd name="connsiteX7" fmla="*/ 8466 w 10000"/>
              <a:gd name="connsiteY7" fmla="*/ 1985 h 10000"/>
              <a:gd name="connsiteX8" fmla="*/ 8989 w 10000"/>
              <a:gd name="connsiteY8" fmla="*/ 0 h 10000"/>
              <a:gd name="connsiteX9" fmla="*/ 9992 w 10000"/>
              <a:gd name="connsiteY9" fmla="*/ 162 h 10000"/>
              <a:gd name="connsiteX10" fmla="*/ 7485 w 10000"/>
              <a:gd name="connsiteY10" fmla="*/ 7597 h 10000"/>
              <a:gd name="connsiteX11" fmla="*/ 8878 w 10000"/>
              <a:gd name="connsiteY11" fmla="*/ 8301 h 10000"/>
              <a:gd name="connsiteX12" fmla="*/ 9338 w 10000"/>
              <a:gd name="connsiteY12" fmla="*/ 10000 h 10000"/>
              <a:gd name="connsiteX0" fmla="*/ 0 w 10000"/>
              <a:gd name="connsiteY0" fmla="*/ 1084 h 10000"/>
              <a:gd name="connsiteX1" fmla="*/ 1754 w 10000"/>
              <a:gd name="connsiteY1" fmla="*/ 1267 h 10000"/>
              <a:gd name="connsiteX2" fmla="*/ 1806 w 10000"/>
              <a:gd name="connsiteY2" fmla="*/ 2136 h 10000"/>
              <a:gd name="connsiteX3" fmla="*/ 2972 w 10000"/>
              <a:gd name="connsiteY3" fmla="*/ 2199 h 10000"/>
              <a:gd name="connsiteX4" fmla="*/ 3255 w 10000"/>
              <a:gd name="connsiteY4" fmla="*/ 2786 h 10000"/>
              <a:gd name="connsiteX5" fmla="*/ 6325 w 10000"/>
              <a:gd name="connsiteY5" fmla="*/ 2498 h 10000"/>
              <a:gd name="connsiteX6" fmla="*/ 7622 w 10000"/>
              <a:gd name="connsiteY6" fmla="*/ 1869 h 10000"/>
              <a:gd name="connsiteX7" fmla="*/ 8466 w 10000"/>
              <a:gd name="connsiteY7" fmla="*/ 1985 h 10000"/>
              <a:gd name="connsiteX8" fmla="*/ 8989 w 10000"/>
              <a:gd name="connsiteY8" fmla="*/ 0 h 10000"/>
              <a:gd name="connsiteX9" fmla="*/ 9992 w 10000"/>
              <a:gd name="connsiteY9" fmla="*/ 162 h 10000"/>
              <a:gd name="connsiteX10" fmla="*/ 7485 w 10000"/>
              <a:gd name="connsiteY10" fmla="*/ 7597 h 10000"/>
              <a:gd name="connsiteX11" fmla="*/ 8878 w 10000"/>
              <a:gd name="connsiteY11" fmla="*/ 8301 h 10000"/>
              <a:gd name="connsiteX12" fmla="*/ 9338 w 10000"/>
              <a:gd name="connsiteY12" fmla="*/ 10000 h 10000"/>
              <a:gd name="connsiteX0" fmla="*/ 0 w 10000"/>
              <a:gd name="connsiteY0" fmla="*/ 1084 h 10000"/>
              <a:gd name="connsiteX1" fmla="*/ 1754 w 10000"/>
              <a:gd name="connsiteY1" fmla="*/ 1267 h 10000"/>
              <a:gd name="connsiteX2" fmla="*/ 1806 w 10000"/>
              <a:gd name="connsiteY2" fmla="*/ 2136 h 10000"/>
              <a:gd name="connsiteX3" fmla="*/ 2972 w 10000"/>
              <a:gd name="connsiteY3" fmla="*/ 2199 h 10000"/>
              <a:gd name="connsiteX4" fmla="*/ 3255 w 10000"/>
              <a:gd name="connsiteY4" fmla="*/ 2786 h 10000"/>
              <a:gd name="connsiteX5" fmla="*/ 6325 w 10000"/>
              <a:gd name="connsiteY5" fmla="*/ 2498 h 10000"/>
              <a:gd name="connsiteX6" fmla="*/ 7622 w 10000"/>
              <a:gd name="connsiteY6" fmla="*/ 1869 h 10000"/>
              <a:gd name="connsiteX7" fmla="*/ 8466 w 10000"/>
              <a:gd name="connsiteY7" fmla="*/ 1985 h 10000"/>
              <a:gd name="connsiteX8" fmla="*/ 8989 w 10000"/>
              <a:gd name="connsiteY8" fmla="*/ 0 h 10000"/>
              <a:gd name="connsiteX9" fmla="*/ 9992 w 10000"/>
              <a:gd name="connsiteY9" fmla="*/ 162 h 10000"/>
              <a:gd name="connsiteX10" fmla="*/ 7485 w 10000"/>
              <a:gd name="connsiteY10" fmla="*/ 7597 h 10000"/>
              <a:gd name="connsiteX11" fmla="*/ 8762 w 10000"/>
              <a:gd name="connsiteY11" fmla="*/ 8066 h 10000"/>
              <a:gd name="connsiteX12" fmla="*/ 9338 w 10000"/>
              <a:gd name="connsiteY12" fmla="*/ 10000 h 10000"/>
              <a:gd name="connsiteX0" fmla="*/ 0 w 10000"/>
              <a:gd name="connsiteY0" fmla="*/ 1084 h 10000"/>
              <a:gd name="connsiteX1" fmla="*/ 1754 w 10000"/>
              <a:gd name="connsiteY1" fmla="*/ 1267 h 10000"/>
              <a:gd name="connsiteX2" fmla="*/ 1806 w 10000"/>
              <a:gd name="connsiteY2" fmla="*/ 2136 h 10000"/>
              <a:gd name="connsiteX3" fmla="*/ 2972 w 10000"/>
              <a:gd name="connsiteY3" fmla="*/ 2199 h 10000"/>
              <a:gd name="connsiteX4" fmla="*/ 3255 w 10000"/>
              <a:gd name="connsiteY4" fmla="*/ 2786 h 10000"/>
              <a:gd name="connsiteX5" fmla="*/ 6325 w 10000"/>
              <a:gd name="connsiteY5" fmla="*/ 2498 h 10000"/>
              <a:gd name="connsiteX6" fmla="*/ 7622 w 10000"/>
              <a:gd name="connsiteY6" fmla="*/ 1869 h 10000"/>
              <a:gd name="connsiteX7" fmla="*/ 8466 w 10000"/>
              <a:gd name="connsiteY7" fmla="*/ 1985 h 10000"/>
              <a:gd name="connsiteX8" fmla="*/ 8989 w 10000"/>
              <a:gd name="connsiteY8" fmla="*/ 0 h 10000"/>
              <a:gd name="connsiteX9" fmla="*/ 9992 w 10000"/>
              <a:gd name="connsiteY9" fmla="*/ 162 h 10000"/>
              <a:gd name="connsiteX10" fmla="*/ 7485 w 10000"/>
              <a:gd name="connsiteY10" fmla="*/ 7597 h 10000"/>
              <a:gd name="connsiteX11" fmla="*/ 8762 w 10000"/>
              <a:gd name="connsiteY11" fmla="*/ 8066 h 10000"/>
              <a:gd name="connsiteX12" fmla="*/ 9338 w 10000"/>
              <a:gd name="connsiteY12" fmla="*/ 10000 h 10000"/>
              <a:gd name="connsiteX0" fmla="*/ 0 w 9338"/>
              <a:gd name="connsiteY0" fmla="*/ 1084 h 10000"/>
              <a:gd name="connsiteX1" fmla="*/ 1754 w 9338"/>
              <a:gd name="connsiteY1" fmla="*/ 1267 h 10000"/>
              <a:gd name="connsiteX2" fmla="*/ 1806 w 9338"/>
              <a:gd name="connsiteY2" fmla="*/ 2136 h 10000"/>
              <a:gd name="connsiteX3" fmla="*/ 2972 w 9338"/>
              <a:gd name="connsiteY3" fmla="*/ 2199 h 10000"/>
              <a:gd name="connsiteX4" fmla="*/ 3255 w 9338"/>
              <a:gd name="connsiteY4" fmla="*/ 2786 h 10000"/>
              <a:gd name="connsiteX5" fmla="*/ 6325 w 9338"/>
              <a:gd name="connsiteY5" fmla="*/ 2498 h 10000"/>
              <a:gd name="connsiteX6" fmla="*/ 7622 w 9338"/>
              <a:gd name="connsiteY6" fmla="*/ 1869 h 10000"/>
              <a:gd name="connsiteX7" fmla="*/ 8466 w 9338"/>
              <a:gd name="connsiteY7" fmla="*/ 1985 h 10000"/>
              <a:gd name="connsiteX8" fmla="*/ 8989 w 9338"/>
              <a:gd name="connsiteY8" fmla="*/ 0 h 10000"/>
              <a:gd name="connsiteX9" fmla="*/ 6820 w 9338"/>
              <a:gd name="connsiteY9" fmla="*/ 9646 h 10000"/>
              <a:gd name="connsiteX10" fmla="*/ 7485 w 9338"/>
              <a:gd name="connsiteY10" fmla="*/ 7597 h 10000"/>
              <a:gd name="connsiteX11" fmla="*/ 8762 w 9338"/>
              <a:gd name="connsiteY11" fmla="*/ 8066 h 10000"/>
              <a:gd name="connsiteX12" fmla="*/ 9338 w 9338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1084 h 10000"/>
              <a:gd name="connsiteX1" fmla="*/ 1878 w 10000"/>
              <a:gd name="connsiteY1" fmla="*/ 1267 h 10000"/>
              <a:gd name="connsiteX2" fmla="*/ 1934 w 10000"/>
              <a:gd name="connsiteY2" fmla="*/ 2136 h 10000"/>
              <a:gd name="connsiteX3" fmla="*/ 3183 w 10000"/>
              <a:gd name="connsiteY3" fmla="*/ 2199 h 10000"/>
              <a:gd name="connsiteX4" fmla="*/ 3486 w 10000"/>
              <a:gd name="connsiteY4" fmla="*/ 2786 h 10000"/>
              <a:gd name="connsiteX5" fmla="*/ 6773 w 10000"/>
              <a:gd name="connsiteY5" fmla="*/ 2498 h 10000"/>
              <a:gd name="connsiteX6" fmla="*/ 8162 w 10000"/>
              <a:gd name="connsiteY6" fmla="*/ 1869 h 10000"/>
              <a:gd name="connsiteX7" fmla="*/ 9066 w 10000"/>
              <a:gd name="connsiteY7" fmla="*/ 1985 h 10000"/>
              <a:gd name="connsiteX8" fmla="*/ 9626 w 10000"/>
              <a:gd name="connsiteY8" fmla="*/ 0 h 10000"/>
              <a:gd name="connsiteX9" fmla="*/ 7303 w 10000"/>
              <a:gd name="connsiteY9" fmla="*/ 9646 h 10000"/>
              <a:gd name="connsiteX10" fmla="*/ 8016 w 10000"/>
              <a:gd name="connsiteY10" fmla="*/ 7597 h 10000"/>
              <a:gd name="connsiteX11" fmla="*/ 9383 w 10000"/>
              <a:gd name="connsiteY11" fmla="*/ 8066 h 10000"/>
              <a:gd name="connsiteX12" fmla="*/ 10000 w 10000"/>
              <a:gd name="connsiteY12" fmla="*/ 10000 h 10000"/>
              <a:gd name="connsiteX0" fmla="*/ 0 w 10000"/>
              <a:gd name="connsiteY0" fmla="*/ 0 h 8916"/>
              <a:gd name="connsiteX1" fmla="*/ 1878 w 10000"/>
              <a:gd name="connsiteY1" fmla="*/ 183 h 8916"/>
              <a:gd name="connsiteX2" fmla="*/ 1934 w 10000"/>
              <a:gd name="connsiteY2" fmla="*/ 1052 h 8916"/>
              <a:gd name="connsiteX3" fmla="*/ 3183 w 10000"/>
              <a:gd name="connsiteY3" fmla="*/ 1115 h 8916"/>
              <a:gd name="connsiteX4" fmla="*/ 3486 w 10000"/>
              <a:gd name="connsiteY4" fmla="*/ 1702 h 8916"/>
              <a:gd name="connsiteX5" fmla="*/ 6773 w 10000"/>
              <a:gd name="connsiteY5" fmla="*/ 1414 h 8916"/>
              <a:gd name="connsiteX6" fmla="*/ 8162 w 10000"/>
              <a:gd name="connsiteY6" fmla="*/ 785 h 8916"/>
              <a:gd name="connsiteX7" fmla="*/ 9066 w 10000"/>
              <a:gd name="connsiteY7" fmla="*/ 901 h 8916"/>
              <a:gd name="connsiteX8" fmla="*/ 7303 w 10000"/>
              <a:gd name="connsiteY8" fmla="*/ 8562 h 8916"/>
              <a:gd name="connsiteX9" fmla="*/ 8016 w 10000"/>
              <a:gd name="connsiteY9" fmla="*/ 6513 h 8916"/>
              <a:gd name="connsiteX10" fmla="*/ 9383 w 10000"/>
              <a:gd name="connsiteY10" fmla="*/ 6982 h 8916"/>
              <a:gd name="connsiteX11" fmla="*/ 10000 w 10000"/>
              <a:gd name="connsiteY11" fmla="*/ 8916 h 8916"/>
              <a:gd name="connsiteX0" fmla="*/ 0 w 10000"/>
              <a:gd name="connsiteY0" fmla="*/ 0 h 10000"/>
              <a:gd name="connsiteX1" fmla="*/ 1878 w 10000"/>
              <a:gd name="connsiteY1" fmla="*/ 205 h 10000"/>
              <a:gd name="connsiteX2" fmla="*/ 1934 w 10000"/>
              <a:gd name="connsiteY2" fmla="*/ 1180 h 10000"/>
              <a:gd name="connsiteX3" fmla="*/ 3183 w 10000"/>
              <a:gd name="connsiteY3" fmla="*/ 1251 h 10000"/>
              <a:gd name="connsiteX4" fmla="*/ 3486 w 10000"/>
              <a:gd name="connsiteY4" fmla="*/ 1909 h 10000"/>
              <a:gd name="connsiteX5" fmla="*/ 5137 w 10000"/>
              <a:gd name="connsiteY5" fmla="*/ 1743 h 10000"/>
              <a:gd name="connsiteX6" fmla="*/ 6773 w 10000"/>
              <a:gd name="connsiteY6" fmla="*/ 1586 h 10000"/>
              <a:gd name="connsiteX7" fmla="*/ 8162 w 10000"/>
              <a:gd name="connsiteY7" fmla="*/ 880 h 10000"/>
              <a:gd name="connsiteX8" fmla="*/ 9066 w 10000"/>
              <a:gd name="connsiteY8" fmla="*/ 1011 h 10000"/>
              <a:gd name="connsiteX9" fmla="*/ 7303 w 10000"/>
              <a:gd name="connsiteY9" fmla="*/ 9603 h 10000"/>
              <a:gd name="connsiteX10" fmla="*/ 8016 w 10000"/>
              <a:gd name="connsiteY10" fmla="*/ 7305 h 10000"/>
              <a:gd name="connsiteX11" fmla="*/ 9383 w 10000"/>
              <a:gd name="connsiteY11" fmla="*/ 7831 h 10000"/>
              <a:gd name="connsiteX12" fmla="*/ 10000 w 10000"/>
              <a:gd name="connsiteY12" fmla="*/ 10000 h 10000"/>
              <a:gd name="connsiteX0" fmla="*/ 0 w 10199"/>
              <a:gd name="connsiteY0" fmla="*/ 0 h 9603"/>
              <a:gd name="connsiteX1" fmla="*/ 1878 w 10199"/>
              <a:gd name="connsiteY1" fmla="*/ 205 h 9603"/>
              <a:gd name="connsiteX2" fmla="*/ 1934 w 10199"/>
              <a:gd name="connsiteY2" fmla="*/ 1180 h 9603"/>
              <a:gd name="connsiteX3" fmla="*/ 3183 w 10199"/>
              <a:gd name="connsiteY3" fmla="*/ 1251 h 9603"/>
              <a:gd name="connsiteX4" fmla="*/ 3486 w 10199"/>
              <a:gd name="connsiteY4" fmla="*/ 1909 h 9603"/>
              <a:gd name="connsiteX5" fmla="*/ 5137 w 10199"/>
              <a:gd name="connsiteY5" fmla="*/ 1743 h 9603"/>
              <a:gd name="connsiteX6" fmla="*/ 6773 w 10199"/>
              <a:gd name="connsiteY6" fmla="*/ 1586 h 9603"/>
              <a:gd name="connsiteX7" fmla="*/ 8162 w 10199"/>
              <a:gd name="connsiteY7" fmla="*/ 880 h 9603"/>
              <a:gd name="connsiteX8" fmla="*/ 9066 w 10199"/>
              <a:gd name="connsiteY8" fmla="*/ 1011 h 9603"/>
              <a:gd name="connsiteX9" fmla="*/ 7303 w 10199"/>
              <a:gd name="connsiteY9" fmla="*/ 9603 h 9603"/>
              <a:gd name="connsiteX10" fmla="*/ 8016 w 10199"/>
              <a:gd name="connsiteY10" fmla="*/ 7305 h 9603"/>
              <a:gd name="connsiteX11" fmla="*/ 9383 w 10199"/>
              <a:gd name="connsiteY11" fmla="*/ 7831 h 9603"/>
              <a:gd name="connsiteX12" fmla="*/ 10199 w 10199"/>
              <a:gd name="connsiteY12" fmla="*/ 9248 h 9603"/>
              <a:gd name="connsiteX0" fmla="*/ 0 w 10000"/>
              <a:gd name="connsiteY0" fmla="*/ 0 h 10000"/>
              <a:gd name="connsiteX1" fmla="*/ 1841 w 10000"/>
              <a:gd name="connsiteY1" fmla="*/ 213 h 10000"/>
              <a:gd name="connsiteX2" fmla="*/ 1896 w 10000"/>
              <a:gd name="connsiteY2" fmla="*/ 1229 h 10000"/>
              <a:gd name="connsiteX3" fmla="*/ 3121 w 10000"/>
              <a:gd name="connsiteY3" fmla="*/ 1303 h 10000"/>
              <a:gd name="connsiteX4" fmla="*/ 3418 w 10000"/>
              <a:gd name="connsiteY4" fmla="*/ 1988 h 10000"/>
              <a:gd name="connsiteX5" fmla="*/ 5037 w 10000"/>
              <a:gd name="connsiteY5" fmla="*/ 1815 h 10000"/>
              <a:gd name="connsiteX6" fmla="*/ 6641 w 10000"/>
              <a:gd name="connsiteY6" fmla="*/ 1652 h 10000"/>
              <a:gd name="connsiteX7" fmla="*/ 8003 w 10000"/>
              <a:gd name="connsiteY7" fmla="*/ 916 h 10000"/>
              <a:gd name="connsiteX8" fmla="*/ 8889 w 10000"/>
              <a:gd name="connsiteY8" fmla="*/ 1053 h 10000"/>
              <a:gd name="connsiteX9" fmla="*/ 7161 w 10000"/>
              <a:gd name="connsiteY9" fmla="*/ 10000 h 10000"/>
              <a:gd name="connsiteX10" fmla="*/ 7860 w 10000"/>
              <a:gd name="connsiteY10" fmla="*/ 7607 h 10000"/>
              <a:gd name="connsiteX11" fmla="*/ 9200 w 10000"/>
              <a:gd name="connsiteY11" fmla="*/ 8155 h 10000"/>
              <a:gd name="connsiteX12" fmla="*/ 10000 w 10000"/>
              <a:gd name="connsiteY12" fmla="*/ 9630 h 10000"/>
              <a:gd name="connsiteX0" fmla="*/ 0 w 10000"/>
              <a:gd name="connsiteY0" fmla="*/ 0 h 10000"/>
              <a:gd name="connsiteX1" fmla="*/ 1841 w 10000"/>
              <a:gd name="connsiteY1" fmla="*/ 213 h 10000"/>
              <a:gd name="connsiteX2" fmla="*/ 1896 w 10000"/>
              <a:gd name="connsiteY2" fmla="*/ 1229 h 10000"/>
              <a:gd name="connsiteX3" fmla="*/ 3121 w 10000"/>
              <a:gd name="connsiteY3" fmla="*/ 1303 h 10000"/>
              <a:gd name="connsiteX4" fmla="*/ 3418 w 10000"/>
              <a:gd name="connsiteY4" fmla="*/ 1988 h 10000"/>
              <a:gd name="connsiteX5" fmla="*/ 5037 w 10000"/>
              <a:gd name="connsiteY5" fmla="*/ 1815 h 10000"/>
              <a:gd name="connsiteX6" fmla="*/ 6641 w 10000"/>
              <a:gd name="connsiteY6" fmla="*/ 1652 h 10000"/>
              <a:gd name="connsiteX7" fmla="*/ 8003 w 10000"/>
              <a:gd name="connsiteY7" fmla="*/ 916 h 10000"/>
              <a:gd name="connsiteX8" fmla="*/ 8889 w 10000"/>
              <a:gd name="connsiteY8" fmla="*/ 1053 h 10000"/>
              <a:gd name="connsiteX9" fmla="*/ 7161 w 10000"/>
              <a:gd name="connsiteY9" fmla="*/ 10000 h 10000"/>
              <a:gd name="connsiteX10" fmla="*/ 7860 w 10000"/>
              <a:gd name="connsiteY10" fmla="*/ 7607 h 10000"/>
              <a:gd name="connsiteX11" fmla="*/ 9330 w 10000"/>
              <a:gd name="connsiteY11" fmla="*/ 7873 h 10000"/>
              <a:gd name="connsiteX12" fmla="*/ 10000 w 10000"/>
              <a:gd name="connsiteY12" fmla="*/ 9630 h 10000"/>
              <a:gd name="connsiteX0" fmla="*/ 0 w 9984"/>
              <a:gd name="connsiteY0" fmla="*/ 0 h 10257"/>
              <a:gd name="connsiteX1" fmla="*/ 1841 w 9984"/>
              <a:gd name="connsiteY1" fmla="*/ 213 h 10257"/>
              <a:gd name="connsiteX2" fmla="*/ 1896 w 9984"/>
              <a:gd name="connsiteY2" fmla="*/ 1229 h 10257"/>
              <a:gd name="connsiteX3" fmla="*/ 3121 w 9984"/>
              <a:gd name="connsiteY3" fmla="*/ 1303 h 10257"/>
              <a:gd name="connsiteX4" fmla="*/ 3418 w 9984"/>
              <a:gd name="connsiteY4" fmla="*/ 1988 h 10257"/>
              <a:gd name="connsiteX5" fmla="*/ 5037 w 9984"/>
              <a:gd name="connsiteY5" fmla="*/ 1815 h 10257"/>
              <a:gd name="connsiteX6" fmla="*/ 6641 w 9984"/>
              <a:gd name="connsiteY6" fmla="*/ 1652 h 10257"/>
              <a:gd name="connsiteX7" fmla="*/ 8003 w 9984"/>
              <a:gd name="connsiteY7" fmla="*/ 916 h 10257"/>
              <a:gd name="connsiteX8" fmla="*/ 8889 w 9984"/>
              <a:gd name="connsiteY8" fmla="*/ 1053 h 10257"/>
              <a:gd name="connsiteX9" fmla="*/ 7161 w 9984"/>
              <a:gd name="connsiteY9" fmla="*/ 10000 h 10257"/>
              <a:gd name="connsiteX10" fmla="*/ 7860 w 9984"/>
              <a:gd name="connsiteY10" fmla="*/ 7607 h 10257"/>
              <a:gd name="connsiteX11" fmla="*/ 9330 w 9984"/>
              <a:gd name="connsiteY11" fmla="*/ 7873 h 10257"/>
              <a:gd name="connsiteX12" fmla="*/ 9984 w 9984"/>
              <a:gd name="connsiteY12" fmla="*/ 10256 h 10257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8903 w 10000"/>
              <a:gd name="connsiteY8" fmla="*/ 1027 h 10000"/>
              <a:gd name="connsiteX9" fmla="*/ 7074 w 10000"/>
              <a:gd name="connsiteY9" fmla="*/ 9688 h 10000"/>
              <a:gd name="connsiteX10" fmla="*/ 7873 w 10000"/>
              <a:gd name="connsiteY10" fmla="*/ 7416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8903 w 10000"/>
              <a:gd name="connsiteY8" fmla="*/ 1027 h 10000"/>
              <a:gd name="connsiteX9" fmla="*/ 7074 w 10000"/>
              <a:gd name="connsiteY9" fmla="*/ 9688 h 10000"/>
              <a:gd name="connsiteX10" fmla="*/ 7873 w 10000"/>
              <a:gd name="connsiteY10" fmla="*/ 7416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8903 w 10000"/>
              <a:gd name="connsiteY8" fmla="*/ 1027 h 10000"/>
              <a:gd name="connsiteX9" fmla="*/ 7074 w 10000"/>
              <a:gd name="connsiteY9" fmla="*/ 9688 h 10000"/>
              <a:gd name="connsiteX10" fmla="*/ 7710 w 10000"/>
              <a:gd name="connsiteY10" fmla="*/ 7477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8903 w 10000"/>
              <a:gd name="connsiteY8" fmla="*/ 1027 h 10000"/>
              <a:gd name="connsiteX9" fmla="*/ 6651 w 10000"/>
              <a:gd name="connsiteY9" fmla="*/ 9749 h 10000"/>
              <a:gd name="connsiteX10" fmla="*/ 7710 w 10000"/>
              <a:gd name="connsiteY10" fmla="*/ 7477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8903 w 10000"/>
              <a:gd name="connsiteY8" fmla="*/ 1027 h 10000"/>
              <a:gd name="connsiteX9" fmla="*/ 6911 w 10000"/>
              <a:gd name="connsiteY9" fmla="*/ 9810 h 10000"/>
              <a:gd name="connsiteX10" fmla="*/ 7710 w 10000"/>
              <a:gd name="connsiteY10" fmla="*/ 7477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911 w 10000"/>
              <a:gd name="connsiteY9" fmla="*/ 9810 h 10000"/>
              <a:gd name="connsiteX10" fmla="*/ 7710 w 10000"/>
              <a:gd name="connsiteY10" fmla="*/ 7477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602 w 10000"/>
              <a:gd name="connsiteY9" fmla="*/ 8589 h 10000"/>
              <a:gd name="connsiteX10" fmla="*/ 7710 w 10000"/>
              <a:gd name="connsiteY10" fmla="*/ 7477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602 w 10000"/>
              <a:gd name="connsiteY9" fmla="*/ 8589 h 10000"/>
              <a:gd name="connsiteX10" fmla="*/ 7661 w 10000"/>
              <a:gd name="connsiteY10" fmla="*/ 7813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602 w 10000"/>
              <a:gd name="connsiteY9" fmla="*/ 8589 h 10000"/>
              <a:gd name="connsiteX10" fmla="*/ 7661 w 10000"/>
              <a:gd name="connsiteY10" fmla="*/ 7813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602 w 10000"/>
              <a:gd name="connsiteY9" fmla="*/ 8589 h 10000"/>
              <a:gd name="connsiteX10" fmla="*/ 7319 w 10000"/>
              <a:gd name="connsiteY10" fmla="*/ 7782 h 10000"/>
              <a:gd name="connsiteX11" fmla="*/ 9345 w 10000"/>
              <a:gd name="connsiteY11" fmla="*/ 7676 h 10000"/>
              <a:gd name="connsiteX12" fmla="*/ 10000 w 10000"/>
              <a:gd name="connsiteY12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602 w 10000"/>
              <a:gd name="connsiteY9" fmla="*/ 8589 h 10000"/>
              <a:gd name="connsiteX10" fmla="*/ 6912 w 10000"/>
              <a:gd name="connsiteY10" fmla="*/ 6669 h 10000"/>
              <a:gd name="connsiteX11" fmla="*/ 7319 w 10000"/>
              <a:gd name="connsiteY11" fmla="*/ 7782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602 w 10000"/>
              <a:gd name="connsiteY9" fmla="*/ 8589 h 10000"/>
              <a:gd name="connsiteX10" fmla="*/ 6912 w 10000"/>
              <a:gd name="connsiteY10" fmla="*/ 6669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602 w 10000"/>
              <a:gd name="connsiteY9" fmla="*/ 8589 h 10000"/>
              <a:gd name="connsiteX10" fmla="*/ 6912 w 10000"/>
              <a:gd name="connsiteY10" fmla="*/ 6669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374 w 10000"/>
              <a:gd name="connsiteY9" fmla="*/ 6238 h 10000"/>
              <a:gd name="connsiteX10" fmla="*/ 6912 w 10000"/>
              <a:gd name="connsiteY10" fmla="*/ 6669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374 w 10000"/>
              <a:gd name="connsiteY9" fmla="*/ 6238 h 10000"/>
              <a:gd name="connsiteX10" fmla="*/ 6538 w 10000"/>
              <a:gd name="connsiteY10" fmla="*/ 6516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374 w 10000"/>
              <a:gd name="connsiteY9" fmla="*/ 6238 h 10000"/>
              <a:gd name="connsiteX10" fmla="*/ 6538 w 10000"/>
              <a:gd name="connsiteY10" fmla="*/ 6516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374 w 10000"/>
              <a:gd name="connsiteY9" fmla="*/ 6238 h 10000"/>
              <a:gd name="connsiteX10" fmla="*/ 6701 w 10000"/>
              <a:gd name="connsiteY10" fmla="*/ 6547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6000 w 10000"/>
              <a:gd name="connsiteY9" fmla="*/ 4467 h 10000"/>
              <a:gd name="connsiteX10" fmla="*/ 6701 w 10000"/>
              <a:gd name="connsiteY10" fmla="*/ 6547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828 w 10000"/>
              <a:gd name="connsiteY9" fmla="*/ 4162 h 10000"/>
              <a:gd name="connsiteX10" fmla="*/ 6701 w 10000"/>
              <a:gd name="connsiteY10" fmla="*/ 6547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828 w 10000"/>
              <a:gd name="connsiteY9" fmla="*/ 4162 h 10000"/>
              <a:gd name="connsiteX10" fmla="*/ 6685 w 10000"/>
              <a:gd name="connsiteY10" fmla="*/ 5662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828 w 10000"/>
              <a:gd name="connsiteY9" fmla="*/ 4162 h 10000"/>
              <a:gd name="connsiteX10" fmla="*/ 6685 w 10000"/>
              <a:gd name="connsiteY10" fmla="*/ 5662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828 w 10000"/>
              <a:gd name="connsiteY9" fmla="*/ 4162 h 10000"/>
              <a:gd name="connsiteX10" fmla="*/ 6685 w 10000"/>
              <a:gd name="connsiteY10" fmla="*/ 5662 h 10000"/>
              <a:gd name="connsiteX11" fmla="*/ 7238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828 w 10000"/>
              <a:gd name="connsiteY9" fmla="*/ 4162 h 10000"/>
              <a:gd name="connsiteX10" fmla="*/ 6685 w 10000"/>
              <a:gd name="connsiteY10" fmla="*/ 5662 h 10000"/>
              <a:gd name="connsiteX11" fmla="*/ 7075 w 10000"/>
              <a:gd name="connsiteY11" fmla="*/ 9553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828 w 10000"/>
              <a:gd name="connsiteY9" fmla="*/ 4162 h 10000"/>
              <a:gd name="connsiteX10" fmla="*/ 6685 w 10000"/>
              <a:gd name="connsiteY10" fmla="*/ 5662 h 10000"/>
              <a:gd name="connsiteX11" fmla="*/ 7319 w 10000"/>
              <a:gd name="connsiteY11" fmla="*/ 9614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828 w 10000"/>
              <a:gd name="connsiteY9" fmla="*/ 4162 h 10000"/>
              <a:gd name="connsiteX10" fmla="*/ 6685 w 10000"/>
              <a:gd name="connsiteY10" fmla="*/ 5662 h 10000"/>
              <a:gd name="connsiteX11" fmla="*/ 7319 w 10000"/>
              <a:gd name="connsiteY11" fmla="*/ 9614 h 10000"/>
              <a:gd name="connsiteX12" fmla="*/ 9345 w 10000"/>
              <a:gd name="connsiteY12" fmla="*/ 7676 h 10000"/>
              <a:gd name="connsiteX13" fmla="*/ 10000 w 10000"/>
              <a:gd name="connsiteY13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828 w 10000"/>
              <a:gd name="connsiteY9" fmla="*/ 4162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161 w 10000"/>
              <a:gd name="connsiteY9" fmla="*/ 5017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161 w 10000"/>
              <a:gd name="connsiteY9" fmla="*/ 5017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6820 w 10000"/>
              <a:gd name="connsiteY8" fmla="*/ 2492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3061 w 10000"/>
              <a:gd name="connsiteY8" fmla="*/ 1362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4444 w 10000"/>
              <a:gd name="connsiteY8" fmla="*/ 5514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4493 w 10000"/>
              <a:gd name="connsiteY8" fmla="*/ 4507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4493 w 10000"/>
              <a:gd name="connsiteY8" fmla="*/ 4507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1844 w 10000"/>
              <a:gd name="connsiteY1" fmla="*/ 208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4493 w 10000"/>
              <a:gd name="connsiteY8" fmla="*/ 4507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2820 w 10000"/>
              <a:gd name="connsiteY1" fmla="*/ 1154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4493 w 10000"/>
              <a:gd name="connsiteY8" fmla="*/ 4507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2608 w 10000"/>
              <a:gd name="connsiteY1" fmla="*/ 5703 h 10000"/>
              <a:gd name="connsiteX2" fmla="*/ 1899 w 10000"/>
              <a:gd name="connsiteY2" fmla="*/ 1198 h 10000"/>
              <a:gd name="connsiteX3" fmla="*/ 3126 w 10000"/>
              <a:gd name="connsiteY3" fmla="*/ 1270 h 10000"/>
              <a:gd name="connsiteX4" fmla="*/ 3423 w 10000"/>
              <a:gd name="connsiteY4" fmla="*/ 1938 h 10000"/>
              <a:gd name="connsiteX5" fmla="*/ 5045 w 10000"/>
              <a:gd name="connsiteY5" fmla="*/ 1770 h 10000"/>
              <a:gd name="connsiteX6" fmla="*/ 6652 w 10000"/>
              <a:gd name="connsiteY6" fmla="*/ 1611 h 10000"/>
              <a:gd name="connsiteX7" fmla="*/ 8016 w 10000"/>
              <a:gd name="connsiteY7" fmla="*/ 893 h 10000"/>
              <a:gd name="connsiteX8" fmla="*/ 4493 w 10000"/>
              <a:gd name="connsiteY8" fmla="*/ 4507 h 10000"/>
              <a:gd name="connsiteX9" fmla="*/ 4145 w 10000"/>
              <a:gd name="connsiteY9" fmla="*/ 5048 h 10000"/>
              <a:gd name="connsiteX10" fmla="*/ 6538 w 10000"/>
              <a:gd name="connsiteY10" fmla="*/ 5478 h 10000"/>
              <a:gd name="connsiteX11" fmla="*/ 6685 w 10000"/>
              <a:gd name="connsiteY11" fmla="*/ 5662 h 10000"/>
              <a:gd name="connsiteX12" fmla="*/ 7319 w 10000"/>
              <a:gd name="connsiteY12" fmla="*/ 9614 h 10000"/>
              <a:gd name="connsiteX13" fmla="*/ 9345 w 10000"/>
              <a:gd name="connsiteY13" fmla="*/ 7676 h 10000"/>
              <a:gd name="connsiteX14" fmla="*/ 10000 w 10000"/>
              <a:gd name="connsiteY14" fmla="*/ 9999 h 10000"/>
              <a:gd name="connsiteX0" fmla="*/ 0 w 8649"/>
              <a:gd name="connsiteY0" fmla="*/ 0 h 9573"/>
              <a:gd name="connsiteX1" fmla="*/ 1257 w 8649"/>
              <a:gd name="connsiteY1" fmla="*/ 5276 h 9573"/>
              <a:gd name="connsiteX2" fmla="*/ 548 w 8649"/>
              <a:gd name="connsiteY2" fmla="*/ 771 h 9573"/>
              <a:gd name="connsiteX3" fmla="*/ 1775 w 8649"/>
              <a:gd name="connsiteY3" fmla="*/ 843 h 9573"/>
              <a:gd name="connsiteX4" fmla="*/ 2072 w 8649"/>
              <a:gd name="connsiteY4" fmla="*/ 1511 h 9573"/>
              <a:gd name="connsiteX5" fmla="*/ 3694 w 8649"/>
              <a:gd name="connsiteY5" fmla="*/ 1343 h 9573"/>
              <a:gd name="connsiteX6" fmla="*/ 5301 w 8649"/>
              <a:gd name="connsiteY6" fmla="*/ 1184 h 9573"/>
              <a:gd name="connsiteX7" fmla="*/ 6665 w 8649"/>
              <a:gd name="connsiteY7" fmla="*/ 466 h 9573"/>
              <a:gd name="connsiteX8" fmla="*/ 3142 w 8649"/>
              <a:gd name="connsiteY8" fmla="*/ 4080 h 9573"/>
              <a:gd name="connsiteX9" fmla="*/ 2794 w 8649"/>
              <a:gd name="connsiteY9" fmla="*/ 4621 h 9573"/>
              <a:gd name="connsiteX10" fmla="*/ 5187 w 8649"/>
              <a:gd name="connsiteY10" fmla="*/ 5051 h 9573"/>
              <a:gd name="connsiteX11" fmla="*/ 5334 w 8649"/>
              <a:gd name="connsiteY11" fmla="*/ 5235 h 9573"/>
              <a:gd name="connsiteX12" fmla="*/ 5968 w 8649"/>
              <a:gd name="connsiteY12" fmla="*/ 9187 h 9573"/>
              <a:gd name="connsiteX13" fmla="*/ 7994 w 8649"/>
              <a:gd name="connsiteY13" fmla="*/ 7249 h 9573"/>
              <a:gd name="connsiteX14" fmla="*/ 8649 w 8649"/>
              <a:gd name="connsiteY14" fmla="*/ 9572 h 9573"/>
              <a:gd name="connsiteX0" fmla="*/ 0 w 10000"/>
              <a:gd name="connsiteY0" fmla="*/ 0 h 10000"/>
              <a:gd name="connsiteX1" fmla="*/ 945 w 10000"/>
              <a:gd name="connsiteY1" fmla="*/ 6627 h 10000"/>
              <a:gd name="connsiteX2" fmla="*/ 634 w 10000"/>
              <a:gd name="connsiteY2" fmla="*/ 805 h 10000"/>
              <a:gd name="connsiteX3" fmla="*/ 2052 w 10000"/>
              <a:gd name="connsiteY3" fmla="*/ 881 h 10000"/>
              <a:gd name="connsiteX4" fmla="*/ 2396 w 10000"/>
              <a:gd name="connsiteY4" fmla="*/ 1578 h 10000"/>
              <a:gd name="connsiteX5" fmla="*/ 4271 w 10000"/>
              <a:gd name="connsiteY5" fmla="*/ 1403 h 10000"/>
              <a:gd name="connsiteX6" fmla="*/ 6129 w 10000"/>
              <a:gd name="connsiteY6" fmla="*/ 1237 h 10000"/>
              <a:gd name="connsiteX7" fmla="*/ 7706 w 10000"/>
              <a:gd name="connsiteY7" fmla="*/ 487 h 10000"/>
              <a:gd name="connsiteX8" fmla="*/ 3633 w 10000"/>
              <a:gd name="connsiteY8" fmla="*/ 4262 h 10000"/>
              <a:gd name="connsiteX9" fmla="*/ 3230 w 10000"/>
              <a:gd name="connsiteY9" fmla="*/ 4827 h 10000"/>
              <a:gd name="connsiteX10" fmla="*/ 5997 w 10000"/>
              <a:gd name="connsiteY10" fmla="*/ 5276 h 10000"/>
              <a:gd name="connsiteX11" fmla="*/ 6167 w 10000"/>
              <a:gd name="connsiteY11" fmla="*/ 5469 h 10000"/>
              <a:gd name="connsiteX12" fmla="*/ 6900 w 10000"/>
              <a:gd name="connsiteY12" fmla="*/ 9597 h 10000"/>
              <a:gd name="connsiteX13" fmla="*/ 9243 w 10000"/>
              <a:gd name="connsiteY13" fmla="*/ 7572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945 w 10000"/>
              <a:gd name="connsiteY1" fmla="*/ 6627 h 10000"/>
              <a:gd name="connsiteX2" fmla="*/ 1744 w 10000"/>
              <a:gd name="connsiteY2" fmla="*/ 1092 h 10000"/>
              <a:gd name="connsiteX3" fmla="*/ 2052 w 10000"/>
              <a:gd name="connsiteY3" fmla="*/ 881 h 10000"/>
              <a:gd name="connsiteX4" fmla="*/ 2396 w 10000"/>
              <a:gd name="connsiteY4" fmla="*/ 1578 h 10000"/>
              <a:gd name="connsiteX5" fmla="*/ 4271 w 10000"/>
              <a:gd name="connsiteY5" fmla="*/ 1403 h 10000"/>
              <a:gd name="connsiteX6" fmla="*/ 6129 w 10000"/>
              <a:gd name="connsiteY6" fmla="*/ 1237 h 10000"/>
              <a:gd name="connsiteX7" fmla="*/ 7706 w 10000"/>
              <a:gd name="connsiteY7" fmla="*/ 487 h 10000"/>
              <a:gd name="connsiteX8" fmla="*/ 3633 w 10000"/>
              <a:gd name="connsiteY8" fmla="*/ 4262 h 10000"/>
              <a:gd name="connsiteX9" fmla="*/ 3230 w 10000"/>
              <a:gd name="connsiteY9" fmla="*/ 4827 h 10000"/>
              <a:gd name="connsiteX10" fmla="*/ 5997 w 10000"/>
              <a:gd name="connsiteY10" fmla="*/ 5276 h 10000"/>
              <a:gd name="connsiteX11" fmla="*/ 6167 w 10000"/>
              <a:gd name="connsiteY11" fmla="*/ 5469 h 10000"/>
              <a:gd name="connsiteX12" fmla="*/ 6900 w 10000"/>
              <a:gd name="connsiteY12" fmla="*/ 9597 h 10000"/>
              <a:gd name="connsiteX13" fmla="*/ 9243 w 10000"/>
              <a:gd name="connsiteY13" fmla="*/ 7572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418 w 10000"/>
              <a:gd name="connsiteY1" fmla="*/ 4012 h 10000"/>
              <a:gd name="connsiteX2" fmla="*/ 1744 w 10000"/>
              <a:gd name="connsiteY2" fmla="*/ 1092 h 10000"/>
              <a:gd name="connsiteX3" fmla="*/ 2052 w 10000"/>
              <a:gd name="connsiteY3" fmla="*/ 881 h 10000"/>
              <a:gd name="connsiteX4" fmla="*/ 2396 w 10000"/>
              <a:gd name="connsiteY4" fmla="*/ 1578 h 10000"/>
              <a:gd name="connsiteX5" fmla="*/ 4271 w 10000"/>
              <a:gd name="connsiteY5" fmla="*/ 1403 h 10000"/>
              <a:gd name="connsiteX6" fmla="*/ 6129 w 10000"/>
              <a:gd name="connsiteY6" fmla="*/ 1237 h 10000"/>
              <a:gd name="connsiteX7" fmla="*/ 7706 w 10000"/>
              <a:gd name="connsiteY7" fmla="*/ 487 h 10000"/>
              <a:gd name="connsiteX8" fmla="*/ 3633 w 10000"/>
              <a:gd name="connsiteY8" fmla="*/ 4262 h 10000"/>
              <a:gd name="connsiteX9" fmla="*/ 3230 w 10000"/>
              <a:gd name="connsiteY9" fmla="*/ 4827 h 10000"/>
              <a:gd name="connsiteX10" fmla="*/ 5997 w 10000"/>
              <a:gd name="connsiteY10" fmla="*/ 5276 h 10000"/>
              <a:gd name="connsiteX11" fmla="*/ 6167 w 10000"/>
              <a:gd name="connsiteY11" fmla="*/ 5469 h 10000"/>
              <a:gd name="connsiteX12" fmla="*/ 6900 w 10000"/>
              <a:gd name="connsiteY12" fmla="*/ 9597 h 10000"/>
              <a:gd name="connsiteX13" fmla="*/ 9243 w 10000"/>
              <a:gd name="connsiteY13" fmla="*/ 7572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267 w 10000"/>
              <a:gd name="connsiteY1" fmla="*/ 4044 h 10000"/>
              <a:gd name="connsiteX2" fmla="*/ 1744 w 10000"/>
              <a:gd name="connsiteY2" fmla="*/ 1092 h 10000"/>
              <a:gd name="connsiteX3" fmla="*/ 2052 w 10000"/>
              <a:gd name="connsiteY3" fmla="*/ 881 h 10000"/>
              <a:gd name="connsiteX4" fmla="*/ 2396 w 10000"/>
              <a:gd name="connsiteY4" fmla="*/ 1578 h 10000"/>
              <a:gd name="connsiteX5" fmla="*/ 4271 w 10000"/>
              <a:gd name="connsiteY5" fmla="*/ 1403 h 10000"/>
              <a:gd name="connsiteX6" fmla="*/ 6129 w 10000"/>
              <a:gd name="connsiteY6" fmla="*/ 1237 h 10000"/>
              <a:gd name="connsiteX7" fmla="*/ 7706 w 10000"/>
              <a:gd name="connsiteY7" fmla="*/ 487 h 10000"/>
              <a:gd name="connsiteX8" fmla="*/ 3633 w 10000"/>
              <a:gd name="connsiteY8" fmla="*/ 4262 h 10000"/>
              <a:gd name="connsiteX9" fmla="*/ 3230 w 10000"/>
              <a:gd name="connsiteY9" fmla="*/ 4827 h 10000"/>
              <a:gd name="connsiteX10" fmla="*/ 5997 w 10000"/>
              <a:gd name="connsiteY10" fmla="*/ 5276 h 10000"/>
              <a:gd name="connsiteX11" fmla="*/ 6167 w 10000"/>
              <a:gd name="connsiteY11" fmla="*/ 5469 h 10000"/>
              <a:gd name="connsiteX12" fmla="*/ 6900 w 10000"/>
              <a:gd name="connsiteY12" fmla="*/ 9597 h 10000"/>
              <a:gd name="connsiteX13" fmla="*/ 9243 w 10000"/>
              <a:gd name="connsiteY13" fmla="*/ 7572 h 10000"/>
              <a:gd name="connsiteX14" fmla="*/ 10000 w 10000"/>
              <a:gd name="connsiteY14" fmla="*/ 9999 h 10000"/>
              <a:gd name="connsiteX0" fmla="*/ 0 w 10000"/>
              <a:gd name="connsiteY0" fmla="*/ 0 h 10000"/>
              <a:gd name="connsiteX1" fmla="*/ 267 w 10000"/>
              <a:gd name="connsiteY1" fmla="*/ 4044 h 10000"/>
              <a:gd name="connsiteX2" fmla="*/ 3042 w 10000"/>
              <a:gd name="connsiteY2" fmla="*/ 4887 h 10000"/>
              <a:gd name="connsiteX3" fmla="*/ 2052 w 10000"/>
              <a:gd name="connsiteY3" fmla="*/ 881 h 10000"/>
              <a:gd name="connsiteX4" fmla="*/ 2396 w 10000"/>
              <a:gd name="connsiteY4" fmla="*/ 1578 h 10000"/>
              <a:gd name="connsiteX5" fmla="*/ 4271 w 10000"/>
              <a:gd name="connsiteY5" fmla="*/ 1403 h 10000"/>
              <a:gd name="connsiteX6" fmla="*/ 6129 w 10000"/>
              <a:gd name="connsiteY6" fmla="*/ 1237 h 10000"/>
              <a:gd name="connsiteX7" fmla="*/ 7706 w 10000"/>
              <a:gd name="connsiteY7" fmla="*/ 487 h 10000"/>
              <a:gd name="connsiteX8" fmla="*/ 3633 w 10000"/>
              <a:gd name="connsiteY8" fmla="*/ 4262 h 10000"/>
              <a:gd name="connsiteX9" fmla="*/ 3230 w 10000"/>
              <a:gd name="connsiteY9" fmla="*/ 4827 h 10000"/>
              <a:gd name="connsiteX10" fmla="*/ 5997 w 10000"/>
              <a:gd name="connsiteY10" fmla="*/ 5276 h 10000"/>
              <a:gd name="connsiteX11" fmla="*/ 6167 w 10000"/>
              <a:gd name="connsiteY11" fmla="*/ 5469 h 10000"/>
              <a:gd name="connsiteX12" fmla="*/ 6900 w 10000"/>
              <a:gd name="connsiteY12" fmla="*/ 9597 h 10000"/>
              <a:gd name="connsiteX13" fmla="*/ 9243 w 10000"/>
              <a:gd name="connsiteY13" fmla="*/ 7572 h 10000"/>
              <a:gd name="connsiteX14" fmla="*/ 10000 w 10000"/>
              <a:gd name="connsiteY14" fmla="*/ 9999 h 10000"/>
              <a:gd name="connsiteX0" fmla="*/ 0 w 10000"/>
              <a:gd name="connsiteY0" fmla="*/ 941 h 10941"/>
              <a:gd name="connsiteX1" fmla="*/ 267 w 10000"/>
              <a:gd name="connsiteY1" fmla="*/ 4985 h 10941"/>
              <a:gd name="connsiteX2" fmla="*/ 3042 w 10000"/>
              <a:gd name="connsiteY2" fmla="*/ 5828 h 10941"/>
              <a:gd name="connsiteX3" fmla="*/ 2052 w 10000"/>
              <a:gd name="connsiteY3" fmla="*/ 1822 h 10941"/>
              <a:gd name="connsiteX4" fmla="*/ 3883 w 10000"/>
              <a:gd name="connsiteY4" fmla="*/ 0 h 10941"/>
              <a:gd name="connsiteX5" fmla="*/ 4271 w 10000"/>
              <a:gd name="connsiteY5" fmla="*/ 2344 h 10941"/>
              <a:gd name="connsiteX6" fmla="*/ 6129 w 10000"/>
              <a:gd name="connsiteY6" fmla="*/ 2178 h 10941"/>
              <a:gd name="connsiteX7" fmla="*/ 7706 w 10000"/>
              <a:gd name="connsiteY7" fmla="*/ 1428 h 10941"/>
              <a:gd name="connsiteX8" fmla="*/ 3633 w 10000"/>
              <a:gd name="connsiteY8" fmla="*/ 5203 h 10941"/>
              <a:gd name="connsiteX9" fmla="*/ 3230 w 10000"/>
              <a:gd name="connsiteY9" fmla="*/ 5768 h 10941"/>
              <a:gd name="connsiteX10" fmla="*/ 5997 w 10000"/>
              <a:gd name="connsiteY10" fmla="*/ 6217 h 10941"/>
              <a:gd name="connsiteX11" fmla="*/ 6167 w 10000"/>
              <a:gd name="connsiteY11" fmla="*/ 6410 h 10941"/>
              <a:gd name="connsiteX12" fmla="*/ 6900 w 10000"/>
              <a:gd name="connsiteY12" fmla="*/ 10538 h 10941"/>
              <a:gd name="connsiteX13" fmla="*/ 9243 w 10000"/>
              <a:gd name="connsiteY13" fmla="*/ 8513 h 10941"/>
              <a:gd name="connsiteX14" fmla="*/ 10000 w 10000"/>
              <a:gd name="connsiteY14" fmla="*/ 10940 h 10941"/>
              <a:gd name="connsiteX0" fmla="*/ 0 w 10000"/>
              <a:gd name="connsiteY0" fmla="*/ 941 h 10941"/>
              <a:gd name="connsiteX1" fmla="*/ 267 w 10000"/>
              <a:gd name="connsiteY1" fmla="*/ 4985 h 10941"/>
              <a:gd name="connsiteX2" fmla="*/ 3042 w 10000"/>
              <a:gd name="connsiteY2" fmla="*/ 5828 h 10941"/>
              <a:gd name="connsiteX3" fmla="*/ 3012 w 10000"/>
              <a:gd name="connsiteY3" fmla="*/ 1854 h 10941"/>
              <a:gd name="connsiteX4" fmla="*/ 3883 w 10000"/>
              <a:gd name="connsiteY4" fmla="*/ 0 h 10941"/>
              <a:gd name="connsiteX5" fmla="*/ 4271 w 10000"/>
              <a:gd name="connsiteY5" fmla="*/ 2344 h 10941"/>
              <a:gd name="connsiteX6" fmla="*/ 6129 w 10000"/>
              <a:gd name="connsiteY6" fmla="*/ 2178 h 10941"/>
              <a:gd name="connsiteX7" fmla="*/ 7706 w 10000"/>
              <a:gd name="connsiteY7" fmla="*/ 1428 h 10941"/>
              <a:gd name="connsiteX8" fmla="*/ 3633 w 10000"/>
              <a:gd name="connsiteY8" fmla="*/ 5203 h 10941"/>
              <a:gd name="connsiteX9" fmla="*/ 3230 w 10000"/>
              <a:gd name="connsiteY9" fmla="*/ 5768 h 10941"/>
              <a:gd name="connsiteX10" fmla="*/ 5997 w 10000"/>
              <a:gd name="connsiteY10" fmla="*/ 6217 h 10941"/>
              <a:gd name="connsiteX11" fmla="*/ 6167 w 10000"/>
              <a:gd name="connsiteY11" fmla="*/ 6410 h 10941"/>
              <a:gd name="connsiteX12" fmla="*/ 6900 w 10000"/>
              <a:gd name="connsiteY12" fmla="*/ 10538 h 10941"/>
              <a:gd name="connsiteX13" fmla="*/ 9243 w 10000"/>
              <a:gd name="connsiteY13" fmla="*/ 8513 h 10941"/>
              <a:gd name="connsiteX14" fmla="*/ 10000 w 10000"/>
              <a:gd name="connsiteY14" fmla="*/ 10940 h 10941"/>
              <a:gd name="connsiteX0" fmla="*/ 0 w 10000"/>
              <a:gd name="connsiteY0" fmla="*/ 941 h 10941"/>
              <a:gd name="connsiteX1" fmla="*/ 267 w 10000"/>
              <a:gd name="connsiteY1" fmla="*/ 4985 h 10941"/>
              <a:gd name="connsiteX2" fmla="*/ 3042 w 10000"/>
              <a:gd name="connsiteY2" fmla="*/ 5828 h 10941"/>
              <a:gd name="connsiteX3" fmla="*/ 3219 w 10000"/>
              <a:gd name="connsiteY3" fmla="*/ 1950 h 10941"/>
              <a:gd name="connsiteX4" fmla="*/ 3883 w 10000"/>
              <a:gd name="connsiteY4" fmla="*/ 0 h 10941"/>
              <a:gd name="connsiteX5" fmla="*/ 4271 w 10000"/>
              <a:gd name="connsiteY5" fmla="*/ 2344 h 10941"/>
              <a:gd name="connsiteX6" fmla="*/ 6129 w 10000"/>
              <a:gd name="connsiteY6" fmla="*/ 2178 h 10941"/>
              <a:gd name="connsiteX7" fmla="*/ 7706 w 10000"/>
              <a:gd name="connsiteY7" fmla="*/ 1428 h 10941"/>
              <a:gd name="connsiteX8" fmla="*/ 3633 w 10000"/>
              <a:gd name="connsiteY8" fmla="*/ 5203 h 10941"/>
              <a:gd name="connsiteX9" fmla="*/ 3230 w 10000"/>
              <a:gd name="connsiteY9" fmla="*/ 5768 h 10941"/>
              <a:gd name="connsiteX10" fmla="*/ 5997 w 10000"/>
              <a:gd name="connsiteY10" fmla="*/ 6217 h 10941"/>
              <a:gd name="connsiteX11" fmla="*/ 6167 w 10000"/>
              <a:gd name="connsiteY11" fmla="*/ 6410 h 10941"/>
              <a:gd name="connsiteX12" fmla="*/ 6900 w 10000"/>
              <a:gd name="connsiteY12" fmla="*/ 10538 h 10941"/>
              <a:gd name="connsiteX13" fmla="*/ 9243 w 10000"/>
              <a:gd name="connsiteY13" fmla="*/ 8513 h 10941"/>
              <a:gd name="connsiteX14" fmla="*/ 10000 w 10000"/>
              <a:gd name="connsiteY14" fmla="*/ 10940 h 10941"/>
              <a:gd name="connsiteX0" fmla="*/ 0 w 10000"/>
              <a:gd name="connsiteY0" fmla="*/ 941 h 10941"/>
              <a:gd name="connsiteX1" fmla="*/ 267 w 10000"/>
              <a:gd name="connsiteY1" fmla="*/ 4985 h 10941"/>
              <a:gd name="connsiteX2" fmla="*/ 3042 w 10000"/>
              <a:gd name="connsiteY2" fmla="*/ 5828 h 10941"/>
              <a:gd name="connsiteX3" fmla="*/ 3219 w 10000"/>
              <a:gd name="connsiteY3" fmla="*/ 1950 h 10941"/>
              <a:gd name="connsiteX4" fmla="*/ 3883 w 10000"/>
              <a:gd name="connsiteY4" fmla="*/ 0 h 10941"/>
              <a:gd name="connsiteX5" fmla="*/ 4271 w 10000"/>
              <a:gd name="connsiteY5" fmla="*/ 2344 h 10941"/>
              <a:gd name="connsiteX6" fmla="*/ 6129 w 10000"/>
              <a:gd name="connsiteY6" fmla="*/ 2178 h 10941"/>
              <a:gd name="connsiteX7" fmla="*/ 7706 w 10000"/>
              <a:gd name="connsiteY7" fmla="*/ 1428 h 10941"/>
              <a:gd name="connsiteX8" fmla="*/ 3633 w 10000"/>
              <a:gd name="connsiteY8" fmla="*/ 5203 h 10941"/>
              <a:gd name="connsiteX9" fmla="*/ 3230 w 10000"/>
              <a:gd name="connsiteY9" fmla="*/ 5768 h 10941"/>
              <a:gd name="connsiteX10" fmla="*/ 5997 w 10000"/>
              <a:gd name="connsiteY10" fmla="*/ 6217 h 10941"/>
              <a:gd name="connsiteX11" fmla="*/ 6167 w 10000"/>
              <a:gd name="connsiteY11" fmla="*/ 6410 h 10941"/>
              <a:gd name="connsiteX12" fmla="*/ 6900 w 10000"/>
              <a:gd name="connsiteY12" fmla="*/ 10538 h 10941"/>
              <a:gd name="connsiteX13" fmla="*/ 9243 w 10000"/>
              <a:gd name="connsiteY13" fmla="*/ 8513 h 10941"/>
              <a:gd name="connsiteX14" fmla="*/ 10000 w 10000"/>
              <a:gd name="connsiteY14" fmla="*/ 10940 h 10941"/>
              <a:gd name="connsiteX0" fmla="*/ 0 w 10000"/>
              <a:gd name="connsiteY0" fmla="*/ 941 h 10941"/>
              <a:gd name="connsiteX1" fmla="*/ 267 w 10000"/>
              <a:gd name="connsiteY1" fmla="*/ 4985 h 10941"/>
              <a:gd name="connsiteX2" fmla="*/ 3042 w 10000"/>
              <a:gd name="connsiteY2" fmla="*/ 5828 h 10941"/>
              <a:gd name="connsiteX3" fmla="*/ 3219 w 10000"/>
              <a:gd name="connsiteY3" fmla="*/ 1950 h 10941"/>
              <a:gd name="connsiteX4" fmla="*/ 3883 w 10000"/>
              <a:gd name="connsiteY4" fmla="*/ 0 h 10941"/>
              <a:gd name="connsiteX5" fmla="*/ 5118 w 10000"/>
              <a:gd name="connsiteY5" fmla="*/ 654 h 10941"/>
              <a:gd name="connsiteX6" fmla="*/ 6129 w 10000"/>
              <a:gd name="connsiteY6" fmla="*/ 2178 h 10941"/>
              <a:gd name="connsiteX7" fmla="*/ 7706 w 10000"/>
              <a:gd name="connsiteY7" fmla="*/ 1428 h 10941"/>
              <a:gd name="connsiteX8" fmla="*/ 3633 w 10000"/>
              <a:gd name="connsiteY8" fmla="*/ 5203 h 10941"/>
              <a:gd name="connsiteX9" fmla="*/ 3230 w 10000"/>
              <a:gd name="connsiteY9" fmla="*/ 5768 h 10941"/>
              <a:gd name="connsiteX10" fmla="*/ 5997 w 10000"/>
              <a:gd name="connsiteY10" fmla="*/ 6217 h 10941"/>
              <a:gd name="connsiteX11" fmla="*/ 6167 w 10000"/>
              <a:gd name="connsiteY11" fmla="*/ 6410 h 10941"/>
              <a:gd name="connsiteX12" fmla="*/ 6900 w 10000"/>
              <a:gd name="connsiteY12" fmla="*/ 10538 h 10941"/>
              <a:gd name="connsiteX13" fmla="*/ 9243 w 10000"/>
              <a:gd name="connsiteY13" fmla="*/ 8513 h 10941"/>
              <a:gd name="connsiteX14" fmla="*/ 10000 w 10000"/>
              <a:gd name="connsiteY14" fmla="*/ 10940 h 10941"/>
              <a:gd name="connsiteX0" fmla="*/ 0 w 10000"/>
              <a:gd name="connsiteY0" fmla="*/ 622 h 10622"/>
              <a:gd name="connsiteX1" fmla="*/ 267 w 10000"/>
              <a:gd name="connsiteY1" fmla="*/ 4666 h 10622"/>
              <a:gd name="connsiteX2" fmla="*/ 3042 w 10000"/>
              <a:gd name="connsiteY2" fmla="*/ 5509 h 10622"/>
              <a:gd name="connsiteX3" fmla="*/ 3219 w 10000"/>
              <a:gd name="connsiteY3" fmla="*/ 1631 h 10622"/>
              <a:gd name="connsiteX4" fmla="*/ 3883 w 10000"/>
              <a:gd name="connsiteY4" fmla="*/ 0 h 10622"/>
              <a:gd name="connsiteX5" fmla="*/ 5118 w 10000"/>
              <a:gd name="connsiteY5" fmla="*/ 335 h 10622"/>
              <a:gd name="connsiteX6" fmla="*/ 6129 w 10000"/>
              <a:gd name="connsiteY6" fmla="*/ 1859 h 10622"/>
              <a:gd name="connsiteX7" fmla="*/ 7706 w 10000"/>
              <a:gd name="connsiteY7" fmla="*/ 1109 h 10622"/>
              <a:gd name="connsiteX8" fmla="*/ 3633 w 10000"/>
              <a:gd name="connsiteY8" fmla="*/ 4884 h 10622"/>
              <a:gd name="connsiteX9" fmla="*/ 3230 w 10000"/>
              <a:gd name="connsiteY9" fmla="*/ 5449 h 10622"/>
              <a:gd name="connsiteX10" fmla="*/ 5997 w 10000"/>
              <a:gd name="connsiteY10" fmla="*/ 5898 h 10622"/>
              <a:gd name="connsiteX11" fmla="*/ 6167 w 10000"/>
              <a:gd name="connsiteY11" fmla="*/ 6091 h 10622"/>
              <a:gd name="connsiteX12" fmla="*/ 6900 w 10000"/>
              <a:gd name="connsiteY12" fmla="*/ 10219 h 10622"/>
              <a:gd name="connsiteX13" fmla="*/ 9243 w 10000"/>
              <a:gd name="connsiteY13" fmla="*/ 8194 h 10622"/>
              <a:gd name="connsiteX14" fmla="*/ 10000 w 10000"/>
              <a:gd name="connsiteY14" fmla="*/ 10621 h 10622"/>
              <a:gd name="connsiteX0" fmla="*/ 0 w 10000"/>
              <a:gd name="connsiteY0" fmla="*/ 732 h 10732"/>
              <a:gd name="connsiteX1" fmla="*/ 267 w 10000"/>
              <a:gd name="connsiteY1" fmla="*/ 4776 h 10732"/>
              <a:gd name="connsiteX2" fmla="*/ 3042 w 10000"/>
              <a:gd name="connsiteY2" fmla="*/ 5619 h 10732"/>
              <a:gd name="connsiteX3" fmla="*/ 3219 w 10000"/>
              <a:gd name="connsiteY3" fmla="*/ 1741 h 10732"/>
              <a:gd name="connsiteX4" fmla="*/ 3883 w 10000"/>
              <a:gd name="connsiteY4" fmla="*/ 110 h 10732"/>
              <a:gd name="connsiteX5" fmla="*/ 5118 w 10000"/>
              <a:gd name="connsiteY5" fmla="*/ 445 h 10732"/>
              <a:gd name="connsiteX6" fmla="*/ 6129 w 10000"/>
              <a:gd name="connsiteY6" fmla="*/ 1969 h 10732"/>
              <a:gd name="connsiteX7" fmla="*/ 7706 w 10000"/>
              <a:gd name="connsiteY7" fmla="*/ 1219 h 10732"/>
              <a:gd name="connsiteX8" fmla="*/ 3633 w 10000"/>
              <a:gd name="connsiteY8" fmla="*/ 4994 h 10732"/>
              <a:gd name="connsiteX9" fmla="*/ 3230 w 10000"/>
              <a:gd name="connsiteY9" fmla="*/ 5559 h 10732"/>
              <a:gd name="connsiteX10" fmla="*/ 5997 w 10000"/>
              <a:gd name="connsiteY10" fmla="*/ 6008 h 10732"/>
              <a:gd name="connsiteX11" fmla="*/ 6167 w 10000"/>
              <a:gd name="connsiteY11" fmla="*/ 6201 h 10732"/>
              <a:gd name="connsiteX12" fmla="*/ 6900 w 10000"/>
              <a:gd name="connsiteY12" fmla="*/ 10329 h 10732"/>
              <a:gd name="connsiteX13" fmla="*/ 9243 w 10000"/>
              <a:gd name="connsiteY13" fmla="*/ 8304 h 10732"/>
              <a:gd name="connsiteX14" fmla="*/ 10000 w 10000"/>
              <a:gd name="connsiteY14" fmla="*/ 10731 h 10732"/>
              <a:gd name="connsiteX0" fmla="*/ 0 w 10000"/>
              <a:gd name="connsiteY0" fmla="*/ 732 h 10732"/>
              <a:gd name="connsiteX1" fmla="*/ 267 w 10000"/>
              <a:gd name="connsiteY1" fmla="*/ 4776 h 10732"/>
              <a:gd name="connsiteX2" fmla="*/ 3042 w 10000"/>
              <a:gd name="connsiteY2" fmla="*/ 5619 h 10732"/>
              <a:gd name="connsiteX3" fmla="*/ 3219 w 10000"/>
              <a:gd name="connsiteY3" fmla="*/ 1741 h 10732"/>
              <a:gd name="connsiteX4" fmla="*/ 3883 w 10000"/>
              <a:gd name="connsiteY4" fmla="*/ 110 h 10732"/>
              <a:gd name="connsiteX5" fmla="*/ 5118 w 10000"/>
              <a:gd name="connsiteY5" fmla="*/ 445 h 10732"/>
              <a:gd name="connsiteX6" fmla="*/ 6129 w 10000"/>
              <a:gd name="connsiteY6" fmla="*/ 1969 h 10732"/>
              <a:gd name="connsiteX7" fmla="*/ 7706 w 10000"/>
              <a:gd name="connsiteY7" fmla="*/ 1219 h 10732"/>
              <a:gd name="connsiteX8" fmla="*/ 3633 w 10000"/>
              <a:gd name="connsiteY8" fmla="*/ 4994 h 10732"/>
              <a:gd name="connsiteX9" fmla="*/ 3230 w 10000"/>
              <a:gd name="connsiteY9" fmla="*/ 5559 h 10732"/>
              <a:gd name="connsiteX10" fmla="*/ 5997 w 10000"/>
              <a:gd name="connsiteY10" fmla="*/ 6008 h 10732"/>
              <a:gd name="connsiteX11" fmla="*/ 6167 w 10000"/>
              <a:gd name="connsiteY11" fmla="*/ 6201 h 10732"/>
              <a:gd name="connsiteX12" fmla="*/ 6900 w 10000"/>
              <a:gd name="connsiteY12" fmla="*/ 10329 h 10732"/>
              <a:gd name="connsiteX13" fmla="*/ 9243 w 10000"/>
              <a:gd name="connsiteY13" fmla="*/ 8304 h 10732"/>
              <a:gd name="connsiteX14" fmla="*/ 10000 w 10000"/>
              <a:gd name="connsiteY14" fmla="*/ 10731 h 10732"/>
              <a:gd name="connsiteX0" fmla="*/ 0 w 10000"/>
              <a:gd name="connsiteY0" fmla="*/ 622 h 10622"/>
              <a:gd name="connsiteX1" fmla="*/ 267 w 10000"/>
              <a:gd name="connsiteY1" fmla="*/ 4666 h 10622"/>
              <a:gd name="connsiteX2" fmla="*/ 3042 w 10000"/>
              <a:gd name="connsiteY2" fmla="*/ 5509 h 10622"/>
              <a:gd name="connsiteX3" fmla="*/ 3219 w 10000"/>
              <a:gd name="connsiteY3" fmla="*/ 1631 h 10622"/>
              <a:gd name="connsiteX4" fmla="*/ 3883 w 10000"/>
              <a:gd name="connsiteY4" fmla="*/ 0 h 10622"/>
              <a:gd name="connsiteX5" fmla="*/ 5250 w 10000"/>
              <a:gd name="connsiteY5" fmla="*/ 1228 h 10622"/>
              <a:gd name="connsiteX6" fmla="*/ 6129 w 10000"/>
              <a:gd name="connsiteY6" fmla="*/ 1859 h 10622"/>
              <a:gd name="connsiteX7" fmla="*/ 7706 w 10000"/>
              <a:gd name="connsiteY7" fmla="*/ 1109 h 10622"/>
              <a:gd name="connsiteX8" fmla="*/ 3633 w 10000"/>
              <a:gd name="connsiteY8" fmla="*/ 4884 h 10622"/>
              <a:gd name="connsiteX9" fmla="*/ 3230 w 10000"/>
              <a:gd name="connsiteY9" fmla="*/ 5449 h 10622"/>
              <a:gd name="connsiteX10" fmla="*/ 5997 w 10000"/>
              <a:gd name="connsiteY10" fmla="*/ 5898 h 10622"/>
              <a:gd name="connsiteX11" fmla="*/ 6167 w 10000"/>
              <a:gd name="connsiteY11" fmla="*/ 6091 h 10622"/>
              <a:gd name="connsiteX12" fmla="*/ 6900 w 10000"/>
              <a:gd name="connsiteY12" fmla="*/ 10219 h 10622"/>
              <a:gd name="connsiteX13" fmla="*/ 9243 w 10000"/>
              <a:gd name="connsiteY13" fmla="*/ 8194 h 10622"/>
              <a:gd name="connsiteX14" fmla="*/ 10000 w 10000"/>
              <a:gd name="connsiteY14" fmla="*/ 10621 h 10622"/>
              <a:gd name="connsiteX0" fmla="*/ 0 w 10000"/>
              <a:gd name="connsiteY0" fmla="*/ 622 h 10622"/>
              <a:gd name="connsiteX1" fmla="*/ 267 w 10000"/>
              <a:gd name="connsiteY1" fmla="*/ 4666 h 10622"/>
              <a:gd name="connsiteX2" fmla="*/ 3042 w 10000"/>
              <a:gd name="connsiteY2" fmla="*/ 5509 h 10622"/>
              <a:gd name="connsiteX3" fmla="*/ 3219 w 10000"/>
              <a:gd name="connsiteY3" fmla="*/ 1631 h 10622"/>
              <a:gd name="connsiteX4" fmla="*/ 3883 w 10000"/>
              <a:gd name="connsiteY4" fmla="*/ 0 h 10622"/>
              <a:gd name="connsiteX5" fmla="*/ 5250 w 10000"/>
              <a:gd name="connsiteY5" fmla="*/ 1228 h 10622"/>
              <a:gd name="connsiteX6" fmla="*/ 6129 w 10000"/>
              <a:gd name="connsiteY6" fmla="*/ 1859 h 10622"/>
              <a:gd name="connsiteX7" fmla="*/ 7706 w 10000"/>
              <a:gd name="connsiteY7" fmla="*/ 1109 h 10622"/>
              <a:gd name="connsiteX8" fmla="*/ 3633 w 10000"/>
              <a:gd name="connsiteY8" fmla="*/ 4884 h 10622"/>
              <a:gd name="connsiteX9" fmla="*/ 8679 w 10000"/>
              <a:gd name="connsiteY9" fmla="*/ 2302 h 10622"/>
              <a:gd name="connsiteX10" fmla="*/ 3230 w 10000"/>
              <a:gd name="connsiteY10" fmla="*/ 5449 h 10622"/>
              <a:gd name="connsiteX11" fmla="*/ 5997 w 10000"/>
              <a:gd name="connsiteY11" fmla="*/ 5898 h 10622"/>
              <a:gd name="connsiteX12" fmla="*/ 6167 w 10000"/>
              <a:gd name="connsiteY12" fmla="*/ 6091 h 10622"/>
              <a:gd name="connsiteX13" fmla="*/ 6900 w 10000"/>
              <a:gd name="connsiteY13" fmla="*/ 10219 h 10622"/>
              <a:gd name="connsiteX14" fmla="*/ 9243 w 10000"/>
              <a:gd name="connsiteY14" fmla="*/ 8194 h 10622"/>
              <a:gd name="connsiteX15" fmla="*/ 10000 w 10000"/>
              <a:gd name="connsiteY15" fmla="*/ 10621 h 10622"/>
              <a:gd name="connsiteX0" fmla="*/ 0 w 10050"/>
              <a:gd name="connsiteY0" fmla="*/ 2211 h 12211"/>
              <a:gd name="connsiteX1" fmla="*/ 267 w 10050"/>
              <a:gd name="connsiteY1" fmla="*/ 6255 h 12211"/>
              <a:gd name="connsiteX2" fmla="*/ 3042 w 10050"/>
              <a:gd name="connsiteY2" fmla="*/ 7098 h 12211"/>
              <a:gd name="connsiteX3" fmla="*/ 3219 w 10050"/>
              <a:gd name="connsiteY3" fmla="*/ 3220 h 12211"/>
              <a:gd name="connsiteX4" fmla="*/ 3883 w 10050"/>
              <a:gd name="connsiteY4" fmla="*/ 1589 h 12211"/>
              <a:gd name="connsiteX5" fmla="*/ 5250 w 10050"/>
              <a:gd name="connsiteY5" fmla="*/ 2817 h 12211"/>
              <a:gd name="connsiteX6" fmla="*/ 6129 w 10050"/>
              <a:gd name="connsiteY6" fmla="*/ 3448 h 12211"/>
              <a:gd name="connsiteX7" fmla="*/ 7706 w 10050"/>
              <a:gd name="connsiteY7" fmla="*/ 2698 h 12211"/>
              <a:gd name="connsiteX8" fmla="*/ 10050 w 10050"/>
              <a:gd name="connsiteY8" fmla="*/ 0 h 12211"/>
              <a:gd name="connsiteX9" fmla="*/ 8679 w 10050"/>
              <a:gd name="connsiteY9" fmla="*/ 3891 h 12211"/>
              <a:gd name="connsiteX10" fmla="*/ 3230 w 10050"/>
              <a:gd name="connsiteY10" fmla="*/ 7038 h 12211"/>
              <a:gd name="connsiteX11" fmla="*/ 5997 w 10050"/>
              <a:gd name="connsiteY11" fmla="*/ 7487 h 12211"/>
              <a:gd name="connsiteX12" fmla="*/ 6167 w 10050"/>
              <a:gd name="connsiteY12" fmla="*/ 7680 h 12211"/>
              <a:gd name="connsiteX13" fmla="*/ 6900 w 10050"/>
              <a:gd name="connsiteY13" fmla="*/ 11808 h 12211"/>
              <a:gd name="connsiteX14" fmla="*/ 9243 w 10050"/>
              <a:gd name="connsiteY14" fmla="*/ 9783 h 12211"/>
              <a:gd name="connsiteX15" fmla="*/ 10000 w 10050"/>
              <a:gd name="connsiteY15" fmla="*/ 12210 h 12211"/>
              <a:gd name="connsiteX0" fmla="*/ 0 w 12227"/>
              <a:gd name="connsiteY0" fmla="*/ 2211 h 12211"/>
              <a:gd name="connsiteX1" fmla="*/ 267 w 12227"/>
              <a:gd name="connsiteY1" fmla="*/ 6255 h 12211"/>
              <a:gd name="connsiteX2" fmla="*/ 3042 w 12227"/>
              <a:gd name="connsiteY2" fmla="*/ 7098 h 12211"/>
              <a:gd name="connsiteX3" fmla="*/ 3219 w 12227"/>
              <a:gd name="connsiteY3" fmla="*/ 3220 h 12211"/>
              <a:gd name="connsiteX4" fmla="*/ 3883 w 12227"/>
              <a:gd name="connsiteY4" fmla="*/ 1589 h 12211"/>
              <a:gd name="connsiteX5" fmla="*/ 5250 w 12227"/>
              <a:gd name="connsiteY5" fmla="*/ 2817 h 12211"/>
              <a:gd name="connsiteX6" fmla="*/ 6129 w 12227"/>
              <a:gd name="connsiteY6" fmla="*/ 3448 h 12211"/>
              <a:gd name="connsiteX7" fmla="*/ 7706 w 12227"/>
              <a:gd name="connsiteY7" fmla="*/ 2698 h 12211"/>
              <a:gd name="connsiteX8" fmla="*/ 10050 w 12227"/>
              <a:gd name="connsiteY8" fmla="*/ 0 h 12211"/>
              <a:gd name="connsiteX9" fmla="*/ 8679 w 12227"/>
              <a:gd name="connsiteY9" fmla="*/ 3891 h 12211"/>
              <a:gd name="connsiteX10" fmla="*/ 12224 w 12227"/>
              <a:gd name="connsiteY10" fmla="*/ 373 h 12211"/>
              <a:gd name="connsiteX11" fmla="*/ 5997 w 12227"/>
              <a:gd name="connsiteY11" fmla="*/ 7487 h 12211"/>
              <a:gd name="connsiteX12" fmla="*/ 6167 w 12227"/>
              <a:gd name="connsiteY12" fmla="*/ 7680 h 12211"/>
              <a:gd name="connsiteX13" fmla="*/ 6900 w 12227"/>
              <a:gd name="connsiteY13" fmla="*/ 11808 h 12211"/>
              <a:gd name="connsiteX14" fmla="*/ 9243 w 12227"/>
              <a:gd name="connsiteY14" fmla="*/ 9783 h 12211"/>
              <a:gd name="connsiteX15" fmla="*/ 10000 w 12227"/>
              <a:gd name="connsiteY15" fmla="*/ 12210 h 12211"/>
              <a:gd name="connsiteX0" fmla="*/ 0 w 13103"/>
              <a:gd name="connsiteY0" fmla="*/ 2211 h 12211"/>
              <a:gd name="connsiteX1" fmla="*/ 267 w 13103"/>
              <a:gd name="connsiteY1" fmla="*/ 6255 h 12211"/>
              <a:gd name="connsiteX2" fmla="*/ 3042 w 13103"/>
              <a:gd name="connsiteY2" fmla="*/ 7098 h 12211"/>
              <a:gd name="connsiteX3" fmla="*/ 3219 w 13103"/>
              <a:gd name="connsiteY3" fmla="*/ 3220 h 12211"/>
              <a:gd name="connsiteX4" fmla="*/ 3883 w 13103"/>
              <a:gd name="connsiteY4" fmla="*/ 1589 h 12211"/>
              <a:gd name="connsiteX5" fmla="*/ 5250 w 13103"/>
              <a:gd name="connsiteY5" fmla="*/ 2817 h 12211"/>
              <a:gd name="connsiteX6" fmla="*/ 6129 w 13103"/>
              <a:gd name="connsiteY6" fmla="*/ 3448 h 12211"/>
              <a:gd name="connsiteX7" fmla="*/ 7706 w 13103"/>
              <a:gd name="connsiteY7" fmla="*/ 2698 h 12211"/>
              <a:gd name="connsiteX8" fmla="*/ 10050 w 13103"/>
              <a:gd name="connsiteY8" fmla="*/ 0 h 12211"/>
              <a:gd name="connsiteX9" fmla="*/ 8679 w 13103"/>
              <a:gd name="connsiteY9" fmla="*/ 3891 h 12211"/>
              <a:gd name="connsiteX10" fmla="*/ 12224 w 13103"/>
              <a:gd name="connsiteY10" fmla="*/ 373 h 12211"/>
              <a:gd name="connsiteX11" fmla="*/ 13091 w 13103"/>
              <a:gd name="connsiteY11" fmla="*/ 3660 h 12211"/>
              <a:gd name="connsiteX12" fmla="*/ 6167 w 13103"/>
              <a:gd name="connsiteY12" fmla="*/ 7680 h 12211"/>
              <a:gd name="connsiteX13" fmla="*/ 6900 w 13103"/>
              <a:gd name="connsiteY13" fmla="*/ 11808 h 12211"/>
              <a:gd name="connsiteX14" fmla="*/ 9243 w 13103"/>
              <a:gd name="connsiteY14" fmla="*/ 9783 h 12211"/>
              <a:gd name="connsiteX15" fmla="*/ 10000 w 13103"/>
              <a:gd name="connsiteY15" fmla="*/ 12210 h 12211"/>
              <a:gd name="connsiteX0" fmla="*/ 0 w 13103"/>
              <a:gd name="connsiteY0" fmla="*/ 2211 h 12211"/>
              <a:gd name="connsiteX1" fmla="*/ 267 w 13103"/>
              <a:gd name="connsiteY1" fmla="*/ 6255 h 12211"/>
              <a:gd name="connsiteX2" fmla="*/ 3042 w 13103"/>
              <a:gd name="connsiteY2" fmla="*/ 7098 h 12211"/>
              <a:gd name="connsiteX3" fmla="*/ 3219 w 13103"/>
              <a:gd name="connsiteY3" fmla="*/ 3220 h 12211"/>
              <a:gd name="connsiteX4" fmla="*/ 3883 w 13103"/>
              <a:gd name="connsiteY4" fmla="*/ 1589 h 12211"/>
              <a:gd name="connsiteX5" fmla="*/ 5250 w 13103"/>
              <a:gd name="connsiteY5" fmla="*/ 2817 h 12211"/>
              <a:gd name="connsiteX6" fmla="*/ 5997 w 13103"/>
              <a:gd name="connsiteY6" fmla="*/ 5393 h 12211"/>
              <a:gd name="connsiteX7" fmla="*/ 7706 w 13103"/>
              <a:gd name="connsiteY7" fmla="*/ 2698 h 12211"/>
              <a:gd name="connsiteX8" fmla="*/ 10050 w 13103"/>
              <a:gd name="connsiteY8" fmla="*/ 0 h 12211"/>
              <a:gd name="connsiteX9" fmla="*/ 8679 w 13103"/>
              <a:gd name="connsiteY9" fmla="*/ 3891 h 12211"/>
              <a:gd name="connsiteX10" fmla="*/ 12224 w 13103"/>
              <a:gd name="connsiteY10" fmla="*/ 373 h 12211"/>
              <a:gd name="connsiteX11" fmla="*/ 13091 w 13103"/>
              <a:gd name="connsiteY11" fmla="*/ 3660 h 12211"/>
              <a:gd name="connsiteX12" fmla="*/ 6167 w 13103"/>
              <a:gd name="connsiteY12" fmla="*/ 7680 h 12211"/>
              <a:gd name="connsiteX13" fmla="*/ 6900 w 13103"/>
              <a:gd name="connsiteY13" fmla="*/ 11808 h 12211"/>
              <a:gd name="connsiteX14" fmla="*/ 9243 w 13103"/>
              <a:gd name="connsiteY14" fmla="*/ 9783 h 12211"/>
              <a:gd name="connsiteX15" fmla="*/ 10000 w 13103"/>
              <a:gd name="connsiteY15" fmla="*/ 12210 h 12211"/>
              <a:gd name="connsiteX0" fmla="*/ 0 w 13103"/>
              <a:gd name="connsiteY0" fmla="*/ 2211 h 12211"/>
              <a:gd name="connsiteX1" fmla="*/ 267 w 13103"/>
              <a:gd name="connsiteY1" fmla="*/ 6255 h 12211"/>
              <a:gd name="connsiteX2" fmla="*/ 3042 w 13103"/>
              <a:gd name="connsiteY2" fmla="*/ 7098 h 12211"/>
              <a:gd name="connsiteX3" fmla="*/ 3219 w 13103"/>
              <a:gd name="connsiteY3" fmla="*/ 3220 h 12211"/>
              <a:gd name="connsiteX4" fmla="*/ 3883 w 13103"/>
              <a:gd name="connsiteY4" fmla="*/ 1589 h 12211"/>
              <a:gd name="connsiteX5" fmla="*/ 5419 w 13103"/>
              <a:gd name="connsiteY5" fmla="*/ 2594 h 12211"/>
              <a:gd name="connsiteX6" fmla="*/ 5997 w 13103"/>
              <a:gd name="connsiteY6" fmla="*/ 5393 h 12211"/>
              <a:gd name="connsiteX7" fmla="*/ 7706 w 13103"/>
              <a:gd name="connsiteY7" fmla="*/ 2698 h 12211"/>
              <a:gd name="connsiteX8" fmla="*/ 10050 w 13103"/>
              <a:gd name="connsiteY8" fmla="*/ 0 h 12211"/>
              <a:gd name="connsiteX9" fmla="*/ 8679 w 13103"/>
              <a:gd name="connsiteY9" fmla="*/ 3891 h 12211"/>
              <a:gd name="connsiteX10" fmla="*/ 12224 w 13103"/>
              <a:gd name="connsiteY10" fmla="*/ 373 h 12211"/>
              <a:gd name="connsiteX11" fmla="*/ 13091 w 13103"/>
              <a:gd name="connsiteY11" fmla="*/ 3660 h 12211"/>
              <a:gd name="connsiteX12" fmla="*/ 6167 w 13103"/>
              <a:gd name="connsiteY12" fmla="*/ 7680 h 12211"/>
              <a:gd name="connsiteX13" fmla="*/ 6900 w 13103"/>
              <a:gd name="connsiteY13" fmla="*/ 11808 h 12211"/>
              <a:gd name="connsiteX14" fmla="*/ 9243 w 13103"/>
              <a:gd name="connsiteY14" fmla="*/ 9783 h 12211"/>
              <a:gd name="connsiteX15" fmla="*/ 10000 w 13103"/>
              <a:gd name="connsiteY15" fmla="*/ 12210 h 12211"/>
              <a:gd name="connsiteX0" fmla="*/ 0 w 13103"/>
              <a:gd name="connsiteY0" fmla="*/ 2211 h 12211"/>
              <a:gd name="connsiteX1" fmla="*/ 267 w 13103"/>
              <a:gd name="connsiteY1" fmla="*/ 6255 h 12211"/>
              <a:gd name="connsiteX2" fmla="*/ 3042 w 13103"/>
              <a:gd name="connsiteY2" fmla="*/ 7098 h 12211"/>
              <a:gd name="connsiteX3" fmla="*/ 3219 w 13103"/>
              <a:gd name="connsiteY3" fmla="*/ 3220 h 12211"/>
              <a:gd name="connsiteX4" fmla="*/ 3883 w 13103"/>
              <a:gd name="connsiteY4" fmla="*/ 1589 h 12211"/>
              <a:gd name="connsiteX5" fmla="*/ 5419 w 13103"/>
              <a:gd name="connsiteY5" fmla="*/ 2594 h 12211"/>
              <a:gd name="connsiteX6" fmla="*/ 5677 w 13103"/>
              <a:gd name="connsiteY6" fmla="*/ 6126 h 12211"/>
              <a:gd name="connsiteX7" fmla="*/ 7706 w 13103"/>
              <a:gd name="connsiteY7" fmla="*/ 2698 h 12211"/>
              <a:gd name="connsiteX8" fmla="*/ 10050 w 13103"/>
              <a:gd name="connsiteY8" fmla="*/ 0 h 12211"/>
              <a:gd name="connsiteX9" fmla="*/ 8679 w 13103"/>
              <a:gd name="connsiteY9" fmla="*/ 3891 h 12211"/>
              <a:gd name="connsiteX10" fmla="*/ 12224 w 13103"/>
              <a:gd name="connsiteY10" fmla="*/ 373 h 12211"/>
              <a:gd name="connsiteX11" fmla="*/ 13091 w 13103"/>
              <a:gd name="connsiteY11" fmla="*/ 3660 h 12211"/>
              <a:gd name="connsiteX12" fmla="*/ 6167 w 13103"/>
              <a:gd name="connsiteY12" fmla="*/ 7680 h 12211"/>
              <a:gd name="connsiteX13" fmla="*/ 6900 w 13103"/>
              <a:gd name="connsiteY13" fmla="*/ 11808 h 12211"/>
              <a:gd name="connsiteX14" fmla="*/ 9243 w 13103"/>
              <a:gd name="connsiteY14" fmla="*/ 9783 h 12211"/>
              <a:gd name="connsiteX15" fmla="*/ 10000 w 13103"/>
              <a:gd name="connsiteY15" fmla="*/ 12210 h 12211"/>
              <a:gd name="connsiteX0" fmla="*/ 0 w 13103"/>
              <a:gd name="connsiteY0" fmla="*/ 2211 h 12211"/>
              <a:gd name="connsiteX1" fmla="*/ 267 w 13103"/>
              <a:gd name="connsiteY1" fmla="*/ 6255 h 12211"/>
              <a:gd name="connsiteX2" fmla="*/ 3042 w 13103"/>
              <a:gd name="connsiteY2" fmla="*/ 7098 h 12211"/>
              <a:gd name="connsiteX3" fmla="*/ 3219 w 13103"/>
              <a:gd name="connsiteY3" fmla="*/ 3220 h 12211"/>
              <a:gd name="connsiteX4" fmla="*/ 3883 w 13103"/>
              <a:gd name="connsiteY4" fmla="*/ 1589 h 12211"/>
              <a:gd name="connsiteX5" fmla="*/ 5419 w 13103"/>
              <a:gd name="connsiteY5" fmla="*/ 2594 h 12211"/>
              <a:gd name="connsiteX6" fmla="*/ 5677 w 13103"/>
              <a:gd name="connsiteY6" fmla="*/ 6126 h 12211"/>
              <a:gd name="connsiteX7" fmla="*/ 7706 w 13103"/>
              <a:gd name="connsiteY7" fmla="*/ 2698 h 12211"/>
              <a:gd name="connsiteX8" fmla="*/ 10050 w 13103"/>
              <a:gd name="connsiteY8" fmla="*/ 0 h 12211"/>
              <a:gd name="connsiteX9" fmla="*/ 8679 w 13103"/>
              <a:gd name="connsiteY9" fmla="*/ 3891 h 12211"/>
              <a:gd name="connsiteX10" fmla="*/ 12224 w 13103"/>
              <a:gd name="connsiteY10" fmla="*/ 373 h 12211"/>
              <a:gd name="connsiteX11" fmla="*/ 13091 w 13103"/>
              <a:gd name="connsiteY11" fmla="*/ 3660 h 12211"/>
              <a:gd name="connsiteX12" fmla="*/ 6167 w 13103"/>
              <a:gd name="connsiteY12" fmla="*/ 7680 h 12211"/>
              <a:gd name="connsiteX13" fmla="*/ 6900 w 13103"/>
              <a:gd name="connsiteY13" fmla="*/ 11808 h 12211"/>
              <a:gd name="connsiteX14" fmla="*/ 9243 w 13103"/>
              <a:gd name="connsiteY14" fmla="*/ 9783 h 12211"/>
              <a:gd name="connsiteX15" fmla="*/ 10000 w 13103"/>
              <a:gd name="connsiteY15" fmla="*/ 12210 h 12211"/>
              <a:gd name="connsiteX0" fmla="*/ 0 w 13103"/>
              <a:gd name="connsiteY0" fmla="*/ 2211 h 12211"/>
              <a:gd name="connsiteX1" fmla="*/ 267 w 13103"/>
              <a:gd name="connsiteY1" fmla="*/ 6255 h 12211"/>
              <a:gd name="connsiteX2" fmla="*/ 3042 w 13103"/>
              <a:gd name="connsiteY2" fmla="*/ 7098 h 12211"/>
              <a:gd name="connsiteX3" fmla="*/ 3219 w 13103"/>
              <a:gd name="connsiteY3" fmla="*/ 3220 h 12211"/>
              <a:gd name="connsiteX4" fmla="*/ 3883 w 13103"/>
              <a:gd name="connsiteY4" fmla="*/ 1589 h 12211"/>
              <a:gd name="connsiteX5" fmla="*/ 5419 w 13103"/>
              <a:gd name="connsiteY5" fmla="*/ 2594 h 12211"/>
              <a:gd name="connsiteX6" fmla="*/ 5677 w 13103"/>
              <a:gd name="connsiteY6" fmla="*/ 6126 h 12211"/>
              <a:gd name="connsiteX7" fmla="*/ 7706 w 13103"/>
              <a:gd name="connsiteY7" fmla="*/ 2698 h 12211"/>
              <a:gd name="connsiteX8" fmla="*/ 10050 w 13103"/>
              <a:gd name="connsiteY8" fmla="*/ 0 h 12211"/>
              <a:gd name="connsiteX9" fmla="*/ 8679 w 13103"/>
              <a:gd name="connsiteY9" fmla="*/ 3891 h 12211"/>
              <a:gd name="connsiteX10" fmla="*/ 12224 w 13103"/>
              <a:gd name="connsiteY10" fmla="*/ 373 h 12211"/>
              <a:gd name="connsiteX11" fmla="*/ 13091 w 13103"/>
              <a:gd name="connsiteY11" fmla="*/ 3660 h 12211"/>
              <a:gd name="connsiteX12" fmla="*/ 6167 w 13103"/>
              <a:gd name="connsiteY12" fmla="*/ 7680 h 12211"/>
              <a:gd name="connsiteX13" fmla="*/ 6900 w 13103"/>
              <a:gd name="connsiteY13" fmla="*/ 11808 h 12211"/>
              <a:gd name="connsiteX14" fmla="*/ 9243 w 13103"/>
              <a:gd name="connsiteY14" fmla="*/ 9783 h 12211"/>
              <a:gd name="connsiteX15" fmla="*/ 10000 w 13103"/>
              <a:gd name="connsiteY15" fmla="*/ 12210 h 12211"/>
              <a:gd name="connsiteX0" fmla="*/ 0 w 13103"/>
              <a:gd name="connsiteY0" fmla="*/ 2211 h 12211"/>
              <a:gd name="connsiteX1" fmla="*/ 267 w 13103"/>
              <a:gd name="connsiteY1" fmla="*/ 6255 h 12211"/>
              <a:gd name="connsiteX2" fmla="*/ 3042 w 13103"/>
              <a:gd name="connsiteY2" fmla="*/ 7098 h 12211"/>
              <a:gd name="connsiteX3" fmla="*/ 3219 w 13103"/>
              <a:gd name="connsiteY3" fmla="*/ 3220 h 12211"/>
              <a:gd name="connsiteX4" fmla="*/ 3883 w 13103"/>
              <a:gd name="connsiteY4" fmla="*/ 1589 h 12211"/>
              <a:gd name="connsiteX5" fmla="*/ 5419 w 13103"/>
              <a:gd name="connsiteY5" fmla="*/ 2594 h 12211"/>
              <a:gd name="connsiteX6" fmla="*/ 5677 w 13103"/>
              <a:gd name="connsiteY6" fmla="*/ 6126 h 12211"/>
              <a:gd name="connsiteX7" fmla="*/ 7029 w 13103"/>
              <a:gd name="connsiteY7" fmla="*/ 3814 h 12211"/>
              <a:gd name="connsiteX8" fmla="*/ 10050 w 13103"/>
              <a:gd name="connsiteY8" fmla="*/ 0 h 12211"/>
              <a:gd name="connsiteX9" fmla="*/ 8679 w 13103"/>
              <a:gd name="connsiteY9" fmla="*/ 3891 h 12211"/>
              <a:gd name="connsiteX10" fmla="*/ 12224 w 13103"/>
              <a:gd name="connsiteY10" fmla="*/ 373 h 12211"/>
              <a:gd name="connsiteX11" fmla="*/ 13091 w 13103"/>
              <a:gd name="connsiteY11" fmla="*/ 3660 h 12211"/>
              <a:gd name="connsiteX12" fmla="*/ 6167 w 13103"/>
              <a:gd name="connsiteY12" fmla="*/ 7680 h 12211"/>
              <a:gd name="connsiteX13" fmla="*/ 6900 w 13103"/>
              <a:gd name="connsiteY13" fmla="*/ 11808 h 12211"/>
              <a:gd name="connsiteX14" fmla="*/ 9243 w 13103"/>
              <a:gd name="connsiteY14" fmla="*/ 9783 h 12211"/>
              <a:gd name="connsiteX15" fmla="*/ 10000 w 13103"/>
              <a:gd name="connsiteY15" fmla="*/ 12210 h 12211"/>
              <a:gd name="connsiteX0" fmla="*/ 0 w 13103"/>
              <a:gd name="connsiteY0" fmla="*/ 2211 h 12211"/>
              <a:gd name="connsiteX1" fmla="*/ 267 w 13103"/>
              <a:gd name="connsiteY1" fmla="*/ 6255 h 12211"/>
              <a:gd name="connsiteX2" fmla="*/ 3042 w 13103"/>
              <a:gd name="connsiteY2" fmla="*/ 7098 h 12211"/>
              <a:gd name="connsiteX3" fmla="*/ 3219 w 13103"/>
              <a:gd name="connsiteY3" fmla="*/ 3220 h 12211"/>
              <a:gd name="connsiteX4" fmla="*/ 3883 w 13103"/>
              <a:gd name="connsiteY4" fmla="*/ 1589 h 12211"/>
              <a:gd name="connsiteX5" fmla="*/ 5419 w 13103"/>
              <a:gd name="connsiteY5" fmla="*/ 2594 h 12211"/>
              <a:gd name="connsiteX6" fmla="*/ 5677 w 13103"/>
              <a:gd name="connsiteY6" fmla="*/ 6126 h 12211"/>
              <a:gd name="connsiteX7" fmla="*/ 7029 w 13103"/>
              <a:gd name="connsiteY7" fmla="*/ 3814 h 12211"/>
              <a:gd name="connsiteX8" fmla="*/ 10050 w 13103"/>
              <a:gd name="connsiteY8" fmla="*/ 0 h 12211"/>
              <a:gd name="connsiteX9" fmla="*/ 10843 w 13103"/>
              <a:gd name="connsiteY9" fmla="*/ 5262 h 12211"/>
              <a:gd name="connsiteX10" fmla="*/ 12224 w 13103"/>
              <a:gd name="connsiteY10" fmla="*/ 373 h 12211"/>
              <a:gd name="connsiteX11" fmla="*/ 13091 w 13103"/>
              <a:gd name="connsiteY11" fmla="*/ 3660 h 12211"/>
              <a:gd name="connsiteX12" fmla="*/ 6167 w 13103"/>
              <a:gd name="connsiteY12" fmla="*/ 7680 h 12211"/>
              <a:gd name="connsiteX13" fmla="*/ 6900 w 13103"/>
              <a:gd name="connsiteY13" fmla="*/ 11808 h 12211"/>
              <a:gd name="connsiteX14" fmla="*/ 9243 w 13103"/>
              <a:gd name="connsiteY14" fmla="*/ 9783 h 12211"/>
              <a:gd name="connsiteX15" fmla="*/ 10000 w 13103"/>
              <a:gd name="connsiteY15" fmla="*/ 12210 h 12211"/>
              <a:gd name="connsiteX0" fmla="*/ 0 w 13103"/>
              <a:gd name="connsiteY0" fmla="*/ 1842 h 11842"/>
              <a:gd name="connsiteX1" fmla="*/ 267 w 13103"/>
              <a:gd name="connsiteY1" fmla="*/ 5886 h 11842"/>
              <a:gd name="connsiteX2" fmla="*/ 3042 w 13103"/>
              <a:gd name="connsiteY2" fmla="*/ 6729 h 11842"/>
              <a:gd name="connsiteX3" fmla="*/ 3219 w 13103"/>
              <a:gd name="connsiteY3" fmla="*/ 2851 h 11842"/>
              <a:gd name="connsiteX4" fmla="*/ 3883 w 13103"/>
              <a:gd name="connsiteY4" fmla="*/ 1220 h 11842"/>
              <a:gd name="connsiteX5" fmla="*/ 5419 w 13103"/>
              <a:gd name="connsiteY5" fmla="*/ 2225 h 11842"/>
              <a:gd name="connsiteX6" fmla="*/ 5677 w 13103"/>
              <a:gd name="connsiteY6" fmla="*/ 5757 h 11842"/>
              <a:gd name="connsiteX7" fmla="*/ 7029 w 13103"/>
              <a:gd name="connsiteY7" fmla="*/ 3445 h 11842"/>
              <a:gd name="connsiteX8" fmla="*/ 9072 w 13103"/>
              <a:gd name="connsiteY8" fmla="*/ 2629 h 11842"/>
              <a:gd name="connsiteX9" fmla="*/ 10843 w 13103"/>
              <a:gd name="connsiteY9" fmla="*/ 4893 h 11842"/>
              <a:gd name="connsiteX10" fmla="*/ 12224 w 13103"/>
              <a:gd name="connsiteY10" fmla="*/ 4 h 11842"/>
              <a:gd name="connsiteX11" fmla="*/ 13091 w 13103"/>
              <a:gd name="connsiteY11" fmla="*/ 3291 h 11842"/>
              <a:gd name="connsiteX12" fmla="*/ 6167 w 13103"/>
              <a:gd name="connsiteY12" fmla="*/ 7311 h 11842"/>
              <a:gd name="connsiteX13" fmla="*/ 6900 w 13103"/>
              <a:gd name="connsiteY13" fmla="*/ 11439 h 11842"/>
              <a:gd name="connsiteX14" fmla="*/ 9243 w 13103"/>
              <a:gd name="connsiteY14" fmla="*/ 9414 h 11842"/>
              <a:gd name="connsiteX15" fmla="*/ 10000 w 13103"/>
              <a:gd name="connsiteY15" fmla="*/ 11841 h 11842"/>
              <a:gd name="connsiteX0" fmla="*/ 0 w 13103"/>
              <a:gd name="connsiteY0" fmla="*/ 1842 h 11842"/>
              <a:gd name="connsiteX1" fmla="*/ 267 w 13103"/>
              <a:gd name="connsiteY1" fmla="*/ 5886 h 11842"/>
              <a:gd name="connsiteX2" fmla="*/ 3042 w 13103"/>
              <a:gd name="connsiteY2" fmla="*/ 6729 h 11842"/>
              <a:gd name="connsiteX3" fmla="*/ 3219 w 13103"/>
              <a:gd name="connsiteY3" fmla="*/ 2851 h 11842"/>
              <a:gd name="connsiteX4" fmla="*/ 3883 w 13103"/>
              <a:gd name="connsiteY4" fmla="*/ 1220 h 11842"/>
              <a:gd name="connsiteX5" fmla="*/ 5419 w 13103"/>
              <a:gd name="connsiteY5" fmla="*/ 2225 h 11842"/>
              <a:gd name="connsiteX6" fmla="*/ 5677 w 13103"/>
              <a:gd name="connsiteY6" fmla="*/ 5757 h 11842"/>
              <a:gd name="connsiteX7" fmla="*/ 7029 w 13103"/>
              <a:gd name="connsiteY7" fmla="*/ 3445 h 11842"/>
              <a:gd name="connsiteX8" fmla="*/ 9072 w 13103"/>
              <a:gd name="connsiteY8" fmla="*/ 2629 h 11842"/>
              <a:gd name="connsiteX9" fmla="*/ 10843 w 13103"/>
              <a:gd name="connsiteY9" fmla="*/ 4893 h 11842"/>
              <a:gd name="connsiteX10" fmla="*/ 12224 w 13103"/>
              <a:gd name="connsiteY10" fmla="*/ 4 h 11842"/>
              <a:gd name="connsiteX11" fmla="*/ 13091 w 13103"/>
              <a:gd name="connsiteY11" fmla="*/ 3291 h 11842"/>
              <a:gd name="connsiteX12" fmla="*/ 6167 w 13103"/>
              <a:gd name="connsiteY12" fmla="*/ 7311 h 11842"/>
              <a:gd name="connsiteX13" fmla="*/ 6900 w 13103"/>
              <a:gd name="connsiteY13" fmla="*/ 11439 h 11842"/>
              <a:gd name="connsiteX14" fmla="*/ 9243 w 13103"/>
              <a:gd name="connsiteY14" fmla="*/ 9414 h 11842"/>
              <a:gd name="connsiteX15" fmla="*/ 10000 w 13103"/>
              <a:gd name="connsiteY15" fmla="*/ 11841 h 11842"/>
              <a:gd name="connsiteX0" fmla="*/ 0 w 13103"/>
              <a:gd name="connsiteY0" fmla="*/ 1842 h 11842"/>
              <a:gd name="connsiteX1" fmla="*/ 267 w 13103"/>
              <a:gd name="connsiteY1" fmla="*/ 5886 h 11842"/>
              <a:gd name="connsiteX2" fmla="*/ 3042 w 13103"/>
              <a:gd name="connsiteY2" fmla="*/ 6729 h 11842"/>
              <a:gd name="connsiteX3" fmla="*/ 3219 w 13103"/>
              <a:gd name="connsiteY3" fmla="*/ 2851 h 11842"/>
              <a:gd name="connsiteX4" fmla="*/ 3883 w 13103"/>
              <a:gd name="connsiteY4" fmla="*/ 1220 h 11842"/>
              <a:gd name="connsiteX5" fmla="*/ 5419 w 13103"/>
              <a:gd name="connsiteY5" fmla="*/ 2225 h 11842"/>
              <a:gd name="connsiteX6" fmla="*/ 5677 w 13103"/>
              <a:gd name="connsiteY6" fmla="*/ 5757 h 11842"/>
              <a:gd name="connsiteX7" fmla="*/ 7029 w 13103"/>
              <a:gd name="connsiteY7" fmla="*/ 3445 h 11842"/>
              <a:gd name="connsiteX8" fmla="*/ 9241 w 13103"/>
              <a:gd name="connsiteY8" fmla="*/ 3905 h 11842"/>
              <a:gd name="connsiteX9" fmla="*/ 10843 w 13103"/>
              <a:gd name="connsiteY9" fmla="*/ 4893 h 11842"/>
              <a:gd name="connsiteX10" fmla="*/ 12224 w 13103"/>
              <a:gd name="connsiteY10" fmla="*/ 4 h 11842"/>
              <a:gd name="connsiteX11" fmla="*/ 13091 w 13103"/>
              <a:gd name="connsiteY11" fmla="*/ 3291 h 11842"/>
              <a:gd name="connsiteX12" fmla="*/ 6167 w 13103"/>
              <a:gd name="connsiteY12" fmla="*/ 7311 h 11842"/>
              <a:gd name="connsiteX13" fmla="*/ 6900 w 13103"/>
              <a:gd name="connsiteY13" fmla="*/ 11439 h 11842"/>
              <a:gd name="connsiteX14" fmla="*/ 9243 w 13103"/>
              <a:gd name="connsiteY14" fmla="*/ 9414 h 11842"/>
              <a:gd name="connsiteX15" fmla="*/ 10000 w 13103"/>
              <a:gd name="connsiteY15" fmla="*/ 11841 h 11842"/>
              <a:gd name="connsiteX0" fmla="*/ 0 w 13103"/>
              <a:gd name="connsiteY0" fmla="*/ 1842 h 11842"/>
              <a:gd name="connsiteX1" fmla="*/ 267 w 13103"/>
              <a:gd name="connsiteY1" fmla="*/ 5886 h 11842"/>
              <a:gd name="connsiteX2" fmla="*/ 3042 w 13103"/>
              <a:gd name="connsiteY2" fmla="*/ 6729 h 11842"/>
              <a:gd name="connsiteX3" fmla="*/ 3219 w 13103"/>
              <a:gd name="connsiteY3" fmla="*/ 2851 h 11842"/>
              <a:gd name="connsiteX4" fmla="*/ 3883 w 13103"/>
              <a:gd name="connsiteY4" fmla="*/ 1220 h 11842"/>
              <a:gd name="connsiteX5" fmla="*/ 5419 w 13103"/>
              <a:gd name="connsiteY5" fmla="*/ 2225 h 11842"/>
              <a:gd name="connsiteX6" fmla="*/ 5677 w 13103"/>
              <a:gd name="connsiteY6" fmla="*/ 5757 h 11842"/>
              <a:gd name="connsiteX7" fmla="*/ 7217 w 13103"/>
              <a:gd name="connsiteY7" fmla="*/ 3668 h 11842"/>
              <a:gd name="connsiteX8" fmla="*/ 9241 w 13103"/>
              <a:gd name="connsiteY8" fmla="*/ 3905 h 11842"/>
              <a:gd name="connsiteX9" fmla="*/ 10843 w 13103"/>
              <a:gd name="connsiteY9" fmla="*/ 4893 h 11842"/>
              <a:gd name="connsiteX10" fmla="*/ 12224 w 13103"/>
              <a:gd name="connsiteY10" fmla="*/ 4 h 11842"/>
              <a:gd name="connsiteX11" fmla="*/ 13091 w 13103"/>
              <a:gd name="connsiteY11" fmla="*/ 3291 h 11842"/>
              <a:gd name="connsiteX12" fmla="*/ 6167 w 13103"/>
              <a:gd name="connsiteY12" fmla="*/ 7311 h 11842"/>
              <a:gd name="connsiteX13" fmla="*/ 6900 w 13103"/>
              <a:gd name="connsiteY13" fmla="*/ 11439 h 11842"/>
              <a:gd name="connsiteX14" fmla="*/ 9243 w 13103"/>
              <a:gd name="connsiteY14" fmla="*/ 9414 h 11842"/>
              <a:gd name="connsiteX15" fmla="*/ 10000 w 13103"/>
              <a:gd name="connsiteY15" fmla="*/ 11841 h 11842"/>
              <a:gd name="connsiteX0" fmla="*/ 0 w 13103"/>
              <a:gd name="connsiteY0" fmla="*/ 1842 h 11891"/>
              <a:gd name="connsiteX1" fmla="*/ 267 w 13103"/>
              <a:gd name="connsiteY1" fmla="*/ 5886 h 11891"/>
              <a:gd name="connsiteX2" fmla="*/ 3042 w 13103"/>
              <a:gd name="connsiteY2" fmla="*/ 6729 h 11891"/>
              <a:gd name="connsiteX3" fmla="*/ 3219 w 13103"/>
              <a:gd name="connsiteY3" fmla="*/ 2851 h 11891"/>
              <a:gd name="connsiteX4" fmla="*/ 3883 w 13103"/>
              <a:gd name="connsiteY4" fmla="*/ 1220 h 11891"/>
              <a:gd name="connsiteX5" fmla="*/ 5419 w 13103"/>
              <a:gd name="connsiteY5" fmla="*/ 2225 h 11891"/>
              <a:gd name="connsiteX6" fmla="*/ 5677 w 13103"/>
              <a:gd name="connsiteY6" fmla="*/ 5757 h 11891"/>
              <a:gd name="connsiteX7" fmla="*/ 7217 w 13103"/>
              <a:gd name="connsiteY7" fmla="*/ 3668 h 11891"/>
              <a:gd name="connsiteX8" fmla="*/ 9241 w 13103"/>
              <a:gd name="connsiteY8" fmla="*/ 3905 h 11891"/>
              <a:gd name="connsiteX9" fmla="*/ 10843 w 13103"/>
              <a:gd name="connsiteY9" fmla="*/ 4893 h 11891"/>
              <a:gd name="connsiteX10" fmla="*/ 12224 w 13103"/>
              <a:gd name="connsiteY10" fmla="*/ 4 h 11891"/>
              <a:gd name="connsiteX11" fmla="*/ 13091 w 13103"/>
              <a:gd name="connsiteY11" fmla="*/ 3291 h 11891"/>
              <a:gd name="connsiteX12" fmla="*/ 6167 w 13103"/>
              <a:gd name="connsiteY12" fmla="*/ 7311 h 11891"/>
              <a:gd name="connsiteX13" fmla="*/ 6900 w 13103"/>
              <a:gd name="connsiteY13" fmla="*/ 11439 h 11891"/>
              <a:gd name="connsiteX14" fmla="*/ 10000 w 13103"/>
              <a:gd name="connsiteY14" fmla="*/ 11841 h 11891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217 w 13122"/>
              <a:gd name="connsiteY7" fmla="*/ 3668 h 12588"/>
              <a:gd name="connsiteX8" fmla="*/ 9241 w 13122"/>
              <a:gd name="connsiteY8" fmla="*/ 3905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6991 w 13122"/>
              <a:gd name="connsiteY7" fmla="*/ 3445 h 12588"/>
              <a:gd name="connsiteX8" fmla="*/ 9241 w 13122"/>
              <a:gd name="connsiteY8" fmla="*/ 3905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142 w 13122"/>
              <a:gd name="connsiteY7" fmla="*/ 3668 h 12588"/>
              <a:gd name="connsiteX8" fmla="*/ 9241 w 13122"/>
              <a:gd name="connsiteY8" fmla="*/ 3905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142 w 13122"/>
              <a:gd name="connsiteY7" fmla="*/ 3668 h 12588"/>
              <a:gd name="connsiteX8" fmla="*/ 9222 w 13122"/>
              <a:gd name="connsiteY8" fmla="*/ 428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142 w 13122"/>
              <a:gd name="connsiteY7" fmla="*/ 3668 h 12588"/>
              <a:gd name="connsiteX8" fmla="*/ 9222 w 13122"/>
              <a:gd name="connsiteY8" fmla="*/ 428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142 w 13122"/>
              <a:gd name="connsiteY7" fmla="*/ 3668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142 w 13122"/>
              <a:gd name="connsiteY7" fmla="*/ 3668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142 w 13122"/>
              <a:gd name="connsiteY7" fmla="*/ 3668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142 w 13122"/>
              <a:gd name="connsiteY7" fmla="*/ 3668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010 w 13122"/>
              <a:gd name="connsiteY7" fmla="*/ 3477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255 w 13122"/>
              <a:gd name="connsiteY7" fmla="*/ 3892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142 w 13122"/>
              <a:gd name="connsiteY7" fmla="*/ 3605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349 w 13122"/>
              <a:gd name="connsiteY7" fmla="*/ 3637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293 w 13122"/>
              <a:gd name="connsiteY7" fmla="*/ 3478 h 12588"/>
              <a:gd name="connsiteX8" fmla="*/ 9222 w 13122"/>
              <a:gd name="connsiteY8" fmla="*/ 4798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293 w 13122"/>
              <a:gd name="connsiteY7" fmla="*/ 3478 h 12588"/>
              <a:gd name="connsiteX8" fmla="*/ 9636 w 13122"/>
              <a:gd name="connsiteY8" fmla="*/ 6552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293 w 13122"/>
              <a:gd name="connsiteY7" fmla="*/ 3478 h 12588"/>
              <a:gd name="connsiteX8" fmla="*/ 9109 w 13122"/>
              <a:gd name="connsiteY8" fmla="*/ 4607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2 h 12588"/>
              <a:gd name="connsiteX1" fmla="*/ 267 w 13122"/>
              <a:gd name="connsiteY1" fmla="*/ 5886 h 12588"/>
              <a:gd name="connsiteX2" fmla="*/ 3042 w 13122"/>
              <a:gd name="connsiteY2" fmla="*/ 6729 h 12588"/>
              <a:gd name="connsiteX3" fmla="*/ 3219 w 13122"/>
              <a:gd name="connsiteY3" fmla="*/ 2851 h 12588"/>
              <a:gd name="connsiteX4" fmla="*/ 3883 w 13122"/>
              <a:gd name="connsiteY4" fmla="*/ 1220 h 12588"/>
              <a:gd name="connsiteX5" fmla="*/ 5419 w 13122"/>
              <a:gd name="connsiteY5" fmla="*/ 2225 h 12588"/>
              <a:gd name="connsiteX6" fmla="*/ 5677 w 13122"/>
              <a:gd name="connsiteY6" fmla="*/ 5757 h 12588"/>
              <a:gd name="connsiteX7" fmla="*/ 7293 w 13122"/>
              <a:gd name="connsiteY7" fmla="*/ 3478 h 12588"/>
              <a:gd name="connsiteX8" fmla="*/ 9109 w 13122"/>
              <a:gd name="connsiteY8" fmla="*/ 4607 h 12588"/>
              <a:gd name="connsiteX9" fmla="*/ 10843 w 13122"/>
              <a:gd name="connsiteY9" fmla="*/ 4893 h 12588"/>
              <a:gd name="connsiteX10" fmla="*/ 12224 w 13122"/>
              <a:gd name="connsiteY10" fmla="*/ 4 h 12588"/>
              <a:gd name="connsiteX11" fmla="*/ 13091 w 13122"/>
              <a:gd name="connsiteY11" fmla="*/ 3291 h 12588"/>
              <a:gd name="connsiteX12" fmla="*/ 10758 w 13122"/>
              <a:gd name="connsiteY12" fmla="*/ 11201 h 12588"/>
              <a:gd name="connsiteX13" fmla="*/ 6900 w 13122"/>
              <a:gd name="connsiteY13" fmla="*/ 11439 h 12588"/>
              <a:gd name="connsiteX14" fmla="*/ 10000 w 13122"/>
              <a:gd name="connsiteY14" fmla="*/ 11841 h 12588"/>
              <a:gd name="connsiteX0" fmla="*/ 0 w 13122"/>
              <a:gd name="connsiteY0" fmla="*/ 1841 h 12587"/>
              <a:gd name="connsiteX1" fmla="*/ 267 w 13122"/>
              <a:gd name="connsiteY1" fmla="*/ 5885 h 12587"/>
              <a:gd name="connsiteX2" fmla="*/ 3042 w 13122"/>
              <a:gd name="connsiteY2" fmla="*/ 6728 h 12587"/>
              <a:gd name="connsiteX3" fmla="*/ 3219 w 13122"/>
              <a:gd name="connsiteY3" fmla="*/ 2850 h 12587"/>
              <a:gd name="connsiteX4" fmla="*/ 3883 w 13122"/>
              <a:gd name="connsiteY4" fmla="*/ 1219 h 12587"/>
              <a:gd name="connsiteX5" fmla="*/ 5419 w 13122"/>
              <a:gd name="connsiteY5" fmla="*/ 2224 h 12587"/>
              <a:gd name="connsiteX6" fmla="*/ 5677 w 13122"/>
              <a:gd name="connsiteY6" fmla="*/ 5756 h 12587"/>
              <a:gd name="connsiteX7" fmla="*/ 7293 w 13122"/>
              <a:gd name="connsiteY7" fmla="*/ 3477 h 12587"/>
              <a:gd name="connsiteX8" fmla="*/ 9109 w 13122"/>
              <a:gd name="connsiteY8" fmla="*/ 4606 h 12587"/>
              <a:gd name="connsiteX9" fmla="*/ 9507 w 13122"/>
              <a:gd name="connsiteY9" fmla="*/ 6359 h 12587"/>
              <a:gd name="connsiteX10" fmla="*/ 12224 w 13122"/>
              <a:gd name="connsiteY10" fmla="*/ 3 h 12587"/>
              <a:gd name="connsiteX11" fmla="*/ 13091 w 13122"/>
              <a:gd name="connsiteY11" fmla="*/ 3290 h 12587"/>
              <a:gd name="connsiteX12" fmla="*/ 10758 w 13122"/>
              <a:gd name="connsiteY12" fmla="*/ 11200 h 12587"/>
              <a:gd name="connsiteX13" fmla="*/ 6900 w 13122"/>
              <a:gd name="connsiteY13" fmla="*/ 11438 h 12587"/>
              <a:gd name="connsiteX14" fmla="*/ 10000 w 13122"/>
              <a:gd name="connsiteY14" fmla="*/ 11840 h 12587"/>
              <a:gd name="connsiteX0" fmla="*/ 0 w 13141"/>
              <a:gd name="connsiteY0" fmla="*/ 2160 h 12587"/>
              <a:gd name="connsiteX1" fmla="*/ 286 w 13141"/>
              <a:gd name="connsiteY1" fmla="*/ 5885 h 12587"/>
              <a:gd name="connsiteX2" fmla="*/ 3061 w 13141"/>
              <a:gd name="connsiteY2" fmla="*/ 6728 h 12587"/>
              <a:gd name="connsiteX3" fmla="*/ 3238 w 13141"/>
              <a:gd name="connsiteY3" fmla="*/ 2850 h 12587"/>
              <a:gd name="connsiteX4" fmla="*/ 3902 w 13141"/>
              <a:gd name="connsiteY4" fmla="*/ 1219 h 12587"/>
              <a:gd name="connsiteX5" fmla="*/ 5438 w 13141"/>
              <a:gd name="connsiteY5" fmla="*/ 2224 h 12587"/>
              <a:gd name="connsiteX6" fmla="*/ 5696 w 13141"/>
              <a:gd name="connsiteY6" fmla="*/ 5756 h 12587"/>
              <a:gd name="connsiteX7" fmla="*/ 7312 w 13141"/>
              <a:gd name="connsiteY7" fmla="*/ 3477 h 12587"/>
              <a:gd name="connsiteX8" fmla="*/ 9128 w 13141"/>
              <a:gd name="connsiteY8" fmla="*/ 4606 h 12587"/>
              <a:gd name="connsiteX9" fmla="*/ 9526 w 13141"/>
              <a:gd name="connsiteY9" fmla="*/ 6359 h 12587"/>
              <a:gd name="connsiteX10" fmla="*/ 12243 w 13141"/>
              <a:gd name="connsiteY10" fmla="*/ 3 h 12587"/>
              <a:gd name="connsiteX11" fmla="*/ 13110 w 13141"/>
              <a:gd name="connsiteY11" fmla="*/ 3290 h 12587"/>
              <a:gd name="connsiteX12" fmla="*/ 10777 w 13141"/>
              <a:gd name="connsiteY12" fmla="*/ 11200 h 12587"/>
              <a:gd name="connsiteX13" fmla="*/ 6919 w 13141"/>
              <a:gd name="connsiteY13" fmla="*/ 11438 h 12587"/>
              <a:gd name="connsiteX14" fmla="*/ 10019 w 13141"/>
              <a:gd name="connsiteY14" fmla="*/ 11840 h 12587"/>
              <a:gd name="connsiteX0" fmla="*/ 0 w 13197"/>
              <a:gd name="connsiteY0" fmla="*/ 1905 h 12587"/>
              <a:gd name="connsiteX1" fmla="*/ 342 w 13197"/>
              <a:gd name="connsiteY1" fmla="*/ 5885 h 12587"/>
              <a:gd name="connsiteX2" fmla="*/ 3117 w 13197"/>
              <a:gd name="connsiteY2" fmla="*/ 6728 h 12587"/>
              <a:gd name="connsiteX3" fmla="*/ 3294 w 13197"/>
              <a:gd name="connsiteY3" fmla="*/ 2850 h 12587"/>
              <a:gd name="connsiteX4" fmla="*/ 3958 w 13197"/>
              <a:gd name="connsiteY4" fmla="*/ 1219 h 12587"/>
              <a:gd name="connsiteX5" fmla="*/ 5494 w 13197"/>
              <a:gd name="connsiteY5" fmla="*/ 2224 h 12587"/>
              <a:gd name="connsiteX6" fmla="*/ 5752 w 13197"/>
              <a:gd name="connsiteY6" fmla="*/ 5756 h 12587"/>
              <a:gd name="connsiteX7" fmla="*/ 7368 w 13197"/>
              <a:gd name="connsiteY7" fmla="*/ 3477 h 12587"/>
              <a:gd name="connsiteX8" fmla="*/ 9184 w 13197"/>
              <a:gd name="connsiteY8" fmla="*/ 4606 h 12587"/>
              <a:gd name="connsiteX9" fmla="*/ 9582 w 13197"/>
              <a:gd name="connsiteY9" fmla="*/ 6359 h 12587"/>
              <a:gd name="connsiteX10" fmla="*/ 12299 w 13197"/>
              <a:gd name="connsiteY10" fmla="*/ 3 h 12587"/>
              <a:gd name="connsiteX11" fmla="*/ 13166 w 13197"/>
              <a:gd name="connsiteY11" fmla="*/ 3290 h 12587"/>
              <a:gd name="connsiteX12" fmla="*/ 10833 w 13197"/>
              <a:gd name="connsiteY12" fmla="*/ 11200 h 12587"/>
              <a:gd name="connsiteX13" fmla="*/ 6975 w 13197"/>
              <a:gd name="connsiteY13" fmla="*/ 11438 h 12587"/>
              <a:gd name="connsiteX14" fmla="*/ 10075 w 13197"/>
              <a:gd name="connsiteY14" fmla="*/ 11840 h 12587"/>
              <a:gd name="connsiteX0" fmla="*/ 0 w 13216"/>
              <a:gd name="connsiteY0" fmla="*/ 2160 h 12587"/>
              <a:gd name="connsiteX1" fmla="*/ 361 w 13216"/>
              <a:gd name="connsiteY1" fmla="*/ 5885 h 12587"/>
              <a:gd name="connsiteX2" fmla="*/ 3136 w 13216"/>
              <a:gd name="connsiteY2" fmla="*/ 6728 h 12587"/>
              <a:gd name="connsiteX3" fmla="*/ 3313 w 13216"/>
              <a:gd name="connsiteY3" fmla="*/ 2850 h 12587"/>
              <a:gd name="connsiteX4" fmla="*/ 3977 w 13216"/>
              <a:gd name="connsiteY4" fmla="*/ 1219 h 12587"/>
              <a:gd name="connsiteX5" fmla="*/ 5513 w 13216"/>
              <a:gd name="connsiteY5" fmla="*/ 2224 h 12587"/>
              <a:gd name="connsiteX6" fmla="*/ 5771 w 13216"/>
              <a:gd name="connsiteY6" fmla="*/ 5756 h 12587"/>
              <a:gd name="connsiteX7" fmla="*/ 7387 w 13216"/>
              <a:gd name="connsiteY7" fmla="*/ 3477 h 12587"/>
              <a:gd name="connsiteX8" fmla="*/ 9203 w 13216"/>
              <a:gd name="connsiteY8" fmla="*/ 4606 h 12587"/>
              <a:gd name="connsiteX9" fmla="*/ 9601 w 13216"/>
              <a:gd name="connsiteY9" fmla="*/ 6359 h 12587"/>
              <a:gd name="connsiteX10" fmla="*/ 12318 w 13216"/>
              <a:gd name="connsiteY10" fmla="*/ 3 h 12587"/>
              <a:gd name="connsiteX11" fmla="*/ 13185 w 13216"/>
              <a:gd name="connsiteY11" fmla="*/ 3290 h 12587"/>
              <a:gd name="connsiteX12" fmla="*/ 10852 w 13216"/>
              <a:gd name="connsiteY12" fmla="*/ 11200 h 12587"/>
              <a:gd name="connsiteX13" fmla="*/ 6994 w 13216"/>
              <a:gd name="connsiteY13" fmla="*/ 11438 h 12587"/>
              <a:gd name="connsiteX14" fmla="*/ 10094 w 13216"/>
              <a:gd name="connsiteY14" fmla="*/ 11840 h 12587"/>
              <a:gd name="connsiteX0" fmla="*/ 0 w 13160"/>
              <a:gd name="connsiteY0" fmla="*/ 1969 h 12587"/>
              <a:gd name="connsiteX1" fmla="*/ 305 w 13160"/>
              <a:gd name="connsiteY1" fmla="*/ 5885 h 12587"/>
              <a:gd name="connsiteX2" fmla="*/ 3080 w 13160"/>
              <a:gd name="connsiteY2" fmla="*/ 6728 h 12587"/>
              <a:gd name="connsiteX3" fmla="*/ 3257 w 13160"/>
              <a:gd name="connsiteY3" fmla="*/ 2850 h 12587"/>
              <a:gd name="connsiteX4" fmla="*/ 3921 w 13160"/>
              <a:gd name="connsiteY4" fmla="*/ 1219 h 12587"/>
              <a:gd name="connsiteX5" fmla="*/ 5457 w 13160"/>
              <a:gd name="connsiteY5" fmla="*/ 2224 h 12587"/>
              <a:gd name="connsiteX6" fmla="*/ 5715 w 13160"/>
              <a:gd name="connsiteY6" fmla="*/ 5756 h 12587"/>
              <a:gd name="connsiteX7" fmla="*/ 7331 w 13160"/>
              <a:gd name="connsiteY7" fmla="*/ 3477 h 12587"/>
              <a:gd name="connsiteX8" fmla="*/ 9147 w 13160"/>
              <a:gd name="connsiteY8" fmla="*/ 4606 h 12587"/>
              <a:gd name="connsiteX9" fmla="*/ 9545 w 13160"/>
              <a:gd name="connsiteY9" fmla="*/ 6359 h 12587"/>
              <a:gd name="connsiteX10" fmla="*/ 12262 w 13160"/>
              <a:gd name="connsiteY10" fmla="*/ 3 h 12587"/>
              <a:gd name="connsiteX11" fmla="*/ 13129 w 13160"/>
              <a:gd name="connsiteY11" fmla="*/ 3290 h 12587"/>
              <a:gd name="connsiteX12" fmla="*/ 10796 w 13160"/>
              <a:gd name="connsiteY12" fmla="*/ 11200 h 12587"/>
              <a:gd name="connsiteX13" fmla="*/ 6938 w 13160"/>
              <a:gd name="connsiteY13" fmla="*/ 11438 h 12587"/>
              <a:gd name="connsiteX14" fmla="*/ 10038 w 13160"/>
              <a:gd name="connsiteY14" fmla="*/ 11840 h 12587"/>
              <a:gd name="connsiteX0" fmla="*/ 0 w 13160"/>
              <a:gd name="connsiteY0" fmla="*/ 1969 h 12587"/>
              <a:gd name="connsiteX1" fmla="*/ 305 w 13160"/>
              <a:gd name="connsiteY1" fmla="*/ 5885 h 12587"/>
              <a:gd name="connsiteX2" fmla="*/ 3080 w 13160"/>
              <a:gd name="connsiteY2" fmla="*/ 6728 h 12587"/>
              <a:gd name="connsiteX3" fmla="*/ 3257 w 13160"/>
              <a:gd name="connsiteY3" fmla="*/ 2850 h 12587"/>
              <a:gd name="connsiteX4" fmla="*/ 3921 w 13160"/>
              <a:gd name="connsiteY4" fmla="*/ 1219 h 12587"/>
              <a:gd name="connsiteX5" fmla="*/ 5626 w 13160"/>
              <a:gd name="connsiteY5" fmla="*/ 2224 h 12587"/>
              <a:gd name="connsiteX6" fmla="*/ 5715 w 13160"/>
              <a:gd name="connsiteY6" fmla="*/ 5756 h 12587"/>
              <a:gd name="connsiteX7" fmla="*/ 7331 w 13160"/>
              <a:gd name="connsiteY7" fmla="*/ 3477 h 12587"/>
              <a:gd name="connsiteX8" fmla="*/ 9147 w 13160"/>
              <a:gd name="connsiteY8" fmla="*/ 4606 h 12587"/>
              <a:gd name="connsiteX9" fmla="*/ 9545 w 13160"/>
              <a:gd name="connsiteY9" fmla="*/ 6359 h 12587"/>
              <a:gd name="connsiteX10" fmla="*/ 12262 w 13160"/>
              <a:gd name="connsiteY10" fmla="*/ 3 h 12587"/>
              <a:gd name="connsiteX11" fmla="*/ 13129 w 13160"/>
              <a:gd name="connsiteY11" fmla="*/ 3290 h 12587"/>
              <a:gd name="connsiteX12" fmla="*/ 10796 w 13160"/>
              <a:gd name="connsiteY12" fmla="*/ 11200 h 12587"/>
              <a:gd name="connsiteX13" fmla="*/ 6938 w 13160"/>
              <a:gd name="connsiteY13" fmla="*/ 11438 h 12587"/>
              <a:gd name="connsiteX14" fmla="*/ 10038 w 13160"/>
              <a:gd name="connsiteY14" fmla="*/ 11840 h 12587"/>
              <a:gd name="connsiteX0" fmla="*/ 0 w 13160"/>
              <a:gd name="connsiteY0" fmla="*/ 1969 h 12587"/>
              <a:gd name="connsiteX1" fmla="*/ 305 w 13160"/>
              <a:gd name="connsiteY1" fmla="*/ 5885 h 12587"/>
              <a:gd name="connsiteX2" fmla="*/ 3080 w 13160"/>
              <a:gd name="connsiteY2" fmla="*/ 6728 h 12587"/>
              <a:gd name="connsiteX3" fmla="*/ 3257 w 13160"/>
              <a:gd name="connsiteY3" fmla="*/ 2850 h 12587"/>
              <a:gd name="connsiteX4" fmla="*/ 3921 w 13160"/>
              <a:gd name="connsiteY4" fmla="*/ 1219 h 12587"/>
              <a:gd name="connsiteX5" fmla="*/ 5626 w 13160"/>
              <a:gd name="connsiteY5" fmla="*/ 2224 h 12587"/>
              <a:gd name="connsiteX6" fmla="*/ 5866 w 13160"/>
              <a:gd name="connsiteY6" fmla="*/ 5692 h 12587"/>
              <a:gd name="connsiteX7" fmla="*/ 7331 w 13160"/>
              <a:gd name="connsiteY7" fmla="*/ 3477 h 12587"/>
              <a:gd name="connsiteX8" fmla="*/ 9147 w 13160"/>
              <a:gd name="connsiteY8" fmla="*/ 4606 h 12587"/>
              <a:gd name="connsiteX9" fmla="*/ 9545 w 13160"/>
              <a:gd name="connsiteY9" fmla="*/ 6359 h 12587"/>
              <a:gd name="connsiteX10" fmla="*/ 12262 w 13160"/>
              <a:gd name="connsiteY10" fmla="*/ 3 h 12587"/>
              <a:gd name="connsiteX11" fmla="*/ 13129 w 13160"/>
              <a:gd name="connsiteY11" fmla="*/ 3290 h 12587"/>
              <a:gd name="connsiteX12" fmla="*/ 10796 w 13160"/>
              <a:gd name="connsiteY12" fmla="*/ 11200 h 12587"/>
              <a:gd name="connsiteX13" fmla="*/ 6938 w 13160"/>
              <a:gd name="connsiteY13" fmla="*/ 11438 h 12587"/>
              <a:gd name="connsiteX14" fmla="*/ 10038 w 13160"/>
              <a:gd name="connsiteY14" fmla="*/ 11840 h 12587"/>
              <a:gd name="connsiteX0" fmla="*/ 0 w 12295"/>
              <a:gd name="connsiteY0" fmla="*/ 1969 h 12587"/>
              <a:gd name="connsiteX1" fmla="*/ 305 w 12295"/>
              <a:gd name="connsiteY1" fmla="*/ 5885 h 12587"/>
              <a:gd name="connsiteX2" fmla="*/ 3080 w 12295"/>
              <a:gd name="connsiteY2" fmla="*/ 6728 h 12587"/>
              <a:gd name="connsiteX3" fmla="*/ 3257 w 12295"/>
              <a:gd name="connsiteY3" fmla="*/ 2850 h 12587"/>
              <a:gd name="connsiteX4" fmla="*/ 3921 w 12295"/>
              <a:gd name="connsiteY4" fmla="*/ 1219 h 12587"/>
              <a:gd name="connsiteX5" fmla="*/ 5626 w 12295"/>
              <a:gd name="connsiteY5" fmla="*/ 2224 h 12587"/>
              <a:gd name="connsiteX6" fmla="*/ 5866 w 12295"/>
              <a:gd name="connsiteY6" fmla="*/ 5692 h 12587"/>
              <a:gd name="connsiteX7" fmla="*/ 7331 w 12295"/>
              <a:gd name="connsiteY7" fmla="*/ 3477 h 12587"/>
              <a:gd name="connsiteX8" fmla="*/ 9147 w 12295"/>
              <a:gd name="connsiteY8" fmla="*/ 4606 h 12587"/>
              <a:gd name="connsiteX9" fmla="*/ 9545 w 12295"/>
              <a:gd name="connsiteY9" fmla="*/ 6359 h 12587"/>
              <a:gd name="connsiteX10" fmla="*/ 12262 w 12295"/>
              <a:gd name="connsiteY10" fmla="*/ 3 h 12587"/>
              <a:gd name="connsiteX11" fmla="*/ 10796 w 12295"/>
              <a:gd name="connsiteY11" fmla="*/ 11200 h 12587"/>
              <a:gd name="connsiteX12" fmla="*/ 6938 w 12295"/>
              <a:gd name="connsiteY12" fmla="*/ 11438 h 12587"/>
              <a:gd name="connsiteX13" fmla="*/ 10038 w 12295"/>
              <a:gd name="connsiteY13" fmla="*/ 11840 h 12587"/>
              <a:gd name="connsiteX0" fmla="*/ 0 w 12262"/>
              <a:gd name="connsiteY0" fmla="*/ 1969 h 11890"/>
              <a:gd name="connsiteX1" fmla="*/ 305 w 12262"/>
              <a:gd name="connsiteY1" fmla="*/ 5885 h 11890"/>
              <a:gd name="connsiteX2" fmla="*/ 3080 w 12262"/>
              <a:gd name="connsiteY2" fmla="*/ 6728 h 11890"/>
              <a:gd name="connsiteX3" fmla="*/ 3257 w 12262"/>
              <a:gd name="connsiteY3" fmla="*/ 2850 h 11890"/>
              <a:gd name="connsiteX4" fmla="*/ 3921 w 12262"/>
              <a:gd name="connsiteY4" fmla="*/ 1219 h 11890"/>
              <a:gd name="connsiteX5" fmla="*/ 5626 w 12262"/>
              <a:gd name="connsiteY5" fmla="*/ 2224 h 11890"/>
              <a:gd name="connsiteX6" fmla="*/ 5866 w 12262"/>
              <a:gd name="connsiteY6" fmla="*/ 5692 h 11890"/>
              <a:gd name="connsiteX7" fmla="*/ 7331 w 12262"/>
              <a:gd name="connsiteY7" fmla="*/ 3477 h 11890"/>
              <a:gd name="connsiteX8" fmla="*/ 9147 w 12262"/>
              <a:gd name="connsiteY8" fmla="*/ 4606 h 11890"/>
              <a:gd name="connsiteX9" fmla="*/ 9545 w 12262"/>
              <a:gd name="connsiteY9" fmla="*/ 6359 h 11890"/>
              <a:gd name="connsiteX10" fmla="*/ 12262 w 12262"/>
              <a:gd name="connsiteY10" fmla="*/ 3 h 11890"/>
              <a:gd name="connsiteX11" fmla="*/ 6938 w 12262"/>
              <a:gd name="connsiteY11" fmla="*/ 11438 h 11890"/>
              <a:gd name="connsiteX12" fmla="*/ 10038 w 12262"/>
              <a:gd name="connsiteY12" fmla="*/ 11840 h 11890"/>
              <a:gd name="connsiteX0" fmla="*/ 0 w 12262"/>
              <a:gd name="connsiteY0" fmla="*/ 1969 h 11890"/>
              <a:gd name="connsiteX1" fmla="*/ 305 w 12262"/>
              <a:gd name="connsiteY1" fmla="*/ 5885 h 11890"/>
              <a:gd name="connsiteX2" fmla="*/ 3080 w 12262"/>
              <a:gd name="connsiteY2" fmla="*/ 6728 h 11890"/>
              <a:gd name="connsiteX3" fmla="*/ 3257 w 12262"/>
              <a:gd name="connsiteY3" fmla="*/ 2850 h 11890"/>
              <a:gd name="connsiteX4" fmla="*/ 3921 w 12262"/>
              <a:gd name="connsiteY4" fmla="*/ 1219 h 11890"/>
              <a:gd name="connsiteX5" fmla="*/ 5626 w 12262"/>
              <a:gd name="connsiteY5" fmla="*/ 2224 h 11890"/>
              <a:gd name="connsiteX6" fmla="*/ 5866 w 12262"/>
              <a:gd name="connsiteY6" fmla="*/ 5692 h 11890"/>
              <a:gd name="connsiteX7" fmla="*/ 7331 w 12262"/>
              <a:gd name="connsiteY7" fmla="*/ 3477 h 11890"/>
              <a:gd name="connsiteX8" fmla="*/ 9147 w 12262"/>
              <a:gd name="connsiteY8" fmla="*/ 4606 h 11890"/>
              <a:gd name="connsiteX9" fmla="*/ 9545 w 12262"/>
              <a:gd name="connsiteY9" fmla="*/ 6359 h 11890"/>
              <a:gd name="connsiteX10" fmla="*/ 12262 w 12262"/>
              <a:gd name="connsiteY10" fmla="*/ 3 h 11890"/>
              <a:gd name="connsiteX11" fmla="*/ 6938 w 12262"/>
              <a:gd name="connsiteY11" fmla="*/ 11438 h 11890"/>
              <a:gd name="connsiteX12" fmla="*/ 10038 w 12262"/>
              <a:gd name="connsiteY12" fmla="*/ 11840 h 11890"/>
              <a:gd name="connsiteX0" fmla="*/ 0 w 12264"/>
              <a:gd name="connsiteY0" fmla="*/ 1969 h 11840"/>
              <a:gd name="connsiteX1" fmla="*/ 305 w 12264"/>
              <a:gd name="connsiteY1" fmla="*/ 5885 h 11840"/>
              <a:gd name="connsiteX2" fmla="*/ 3080 w 12264"/>
              <a:gd name="connsiteY2" fmla="*/ 6728 h 11840"/>
              <a:gd name="connsiteX3" fmla="*/ 3257 w 12264"/>
              <a:gd name="connsiteY3" fmla="*/ 2850 h 11840"/>
              <a:gd name="connsiteX4" fmla="*/ 3921 w 12264"/>
              <a:gd name="connsiteY4" fmla="*/ 1219 h 11840"/>
              <a:gd name="connsiteX5" fmla="*/ 5626 w 12264"/>
              <a:gd name="connsiteY5" fmla="*/ 2224 h 11840"/>
              <a:gd name="connsiteX6" fmla="*/ 5866 w 12264"/>
              <a:gd name="connsiteY6" fmla="*/ 5692 h 11840"/>
              <a:gd name="connsiteX7" fmla="*/ 7331 w 12264"/>
              <a:gd name="connsiteY7" fmla="*/ 3477 h 11840"/>
              <a:gd name="connsiteX8" fmla="*/ 9147 w 12264"/>
              <a:gd name="connsiteY8" fmla="*/ 4606 h 11840"/>
              <a:gd name="connsiteX9" fmla="*/ 9545 w 12264"/>
              <a:gd name="connsiteY9" fmla="*/ 6359 h 11840"/>
              <a:gd name="connsiteX10" fmla="*/ 12262 w 12264"/>
              <a:gd name="connsiteY10" fmla="*/ 3 h 11840"/>
              <a:gd name="connsiteX11" fmla="*/ 10038 w 12264"/>
              <a:gd name="connsiteY11" fmla="*/ 11840 h 11840"/>
              <a:gd name="connsiteX0" fmla="*/ 0 w 12319"/>
              <a:gd name="connsiteY0" fmla="*/ 1970 h 11841"/>
              <a:gd name="connsiteX1" fmla="*/ 305 w 12319"/>
              <a:gd name="connsiteY1" fmla="*/ 5886 h 11841"/>
              <a:gd name="connsiteX2" fmla="*/ 3080 w 12319"/>
              <a:gd name="connsiteY2" fmla="*/ 6729 h 11841"/>
              <a:gd name="connsiteX3" fmla="*/ 3257 w 12319"/>
              <a:gd name="connsiteY3" fmla="*/ 2851 h 11841"/>
              <a:gd name="connsiteX4" fmla="*/ 3921 w 12319"/>
              <a:gd name="connsiteY4" fmla="*/ 1220 h 11841"/>
              <a:gd name="connsiteX5" fmla="*/ 5626 w 12319"/>
              <a:gd name="connsiteY5" fmla="*/ 2225 h 11841"/>
              <a:gd name="connsiteX6" fmla="*/ 5866 w 12319"/>
              <a:gd name="connsiteY6" fmla="*/ 5693 h 11841"/>
              <a:gd name="connsiteX7" fmla="*/ 7331 w 12319"/>
              <a:gd name="connsiteY7" fmla="*/ 3478 h 11841"/>
              <a:gd name="connsiteX8" fmla="*/ 9147 w 12319"/>
              <a:gd name="connsiteY8" fmla="*/ 4607 h 11841"/>
              <a:gd name="connsiteX9" fmla="*/ 9545 w 12319"/>
              <a:gd name="connsiteY9" fmla="*/ 6360 h 11841"/>
              <a:gd name="connsiteX10" fmla="*/ 12262 w 12319"/>
              <a:gd name="connsiteY10" fmla="*/ 4 h 11841"/>
              <a:gd name="connsiteX11" fmla="*/ 11295 w 12319"/>
              <a:gd name="connsiteY11" fmla="*/ 5499 h 11841"/>
              <a:gd name="connsiteX12" fmla="*/ 10038 w 12319"/>
              <a:gd name="connsiteY12" fmla="*/ 11841 h 11841"/>
              <a:gd name="connsiteX0" fmla="*/ 0 w 12264"/>
              <a:gd name="connsiteY0" fmla="*/ 2044 h 11915"/>
              <a:gd name="connsiteX1" fmla="*/ 305 w 12264"/>
              <a:gd name="connsiteY1" fmla="*/ 5960 h 11915"/>
              <a:gd name="connsiteX2" fmla="*/ 3080 w 12264"/>
              <a:gd name="connsiteY2" fmla="*/ 6803 h 11915"/>
              <a:gd name="connsiteX3" fmla="*/ 3257 w 12264"/>
              <a:gd name="connsiteY3" fmla="*/ 2925 h 11915"/>
              <a:gd name="connsiteX4" fmla="*/ 3921 w 12264"/>
              <a:gd name="connsiteY4" fmla="*/ 1294 h 11915"/>
              <a:gd name="connsiteX5" fmla="*/ 5626 w 12264"/>
              <a:gd name="connsiteY5" fmla="*/ 2299 h 11915"/>
              <a:gd name="connsiteX6" fmla="*/ 5866 w 12264"/>
              <a:gd name="connsiteY6" fmla="*/ 5767 h 11915"/>
              <a:gd name="connsiteX7" fmla="*/ 7331 w 12264"/>
              <a:gd name="connsiteY7" fmla="*/ 3552 h 11915"/>
              <a:gd name="connsiteX8" fmla="*/ 9147 w 12264"/>
              <a:gd name="connsiteY8" fmla="*/ 4681 h 11915"/>
              <a:gd name="connsiteX9" fmla="*/ 9545 w 12264"/>
              <a:gd name="connsiteY9" fmla="*/ 6434 h 11915"/>
              <a:gd name="connsiteX10" fmla="*/ 12262 w 12264"/>
              <a:gd name="connsiteY10" fmla="*/ 78 h 11915"/>
              <a:gd name="connsiteX11" fmla="*/ 10038 w 12264"/>
              <a:gd name="connsiteY11" fmla="*/ 11915 h 11915"/>
              <a:gd name="connsiteX0" fmla="*/ 0 w 12264"/>
              <a:gd name="connsiteY0" fmla="*/ 2044 h 11915"/>
              <a:gd name="connsiteX1" fmla="*/ 305 w 12264"/>
              <a:gd name="connsiteY1" fmla="*/ 5960 h 11915"/>
              <a:gd name="connsiteX2" fmla="*/ 3080 w 12264"/>
              <a:gd name="connsiteY2" fmla="*/ 6803 h 11915"/>
              <a:gd name="connsiteX3" fmla="*/ 3257 w 12264"/>
              <a:gd name="connsiteY3" fmla="*/ 2925 h 11915"/>
              <a:gd name="connsiteX4" fmla="*/ 3921 w 12264"/>
              <a:gd name="connsiteY4" fmla="*/ 1294 h 11915"/>
              <a:gd name="connsiteX5" fmla="*/ 5626 w 12264"/>
              <a:gd name="connsiteY5" fmla="*/ 2299 h 11915"/>
              <a:gd name="connsiteX6" fmla="*/ 5866 w 12264"/>
              <a:gd name="connsiteY6" fmla="*/ 5767 h 11915"/>
              <a:gd name="connsiteX7" fmla="*/ 7331 w 12264"/>
              <a:gd name="connsiteY7" fmla="*/ 3552 h 11915"/>
              <a:gd name="connsiteX8" fmla="*/ 9147 w 12264"/>
              <a:gd name="connsiteY8" fmla="*/ 4681 h 11915"/>
              <a:gd name="connsiteX9" fmla="*/ 9545 w 12264"/>
              <a:gd name="connsiteY9" fmla="*/ 6434 h 11915"/>
              <a:gd name="connsiteX10" fmla="*/ 12262 w 12264"/>
              <a:gd name="connsiteY10" fmla="*/ 78 h 11915"/>
              <a:gd name="connsiteX11" fmla="*/ 10038 w 12264"/>
              <a:gd name="connsiteY11" fmla="*/ 11915 h 11915"/>
              <a:gd name="connsiteX0" fmla="*/ 0 w 10038"/>
              <a:gd name="connsiteY0" fmla="*/ 750 h 10621"/>
              <a:gd name="connsiteX1" fmla="*/ 305 w 10038"/>
              <a:gd name="connsiteY1" fmla="*/ 4666 h 10621"/>
              <a:gd name="connsiteX2" fmla="*/ 3080 w 10038"/>
              <a:gd name="connsiteY2" fmla="*/ 5509 h 10621"/>
              <a:gd name="connsiteX3" fmla="*/ 3257 w 10038"/>
              <a:gd name="connsiteY3" fmla="*/ 1631 h 10621"/>
              <a:gd name="connsiteX4" fmla="*/ 3921 w 10038"/>
              <a:gd name="connsiteY4" fmla="*/ 0 h 10621"/>
              <a:gd name="connsiteX5" fmla="*/ 5626 w 10038"/>
              <a:gd name="connsiteY5" fmla="*/ 1005 h 10621"/>
              <a:gd name="connsiteX6" fmla="*/ 5866 w 10038"/>
              <a:gd name="connsiteY6" fmla="*/ 4473 h 10621"/>
              <a:gd name="connsiteX7" fmla="*/ 7331 w 10038"/>
              <a:gd name="connsiteY7" fmla="*/ 2258 h 10621"/>
              <a:gd name="connsiteX8" fmla="*/ 9147 w 10038"/>
              <a:gd name="connsiteY8" fmla="*/ 3387 h 10621"/>
              <a:gd name="connsiteX9" fmla="*/ 9545 w 10038"/>
              <a:gd name="connsiteY9" fmla="*/ 5140 h 10621"/>
              <a:gd name="connsiteX10" fmla="*/ 10038 w 10038"/>
              <a:gd name="connsiteY10" fmla="*/ 10621 h 10621"/>
              <a:gd name="connsiteX0" fmla="*/ 0 w 9593"/>
              <a:gd name="connsiteY0" fmla="*/ 750 h 5509"/>
              <a:gd name="connsiteX1" fmla="*/ 305 w 9593"/>
              <a:gd name="connsiteY1" fmla="*/ 4666 h 5509"/>
              <a:gd name="connsiteX2" fmla="*/ 3080 w 9593"/>
              <a:gd name="connsiteY2" fmla="*/ 5509 h 5509"/>
              <a:gd name="connsiteX3" fmla="*/ 3257 w 9593"/>
              <a:gd name="connsiteY3" fmla="*/ 1631 h 5509"/>
              <a:gd name="connsiteX4" fmla="*/ 3921 w 9593"/>
              <a:gd name="connsiteY4" fmla="*/ 0 h 5509"/>
              <a:gd name="connsiteX5" fmla="*/ 5626 w 9593"/>
              <a:gd name="connsiteY5" fmla="*/ 1005 h 5509"/>
              <a:gd name="connsiteX6" fmla="*/ 5866 w 9593"/>
              <a:gd name="connsiteY6" fmla="*/ 4473 h 5509"/>
              <a:gd name="connsiteX7" fmla="*/ 7331 w 9593"/>
              <a:gd name="connsiteY7" fmla="*/ 2258 h 5509"/>
              <a:gd name="connsiteX8" fmla="*/ 9147 w 9593"/>
              <a:gd name="connsiteY8" fmla="*/ 3387 h 5509"/>
              <a:gd name="connsiteX9" fmla="*/ 9545 w 9593"/>
              <a:gd name="connsiteY9" fmla="*/ 5140 h 5509"/>
              <a:gd name="connsiteX10" fmla="*/ 9549 w 9593"/>
              <a:gd name="connsiteY10" fmla="*/ 4530 h 5509"/>
              <a:gd name="connsiteX0" fmla="*/ 0 w 10000"/>
              <a:gd name="connsiteY0" fmla="*/ 1361 h 10000"/>
              <a:gd name="connsiteX1" fmla="*/ 318 w 10000"/>
              <a:gd name="connsiteY1" fmla="*/ 8470 h 10000"/>
              <a:gd name="connsiteX2" fmla="*/ 3211 w 10000"/>
              <a:gd name="connsiteY2" fmla="*/ 10000 h 10000"/>
              <a:gd name="connsiteX3" fmla="*/ 3395 w 10000"/>
              <a:gd name="connsiteY3" fmla="*/ 2961 h 10000"/>
              <a:gd name="connsiteX4" fmla="*/ 4087 w 10000"/>
              <a:gd name="connsiteY4" fmla="*/ 0 h 10000"/>
              <a:gd name="connsiteX5" fmla="*/ 5865 w 10000"/>
              <a:gd name="connsiteY5" fmla="*/ 1824 h 10000"/>
              <a:gd name="connsiteX6" fmla="*/ 6115 w 10000"/>
              <a:gd name="connsiteY6" fmla="*/ 8119 h 10000"/>
              <a:gd name="connsiteX7" fmla="*/ 7642 w 10000"/>
              <a:gd name="connsiteY7" fmla="*/ 4099 h 10000"/>
              <a:gd name="connsiteX8" fmla="*/ 9555 w 10000"/>
              <a:gd name="connsiteY8" fmla="*/ 5627 h 10000"/>
              <a:gd name="connsiteX9" fmla="*/ 9950 w 10000"/>
              <a:gd name="connsiteY9" fmla="*/ 9330 h 10000"/>
              <a:gd name="connsiteX10" fmla="*/ 9954 w 10000"/>
              <a:gd name="connsiteY10" fmla="*/ 8223 h 10000"/>
              <a:gd name="connsiteX0" fmla="*/ 0 w 10000"/>
              <a:gd name="connsiteY0" fmla="*/ 1361 h 10000"/>
              <a:gd name="connsiteX1" fmla="*/ 318 w 10000"/>
              <a:gd name="connsiteY1" fmla="*/ 8470 h 10000"/>
              <a:gd name="connsiteX2" fmla="*/ 3211 w 10000"/>
              <a:gd name="connsiteY2" fmla="*/ 10000 h 10000"/>
              <a:gd name="connsiteX3" fmla="*/ 3395 w 10000"/>
              <a:gd name="connsiteY3" fmla="*/ 2961 h 10000"/>
              <a:gd name="connsiteX4" fmla="*/ 4087 w 10000"/>
              <a:gd name="connsiteY4" fmla="*/ 0 h 10000"/>
              <a:gd name="connsiteX5" fmla="*/ 5865 w 10000"/>
              <a:gd name="connsiteY5" fmla="*/ 1824 h 10000"/>
              <a:gd name="connsiteX6" fmla="*/ 6115 w 10000"/>
              <a:gd name="connsiteY6" fmla="*/ 8119 h 10000"/>
              <a:gd name="connsiteX7" fmla="*/ 7642 w 10000"/>
              <a:gd name="connsiteY7" fmla="*/ 4099 h 10000"/>
              <a:gd name="connsiteX8" fmla="*/ 9555 w 10000"/>
              <a:gd name="connsiteY8" fmla="*/ 5627 h 10000"/>
              <a:gd name="connsiteX9" fmla="*/ 9950 w 10000"/>
              <a:gd name="connsiteY9" fmla="*/ 9330 h 10000"/>
              <a:gd name="connsiteX10" fmla="*/ 9954 w 10000"/>
              <a:gd name="connsiteY10" fmla="*/ 8223 h 10000"/>
              <a:gd name="connsiteX0" fmla="*/ 0 w 10000"/>
              <a:gd name="connsiteY0" fmla="*/ 1361 h 10289"/>
              <a:gd name="connsiteX1" fmla="*/ 318 w 10000"/>
              <a:gd name="connsiteY1" fmla="*/ 8470 h 10289"/>
              <a:gd name="connsiteX2" fmla="*/ 3368 w 10000"/>
              <a:gd name="connsiteY2" fmla="*/ 10289 h 10289"/>
              <a:gd name="connsiteX3" fmla="*/ 3395 w 10000"/>
              <a:gd name="connsiteY3" fmla="*/ 2961 h 10289"/>
              <a:gd name="connsiteX4" fmla="*/ 4087 w 10000"/>
              <a:gd name="connsiteY4" fmla="*/ 0 h 10289"/>
              <a:gd name="connsiteX5" fmla="*/ 5865 w 10000"/>
              <a:gd name="connsiteY5" fmla="*/ 1824 h 10289"/>
              <a:gd name="connsiteX6" fmla="*/ 6115 w 10000"/>
              <a:gd name="connsiteY6" fmla="*/ 8119 h 10289"/>
              <a:gd name="connsiteX7" fmla="*/ 7642 w 10000"/>
              <a:gd name="connsiteY7" fmla="*/ 4099 h 10289"/>
              <a:gd name="connsiteX8" fmla="*/ 9555 w 10000"/>
              <a:gd name="connsiteY8" fmla="*/ 5627 h 10289"/>
              <a:gd name="connsiteX9" fmla="*/ 9950 w 10000"/>
              <a:gd name="connsiteY9" fmla="*/ 9330 h 10289"/>
              <a:gd name="connsiteX10" fmla="*/ 9954 w 10000"/>
              <a:gd name="connsiteY10" fmla="*/ 8223 h 10289"/>
              <a:gd name="connsiteX0" fmla="*/ 0 w 10000"/>
              <a:gd name="connsiteY0" fmla="*/ 1361 h 9864"/>
              <a:gd name="connsiteX1" fmla="*/ 318 w 10000"/>
              <a:gd name="connsiteY1" fmla="*/ 8470 h 9864"/>
              <a:gd name="connsiteX2" fmla="*/ 3486 w 10000"/>
              <a:gd name="connsiteY2" fmla="*/ 9768 h 9864"/>
              <a:gd name="connsiteX3" fmla="*/ 3395 w 10000"/>
              <a:gd name="connsiteY3" fmla="*/ 2961 h 9864"/>
              <a:gd name="connsiteX4" fmla="*/ 4087 w 10000"/>
              <a:gd name="connsiteY4" fmla="*/ 0 h 9864"/>
              <a:gd name="connsiteX5" fmla="*/ 5865 w 10000"/>
              <a:gd name="connsiteY5" fmla="*/ 1824 h 9864"/>
              <a:gd name="connsiteX6" fmla="*/ 6115 w 10000"/>
              <a:gd name="connsiteY6" fmla="*/ 8119 h 9864"/>
              <a:gd name="connsiteX7" fmla="*/ 7642 w 10000"/>
              <a:gd name="connsiteY7" fmla="*/ 4099 h 9864"/>
              <a:gd name="connsiteX8" fmla="*/ 9555 w 10000"/>
              <a:gd name="connsiteY8" fmla="*/ 5627 h 9864"/>
              <a:gd name="connsiteX9" fmla="*/ 9950 w 10000"/>
              <a:gd name="connsiteY9" fmla="*/ 9330 h 9864"/>
              <a:gd name="connsiteX10" fmla="*/ 9954 w 10000"/>
              <a:gd name="connsiteY10" fmla="*/ 8223 h 9864"/>
              <a:gd name="connsiteX0" fmla="*/ 0 w 10000"/>
              <a:gd name="connsiteY0" fmla="*/ 1380 h 10196"/>
              <a:gd name="connsiteX1" fmla="*/ 318 w 10000"/>
              <a:gd name="connsiteY1" fmla="*/ 8587 h 10196"/>
              <a:gd name="connsiteX2" fmla="*/ 3486 w 10000"/>
              <a:gd name="connsiteY2" fmla="*/ 10196 h 10196"/>
              <a:gd name="connsiteX3" fmla="*/ 3395 w 10000"/>
              <a:gd name="connsiteY3" fmla="*/ 3002 h 10196"/>
              <a:gd name="connsiteX4" fmla="*/ 4087 w 10000"/>
              <a:gd name="connsiteY4" fmla="*/ 0 h 10196"/>
              <a:gd name="connsiteX5" fmla="*/ 5865 w 10000"/>
              <a:gd name="connsiteY5" fmla="*/ 1849 h 10196"/>
              <a:gd name="connsiteX6" fmla="*/ 6115 w 10000"/>
              <a:gd name="connsiteY6" fmla="*/ 8231 h 10196"/>
              <a:gd name="connsiteX7" fmla="*/ 7642 w 10000"/>
              <a:gd name="connsiteY7" fmla="*/ 4156 h 10196"/>
              <a:gd name="connsiteX8" fmla="*/ 9555 w 10000"/>
              <a:gd name="connsiteY8" fmla="*/ 5705 h 10196"/>
              <a:gd name="connsiteX9" fmla="*/ 9950 w 10000"/>
              <a:gd name="connsiteY9" fmla="*/ 9459 h 10196"/>
              <a:gd name="connsiteX10" fmla="*/ 9954 w 10000"/>
              <a:gd name="connsiteY10" fmla="*/ 8336 h 10196"/>
              <a:gd name="connsiteX0" fmla="*/ 0 w 10000"/>
              <a:gd name="connsiteY0" fmla="*/ 1380 h 10196"/>
              <a:gd name="connsiteX1" fmla="*/ 318 w 10000"/>
              <a:gd name="connsiteY1" fmla="*/ 9056 h 10196"/>
              <a:gd name="connsiteX2" fmla="*/ 3486 w 10000"/>
              <a:gd name="connsiteY2" fmla="*/ 10196 h 10196"/>
              <a:gd name="connsiteX3" fmla="*/ 3395 w 10000"/>
              <a:gd name="connsiteY3" fmla="*/ 3002 h 10196"/>
              <a:gd name="connsiteX4" fmla="*/ 4087 w 10000"/>
              <a:gd name="connsiteY4" fmla="*/ 0 h 10196"/>
              <a:gd name="connsiteX5" fmla="*/ 5865 w 10000"/>
              <a:gd name="connsiteY5" fmla="*/ 1849 h 10196"/>
              <a:gd name="connsiteX6" fmla="*/ 6115 w 10000"/>
              <a:gd name="connsiteY6" fmla="*/ 8231 h 10196"/>
              <a:gd name="connsiteX7" fmla="*/ 7642 w 10000"/>
              <a:gd name="connsiteY7" fmla="*/ 4156 h 10196"/>
              <a:gd name="connsiteX8" fmla="*/ 9555 w 10000"/>
              <a:gd name="connsiteY8" fmla="*/ 5705 h 10196"/>
              <a:gd name="connsiteX9" fmla="*/ 9950 w 10000"/>
              <a:gd name="connsiteY9" fmla="*/ 9459 h 10196"/>
              <a:gd name="connsiteX10" fmla="*/ 9954 w 10000"/>
              <a:gd name="connsiteY10" fmla="*/ 8336 h 10196"/>
              <a:gd name="connsiteX0" fmla="*/ 0 w 10000"/>
              <a:gd name="connsiteY0" fmla="*/ 1380 h 10196"/>
              <a:gd name="connsiteX1" fmla="*/ 318 w 10000"/>
              <a:gd name="connsiteY1" fmla="*/ 9056 h 10196"/>
              <a:gd name="connsiteX2" fmla="*/ 3486 w 10000"/>
              <a:gd name="connsiteY2" fmla="*/ 10196 h 10196"/>
              <a:gd name="connsiteX3" fmla="*/ 3395 w 10000"/>
              <a:gd name="connsiteY3" fmla="*/ 3002 h 10196"/>
              <a:gd name="connsiteX4" fmla="*/ 4087 w 10000"/>
              <a:gd name="connsiteY4" fmla="*/ 0 h 10196"/>
              <a:gd name="connsiteX5" fmla="*/ 5865 w 10000"/>
              <a:gd name="connsiteY5" fmla="*/ 1849 h 10196"/>
              <a:gd name="connsiteX6" fmla="*/ 6115 w 10000"/>
              <a:gd name="connsiteY6" fmla="*/ 8231 h 10196"/>
              <a:gd name="connsiteX7" fmla="*/ 7250 w 10000"/>
              <a:gd name="connsiteY7" fmla="*/ 4156 h 10196"/>
              <a:gd name="connsiteX8" fmla="*/ 9555 w 10000"/>
              <a:gd name="connsiteY8" fmla="*/ 5705 h 10196"/>
              <a:gd name="connsiteX9" fmla="*/ 9950 w 10000"/>
              <a:gd name="connsiteY9" fmla="*/ 9459 h 10196"/>
              <a:gd name="connsiteX10" fmla="*/ 9954 w 10000"/>
              <a:gd name="connsiteY10" fmla="*/ 8336 h 10196"/>
              <a:gd name="connsiteX0" fmla="*/ 0 w 10000"/>
              <a:gd name="connsiteY0" fmla="*/ 1380 h 10196"/>
              <a:gd name="connsiteX1" fmla="*/ 318 w 10000"/>
              <a:gd name="connsiteY1" fmla="*/ 9056 h 10196"/>
              <a:gd name="connsiteX2" fmla="*/ 3486 w 10000"/>
              <a:gd name="connsiteY2" fmla="*/ 10196 h 10196"/>
              <a:gd name="connsiteX3" fmla="*/ 3395 w 10000"/>
              <a:gd name="connsiteY3" fmla="*/ 3002 h 10196"/>
              <a:gd name="connsiteX4" fmla="*/ 4087 w 10000"/>
              <a:gd name="connsiteY4" fmla="*/ 0 h 10196"/>
              <a:gd name="connsiteX5" fmla="*/ 5865 w 10000"/>
              <a:gd name="connsiteY5" fmla="*/ 1849 h 10196"/>
              <a:gd name="connsiteX6" fmla="*/ 6115 w 10000"/>
              <a:gd name="connsiteY6" fmla="*/ 8231 h 10196"/>
              <a:gd name="connsiteX7" fmla="*/ 7250 w 10000"/>
              <a:gd name="connsiteY7" fmla="*/ 4156 h 10196"/>
              <a:gd name="connsiteX8" fmla="*/ 9477 w 10000"/>
              <a:gd name="connsiteY8" fmla="*/ 5998 h 10196"/>
              <a:gd name="connsiteX9" fmla="*/ 9950 w 10000"/>
              <a:gd name="connsiteY9" fmla="*/ 9459 h 10196"/>
              <a:gd name="connsiteX10" fmla="*/ 9954 w 10000"/>
              <a:gd name="connsiteY10" fmla="*/ 8336 h 10196"/>
              <a:gd name="connsiteX0" fmla="*/ 0 w 10000"/>
              <a:gd name="connsiteY0" fmla="*/ 1380 h 10196"/>
              <a:gd name="connsiteX1" fmla="*/ 318 w 10000"/>
              <a:gd name="connsiteY1" fmla="*/ 9056 h 10196"/>
              <a:gd name="connsiteX2" fmla="*/ 3486 w 10000"/>
              <a:gd name="connsiteY2" fmla="*/ 10196 h 10196"/>
              <a:gd name="connsiteX3" fmla="*/ 3395 w 10000"/>
              <a:gd name="connsiteY3" fmla="*/ 3002 h 10196"/>
              <a:gd name="connsiteX4" fmla="*/ 4087 w 10000"/>
              <a:gd name="connsiteY4" fmla="*/ 0 h 10196"/>
              <a:gd name="connsiteX5" fmla="*/ 5865 w 10000"/>
              <a:gd name="connsiteY5" fmla="*/ 1849 h 10196"/>
              <a:gd name="connsiteX6" fmla="*/ 6115 w 10000"/>
              <a:gd name="connsiteY6" fmla="*/ 8231 h 10196"/>
              <a:gd name="connsiteX7" fmla="*/ 7348 w 10000"/>
              <a:gd name="connsiteY7" fmla="*/ 4743 h 10196"/>
              <a:gd name="connsiteX8" fmla="*/ 9477 w 10000"/>
              <a:gd name="connsiteY8" fmla="*/ 5998 h 10196"/>
              <a:gd name="connsiteX9" fmla="*/ 9950 w 10000"/>
              <a:gd name="connsiteY9" fmla="*/ 9459 h 10196"/>
              <a:gd name="connsiteX10" fmla="*/ 9954 w 10000"/>
              <a:gd name="connsiteY10" fmla="*/ 8336 h 10196"/>
              <a:gd name="connsiteX0" fmla="*/ 0 w 10000"/>
              <a:gd name="connsiteY0" fmla="*/ 465 h 9281"/>
              <a:gd name="connsiteX1" fmla="*/ 318 w 10000"/>
              <a:gd name="connsiteY1" fmla="*/ 8141 h 9281"/>
              <a:gd name="connsiteX2" fmla="*/ 3486 w 10000"/>
              <a:gd name="connsiteY2" fmla="*/ 9281 h 9281"/>
              <a:gd name="connsiteX3" fmla="*/ 3395 w 10000"/>
              <a:gd name="connsiteY3" fmla="*/ 2087 h 9281"/>
              <a:gd name="connsiteX4" fmla="*/ 4146 w 10000"/>
              <a:gd name="connsiteY4" fmla="*/ 83 h 9281"/>
              <a:gd name="connsiteX5" fmla="*/ 5865 w 10000"/>
              <a:gd name="connsiteY5" fmla="*/ 934 h 9281"/>
              <a:gd name="connsiteX6" fmla="*/ 6115 w 10000"/>
              <a:gd name="connsiteY6" fmla="*/ 7316 h 9281"/>
              <a:gd name="connsiteX7" fmla="*/ 7348 w 10000"/>
              <a:gd name="connsiteY7" fmla="*/ 3828 h 9281"/>
              <a:gd name="connsiteX8" fmla="*/ 9477 w 10000"/>
              <a:gd name="connsiteY8" fmla="*/ 5083 h 9281"/>
              <a:gd name="connsiteX9" fmla="*/ 9950 w 10000"/>
              <a:gd name="connsiteY9" fmla="*/ 8544 h 9281"/>
              <a:gd name="connsiteX10" fmla="*/ 9954 w 10000"/>
              <a:gd name="connsiteY10" fmla="*/ 7421 h 9281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6115 w 10000"/>
              <a:gd name="connsiteY6" fmla="*/ 8013 h 10130"/>
              <a:gd name="connsiteX7" fmla="*/ 7348 w 10000"/>
              <a:gd name="connsiteY7" fmla="*/ 4255 h 10130"/>
              <a:gd name="connsiteX8" fmla="*/ 9477 w 10000"/>
              <a:gd name="connsiteY8" fmla="*/ 5607 h 10130"/>
              <a:gd name="connsiteX9" fmla="*/ 9950 w 10000"/>
              <a:gd name="connsiteY9" fmla="*/ 9336 h 10130"/>
              <a:gd name="connsiteX10" fmla="*/ 9954 w 10000"/>
              <a:gd name="connsiteY10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6115 w 10000"/>
              <a:gd name="connsiteY6" fmla="*/ 8013 h 10130"/>
              <a:gd name="connsiteX7" fmla="*/ 7348 w 10000"/>
              <a:gd name="connsiteY7" fmla="*/ 4255 h 10130"/>
              <a:gd name="connsiteX8" fmla="*/ 9477 w 10000"/>
              <a:gd name="connsiteY8" fmla="*/ 5607 h 10130"/>
              <a:gd name="connsiteX9" fmla="*/ 9950 w 10000"/>
              <a:gd name="connsiteY9" fmla="*/ 9336 h 10130"/>
              <a:gd name="connsiteX10" fmla="*/ 9954 w 10000"/>
              <a:gd name="connsiteY10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6115 w 10000"/>
              <a:gd name="connsiteY6" fmla="*/ 8013 h 10130"/>
              <a:gd name="connsiteX7" fmla="*/ 7348 w 10000"/>
              <a:gd name="connsiteY7" fmla="*/ 4255 h 10130"/>
              <a:gd name="connsiteX8" fmla="*/ 9477 w 10000"/>
              <a:gd name="connsiteY8" fmla="*/ 5607 h 10130"/>
              <a:gd name="connsiteX9" fmla="*/ 9950 w 10000"/>
              <a:gd name="connsiteY9" fmla="*/ 9336 h 10130"/>
              <a:gd name="connsiteX10" fmla="*/ 9954 w 10000"/>
              <a:gd name="connsiteY10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6115 w 10000"/>
              <a:gd name="connsiteY6" fmla="*/ 8013 h 10130"/>
              <a:gd name="connsiteX7" fmla="*/ 7348 w 10000"/>
              <a:gd name="connsiteY7" fmla="*/ 4255 h 10130"/>
              <a:gd name="connsiteX8" fmla="*/ 9477 w 10000"/>
              <a:gd name="connsiteY8" fmla="*/ 5607 h 10130"/>
              <a:gd name="connsiteX9" fmla="*/ 9950 w 10000"/>
              <a:gd name="connsiteY9" fmla="*/ 9336 h 10130"/>
              <a:gd name="connsiteX10" fmla="*/ 9954 w 10000"/>
              <a:gd name="connsiteY10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7348 w 10000"/>
              <a:gd name="connsiteY7" fmla="*/ 4255 h 10130"/>
              <a:gd name="connsiteX8" fmla="*/ 9477 w 10000"/>
              <a:gd name="connsiteY8" fmla="*/ 5607 h 10130"/>
              <a:gd name="connsiteX9" fmla="*/ 9950 w 10000"/>
              <a:gd name="connsiteY9" fmla="*/ 9336 h 10130"/>
              <a:gd name="connsiteX10" fmla="*/ 9954 w 10000"/>
              <a:gd name="connsiteY10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7348 w 10000"/>
              <a:gd name="connsiteY7" fmla="*/ 4255 h 10130"/>
              <a:gd name="connsiteX8" fmla="*/ 9477 w 10000"/>
              <a:gd name="connsiteY8" fmla="*/ 5607 h 10130"/>
              <a:gd name="connsiteX9" fmla="*/ 9950 w 10000"/>
              <a:gd name="connsiteY9" fmla="*/ 9336 h 10130"/>
              <a:gd name="connsiteX10" fmla="*/ 9954 w 10000"/>
              <a:gd name="connsiteY10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7348 w 10000"/>
              <a:gd name="connsiteY7" fmla="*/ 4255 h 10130"/>
              <a:gd name="connsiteX8" fmla="*/ 9477 w 10000"/>
              <a:gd name="connsiteY8" fmla="*/ 5607 h 10130"/>
              <a:gd name="connsiteX9" fmla="*/ 9950 w 10000"/>
              <a:gd name="connsiteY9" fmla="*/ 9336 h 10130"/>
              <a:gd name="connsiteX10" fmla="*/ 9954 w 10000"/>
              <a:gd name="connsiteY10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661 w 10000"/>
              <a:gd name="connsiteY7" fmla="*/ 3939 h 10130"/>
              <a:gd name="connsiteX8" fmla="*/ 9477 w 10000"/>
              <a:gd name="connsiteY8" fmla="*/ 5607 h 10130"/>
              <a:gd name="connsiteX9" fmla="*/ 9950 w 10000"/>
              <a:gd name="connsiteY9" fmla="*/ 9336 h 10130"/>
              <a:gd name="connsiteX10" fmla="*/ 9954 w 10000"/>
              <a:gd name="connsiteY10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6661 w 10000"/>
              <a:gd name="connsiteY8" fmla="*/ 3939 h 10130"/>
              <a:gd name="connsiteX9" fmla="*/ 9477 w 10000"/>
              <a:gd name="connsiteY9" fmla="*/ 5607 h 10130"/>
              <a:gd name="connsiteX10" fmla="*/ 9950 w 10000"/>
              <a:gd name="connsiteY10" fmla="*/ 9336 h 10130"/>
              <a:gd name="connsiteX11" fmla="*/ 9954 w 10000"/>
              <a:gd name="connsiteY11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524 w 10000"/>
              <a:gd name="connsiteY8" fmla="*/ 3370 h 10130"/>
              <a:gd name="connsiteX9" fmla="*/ 9477 w 10000"/>
              <a:gd name="connsiteY9" fmla="*/ 5607 h 10130"/>
              <a:gd name="connsiteX10" fmla="*/ 9950 w 10000"/>
              <a:gd name="connsiteY10" fmla="*/ 9336 h 10130"/>
              <a:gd name="connsiteX11" fmla="*/ 9954 w 10000"/>
              <a:gd name="connsiteY11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563 w 10000"/>
              <a:gd name="connsiteY8" fmla="*/ 4129 h 10130"/>
              <a:gd name="connsiteX9" fmla="*/ 9477 w 10000"/>
              <a:gd name="connsiteY9" fmla="*/ 5607 h 10130"/>
              <a:gd name="connsiteX10" fmla="*/ 9950 w 10000"/>
              <a:gd name="connsiteY10" fmla="*/ 9336 h 10130"/>
              <a:gd name="connsiteX11" fmla="*/ 9954 w 10000"/>
              <a:gd name="connsiteY11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563 w 10000"/>
              <a:gd name="connsiteY8" fmla="*/ 4129 h 10130"/>
              <a:gd name="connsiteX9" fmla="*/ 9477 w 10000"/>
              <a:gd name="connsiteY9" fmla="*/ 5607 h 10130"/>
              <a:gd name="connsiteX10" fmla="*/ 9950 w 10000"/>
              <a:gd name="connsiteY10" fmla="*/ 9336 h 10130"/>
              <a:gd name="connsiteX11" fmla="*/ 9954 w 10000"/>
              <a:gd name="connsiteY11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563 w 10000"/>
              <a:gd name="connsiteY8" fmla="*/ 4129 h 10130"/>
              <a:gd name="connsiteX9" fmla="*/ 9477 w 10000"/>
              <a:gd name="connsiteY9" fmla="*/ 5607 h 10130"/>
              <a:gd name="connsiteX10" fmla="*/ 9950 w 10000"/>
              <a:gd name="connsiteY10" fmla="*/ 9336 h 10130"/>
              <a:gd name="connsiteX11" fmla="*/ 9954 w 10000"/>
              <a:gd name="connsiteY11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563 w 10000"/>
              <a:gd name="connsiteY8" fmla="*/ 4129 h 10130"/>
              <a:gd name="connsiteX9" fmla="*/ 9185 w 10000"/>
              <a:gd name="connsiteY9" fmla="*/ 4467 h 10130"/>
              <a:gd name="connsiteX10" fmla="*/ 9477 w 10000"/>
              <a:gd name="connsiteY10" fmla="*/ 5607 h 10130"/>
              <a:gd name="connsiteX11" fmla="*/ 9950 w 10000"/>
              <a:gd name="connsiteY11" fmla="*/ 9336 h 10130"/>
              <a:gd name="connsiteX12" fmla="*/ 9954 w 10000"/>
              <a:gd name="connsiteY12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563 w 10000"/>
              <a:gd name="connsiteY8" fmla="*/ 4129 h 10130"/>
              <a:gd name="connsiteX9" fmla="*/ 9185 w 10000"/>
              <a:gd name="connsiteY9" fmla="*/ 4467 h 10130"/>
              <a:gd name="connsiteX10" fmla="*/ 9477 w 10000"/>
              <a:gd name="connsiteY10" fmla="*/ 5607 h 10130"/>
              <a:gd name="connsiteX11" fmla="*/ 9950 w 10000"/>
              <a:gd name="connsiteY11" fmla="*/ 9336 h 10130"/>
              <a:gd name="connsiteX12" fmla="*/ 9954 w 10000"/>
              <a:gd name="connsiteY12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347 w 10000"/>
              <a:gd name="connsiteY8" fmla="*/ 3750 h 10130"/>
              <a:gd name="connsiteX9" fmla="*/ 9185 w 10000"/>
              <a:gd name="connsiteY9" fmla="*/ 4467 h 10130"/>
              <a:gd name="connsiteX10" fmla="*/ 9477 w 10000"/>
              <a:gd name="connsiteY10" fmla="*/ 5607 h 10130"/>
              <a:gd name="connsiteX11" fmla="*/ 9950 w 10000"/>
              <a:gd name="connsiteY11" fmla="*/ 9336 h 10130"/>
              <a:gd name="connsiteX12" fmla="*/ 9954 w 10000"/>
              <a:gd name="connsiteY12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484 w 10000"/>
              <a:gd name="connsiteY8" fmla="*/ 4193 h 10130"/>
              <a:gd name="connsiteX9" fmla="*/ 9185 w 10000"/>
              <a:gd name="connsiteY9" fmla="*/ 4467 h 10130"/>
              <a:gd name="connsiteX10" fmla="*/ 9477 w 10000"/>
              <a:gd name="connsiteY10" fmla="*/ 5607 h 10130"/>
              <a:gd name="connsiteX11" fmla="*/ 9950 w 10000"/>
              <a:gd name="connsiteY11" fmla="*/ 9336 h 10130"/>
              <a:gd name="connsiteX12" fmla="*/ 9954 w 10000"/>
              <a:gd name="connsiteY12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484 w 10000"/>
              <a:gd name="connsiteY8" fmla="*/ 4193 h 10130"/>
              <a:gd name="connsiteX9" fmla="*/ 9185 w 10000"/>
              <a:gd name="connsiteY9" fmla="*/ 4467 h 10130"/>
              <a:gd name="connsiteX10" fmla="*/ 9477 w 10000"/>
              <a:gd name="connsiteY10" fmla="*/ 5607 h 10130"/>
              <a:gd name="connsiteX11" fmla="*/ 9852 w 10000"/>
              <a:gd name="connsiteY11" fmla="*/ 7502 h 10130"/>
              <a:gd name="connsiteX12" fmla="*/ 9950 w 10000"/>
              <a:gd name="connsiteY12" fmla="*/ 9336 h 10130"/>
              <a:gd name="connsiteX13" fmla="*/ 9954 w 10000"/>
              <a:gd name="connsiteY13" fmla="*/ 8126 h 10130"/>
              <a:gd name="connsiteX0" fmla="*/ 0 w 10000"/>
              <a:gd name="connsiteY0" fmla="*/ 631 h 10130"/>
              <a:gd name="connsiteX1" fmla="*/ 318 w 10000"/>
              <a:gd name="connsiteY1" fmla="*/ 8902 h 10130"/>
              <a:gd name="connsiteX2" fmla="*/ 3486 w 10000"/>
              <a:gd name="connsiteY2" fmla="*/ 10130 h 10130"/>
              <a:gd name="connsiteX3" fmla="*/ 3395 w 10000"/>
              <a:gd name="connsiteY3" fmla="*/ 2379 h 10130"/>
              <a:gd name="connsiteX4" fmla="*/ 4146 w 10000"/>
              <a:gd name="connsiteY4" fmla="*/ 219 h 10130"/>
              <a:gd name="connsiteX5" fmla="*/ 5865 w 10000"/>
              <a:gd name="connsiteY5" fmla="*/ 1136 h 10130"/>
              <a:gd name="connsiteX6" fmla="*/ 5821 w 10000"/>
              <a:gd name="connsiteY6" fmla="*/ 8013 h 10130"/>
              <a:gd name="connsiteX7" fmla="*/ 6753 w 10000"/>
              <a:gd name="connsiteY7" fmla="*/ 8071 h 10130"/>
              <a:gd name="connsiteX8" fmla="*/ 7386 w 10000"/>
              <a:gd name="connsiteY8" fmla="*/ 4193 h 10130"/>
              <a:gd name="connsiteX9" fmla="*/ 9185 w 10000"/>
              <a:gd name="connsiteY9" fmla="*/ 4467 h 10130"/>
              <a:gd name="connsiteX10" fmla="*/ 9477 w 10000"/>
              <a:gd name="connsiteY10" fmla="*/ 5607 h 10130"/>
              <a:gd name="connsiteX11" fmla="*/ 9852 w 10000"/>
              <a:gd name="connsiteY11" fmla="*/ 7502 h 10130"/>
              <a:gd name="connsiteX12" fmla="*/ 9950 w 10000"/>
              <a:gd name="connsiteY12" fmla="*/ 9336 h 10130"/>
              <a:gd name="connsiteX13" fmla="*/ 9954 w 10000"/>
              <a:gd name="connsiteY13" fmla="*/ 8126 h 10130"/>
              <a:gd name="connsiteX0" fmla="*/ 0 w 10000"/>
              <a:gd name="connsiteY0" fmla="*/ 501 h 10000"/>
              <a:gd name="connsiteX1" fmla="*/ 318 w 10000"/>
              <a:gd name="connsiteY1" fmla="*/ 8772 h 10000"/>
              <a:gd name="connsiteX2" fmla="*/ 3486 w 10000"/>
              <a:gd name="connsiteY2" fmla="*/ 10000 h 10000"/>
              <a:gd name="connsiteX3" fmla="*/ 3395 w 10000"/>
              <a:gd name="connsiteY3" fmla="*/ 2249 h 10000"/>
              <a:gd name="connsiteX4" fmla="*/ 4146 w 10000"/>
              <a:gd name="connsiteY4" fmla="*/ 89 h 10000"/>
              <a:gd name="connsiteX5" fmla="*/ 5865 w 10000"/>
              <a:gd name="connsiteY5" fmla="*/ 1006 h 10000"/>
              <a:gd name="connsiteX6" fmla="*/ 5821 w 10000"/>
              <a:gd name="connsiteY6" fmla="*/ 7883 h 10000"/>
              <a:gd name="connsiteX7" fmla="*/ 6753 w 10000"/>
              <a:gd name="connsiteY7" fmla="*/ 7941 h 10000"/>
              <a:gd name="connsiteX8" fmla="*/ 7386 w 10000"/>
              <a:gd name="connsiteY8" fmla="*/ 4063 h 10000"/>
              <a:gd name="connsiteX9" fmla="*/ 9185 w 10000"/>
              <a:gd name="connsiteY9" fmla="*/ 4337 h 10000"/>
              <a:gd name="connsiteX10" fmla="*/ 9477 w 10000"/>
              <a:gd name="connsiteY10" fmla="*/ 5477 h 10000"/>
              <a:gd name="connsiteX11" fmla="*/ 9852 w 10000"/>
              <a:gd name="connsiteY11" fmla="*/ 7372 h 10000"/>
              <a:gd name="connsiteX12" fmla="*/ 9950 w 10000"/>
              <a:gd name="connsiteY12" fmla="*/ 9206 h 10000"/>
              <a:gd name="connsiteX13" fmla="*/ 9954 w 10000"/>
              <a:gd name="connsiteY13" fmla="*/ 7996 h 10000"/>
              <a:gd name="connsiteX0" fmla="*/ 0 w 10000"/>
              <a:gd name="connsiteY0" fmla="*/ 575 h 10074"/>
              <a:gd name="connsiteX1" fmla="*/ 318 w 10000"/>
              <a:gd name="connsiteY1" fmla="*/ 8846 h 10074"/>
              <a:gd name="connsiteX2" fmla="*/ 3486 w 10000"/>
              <a:gd name="connsiteY2" fmla="*/ 10074 h 10074"/>
              <a:gd name="connsiteX3" fmla="*/ 3395 w 10000"/>
              <a:gd name="connsiteY3" fmla="*/ 2323 h 10074"/>
              <a:gd name="connsiteX4" fmla="*/ 3479 w 10000"/>
              <a:gd name="connsiteY4" fmla="*/ 37 h 10074"/>
              <a:gd name="connsiteX5" fmla="*/ 5865 w 10000"/>
              <a:gd name="connsiteY5" fmla="*/ 1080 h 10074"/>
              <a:gd name="connsiteX6" fmla="*/ 5821 w 10000"/>
              <a:gd name="connsiteY6" fmla="*/ 7957 h 10074"/>
              <a:gd name="connsiteX7" fmla="*/ 6753 w 10000"/>
              <a:gd name="connsiteY7" fmla="*/ 8015 h 10074"/>
              <a:gd name="connsiteX8" fmla="*/ 7386 w 10000"/>
              <a:gd name="connsiteY8" fmla="*/ 4137 h 10074"/>
              <a:gd name="connsiteX9" fmla="*/ 9185 w 10000"/>
              <a:gd name="connsiteY9" fmla="*/ 4411 h 10074"/>
              <a:gd name="connsiteX10" fmla="*/ 9477 w 10000"/>
              <a:gd name="connsiteY10" fmla="*/ 5551 h 10074"/>
              <a:gd name="connsiteX11" fmla="*/ 9852 w 10000"/>
              <a:gd name="connsiteY11" fmla="*/ 7446 h 10074"/>
              <a:gd name="connsiteX12" fmla="*/ 9950 w 10000"/>
              <a:gd name="connsiteY12" fmla="*/ 9280 h 10074"/>
              <a:gd name="connsiteX13" fmla="*/ 9954 w 10000"/>
              <a:gd name="connsiteY13" fmla="*/ 8070 h 10074"/>
              <a:gd name="connsiteX0" fmla="*/ 0 w 10000"/>
              <a:gd name="connsiteY0" fmla="*/ 575 h 10074"/>
              <a:gd name="connsiteX1" fmla="*/ 318 w 10000"/>
              <a:gd name="connsiteY1" fmla="*/ 8846 h 10074"/>
              <a:gd name="connsiteX2" fmla="*/ 3486 w 10000"/>
              <a:gd name="connsiteY2" fmla="*/ 10074 h 10074"/>
              <a:gd name="connsiteX3" fmla="*/ 3395 w 10000"/>
              <a:gd name="connsiteY3" fmla="*/ 2323 h 10074"/>
              <a:gd name="connsiteX4" fmla="*/ 3479 w 10000"/>
              <a:gd name="connsiteY4" fmla="*/ 37 h 10074"/>
              <a:gd name="connsiteX5" fmla="*/ 5865 w 10000"/>
              <a:gd name="connsiteY5" fmla="*/ 1080 h 10074"/>
              <a:gd name="connsiteX6" fmla="*/ 5821 w 10000"/>
              <a:gd name="connsiteY6" fmla="*/ 7957 h 10074"/>
              <a:gd name="connsiteX7" fmla="*/ 6753 w 10000"/>
              <a:gd name="connsiteY7" fmla="*/ 8015 h 10074"/>
              <a:gd name="connsiteX8" fmla="*/ 7386 w 10000"/>
              <a:gd name="connsiteY8" fmla="*/ 4137 h 10074"/>
              <a:gd name="connsiteX9" fmla="*/ 9185 w 10000"/>
              <a:gd name="connsiteY9" fmla="*/ 4411 h 10074"/>
              <a:gd name="connsiteX10" fmla="*/ 9477 w 10000"/>
              <a:gd name="connsiteY10" fmla="*/ 5551 h 10074"/>
              <a:gd name="connsiteX11" fmla="*/ 9852 w 10000"/>
              <a:gd name="connsiteY11" fmla="*/ 7446 h 10074"/>
              <a:gd name="connsiteX12" fmla="*/ 9950 w 10000"/>
              <a:gd name="connsiteY12" fmla="*/ 9280 h 10074"/>
              <a:gd name="connsiteX13" fmla="*/ 9954 w 10000"/>
              <a:gd name="connsiteY13" fmla="*/ 8070 h 10074"/>
              <a:gd name="connsiteX0" fmla="*/ 0 w 10000"/>
              <a:gd name="connsiteY0" fmla="*/ 629 h 10128"/>
              <a:gd name="connsiteX1" fmla="*/ 318 w 10000"/>
              <a:gd name="connsiteY1" fmla="*/ 8900 h 10128"/>
              <a:gd name="connsiteX2" fmla="*/ 3486 w 10000"/>
              <a:gd name="connsiteY2" fmla="*/ 10128 h 10128"/>
              <a:gd name="connsiteX3" fmla="*/ 3395 w 10000"/>
              <a:gd name="connsiteY3" fmla="*/ 2377 h 10128"/>
              <a:gd name="connsiteX4" fmla="*/ 3479 w 10000"/>
              <a:gd name="connsiteY4" fmla="*/ 91 h 10128"/>
              <a:gd name="connsiteX5" fmla="*/ 5865 w 10000"/>
              <a:gd name="connsiteY5" fmla="*/ 1134 h 10128"/>
              <a:gd name="connsiteX6" fmla="*/ 5821 w 10000"/>
              <a:gd name="connsiteY6" fmla="*/ 8011 h 10128"/>
              <a:gd name="connsiteX7" fmla="*/ 6753 w 10000"/>
              <a:gd name="connsiteY7" fmla="*/ 8069 h 10128"/>
              <a:gd name="connsiteX8" fmla="*/ 7386 w 10000"/>
              <a:gd name="connsiteY8" fmla="*/ 4191 h 10128"/>
              <a:gd name="connsiteX9" fmla="*/ 9185 w 10000"/>
              <a:gd name="connsiteY9" fmla="*/ 4465 h 10128"/>
              <a:gd name="connsiteX10" fmla="*/ 9477 w 10000"/>
              <a:gd name="connsiteY10" fmla="*/ 5605 h 10128"/>
              <a:gd name="connsiteX11" fmla="*/ 9852 w 10000"/>
              <a:gd name="connsiteY11" fmla="*/ 7500 h 10128"/>
              <a:gd name="connsiteX12" fmla="*/ 9950 w 10000"/>
              <a:gd name="connsiteY12" fmla="*/ 9334 h 10128"/>
              <a:gd name="connsiteX13" fmla="*/ 9954 w 10000"/>
              <a:gd name="connsiteY13" fmla="*/ 8124 h 10128"/>
              <a:gd name="connsiteX0" fmla="*/ 0 w 10000"/>
              <a:gd name="connsiteY0" fmla="*/ 629 h 10128"/>
              <a:gd name="connsiteX1" fmla="*/ 318 w 10000"/>
              <a:gd name="connsiteY1" fmla="*/ 8900 h 10128"/>
              <a:gd name="connsiteX2" fmla="*/ 3486 w 10000"/>
              <a:gd name="connsiteY2" fmla="*/ 10128 h 10128"/>
              <a:gd name="connsiteX3" fmla="*/ 3479 w 10000"/>
              <a:gd name="connsiteY3" fmla="*/ 91 h 10128"/>
              <a:gd name="connsiteX4" fmla="*/ 5865 w 10000"/>
              <a:gd name="connsiteY4" fmla="*/ 1134 h 10128"/>
              <a:gd name="connsiteX5" fmla="*/ 5821 w 10000"/>
              <a:gd name="connsiteY5" fmla="*/ 8011 h 10128"/>
              <a:gd name="connsiteX6" fmla="*/ 6753 w 10000"/>
              <a:gd name="connsiteY6" fmla="*/ 8069 h 10128"/>
              <a:gd name="connsiteX7" fmla="*/ 7386 w 10000"/>
              <a:gd name="connsiteY7" fmla="*/ 4191 h 10128"/>
              <a:gd name="connsiteX8" fmla="*/ 9185 w 10000"/>
              <a:gd name="connsiteY8" fmla="*/ 4465 h 10128"/>
              <a:gd name="connsiteX9" fmla="*/ 9477 w 10000"/>
              <a:gd name="connsiteY9" fmla="*/ 5605 h 10128"/>
              <a:gd name="connsiteX10" fmla="*/ 9852 w 10000"/>
              <a:gd name="connsiteY10" fmla="*/ 7500 h 10128"/>
              <a:gd name="connsiteX11" fmla="*/ 9950 w 10000"/>
              <a:gd name="connsiteY11" fmla="*/ 9334 h 10128"/>
              <a:gd name="connsiteX12" fmla="*/ 9954 w 10000"/>
              <a:gd name="connsiteY12" fmla="*/ 8124 h 10128"/>
              <a:gd name="connsiteX0" fmla="*/ 0 w 10000"/>
              <a:gd name="connsiteY0" fmla="*/ 366 h 9865"/>
              <a:gd name="connsiteX1" fmla="*/ 318 w 10000"/>
              <a:gd name="connsiteY1" fmla="*/ 8637 h 9865"/>
              <a:gd name="connsiteX2" fmla="*/ 3486 w 10000"/>
              <a:gd name="connsiteY2" fmla="*/ 9865 h 9865"/>
              <a:gd name="connsiteX3" fmla="*/ 3479 w 10000"/>
              <a:gd name="connsiteY3" fmla="*/ 334 h 9865"/>
              <a:gd name="connsiteX4" fmla="*/ 5865 w 10000"/>
              <a:gd name="connsiteY4" fmla="*/ 871 h 9865"/>
              <a:gd name="connsiteX5" fmla="*/ 5821 w 10000"/>
              <a:gd name="connsiteY5" fmla="*/ 7748 h 9865"/>
              <a:gd name="connsiteX6" fmla="*/ 6753 w 10000"/>
              <a:gd name="connsiteY6" fmla="*/ 7806 h 9865"/>
              <a:gd name="connsiteX7" fmla="*/ 7386 w 10000"/>
              <a:gd name="connsiteY7" fmla="*/ 3928 h 9865"/>
              <a:gd name="connsiteX8" fmla="*/ 9185 w 10000"/>
              <a:gd name="connsiteY8" fmla="*/ 4202 h 9865"/>
              <a:gd name="connsiteX9" fmla="*/ 9477 w 10000"/>
              <a:gd name="connsiteY9" fmla="*/ 5342 h 9865"/>
              <a:gd name="connsiteX10" fmla="*/ 9852 w 10000"/>
              <a:gd name="connsiteY10" fmla="*/ 7237 h 9865"/>
              <a:gd name="connsiteX11" fmla="*/ 9950 w 10000"/>
              <a:gd name="connsiteY11" fmla="*/ 9071 h 9865"/>
              <a:gd name="connsiteX12" fmla="*/ 9954 w 10000"/>
              <a:gd name="connsiteY12" fmla="*/ 7861 h 9865"/>
              <a:gd name="connsiteX0" fmla="*/ 0 w 10000"/>
              <a:gd name="connsiteY0" fmla="*/ 488 h 10117"/>
              <a:gd name="connsiteX1" fmla="*/ 318 w 10000"/>
              <a:gd name="connsiteY1" fmla="*/ 8872 h 10117"/>
              <a:gd name="connsiteX2" fmla="*/ 3486 w 10000"/>
              <a:gd name="connsiteY2" fmla="*/ 10117 h 10117"/>
              <a:gd name="connsiteX3" fmla="*/ 3479 w 10000"/>
              <a:gd name="connsiteY3" fmla="*/ 200 h 10117"/>
              <a:gd name="connsiteX4" fmla="*/ 5865 w 10000"/>
              <a:gd name="connsiteY4" fmla="*/ 1000 h 10117"/>
              <a:gd name="connsiteX5" fmla="*/ 5821 w 10000"/>
              <a:gd name="connsiteY5" fmla="*/ 7971 h 10117"/>
              <a:gd name="connsiteX6" fmla="*/ 6753 w 10000"/>
              <a:gd name="connsiteY6" fmla="*/ 8030 h 10117"/>
              <a:gd name="connsiteX7" fmla="*/ 7386 w 10000"/>
              <a:gd name="connsiteY7" fmla="*/ 4099 h 10117"/>
              <a:gd name="connsiteX8" fmla="*/ 9185 w 10000"/>
              <a:gd name="connsiteY8" fmla="*/ 4377 h 10117"/>
              <a:gd name="connsiteX9" fmla="*/ 9477 w 10000"/>
              <a:gd name="connsiteY9" fmla="*/ 5532 h 10117"/>
              <a:gd name="connsiteX10" fmla="*/ 9852 w 10000"/>
              <a:gd name="connsiteY10" fmla="*/ 7453 h 10117"/>
              <a:gd name="connsiteX11" fmla="*/ 9950 w 10000"/>
              <a:gd name="connsiteY11" fmla="*/ 9312 h 10117"/>
              <a:gd name="connsiteX12" fmla="*/ 9954 w 10000"/>
              <a:gd name="connsiteY12" fmla="*/ 8086 h 10117"/>
              <a:gd name="connsiteX0" fmla="*/ 0 w 10000"/>
              <a:gd name="connsiteY0" fmla="*/ 488 h 10117"/>
              <a:gd name="connsiteX1" fmla="*/ 318 w 10000"/>
              <a:gd name="connsiteY1" fmla="*/ 8872 h 10117"/>
              <a:gd name="connsiteX2" fmla="*/ 3486 w 10000"/>
              <a:gd name="connsiteY2" fmla="*/ 10117 h 10117"/>
              <a:gd name="connsiteX3" fmla="*/ 3479 w 10000"/>
              <a:gd name="connsiteY3" fmla="*/ 200 h 10117"/>
              <a:gd name="connsiteX4" fmla="*/ 5865 w 10000"/>
              <a:gd name="connsiteY4" fmla="*/ 1000 h 10117"/>
              <a:gd name="connsiteX5" fmla="*/ 5821 w 10000"/>
              <a:gd name="connsiteY5" fmla="*/ 7971 h 10117"/>
              <a:gd name="connsiteX6" fmla="*/ 6753 w 10000"/>
              <a:gd name="connsiteY6" fmla="*/ 8030 h 10117"/>
              <a:gd name="connsiteX7" fmla="*/ 7386 w 10000"/>
              <a:gd name="connsiteY7" fmla="*/ 4099 h 10117"/>
              <a:gd name="connsiteX8" fmla="*/ 9185 w 10000"/>
              <a:gd name="connsiteY8" fmla="*/ 4377 h 10117"/>
              <a:gd name="connsiteX9" fmla="*/ 9477 w 10000"/>
              <a:gd name="connsiteY9" fmla="*/ 5532 h 10117"/>
              <a:gd name="connsiteX10" fmla="*/ 9852 w 10000"/>
              <a:gd name="connsiteY10" fmla="*/ 7453 h 10117"/>
              <a:gd name="connsiteX11" fmla="*/ 9950 w 10000"/>
              <a:gd name="connsiteY11" fmla="*/ 9312 h 10117"/>
              <a:gd name="connsiteX12" fmla="*/ 9954 w 10000"/>
              <a:gd name="connsiteY12" fmla="*/ 8086 h 10117"/>
              <a:gd name="connsiteX0" fmla="*/ 0 w 10000"/>
              <a:gd name="connsiteY0" fmla="*/ 589 h 10218"/>
              <a:gd name="connsiteX1" fmla="*/ 318 w 10000"/>
              <a:gd name="connsiteY1" fmla="*/ 8973 h 10218"/>
              <a:gd name="connsiteX2" fmla="*/ 3486 w 10000"/>
              <a:gd name="connsiteY2" fmla="*/ 10218 h 10218"/>
              <a:gd name="connsiteX3" fmla="*/ 3479 w 10000"/>
              <a:gd name="connsiteY3" fmla="*/ 301 h 10218"/>
              <a:gd name="connsiteX4" fmla="*/ 5865 w 10000"/>
              <a:gd name="connsiteY4" fmla="*/ 1101 h 10218"/>
              <a:gd name="connsiteX5" fmla="*/ 5821 w 10000"/>
              <a:gd name="connsiteY5" fmla="*/ 8072 h 10218"/>
              <a:gd name="connsiteX6" fmla="*/ 6753 w 10000"/>
              <a:gd name="connsiteY6" fmla="*/ 8131 h 10218"/>
              <a:gd name="connsiteX7" fmla="*/ 7386 w 10000"/>
              <a:gd name="connsiteY7" fmla="*/ 4200 h 10218"/>
              <a:gd name="connsiteX8" fmla="*/ 9185 w 10000"/>
              <a:gd name="connsiteY8" fmla="*/ 4478 h 10218"/>
              <a:gd name="connsiteX9" fmla="*/ 9477 w 10000"/>
              <a:gd name="connsiteY9" fmla="*/ 5633 h 10218"/>
              <a:gd name="connsiteX10" fmla="*/ 9852 w 10000"/>
              <a:gd name="connsiteY10" fmla="*/ 7554 h 10218"/>
              <a:gd name="connsiteX11" fmla="*/ 9950 w 10000"/>
              <a:gd name="connsiteY11" fmla="*/ 9413 h 10218"/>
              <a:gd name="connsiteX12" fmla="*/ 9954 w 10000"/>
              <a:gd name="connsiteY12" fmla="*/ 8187 h 10218"/>
              <a:gd name="connsiteX0" fmla="*/ 0 w 10000"/>
              <a:gd name="connsiteY0" fmla="*/ 515 h 10144"/>
              <a:gd name="connsiteX1" fmla="*/ 318 w 10000"/>
              <a:gd name="connsiteY1" fmla="*/ 8899 h 10144"/>
              <a:gd name="connsiteX2" fmla="*/ 3486 w 10000"/>
              <a:gd name="connsiteY2" fmla="*/ 10144 h 10144"/>
              <a:gd name="connsiteX3" fmla="*/ 3479 w 10000"/>
              <a:gd name="connsiteY3" fmla="*/ 227 h 10144"/>
              <a:gd name="connsiteX4" fmla="*/ 5865 w 10000"/>
              <a:gd name="connsiteY4" fmla="*/ 1219 h 10144"/>
              <a:gd name="connsiteX5" fmla="*/ 5821 w 10000"/>
              <a:gd name="connsiteY5" fmla="*/ 7998 h 10144"/>
              <a:gd name="connsiteX6" fmla="*/ 6753 w 10000"/>
              <a:gd name="connsiteY6" fmla="*/ 8057 h 10144"/>
              <a:gd name="connsiteX7" fmla="*/ 7386 w 10000"/>
              <a:gd name="connsiteY7" fmla="*/ 4126 h 10144"/>
              <a:gd name="connsiteX8" fmla="*/ 9185 w 10000"/>
              <a:gd name="connsiteY8" fmla="*/ 4404 h 10144"/>
              <a:gd name="connsiteX9" fmla="*/ 9477 w 10000"/>
              <a:gd name="connsiteY9" fmla="*/ 5559 h 10144"/>
              <a:gd name="connsiteX10" fmla="*/ 9852 w 10000"/>
              <a:gd name="connsiteY10" fmla="*/ 7480 h 10144"/>
              <a:gd name="connsiteX11" fmla="*/ 9950 w 10000"/>
              <a:gd name="connsiteY11" fmla="*/ 9339 h 10144"/>
              <a:gd name="connsiteX12" fmla="*/ 9954 w 10000"/>
              <a:gd name="connsiteY12" fmla="*/ 8113 h 10144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479 w 10000"/>
              <a:gd name="connsiteY3" fmla="*/ 163 h 10080"/>
              <a:gd name="connsiteX4" fmla="*/ 5865 w 10000"/>
              <a:gd name="connsiteY4" fmla="*/ 1155 h 10080"/>
              <a:gd name="connsiteX5" fmla="*/ 5821 w 10000"/>
              <a:gd name="connsiteY5" fmla="*/ 7934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479 w 10000"/>
              <a:gd name="connsiteY3" fmla="*/ 163 h 10080"/>
              <a:gd name="connsiteX4" fmla="*/ 5865 w 10000"/>
              <a:gd name="connsiteY4" fmla="*/ 1155 h 10080"/>
              <a:gd name="connsiteX5" fmla="*/ 5821 w 10000"/>
              <a:gd name="connsiteY5" fmla="*/ 7934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1 w 10000"/>
              <a:gd name="connsiteY5" fmla="*/ 7934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1 w 10000"/>
              <a:gd name="connsiteY5" fmla="*/ 7934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1 w 10000"/>
              <a:gd name="connsiteY5" fmla="*/ 7934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1 w 10000"/>
              <a:gd name="connsiteY5" fmla="*/ 7934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6115 w 10000"/>
              <a:gd name="connsiteY5" fmla="*/ 8126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6115 w 10000"/>
              <a:gd name="connsiteY5" fmla="*/ 8126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6115 w 10000"/>
              <a:gd name="connsiteY5" fmla="*/ 8126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938 w 10000"/>
              <a:gd name="connsiteY5" fmla="*/ 8382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938 w 10000"/>
              <a:gd name="connsiteY5" fmla="*/ 8382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938 w 10000"/>
              <a:gd name="connsiteY5" fmla="*/ 8382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753 w 10000"/>
              <a:gd name="connsiteY6" fmla="*/ 7993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4062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3870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3870 h 10080"/>
              <a:gd name="connsiteX8" fmla="*/ 9185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3870 h 10080"/>
              <a:gd name="connsiteX8" fmla="*/ 9303 w 10000"/>
              <a:gd name="connsiteY8" fmla="*/ 4340 h 10080"/>
              <a:gd name="connsiteX9" fmla="*/ 9477 w 10000"/>
              <a:gd name="connsiteY9" fmla="*/ 5495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3870 h 10080"/>
              <a:gd name="connsiteX8" fmla="*/ 9303 w 10000"/>
              <a:gd name="connsiteY8" fmla="*/ 4340 h 10080"/>
              <a:gd name="connsiteX9" fmla="*/ 9791 w 10000"/>
              <a:gd name="connsiteY9" fmla="*/ 7033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3870 h 10080"/>
              <a:gd name="connsiteX8" fmla="*/ 9303 w 10000"/>
              <a:gd name="connsiteY8" fmla="*/ 4340 h 10080"/>
              <a:gd name="connsiteX9" fmla="*/ 9791 w 10000"/>
              <a:gd name="connsiteY9" fmla="*/ 7033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10000"/>
              <a:gd name="connsiteY0" fmla="*/ 451 h 10080"/>
              <a:gd name="connsiteX1" fmla="*/ 318 w 10000"/>
              <a:gd name="connsiteY1" fmla="*/ 8835 h 10080"/>
              <a:gd name="connsiteX2" fmla="*/ 3486 w 10000"/>
              <a:gd name="connsiteY2" fmla="*/ 10080 h 10080"/>
              <a:gd name="connsiteX3" fmla="*/ 3636 w 10000"/>
              <a:gd name="connsiteY3" fmla="*/ 163 h 10080"/>
              <a:gd name="connsiteX4" fmla="*/ 5865 w 10000"/>
              <a:gd name="connsiteY4" fmla="*/ 1155 h 10080"/>
              <a:gd name="connsiteX5" fmla="*/ 5820 w 10000"/>
              <a:gd name="connsiteY5" fmla="*/ 8574 h 10080"/>
              <a:gd name="connsiteX6" fmla="*/ 6890 w 10000"/>
              <a:gd name="connsiteY6" fmla="*/ 6775 h 10080"/>
              <a:gd name="connsiteX7" fmla="*/ 7386 w 10000"/>
              <a:gd name="connsiteY7" fmla="*/ 3870 h 10080"/>
              <a:gd name="connsiteX8" fmla="*/ 9303 w 10000"/>
              <a:gd name="connsiteY8" fmla="*/ 4340 h 10080"/>
              <a:gd name="connsiteX9" fmla="*/ 9791 w 10000"/>
              <a:gd name="connsiteY9" fmla="*/ 7033 h 10080"/>
              <a:gd name="connsiteX10" fmla="*/ 9852 w 10000"/>
              <a:gd name="connsiteY10" fmla="*/ 7416 h 10080"/>
              <a:gd name="connsiteX11" fmla="*/ 9950 w 10000"/>
              <a:gd name="connsiteY11" fmla="*/ 9275 h 10080"/>
              <a:gd name="connsiteX12" fmla="*/ 9954 w 10000"/>
              <a:gd name="connsiteY12" fmla="*/ 8049 h 10080"/>
              <a:gd name="connsiteX0" fmla="*/ 0 w 9950"/>
              <a:gd name="connsiteY0" fmla="*/ 451 h 10080"/>
              <a:gd name="connsiteX1" fmla="*/ 318 w 9950"/>
              <a:gd name="connsiteY1" fmla="*/ 8835 h 10080"/>
              <a:gd name="connsiteX2" fmla="*/ 3486 w 9950"/>
              <a:gd name="connsiteY2" fmla="*/ 10080 h 10080"/>
              <a:gd name="connsiteX3" fmla="*/ 3636 w 9950"/>
              <a:gd name="connsiteY3" fmla="*/ 163 h 10080"/>
              <a:gd name="connsiteX4" fmla="*/ 5865 w 9950"/>
              <a:gd name="connsiteY4" fmla="*/ 1155 h 10080"/>
              <a:gd name="connsiteX5" fmla="*/ 5820 w 9950"/>
              <a:gd name="connsiteY5" fmla="*/ 8574 h 10080"/>
              <a:gd name="connsiteX6" fmla="*/ 6890 w 9950"/>
              <a:gd name="connsiteY6" fmla="*/ 6775 h 10080"/>
              <a:gd name="connsiteX7" fmla="*/ 7386 w 9950"/>
              <a:gd name="connsiteY7" fmla="*/ 3870 h 10080"/>
              <a:gd name="connsiteX8" fmla="*/ 9303 w 9950"/>
              <a:gd name="connsiteY8" fmla="*/ 4340 h 10080"/>
              <a:gd name="connsiteX9" fmla="*/ 9791 w 9950"/>
              <a:gd name="connsiteY9" fmla="*/ 7033 h 10080"/>
              <a:gd name="connsiteX10" fmla="*/ 9852 w 9950"/>
              <a:gd name="connsiteY10" fmla="*/ 7416 h 10080"/>
              <a:gd name="connsiteX11" fmla="*/ 9950 w 9950"/>
              <a:gd name="connsiteY11" fmla="*/ 9275 h 10080"/>
              <a:gd name="connsiteX0" fmla="*/ 0 w 9902"/>
              <a:gd name="connsiteY0" fmla="*/ 447 h 10000"/>
              <a:gd name="connsiteX1" fmla="*/ 320 w 9902"/>
              <a:gd name="connsiteY1" fmla="*/ 8765 h 10000"/>
              <a:gd name="connsiteX2" fmla="*/ 3504 w 9902"/>
              <a:gd name="connsiteY2" fmla="*/ 10000 h 10000"/>
              <a:gd name="connsiteX3" fmla="*/ 3654 w 9902"/>
              <a:gd name="connsiteY3" fmla="*/ 162 h 10000"/>
              <a:gd name="connsiteX4" fmla="*/ 5894 w 9902"/>
              <a:gd name="connsiteY4" fmla="*/ 1146 h 10000"/>
              <a:gd name="connsiteX5" fmla="*/ 5849 w 9902"/>
              <a:gd name="connsiteY5" fmla="*/ 8506 h 10000"/>
              <a:gd name="connsiteX6" fmla="*/ 6925 w 9902"/>
              <a:gd name="connsiteY6" fmla="*/ 6721 h 10000"/>
              <a:gd name="connsiteX7" fmla="*/ 7423 w 9902"/>
              <a:gd name="connsiteY7" fmla="*/ 3839 h 10000"/>
              <a:gd name="connsiteX8" fmla="*/ 9350 w 9902"/>
              <a:gd name="connsiteY8" fmla="*/ 4306 h 10000"/>
              <a:gd name="connsiteX9" fmla="*/ 9840 w 9902"/>
              <a:gd name="connsiteY9" fmla="*/ 6977 h 10000"/>
              <a:gd name="connsiteX10" fmla="*/ 9902 w 9902"/>
              <a:gd name="connsiteY10" fmla="*/ 7357 h 10000"/>
              <a:gd name="connsiteX0" fmla="*/ 0 w 10000"/>
              <a:gd name="connsiteY0" fmla="*/ 447 h 10000"/>
              <a:gd name="connsiteX1" fmla="*/ 323 w 10000"/>
              <a:gd name="connsiteY1" fmla="*/ 8765 h 10000"/>
              <a:gd name="connsiteX2" fmla="*/ 3539 w 10000"/>
              <a:gd name="connsiteY2" fmla="*/ 10000 h 10000"/>
              <a:gd name="connsiteX3" fmla="*/ 3690 w 10000"/>
              <a:gd name="connsiteY3" fmla="*/ 162 h 10000"/>
              <a:gd name="connsiteX4" fmla="*/ 5952 w 10000"/>
              <a:gd name="connsiteY4" fmla="*/ 1146 h 10000"/>
              <a:gd name="connsiteX5" fmla="*/ 5907 w 10000"/>
              <a:gd name="connsiteY5" fmla="*/ 8506 h 10000"/>
              <a:gd name="connsiteX6" fmla="*/ 6994 w 10000"/>
              <a:gd name="connsiteY6" fmla="*/ 6721 h 10000"/>
              <a:gd name="connsiteX7" fmla="*/ 7496 w 10000"/>
              <a:gd name="connsiteY7" fmla="*/ 3839 h 10000"/>
              <a:gd name="connsiteX8" fmla="*/ 9523 w 10000"/>
              <a:gd name="connsiteY8" fmla="*/ 4115 h 10000"/>
              <a:gd name="connsiteX9" fmla="*/ 9937 w 10000"/>
              <a:gd name="connsiteY9" fmla="*/ 6977 h 10000"/>
              <a:gd name="connsiteX10" fmla="*/ 10000 w 10000"/>
              <a:gd name="connsiteY10" fmla="*/ 7357 h 10000"/>
              <a:gd name="connsiteX0" fmla="*/ 0 w 9937"/>
              <a:gd name="connsiteY0" fmla="*/ 447 h 10000"/>
              <a:gd name="connsiteX1" fmla="*/ 323 w 9937"/>
              <a:gd name="connsiteY1" fmla="*/ 8765 h 10000"/>
              <a:gd name="connsiteX2" fmla="*/ 3539 w 9937"/>
              <a:gd name="connsiteY2" fmla="*/ 10000 h 10000"/>
              <a:gd name="connsiteX3" fmla="*/ 3690 w 9937"/>
              <a:gd name="connsiteY3" fmla="*/ 162 h 10000"/>
              <a:gd name="connsiteX4" fmla="*/ 5952 w 9937"/>
              <a:gd name="connsiteY4" fmla="*/ 1146 h 10000"/>
              <a:gd name="connsiteX5" fmla="*/ 5907 w 9937"/>
              <a:gd name="connsiteY5" fmla="*/ 8506 h 10000"/>
              <a:gd name="connsiteX6" fmla="*/ 6994 w 9937"/>
              <a:gd name="connsiteY6" fmla="*/ 6721 h 10000"/>
              <a:gd name="connsiteX7" fmla="*/ 7496 w 9937"/>
              <a:gd name="connsiteY7" fmla="*/ 3839 h 10000"/>
              <a:gd name="connsiteX8" fmla="*/ 9523 w 9937"/>
              <a:gd name="connsiteY8" fmla="*/ 4115 h 10000"/>
              <a:gd name="connsiteX9" fmla="*/ 9937 w 9937"/>
              <a:gd name="connsiteY9" fmla="*/ 6977 h 10000"/>
              <a:gd name="connsiteX0" fmla="*/ 0 w 10000"/>
              <a:gd name="connsiteY0" fmla="*/ 447 h 10000"/>
              <a:gd name="connsiteX1" fmla="*/ 325 w 10000"/>
              <a:gd name="connsiteY1" fmla="*/ 8765 h 10000"/>
              <a:gd name="connsiteX2" fmla="*/ 3561 w 10000"/>
              <a:gd name="connsiteY2" fmla="*/ 10000 h 10000"/>
              <a:gd name="connsiteX3" fmla="*/ 3713 w 10000"/>
              <a:gd name="connsiteY3" fmla="*/ 162 h 10000"/>
              <a:gd name="connsiteX4" fmla="*/ 5990 w 10000"/>
              <a:gd name="connsiteY4" fmla="*/ 1146 h 10000"/>
              <a:gd name="connsiteX5" fmla="*/ 5944 w 10000"/>
              <a:gd name="connsiteY5" fmla="*/ 8506 h 10000"/>
              <a:gd name="connsiteX6" fmla="*/ 7038 w 10000"/>
              <a:gd name="connsiteY6" fmla="*/ 6721 h 10000"/>
              <a:gd name="connsiteX7" fmla="*/ 7564 w 10000"/>
              <a:gd name="connsiteY7" fmla="*/ 3585 h 10000"/>
              <a:gd name="connsiteX8" fmla="*/ 9583 w 10000"/>
              <a:gd name="connsiteY8" fmla="*/ 4115 h 10000"/>
              <a:gd name="connsiteX9" fmla="*/ 10000 w 10000"/>
              <a:gd name="connsiteY9" fmla="*/ 6977 h 10000"/>
              <a:gd name="connsiteX0" fmla="*/ 0 w 10280"/>
              <a:gd name="connsiteY0" fmla="*/ 447 h 10000"/>
              <a:gd name="connsiteX1" fmla="*/ 325 w 10280"/>
              <a:gd name="connsiteY1" fmla="*/ 8765 h 10000"/>
              <a:gd name="connsiteX2" fmla="*/ 3561 w 10280"/>
              <a:gd name="connsiteY2" fmla="*/ 10000 h 10000"/>
              <a:gd name="connsiteX3" fmla="*/ 3713 w 10280"/>
              <a:gd name="connsiteY3" fmla="*/ 162 h 10000"/>
              <a:gd name="connsiteX4" fmla="*/ 5990 w 10280"/>
              <a:gd name="connsiteY4" fmla="*/ 1146 h 10000"/>
              <a:gd name="connsiteX5" fmla="*/ 5944 w 10280"/>
              <a:gd name="connsiteY5" fmla="*/ 8506 h 10000"/>
              <a:gd name="connsiteX6" fmla="*/ 7038 w 10280"/>
              <a:gd name="connsiteY6" fmla="*/ 6721 h 10000"/>
              <a:gd name="connsiteX7" fmla="*/ 7564 w 10280"/>
              <a:gd name="connsiteY7" fmla="*/ 3585 h 10000"/>
              <a:gd name="connsiteX8" fmla="*/ 9583 w 10280"/>
              <a:gd name="connsiteY8" fmla="*/ 4115 h 10000"/>
              <a:gd name="connsiteX9" fmla="*/ 10280 w 10280"/>
              <a:gd name="connsiteY9" fmla="*/ 9775 h 10000"/>
              <a:gd name="connsiteX0" fmla="*/ 0 w 10280"/>
              <a:gd name="connsiteY0" fmla="*/ 447 h 10000"/>
              <a:gd name="connsiteX1" fmla="*/ 325 w 10280"/>
              <a:gd name="connsiteY1" fmla="*/ 8765 h 10000"/>
              <a:gd name="connsiteX2" fmla="*/ 3561 w 10280"/>
              <a:gd name="connsiteY2" fmla="*/ 10000 h 10000"/>
              <a:gd name="connsiteX3" fmla="*/ 3713 w 10280"/>
              <a:gd name="connsiteY3" fmla="*/ 162 h 10000"/>
              <a:gd name="connsiteX4" fmla="*/ 5990 w 10280"/>
              <a:gd name="connsiteY4" fmla="*/ 1146 h 10000"/>
              <a:gd name="connsiteX5" fmla="*/ 5944 w 10280"/>
              <a:gd name="connsiteY5" fmla="*/ 8506 h 10000"/>
              <a:gd name="connsiteX6" fmla="*/ 7038 w 10280"/>
              <a:gd name="connsiteY6" fmla="*/ 6721 h 10000"/>
              <a:gd name="connsiteX7" fmla="*/ 7564 w 10280"/>
              <a:gd name="connsiteY7" fmla="*/ 3585 h 10000"/>
              <a:gd name="connsiteX8" fmla="*/ 9383 w 10280"/>
              <a:gd name="connsiteY8" fmla="*/ 4560 h 10000"/>
              <a:gd name="connsiteX9" fmla="*/ 10280 w 10280"/>
              <a:gd name="connsiteY9" fmla="*/ 9775 h 10000"/>
              <a:gd name="connsiteX0" fmla="*/ 0 w 10280"/>
              <a:gd name="connsiteY0" fmla="*/ 447 h 10000"/>
              <a:gd name="connsiteX1" fmla="*/ 325 w 10280"/>
              <a:gd name="connsiteY1" fmla="*/ 8765 h 10000"/>
              <a:gd name="connsiteX2" fmla="*/ 3561 w 10280"/>
              <a:gd name="connsiteY2" fmla="*/ 10000 h 10000"/>
              <a:gd name="connsiteX3" fmla="*/ 3713 w 10280"/>
              <a:gd name="connsiteY3" fmla="*/ 162 h 10000"/>
              <a:gd name="connsiteX4" fmla="*/ 5990 w 10280"/>
              <a:gd name="connsiteY4" fmla="*/ 1146 h 10000"/>
              <a:gd name="connsiteX5" fmla="*/ 5944 w 10280"/>
              <a:gd name="connsiteY5" fmla="*/ 8506 h 10000"/>
              <a:gd name="connsiteX6" fmla="*/ 7038 w 10280"/>
              <a:gd name="connsiteY6" fmla="*/ 6721 h 10000"/>
              <a:gd name="connsiteX7" fmla="*/ 7564 w 10280"/>
              <a:gd name="connsiteY7" fmla="*/ 4030 h 10000"/>
              <a:gd name="connsiteX8" fmla="*/ 9383 w 10280"/>
              <a:gd name="connsiteY8" fmla="*/ 4560 h 10000"/>
              <a:gd name="connsiteX9" fmla="*/ 10280 w 10280"/>
              <a:gd name="connsiteY9" fmla="*/ 9775 h 10000"/>
              <a:gd name="connsiteX0" fmla="*/ 0 w 10280"/>
              <a:gd name="connsiteY0" fmla="*/ 447 h 10000"/>
              <a:gd name="connsiteX1" fmla="*/ 325 w 10280"/>
              <a:gd name="connsiteY1" fmla="*/ 8765 h 10000"/>
              <a:gd name="connsiteX2" fmla="*/ 3561 w 10280"/>
              <a:gd name="connsiteY2" fmla="*/ 10000 h 10000"/>
              <a:gd name="connsiteX3" fmla="*/ 3713 w 10280"/>
              <a:gd name="connsiteY3" fmla="*/ 162 h 10000"/>
              <a:gd name="connsiteX4" fmla="*/ 5990 w 10280"/>
              <a:gd name="connsiteY4" fmla="*/ 1146 h 10000"/>
              <a:gd name="connsiteX5" fmla="*/ 5944 w 10280"/>
              <a:gd name="connsiteY5" fmla="*/ 8506 h 10000"/>
              <a:gd name="connsiteX6" fmla="*/ 7038 w 10280"/>
              <a:gd name="connsiteY6" fmla="*/ 6721 h 10000"/>
              <a:gd name="connsiteX7" fmla="*/ 7564 w 10280"/>
              <a:gd name="connsiteY7" fmla="*/ 3585 h 10000"/>
              <a:gd name="connsiteX8" fmla="*/ 9383 w 10280"/>
              <a:gd name="connsiteY8" fmla="*/ 4560 h 10000"/>
              <a:gd name="connsiteX9" fmla="*/ 10280 w 10280"/>
              <a:gd name="connsiteY9" fmla="*/ 9775 h 10000"/>
              <a:gd name="connsiteX0" fmla="*/ 0 w 10280"/>
              <a:gd name="connsiteY0" fmla="*/ 236 h 9789"/>
              <a:gd name="connsiteX1" fmla="*/ 325 w 10280"/>
              <a:gd name="connsiteY1" fmla="*/ 8554 h 9789"/>
              <a:gd name="connsiteX2" fmla="*/ 3561 w 10280"/>
              <a:gd name="connsiteY2" fmla="*/ 9789 h 9789"/>
              <a:gd name="connsiteX3" fmla="*/ 3833 w 10280"/>
              <a:gd name="connsiteY3" fmla="*/ 269 h 9789"/>
              <a:gd name="connsiteX4" fmla="*/ 5990 w 10280"/>
              <a:gd name="connsiteY4" fmla="*/ 935 h 9789"/>
              <a:gd name="connsiteX5" fmla="*/ 5944 w 10280"/>
              <a:gd name="connsiteY5" fmla="*/ 8295 h 9789"/>
              <a:gd name="connsiteX6" fmla="*/ 7038 w 10280"/>
              <a:gd name="connsiteY6" fmla="*/ 6510 h 9789"/>
              <a:gd name="connsiteX7" fmla="*/ 7564 w 10280"/>
              <a:gd name="connsiteY7" fmla="*/ 3374 h 9789"/>
              <a:gd name="connsiteX8" fmla="*/ 9383 w 10280"/>
              <a:gd name="connsiteY8" fmla="*/ 4349 h 9789"/>
              <a:gd name="connsiteX9" fmla="*/ 10280 w 10280"/>
              <a:gd name="connsiteY9" fmla="*/ 9564 h 9789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6846 w 10078"/>
              <a:gd name="connsiteY6" fmla="*/ 6650 h 10744"/>
              <a:gd name="connsiteX7" fmla="*/ 7358 w 10078"/>
              <a:gd name="connsiteY7" fmla="*/ 3447 h 10744"/>
              <a:gd name="connsiteX8" fmla="*/ 9127 w 10078"/>
              <a:gd name="connsiteY8" fmla="*/ 4443 h 10744"/>
              <a:gd name="connsiteX9" fmla="*/ 10078 w 10078"/>
              <a:gd name="connsiteY9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6846 w 10078"/>
              <a:gd name="connsiteY6" fmla="*/ 6650 h 10744"/>
              <a:gd name="connsiteX7" fmla="*/ 7377 w 10078"/>
              <a:gd name="connsiteY7" fmla="*/ 3967 h 10744"/>
              <a:gd name="connsiteX8" fmla="*/ 9127 w 10078"/>
              <a:gd name="connsiteY8" fmla="*/ 4443 h 10744"/>
              <a:gd name="connsiteX9" fmla="*/ 10078 w 10078"/>
              <a:gd name="connsiteY9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6846 w 10078"/>
              <a:gd name="connsiteY6" fmla="*/ 6650 h 10744"/>
              <a:gd name="connsiteX7" fmla="*/ 7377 w 10078"/>
              <a:gd name="connsiteY7" fmla="*/ 3577 h 10744"/>
              <a:gd name="connsiteX8" fmla="*/ 9127 w 10078"/>
              <a:gd name="connsiteY8" fmla="*/ 4443 h 10744"/>
              <a:gd name="connsiteX9" fmla="*/ 10078 w 10078"/>
              <a:gd name="connsiteY9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6846 w 10078"/>
              <a:gd name="connsiteY6" fmla="*/ 6650 h 10744"/>
              <a:gd name="connsiteX7" fmla="*/ 7377 w 10078"/>
              <a:gd name="connsiteY7" fmla="*/ 3577 h 10744"/>
              <a:gd name="connsiteX8" fmla="*/ 9127 w 10078"/>
              <a:gd name="connsiteY8" fmla="*/ 4443 h 10744"/>
              <a:gd name="connsiteX9" fmla="*/ 10078 w 10078"/>
              <a:gd name="connsiteY9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6846 w 10078"/>
              <a:gd name="connsiteY6" fmla="*/ 6650 h 10744"/>
              <a:gd name="connsiteX7" fmla="*/ 7377 w 10078"/>
              <a:gd name="connsiteY7" fmla="*/ 3577 h 10744"/>
              <a:gd name="connsiteX8" fmla="*/ 9127 w 10078"/>
              <a:gd name="connsiteY8" fmla="*/ 4443 h 10744"/>
              <a:gd name="connsiteX9" fmla="*/ 10078 w 10078"/>
              <a:gd name="connsiteY9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7377 w 10078"/>
              <a:gd name="connsiteY6" fmla="*/ 3577 h 10744"/>
              <a:gd name="connsiteX7" fmla="*/ 9127 w 10078"/>
              <a:gd name="connsiteY7" fmla="*/ 444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7377 w 10078"/>
              <a:gd name="connsiteY6" fmla="*/ 3577 h 10744"/>
              <a:gd name="connsiteX7" fmla="*/ 9244 w 10078"/>
              <a:gd name="connsiteY7" fmla="*/ 379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7377 w 10078"/>
              <a:gd name="connsiteY6" fmla="*/ 3577 h 10744"/>
              <a:gd name="connsiteX7" fmla="*/ 9244 w 10078"/>
              <a:gd name="connsiteY7" fmla="*/ 379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7377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7377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82 w 10078"/>
              <a:gd name="connsiteY5" fmla="*/ 8474 h 10744"/>
              <a:gd name="connsiteX6" fmla="*/ 7377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957 w 10078"/>
              <a:gd name="connsiteY5" fmla="*/ 7565 h 10744"/>
              <a:gd name="connsiteX6" fmla="*/ 7377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957 w 10078"/>
              <a:gd name="connsiteY5" fmla="*/ 7565 h 10744"/>
              <a:gd name="connsiteX6" fmla="*/ 7377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957 w 10078"/>
              <a:gd name="connsiteY5" fmla="*/ 7565 h 10744"/>
              <a:gd name="connsiteX6" fmla="*/ 7377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377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377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319 w 10078"/>
              <a:gd name="connsiteY6" fmla="*/ 3252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436 w 10078"/>
              <a:gd name="connsiteY6" fmla="*/ 357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280 w 10078"/>
              <a:gd name="connsiteY6" fmla="*/ 3252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280 w 10078"/>
              <a:gd name="connsiteY6" fmla="*/ 3252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83 w 10078"/>
              <a:gd name="connsiteY6" fmla="*/ 318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83 w 10078"/>
              <a:gd name="connsiteY6" fmla="*/ 318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83 w 10078"/>
              <a:gd name="connsiteY6" fmla="*/ 318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6988 w 10078"/>
              <a:gd name="connsiteY6" fmla="*/ 3252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1000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948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948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948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464 w 10078"/>
              <a:gd name="connsiteY2" fmla="*/ 9480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698 w 10078"/>
              <a:gd name="connsiteY2" fmla="*/ 9675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738 h 10744"/>
              <a:gd name="connsiteX2" fmla="*/ 3698 w 10078"/>
              <a:gd name="connsiteY2" fmla="*/ 9675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078"/>
              <a:gd name="connsiteY0" fmla="*/ 241 h 10744"/>
              <a:gd name="connsiteX1" fmla="*/ 316 w 10078"/>
              <a:gd name="connsiteY1" fmla="*/ 8998 h 10744"/>
              <a:gd name="connsiteX2" fmla="*/ 3698 w 10078"/>
              <a:gd name="connsiteY2" fmla="*/ 9675 h 10744"/>
              <a:gd name="connsiteX3" fmla="*/ 3729 w 10078"/>
              <a:gd name="connsiteY3" fmla="*/ 275 h 10744"/>
              <a:gd name="connsiteX4" fmla="*/ 5827 w 10078"/>
              <a:gd name="connsiteY4" fmla="*/ 955 h 10744"/>
              <a:gd name="connsiteX5" fmla="*/ 5762 w 10078"/>
              <a:gd name="connsiteY5" fmla="*/ 8215 h 10744"/>
              <a:gd name="connsiteX6" fmla="*/ 7105 w 10078"/>
              <a:gd name="connsiteY6" fmla="*/ 3837 h 10744"/>
              <a:gd name="connsiteX7" fmla="*/ 9049 w 10078"/>
              <a:gd name="connsiteY7" fmla="*/ 3923 h 10744"/>
              <a:gd name="connsiteX8" fmla="*/ 10078 w 10078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202 w 10175"/>
              <a:gd name="connsiteY6" fmla="*/ 3837 h 10744"/>
              <a:gd name="connsiteX7" fmla="*/ 9146 w 10175"/>
              <a:gd name="connsiteY7" fmla="*/ 3923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146 w 10175"/>
              <a:gd name="connsiteY7" fmla="*/ 3923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146 w 10175"/>
              <a:gd name="connsiteY7" fmla="*/ 3923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146 w 10175"/>
              <a:gd name="connsiteY7" fmla="*/ 4313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204 w 10175"/>
              <a:gd name="connsiteY7" fmla="*/ 3988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204 w 10175"/>
              <a:gd name="connsiteY7" fmla="*/ 3988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146 w 10175"/>
              <a:gd name="connsiteY7" fmla="*/ 4378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146 w 10175"/>
              <a:gd name="connsiteY7" fmla="*/ 4378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146 w 10175"/>
              <a:gd name="connsiteY7" fmla="*/ 4378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165 w 10175"/>
              <a:gd name="connsiteY7" fmla="*/ 3858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7338 w 10175"/>
              <a:gd name="connsiteY6" fmla="*/ 3772 h 10744"/>
              <a:gd name="connsiteX7" fmla="*/ 9165 w 10175"/>
              <a:gd name="connsiteY7" fmla="*/ 4118 h 10744"/>
              <a:gd name="connsiteX8" fmla="*/ 10175 w 10175"/>
              <a:gd name="connsiteY8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631 w 10175"/>
              <a:gd name="connsiteY6" fmla="*/ 8080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787 w 10175"/>
              <a:gd name="connsiteY6" fmla="*/ 8535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241 h 10744"/>
              <a:gd name="connsiteX1" fmla="*/ 413 w 10175"/>
              <a:gd name="connsiteY1" fmla="*/ 8998 h 10744"/>
              <a:gd name="connsiteX2" fmla="*/ 3795 w 10175"/>
              <a:gd name="connsiteY2" fmla="*/ 9675 h 10744"/>
              <a:gd name="connsiteX3" fmla="*/ 3826 w 10175"/>
              <a:gd name="connsiteY3" fmla="*/ 275 h 10744"/>
              <a:gd name="connsiteX4" fmla="*/ 5924 w 10175"/>
              <a:gd name="connsiteY4" fmla="*/ 955 h 10744"/>
              <a:gd name="connsiteX5" fmla="*/ 5859 w 10175"/>
              <a:gd name="connsiteY5" fmla="*/ 8215 h 10744"/>
              <a:gd name="connsiteX6" fmla="*/ 6787 w 10175"/>
              <a:gd name="connsiteY6" fmla="*/ 8535 h 10744"/>
              <a:gd name="connsiteX7" fmla="*/ 7338 w 10175"/>
              <a:gd name="connsiteY7" fmla="*/ 3772 h 10744"/>
              <a:gd name="connsiteX8" fmla="*/ 9165 w 10175"/>
              <a:gd name="connsiteY8" fmla="*/ 4118 h 10744"/>
              <a:gd name="connsiteX9" fmla="*/ 10175 w 10175"/>
              <a:gd name="connsiteY9" fmla="*/ 10744 h 10744"/>
              <a:gd name="connsiteX0" fmla="*/ 0 w 10175"/>
              <a:gd name="connsiteY0" fmla="*/ 11 h 10514"/>
              <a:gd name="connsiteX1" fmla="*/ 413 w 10175"/>
              <a:gd name="connsiteY1" fmla="*/ 8768 h 10514"/>
              <a:gd name="connsiteX2" fmla="*/ 3795 w 10175"/>
              <a:gd name="connsiteY2" fmla="*/ 9445 h 10514"/>
              <a:gd name="connsiteX3" fmla="*/ 3826 w 10175"/>
              <a:gd name="connsiteY3" fmla="*/ 45 h 10514"/>
              <a:gd name="connsiteX4" fmla="*/ 5846 w 10175"/>
              <a:gd name="connsiteY4" fmla="*/ 2284 h 10514"/>
              <a:gd name="connsiteX5" fmla="*/ 5859 w 10175"/>
              <a:gd name="connsiteY5" fmla="*/ 7985 h 10514"/>
              <a:gd name="connsiteX6" fmla="*/ 6787 w 10175"/>
              <a:gd name="connsiteY6" fmla="*/ 8305 h 10514"/>
              <a:gd name="connsiteX7" fmla="*/ 7338 w 10175"/>
              <a:gd name="connsiteY7" fmla="*/ 3542 h 10514"/>
              <a:gd name="connsiteX8" fmla="*/ 9165 w 10175"/>
              <a:gd name="connsiteY8" fmla="*/ 3888 h 10514"/>
              <a:gd name="connsiteX9" fmla="*/ 10175 w 10175"/>
              <a:gd name="connsiteY9" fmla="*/ 10514 h 10514"/>
              <a:gd name="connsiteX0" fmla="*/ 0 w 10175"/>
              <a:gd name="connsiteY0" fmla="*/ 11 h 10514"/>
              <a:gd name="connsiteX1" fmla="*/ 413 w 10175"/>
              <a:gd name="connsiteY1" fmla="*/ 8768 h 10514"/>
              <a:gd name="connsiteX2" fmla="*/ 3795 w 10175"/>
              <a:gd name="connsiteY2" fmla="*/ 9445 h 10514"/>
              <a:gd name="connsiteX3" fmla="*/ 3826 w 10175"/>
              <a:gd name="connsiteY3" fmla="*/ 45 h 10514"/>
              <a:gd name="connsiteX4" fmla="*/ 5846 w 10175"/>
              <a:gd name="connsiteY4" fmla="*/ 2284 h 10514"/>
              <a:gd name="connsiteX5" fmla="*/ 5859 w 10175"/>
              <a:gd name="connsiteY5" fmla="*/ 7985 h 10514"/>
              <a:gd name="connsiteX6" fmla="*/ 6787 w 10175"/>
              <a:gd name="connsiteY6" fmla="*/ 8305 h 10514"/>
              <a:gd name="connsiteX7" fmla="*/ 7338 w 10175"/>
              <a:gd name="connsiteY7" fmla="*/ 3542 h 10514"/>
              <a:gd name="connsiteX8" fmla="*/ 9165 w 10175"/>
              <a:gd name="connsiteY8" fmla="*/ 3888 h 10514"/>
              <a:gd name="connsiteX9" fmla="*/ 10175 w 10175"/>
              <a:gd name="connsiteY9" fmla="*/ 10514 h 10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175" h="10514">
                <a:moveTo>
                  <a:pt x="0" y="11"/>
                </a:moveTo>
                <a:cubicBezTo>
                  <a:pt x="144" y="2735"/>
                  <a:pt x="269" y="6044"/>
                  <a:pt x="413" y="8768"/>
                </a:cubicBezTo>
                <a:cubicBezTo>
                  <a:pt x="436" y="9472"/>
                  <a:pt x="4124" y="9978"/>
                  <a:pt x="3795" y="9445"/>
                </a:cubicBezTo>
                <a:cubicBezTo>
                  <a:pt x="3850" y="6378"/>
                  <a:pt x="3765" y="2428"/>
                  <a:pt x="3826" y="45"/>
                </a:cubicBezTo>
                <a:cubicBezTo>
                  <a:pt x="5929" y="-247"/>
                  <a:pt x="5460" y="954"/>
                  <a:pt x="5846" y="2284"/>
                </a:cubicBezTo>
                <a:cubicBezTo>
                  <a:pt x="5838" y="9815"/>
                  <a:pt x="5907" y="5782"/>
                  <a:pt x="5859" y="7985"/>
                </a:cubicBezTo>
                <a:cubicBezTo>
                  <a:pt x="6230" y="8068"/>
                  <a:pt x="6502" y="8266"/>
                  <a:pt x="6787" y="8305"/>
                </a:cubicBezTo>
                <a:cubicBezTo>
                  <a:pt x="6936" y="6526"/>
                  <a:pt x="7189" y="4917"/>
                  <a:pt x="7338" y="3542"/>
                </a:cubicBezTo>
                <a:cubicBezTo>
                  <a:pt x="9267" y="3780"/>
                  <a:pt x="8457" y="3439"/>
                  <a:pt x="9165" y="3888"/>
                </a:cubicBezTo>
                <a:cubicBezTo>
                  <a:pt x="9540" y="5439"/>
                  <a:pt x="10075" y="9626"/>
                  <a:pt x="10175" y="10514"/>
                </a:cubicBezTo>
              </a:path>
            </a:pathLst>
          </a:custGeom>
          <a:noFill/>
          <a:ln w="76200">
            <a:pattFill prst="wdUpDiag">
              <a:fgClr>
                <a:srgbClr val="FFFF00"/>
              </a:fgClr>
              <a:bgClr>
                <a:srgbClr val="FF0000"/>
              </a:bgClr>
            </a:pattFill>
            <a:prstDash val="solid"/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658" name="Freeform 204"/>
          <p:cNvSpPr>
            <a:spLocks noChangeAspect="1"/>
          </p:cNvSpPr>
          <p:nvPr/>
        </p:nvSpPr>
        <p:spPr bwMode="auto">
          <a:xfrm>
            <a:off x="7442614" y="5584825"/>
            <a:ext cx="131350" cy="1107604"/>
          </a:xfrm>
          <a:custGeom>
            <a:avLst/>
            <a:gdLst>
              <a:gd name="T0" fmla="*/ 0 w 119"/>
              <a:gd name="T1" fmla="*/ 990600 h 832"/>
              <a:gd name="T2" fmla="*/ 9872 w 119"/>
              <a:gd name="T3" fmla="*/ 784622 h 832"/>
              <a:gd name="T4" fmla="*/ 6910 w 119"/>
              <a:gd name="T5" fmla="*/ 690563 h 832"/>
              <a:gd name="T6" fmla="*/ 117475 w 119"/>
              <a:gd name="T7" fmla="*/ 0 h 832"/>
              <a:gd name="T8" fmla="*/ 0 60000 65536"/>
              <a:gd name="T9" fmla="*/ 0 60000 65536"/>
              <a:gd name="T10" fmla="*/ 0 60000 65536"/>
              <a:gd name="T11" fmla="*/ 0 60000 65536"/>
              <a:gd name="T12" fmla="*/ 0 w 119"/>
              <a:gd name="T13" fmla="*/ 0 h 832"/>
              <a:gd name="T14" fmla="*/ 119 w 119"/>
              <a:gd name="T15" fmla="*/ 832 h 8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9" h="832">
                <a:moveTo>
                  <a:pt x="0" y="832"/>
                </a:moveTo>
                <a:lnTo>
                  <a:pt x="10" y="659"/>
                </a:lnTo>
                <a:lnTo>
                  <a:pt x="7" y="580"/>
                </a:lnTo>
                <a:lnTo>
                  <a:pt x="119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 type="stealth" w="med" len="lg"/>
            <a:tailEnd type="stealth" w="med" len="lg"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659" name="Rectangle 205"/>
          <p:cNvSpPr>
            <a:spLocks noChangeAspect="1" noChangeArrowheads="1"/>
          </p:cNvSpPr>
          <p:nvPr/>
        </p:nvSpPr>
        <p:spPr bwMode="auto">
          <a:xfrm>
            <a:off x="7391400" y="6115050"/>
            <a:ext cx="127000" cy="163513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339966"/>
              </a:gs>
            </a:gsLst>
            <a:lin ang="0" scaled="1"/>
          </a:gra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wrap="square" lIns="731492" tIns="18287" rIns="18287" bIns="18287">
            <a:spAutoFit/>
          </a:bodyPr>
          <a:lstStyle/>
          <a:p>
            <a:endParaRPr lang="en-US" dirty="0"/>
          </a:p>
        </p:txBody>
      </p:sp>
      <p:cxnSp>
        <p:nvCxnSpPr>
          <p:cNvPr id="981" name="Straight Connector 980"/>
          <p:cNvCxnSpPr/>
          <p:nvPr/>
        </p:nvCxnSpPr>
        <p:spPr>
          <a:xfrm>
            <a:off x="2336801" y="4721224"/>
            <a:ext cx="103187" cy="22226"/>
          </a:xfrm>
          <a:prstGeom prst="line">
            <a:avLst/>
          </a:prstGeom>
          <a:ln>
            <a:solidFill>
              <a:srgbClr val="00B05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2" name="Straight Connector 981"/>
          <p:cNvCxnSpPr/>
          <p:nvPr/>
        </p:nvCxnSpPr>
        <p:spPr>
          <a:xfrm>
            <a:off x="2428875" y="4751386"/>
            <a:ext cx="71437" cy="695326"/>
          </a:xfrm>
          <a:prstGeom prst="line">
            <a:avLst/>
          </a:prstGeom>
          <a:ln>
            <a:solidFill>
              <a:srgbClr val="00B05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4" name="Straight Connector 983"/>
          <p:cNvCxnSpPr>
            <a:endCxn id="19617" idx="1"/>
          </p:cNvCxnSpPr>
          <p:nvPr/>
        </p:nvCxnSpPr>
        <p:spPr>
          <a:xfrm>
            <a:off x="2489994" y="5409406"/>
            <a:ext cx="78581" cy="111919"/>
          </a:xfrm>
          <a:prstGeom prst="line">
            <a:avLst/>
          </a:prstGeom>
          <a:ln>
            <a:solidFill>
              <a:srgbClr val="00B05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5" name="Straight Arrow Connector 984"/>
          <p:cNvCxnSpPr/>
          <p:nvPr/>
        </p:nvCxnSpPr>
        <p:spPr>
          <a:xfrm>
            <a:off x="1720850" y="4857750"/>
            <a:ext cx="736600" cy="441325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6" name="Text Box 63"/>
          <p:cNvSpPr txBox="1">
            <a:spLocks noChangeAspect="1" noChangeArrowheads="1"/>
          </p:cNvSpPr>
          <p:nvPr/>
        </p:nvSpPr>
        <p:spPr bwMode="auto">
          <a:xfrm>
            <a:off x="1108858" y="4713402"/>
            <a:ext cx="575479" cy="258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MS-PQ</a:t>
            </a:r>
            <a:endParaRPr lang="en-US" sz="1600" dirty="0"/>
          </a:p>
        </p:txBody>
      </p:sp>
      <p:sp>
        <p:nvSpPr>
          <p:cNvPr id="988" name="Text Box 63"/>
          <p:cNvSpPr txBox="1">
            <a:spLocks noChangeAspect="1" noChangeArrowheads="1"/>
          </p:cNvSpPr>
          <p:nvPr/>
        </p:nvSpPr>
        <p:spPr bwMode="auto">
          <a:xfrm>
            <a:off x="446583" y="5928576"/>
            <a:ext cx="935192" cy="509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600" smtClean="0"/>
              <a:t>Bay Blvd  </a:t>
            </a:r>
            <a:r>
              <a:rPr lang="en-US" sz="1600" dirty="0" smtClean="0"/>
              <a:t>&amp;</a:t>
            </a:r>
          </a:p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ML-BB#2</a:t>
            </a:r>
            <a:endParaRPr lang="en-US" sz="1600" dirty="0"/>
          </a:p>
        </p:txBody>
      </p:sp>
      <p:cxnSp>
        <p:nvCxnSpPr>
          <p:cNvPr id="992" name="Straight Arrow Connector 991"/>
          <p:cNvCxnSpPr>
            <a:stCxn id="988" idx="3"/>
          </p:cNvCxnSpPr>
          <p:nvPr/>
        </p:nvCxnSpPr>
        <p:spPr>
          <a:xfrm flipV="1">
            <a:off x="1381775" y="6148158"/>
            <a:ext cx="828981" cy="35322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3" name="Straight Arrow Connector 992"/>
          <p:cNvCxnSpPr/>
          <p:nvPr/>
        </p:nvCxnSpPr>
        <p:spPr>
          <a:xfrm flipH="1">
            <a:off x="7649439" y="5745392"/>
            <a:ext cx="326161" cy="275936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6" name="Straight Arrow Connector 995"/>
          <p:cNvCxnSpPr/>
          <p:nvPr/>
        </p:nvCxnSpPr>
        <p:spPr>
          <a:xfrm flipH="1">
            <a:off x="2760841" y="3643313"/>
            <a:ext cx="1007884" cy="501650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9" name="Rectangle 102"/>
          <p:cNvSpPr>
            <a:spLocks noChangeAspect="1" noChangeArrowheads="1"/>
          </p:cNvSpPr>
          <p:nvPr/>
        </p:nvSpPr>
        <p:spPr bwMode="auto">
          <a:xfrm>
            <a:off x="2606674" y="4087018"/>
            <a:ext cx="146050" cy="171450"/>
          </a:xfrm>
          <a:prstGeom prst="rect">
            <a:avLst/>
          </a:prstGeom>
          <a:solidFill>
            <a:srgbClr val="339966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000" name="Text Box 63"/>
          <p:cNvSpPr txBox="1">
            <a:spLocks noChangeAspect="1" noChangeArrowheads="1"/>
          </p:cNvSpPr>
          <p:nvPr/>
        </p:nvSpPr>
        <p:spPr bwMode="auto">
          <a:xfrm>
            <a:off x="3800475" y="3421062"/>
            <a:ext cx="691921" cy="509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Artesian</a:t>
            </a:r>
          </a:p>
          <a:p>
            <a:pPr algn="ctr" defTabSz="615950" eaLnBrk="0" hangingPunct="0">
              <a:spcBef>
                <a:spcPct val="2000"/>
              </a:spcBef>
            </a:pPr>
            <a:r>
              <a:rPr lang="en-US" sz="1600" dirty="0" smtClean="0"/>
              <a:t>230 kV</a:t>
            </a:r>
            <a:endParaRPr lang="en-US" sz="1600" dirty="0"/>
          </a:p>
        </p:txBody>
      </p:sp>
      <p:sp>
        <p:nvSpPr>
          <p:cNvPr id="1001" name="Rectangle 94"/>
          <p:cNvSpPr>
            <a:spLocks noChangeAspect="1" noChangeArrowheads="1"/>
          </p:cNvSpPr>
          <p:nvPr/>
        </p:nvSpPr>
        <p:spPr bwMode="auto">
          <a:xfrm>
            <a:off x="655064" y="725487"/>
            <a:ext cx="142875" cy="171450"/>
          </a:xfrm>
          <a:prstGeom prst="rect">
            <a:avLst/>
          </a:prstGeom>
          <a:solidFill>
            <a:srgbClr val="008000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  <p:sp>
        <p:nvSpPr>
          <p:cNvPr id="1002" name="Text Box 63"/>
          <p:cNvSpPr txBox="1">
            <a:spLocks noChangeAspect="1" noChangeArrowheads="1"/>
          </p:cNvSpPr>
          <p:nvPr/>
        </p:nvSpPr>
        <p:spPr bwMode="auto">
          <a:xfrm>
            <a:off x="2211614" y="463280"/>
            <a:ext cx="482504" cy="227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12307">
            <a:spAutoFit/>
          </a:bodyPr>
          <a:lstStyle/>
          <a:p>
            <a:pPr algn="ctr" defTabSz="615950" eaLnBrk="0" hangingPunct="0">
              <a:spcBef>
                <a:spcPct val="2000"/>
              </a:spcBef>
            </a:pPr>
            <a:r>
              <a:rPr lang="en-US" sz="1400" dirty="0" smtClean="0"/>
              <a:t>SOCRE</a:t>
            </a:r>
            <a:endParaRPr lang="en-US" sz="1400" dirty="0"/>
          </a:p>
        </p:txBody>
      </p:sp>
      <p:cxnSp>
        <p:nvCxnSpPr>
          <p:cNvPr id="1003" name="Straight Arrow Connector 1002"/>
          <p:cNvCxnSpPr/>
          <p:nvPr/>
        </p:nvCxnSpPr>
        <p:spPr>
          <a:xfrm flipH="1">
            <a:off x="820014" y="575553"/>
            <a:ext cx="1370736" cy="208617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6" name="Rectangle 94"/>
          <p:cNvSpPr>
            <a:spLocks noChangeAspect="1" noChangeArrowheads="1"/>
          </p:cNvSpPr>
          <p:nvPr/>
        </p:nvSpPr>
        <p:spPr bwMode="auto">
          <a:xfrm>
            <a:off x="1302477" y="2263775"/>
            <a:ext cx="142875" cy="171450"/>
          </a:xfrm>
          <a:prstGeom prst="rect">
            <a:avLst/>
          </a:prstGeom>
          <a:solidFill>
            <a:srgbClr val="008000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lIns="731492" tIns="18287" rIns="18287" bIns="18287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4333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San Diego Bulk Power Projects</a:t>
            </a:r>
            <a:br>
              <a:rPr lang="en-US" sz="3200" dirty="0" smtClean="0"/>
            </a:br>
            <a:r>
              <a:rPr lang="en-US" sz="3200" dirty="0" smtClean="0"/>
              <a:t>Voltage Support</a:t>
            </a:r>
            <a:endParaRPr lang="en-US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4888753"/>
              </p:ext>
            </p:extLst>
          </p:nvPr>
        </p:nvGraphicFramePr>
        <p:xfrm>
          <a:off x="457200" y="2438400"/>
          <a:ext cx="8001000" cy="412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400"/>
                <a:gridCol w="3666902"/>
                <a:gridCol w="1133698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Project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Status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Exp. In –Service Date 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Talega Synchronous Condenser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In</a:t>
                      </a:r>
                      <a:r>
                        <a:rPr lang="en-US" baseline="0" dirty="0" smtClean="0"/>
                        <a:t> service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2015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SONGS Synchronous Condenser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Site development underway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2017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San </a:t>
                      </a:r>
                      <a:r>
                        <a:rPr lang="en-US" smtClean="0"/>
                        <a:t>Luis Rey </a:t>
                      </a:r>
                      <a:r>
                        <a:rPr lang="en-US" dirty="0" smtClean="0"/>
                        <a:t>Synchronous Condenser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Major equipment procurement underway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Site development underway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2017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Miguel Synchronous Condenser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Design and major equipment procurement</a:t>
                      </a:r>
                      <a:r>
                        <a:rPr lang="en-US" baseline="0" dirty="0" smtClean="0"/>
                        <a:t> complete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baseline="0" dirty="0" smtClean="0"/>
                        <a:t>Site development underway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Suncrest</a:t>
                      </a:r>
                      <a:r>
                        <a:rPr lang="en-US" dirty="0" smtClean="0"/>
                        <a:t>  Static VAR Compensator  (NEET West LLC)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CPCN application underway</a:t>
                      </a:r>
                      <a:endParaRPr lang="en-US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System impact studies underway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TBD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3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1371600"/>
            <a:ext cx="784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Provide voltage stability and control, prevent voltage collapse during extreme system contingencies.  Replaces VAR support lost due to generation retirements.  Required to meet mandatory NERC, WECC, and CAISO reliability criteria.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90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San Diego Bulk Power Projects</a:t>
            </a:r>
            <a:br>
              <a:rPr lang="en-US" sz="3200" dirty="0" smtClean="0"/>
            </a:br>
            <a:r>
              <a:rPr lang="en-US" sz="3200" dirty="0" smtClean="0"/>
              <a:t>New Transmission Lines</a:t>
            </a:r>
            <a:endParaRPr lang="en-US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3834080"/>
              </p:ext>
            </p:extLst>
          </p:nvPr>
        </p:nvGraphicFramePr>
        <p:xfrm>
          <a:off x="609600" y="2514600"/>
          <a:ext cx="82296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5788"/>
                <a:gridCol w="3830623"/>
                <a:gridCol w="1243189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Project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Status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Exp. In –Service Date 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Sycamore-</a:t>
                      </a:r>
                      <a:r>
                        <a:rPr lang="en-US" dirty="0" err="1" smtClean="0"/>
                        <a:t>Penasquitos</a:t>
                      </a:r>
                      <a:r>
                        <a:rPr lang="en-US" dirty="0" smtClean="0"/>
                        <a:t> 230 kV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CPCN deemed Complete July 2014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CPUC approval expected 4Q 2016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Mission-</a:t>
                      </a:r>
                      <a:r>
                        <a:rPr lang="en-US" dirty="0" err="1" smtClean="0"/>
                        <a:t>Penasquitos</a:t>
                      </a:r>
                      <a:r>
                        <a:rPr lang="en-US" dirty="0" smtClean="0"/>
                        <a:t> 230 kV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Route</a:t>
                      </a:r>
                      <a:r>
                        <a:rPr lang="en-US" baseline="0" dirty="0" smtClean="0"/>
                        <a:t> selection and engineering </a:t>
                      </a:r>
                      <a:r>
                        <a:rPr lang="en-US" baseline="0" dirty="0" smtClean="0"/>
                        <a:t>underway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CPCN application under development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TBD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Miguel-Bay Blvd 230 </a:t>
                      </a:r>
                      <a:r>
                        <a:rPr lang="en-US" smtClean="0"/>
                        <a:t>kV #2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baseline="0" dirty="0" smtClean="0"/>
                        <a:t>Engineering </a:t>
                      </a:r>
                      <a:r>
                        <a:rPr lang="en-US" baseline="0" dirty="0" smtClean="0"/>
                        <a:t>underway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baseline="0" dirty="0" smtClean="0"/>
                        <a:t>PTC/CPCN application </a:t>
                      </a:r>
                      <a:r>
                        <a:rPr lang="en-US" baseline="0" smtClean="0"/>
                        <a:t>under development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TBD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85800" y="1371600"/>
            <a:ext cx="784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System reinforcements to alleviate overloading and congestion.  Improve system reliability, economics, and renewable integration.  Required to meet mandatory NERC, WECC, and CAISO reliability performance criteria.</a:t>
            </a:r>
          </a:p>
        </p:txBody>
      </p:sp>
    </p:spTree>
    <p:extLst>
      <p:ext uri="{BB962C8B-B14F-4D97-AF65-F5344CB8AC3E}">
        <p14:creationId xmlns:p14="http://schemas.microsoft.com/office/powerpoint/2010/main" val="72708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San Diego Bulk Power Projects</a:t>
            </a:r>
            <a:br>
              <a:rPr lang="en-US" sz="3200" dirty="0" smtClean="0"/>
            </a:br>
            <a:r>
              <a:rPr lang="en-US" sz="3200" dirty="0" smtClean="0"/>
              <a:t>Bulk Power Substations</a:t>
            </a:r>
            <a:endParaRPr lang="en-US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6544793"/>
              </p:ext>
            </p:extLst>
          </p:nvPr>
        </p:nvGraphicFramePr>
        <p:xfrm>
          <a:off x="533400" y="2362200"/>
          <a:ext cx="7848600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4200"/>
                <a:gridCol w="3588572"/>
                <a:gridCol w="1135828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Project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Status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Exp. In –Service Date 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Bay Blvd. 230 kV Substation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0" dirty="0" smtClean="0"/>
                        <a:t>In Service</a:t>
                      </a:r>
                      <a:endParaRPr lang="en-US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Imperial Valley Phase Shifter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Major equipment procurement complete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Construction</a:t>
                      </a:r>
                      <a:r>
                        <a:rPr lang="en-US" baseline="0" dirty="0" smtClean="0"/>
                        <a:t> underway by 4Q 2016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May 2017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Orange County Reliability Enhancement</a:t>
                      </a:r>
                      <a:r>
                        <a:rPr lang="en-US" baseline="0" dirty="0" smtClean="0"/>
                        <a:t> Project (SOCRE)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CPCN deemed complete</a:t>
                      </a:r>
                      <a:endParaRPr lang="en-US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CPUC approval expected 4Q 2016 or 1Q 2017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Includes new 230/138 kV bulk power substation and 230 kV double-circuit line extension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2021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77000" y="6324600"/>
            <a:ext cx="2133600" cy="365125"/>
          </a:xfrm>
        </p:spPr>
        <p:txBody>
          <a:bodyPr/>
          <a:lstStyle/>
          <a:p>
            <a:fld id="{99E63059-13D4-42AC-AFFF-3055A953532E}" type="slidenum">
              <a:rPr lang="en-US" smtClean="0"/>
              <a:t>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85800" y="1371600"/>
            <a:ext cx="784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Improve system reliability by increasing bulk power substation capacity at key system locations.  Required to meet mandatory NERC, WECC, and CAISO reliability performance criteria.</a:t>
            </a:r>
          </a:p>
        </p:txBody>
      </p:sp>
    </p:spTree>
    <p:extLst>
      <p:ext uri="{BB962C8B-B14F-4D97-AF65-F5344CB8AC3E}">
        <p14:creationId xmlns:p14="http://schemas.microsoft.com/office/powerpoint/2010/main" val="394466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Bulk Power Projects Proposed in the 2016/2017 Planning Process</a:t>
            </a:r>
            <a:endParaRPr lang="en-US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1489014"/>
              </p:ext>
            </p:extLst>
          </p:nvPr>
        </p:nvGraphicFramePr>
        <p:xfrm>
          <a:off x="609600" y="1600200"/>
          <a:ext cx="8229600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5788"/>
                <a:gridCol w="3830623"/>
                <a:gridCol w="1243189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Project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Status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Exp. In –Service Date 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Southwest Powerlink</a:t>
                      </a:r>
                      <a:r>
                        <a:rPr lang="en-US" baseline="0" dirty="0" smtClean="0"/>
                        <a:t> HVDC Conversion Project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Submitted to the CAISO</a:t>
                      </a:r>
                      <a:r>
                        <a:rPr lang="en-US" baseline="0" dirty="0" smtClean="0"/>
                        <a:t> and </a:t>
                      </a:r>
                      <a:r>
                        <a:rPr lang="en-US" baseline="0" dirty="0" err="1" smtClean="0"/>
                        <a:t>WestConnect</a:t>
                      </a:r>
                      <a:r>
                        <a:rPr lang="en-US" baseline="0" dirty="0" smtClean="0"/>
                        <a:t> Interregional Planning Processes, April 2016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Submitted to the CAISO Reliability Project Window, August 2016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2021-2025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230/69</a:t>
                      </a:r>
                      <a:r>
                        <a:rPr lang="en-US" baseline="0" dirty="0" smtClean="0"/>
                        <a:t> kV Pala Substation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smtClean="0"/>
                        <a:t>Submitted to the CAISO Reliability Project Window, August 2016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2021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71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ar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SDG&amp;E</Received_x0020_From>
    <Docket_x0020_Number xmlns="8eef3743-c7b3-4cbe-8837-b6e805be353c">16-IEPR-06</Docket_x0020_Number>
    <TaxCatchAll xmlns="8eef3743-c7b3-4cbe-8837-b6e805be353c">
      <Value>108</Value>
      <Value>6</Value>
      <Value>7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2016-08-29 Workshop</TermName>
          <TermId xmlns="http://schemas.microsoft.com/office/infopath/2007/PartnerControls">067b2c7a-b8da-4296-928d-d019d6a5bc55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Z5JXHV6S7NA6-3-104845</_dlc_DocId>
    <_dlc_DocIdUrl xmlns="8eef3743-c7b3-4cbe-8837-b6e805be353c">
      <Url>http://efilingspinternal/_layouts/DocIdRedir.aspx?ID=Z5JXHV6S7NA6-3-104845</Url>
      <Description>Z5JXHV6S7NA6-3-104845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62EF6DB-62A5-47AB-B037-27B2633ED969}"/>
</file>

<file path=customXml/itemProps2.xml><?xml version="1.0" encoding="utf-8"?>
<ds:datastoreItem xmlns:ds="http://schemas.openxmlformats.org/officeDocument/2006/customXml" ds:itemID="{028BCA63-51B1-4C5E-B0BD-0E062D65D417}"/>
</file>

<file path=customXml/itemProps3.xml><?xml version="1.0" encoding="utf-8"?>
<ds:datastoreItem xmlns:ds="http://schemas.openxmlformats.org/officeDocument/2006/customXml" ds:itemID="{B7E32570-2C8A-4579-A757-FC62A77293EC}"/>
</file>

<file path=customXml/itemProps4.xml><?xml version="1.0" encoding="utf-8"?>
<ds:datastoreItem xmlns:ds="http://schemas.openxmlformats.org/officeDocument/2006/customXml" ds:itemID="{CDC7E0D3-6122-4B70-BDB1-2763B427CBA9}"/>
</file>

<file path=docProps/app.xml><?xml version="1.0" encoding="utf-8"?>
<Properties xmlns="http://schemas.openxmlformats.org/officeDocument/2006/extended-properties" xmlns:vt="http://schemas.openxmlformats.org/officeDocument/2006/docPropsVTypes">
  <Template>Board</Template>
  <TotalTime>3939</TotalTime>
  <Words>494</Words>
  <Application>Microsoft Office PowerPoint</Application>
  <PresentationFormat>On-screen Show (4:3)</PresentationFormat>
  <Paragraphs>180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Board</vt:lpstr>
      <vt:lpstr>SDG&amp;E Transmission Improvements </vt:lpstr>
      <vt:lpstr>PowerPoint Presentation</vt:lpstr>
      <vt:lpstr>San Diego Bulk Power Projects Voltage Support</vt:lpstr>
      <vt:lpstr>San Diego Bulk Power Projects New Transmission Lines</vt:lpstr>
      <vt:lpstr>San Diego Bulk Power Projects Bulk Power Substations</vt:lpstr>
      <vt:lpstr>Bulk Power Projects Proposed in the 2016/2017 Planning Process</vt:lpstr>
    </vt:vector>
  </TitlesOfParts>
  <Company>Sempra 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SDG&amp;E Transmission Improvements</dc:title>
  <dc:creator>Jeffers, Joyce</dc:creator>
  <cp:lastModifiedBy>Jontry, John</cp:lastModifiedBy>
  <cp:revision>101</cp:revision>
  <cp:lastPrinted>2016-08-23T22:33:42Z</cp:lastPrinted>
  <dcterms:created xsi:type="dcterms:W3CDTF">2014-03-31T16:53:36Z</dcterms:created>
  <dcterms:modified xsi:type="dcterms:W3CDTF">2016-08-25T21:41:24Z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04454a42-2de6-40e0-9634-e0157947711f</vt:lpwstr>
  </property>
  <property fmtid="{D5CDD505-2E9C-101B-9397-08002B2CF9AE}" pid="4" name="Subject_x0020_Areas">
    <vt:lpwstr>81;#IEPR 2015-08-17 Workshop|f18a0abb-c53e-466a-ad0f-e8b4325d4d63;#61;#IEPR Presentation|51277923-a549-4352-9cc5-bcce892adf24</vt:lpwstr>
  </property>
  <property fmtid="{D5CDD505-2E9C-101B-9397-08002B2CF9AE}" pid="5" name="_CopySource">
    <vt:lpwstr>http://efilingspinternal/PendingDocuments/16-IEPR-06/20160826T141526_Presentation_SDGE_Transmission_Improvements.pptx</vt:lpwstr>
  </property>
  <property fmtid="{D5CDD505-2E9C-101B-9397-08002B2CF9AE}" pid="6" name="Subject Areas">
    <vt:lpwstr>108;#IEPR 2016-08-29 Workshop|067b2c7a-b8da-4296-928d-d019d6a5bc55;#61;#IEPR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666500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  <property fmtid="{D5CDD505-2E9C-101B-9397-08002B2CF9AE}" pid="14" name="Document Type">
    <vt:lpwstr>3;#Document|f3c81208-9d0f-49cc-afc5-e227f36ec0e7</vt:lpwstr>
  </property>
</Properties>
</file>