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bookmarkIdSeed="2">
  <p:sldMasterIdLst>
    <p:sldMasterId id="2147483651" r:id="rId1"/>
  </p:sldMasterIdLst>
  <p:notesMasterIdLst>
    <p:notesMasterId r:id="rId9"/>
  </p:notesMasterIdLst>
  <p:handoutMasterIdLst>
    <p:handoutMasterId r:id="rId10"/>
  </p:handoutMasterIdLst>
  <p:sldIdLst>
    <p:sldId id="384" r:id="rId2"/>
    <p:sldId id="385" r:id="rId3"/>
    <p:sldId id="368" r:id="rId4"/>
    <p:sldId id="370" r:id="rId5"/>
    <p:sldId id="367" r:id="rId6"/>
    <p:sldId id="387" r:id="rId7"/>
    <p:sldId id="386" r:id="rId8"/>
  </p:sldIdLst>
  <p:sldSz cx="9144000" cy="6858000" type="screen4x3"/>
  <p:notesSz cx="7010400" cy="9296400"/>
  <p:defaultTextStyle>
    <a:defPPr>
      <a:defRPr lang="en-US"/>
    </a:defPPr>
    <a:lvl1pPr algn="ctr" rtl="0" eaLnBrk="0" fontAlgn="base" hangingPunct="0">
      <a:spcBef>
        <a:spcPct val="0"/>
      </a:spcBef>
      <a:spcAft>
        <a:spcPct val="0"/>
      </a:spcAft>
      <a:defRPr sz="3600" kern="1200">
        <a:solidFill>
          <a:srgbClr val="3399FF"/>
        </a:solidFill>
        <a:latin typeface="Times" pitchFamily="1" charset="0"/>
        <a:ea typeface="+mn-ea"/>
        <a:cs typeface="+mn-cs"/>
      </a:defRPr>
    </a:lvl1pPr>
    <a:lvl2pPr marL="457200" algn="ctr" rtl="0" eaLnBrk="0" fontAlgn="base" hangingPunct="0">
      <a:spcBef>
        <a:spcPct val="0"/>
      </a:spcBef>
      <a:spcAft>
        <a:spcPct val="0"/>
      </a:spcAft>
      <a:defRPr sz="3600" kern="1200">
        <a:solidFill>
          <a:srgbClr val="3399FF"/>
        </a:solidFill>
        <a:latin typeface="Times" pitchFamily="1" charset="0"/>
        <a:ea typeface="+mn-ea"/>
        <a:cs typeface="+mn-cs"/>
      </a:defRPr>
    </a:lvl2pPr>
    <a:lvl3pPr marL="914400" algn="ctr" rtl="0" eaLnBrk="0" fontAlgn="base" hangingPunct="0">
      <a:spcBef>
        <a:spcPct val="0"/>
      </a:spcBef>
      <a:spcAft>
        <a:spcPct val="0"/>
      </a:spcAft>
      <a:defRPr sz="3600" kern="1200">
        <a:solidFill>
          <a:srgbClr val="3399FF"/>
        </a:solidFill>
        <a:latin typeface="Times" pitchFamily="1" charset="0"/>
        <a:ea typeface="+mn-ea"/>
        <a:cs typeface="+mn-cs"/>
      </a:defRPr>
    </a:lvl3pPr>
    <a:lvl4pPr marL="1371600" algn="ctr" rtl="0" eaLnBrk="0" fontAlgn="base" hangingPunct="0">
      <a:spcBef>
        <a:spcPct val="0"/>
      </a:spcBef>
      <a:spcAft>
        <a:spcPct val="0"/>
      </a:spcAft>
      <a:defRPr sz="3600" kern="1200">
        <a:solidFill>
          <a:srgbClr val="3399FF"/>
        </a:solidFill>
        <a:latin typeface="Times" pitchFamily="1" charset="0"/>
        <a:ea typeface="+mn-ea"/>
        <a:cs typeface="+mn-cs"/>
      </a:defRPr>
    </a:lvl4pPr>
    <a:lvl5pPr marL="1828800" algn="ctr" rtl="0" eaLnBrk="0" fontAlgn="base" hangingPunct="0">
      <a:spcBef>
        <a:spcPct val="0"/>
      </a:spcBef>
      <a:spcAft>
        <a:spcPct val="0"/>
      </a:spcAft>
      <a:defRPr sz="3600" kern="1200">
        <a:solidFill>
          <a:srgbClr val="3399FF"/>
        </a:solidFill>
        <a:latin typeface="Times" pitchFamily="1" charset="0"/>
        <a:ea typeface="+mn-ea"/>
        <a:cs typeface="+mn-cs"/>
      </a:defRPr>
    </a:lvl5pPr>
    <a:lvl6pPr marL="2286000" algn="l" defTabSz="914400" rtl="0" eaLnBrk="1" latinLnBrk="0" hangingPunct="1">
      <a:defRPr sz="3600" kern="1200">
        <a:solidFill>
          <a:srgbClr val="3399FF"/>
        </a:solidFill>
        <a:latin typeface="Times" pitchFamily="1" charset="0"/>
        <a:ea typeface="+mn-ea"/>
        <a:cs typeface="+mn-cs"/>
      </a:defRPr>
    </a:lvl6pPr>
    <a:lvl7pPr marL="2743200" algn="l" defTabSz="914400" rtl="0" eaLnBrk="1" latinLnBrk="0" hangingPunct="1">
      <a:defRPr sz="3600" kern="1200">
        <a:solidFill>
          <a:srgbClr val="3399FF"/>
        </a:solidFill>
        <a:latin typeface="Times" pitchFamily="1" charset="0"/>
        <a:ea typeface="+mn-ea"/>
        <a:cs typeface="+mn-cs"/>
      </a:defRPr>
    </a:lvl7pPr>
    <a:lvl8pPr marL="3200400" algn="l" defTabSz="914400" rtl="0" eaLnBrk="1" latinLnBrk="0" hangingPunct="1">
      <a:defRPr sz="3600" kern="1200">
        <a:solidFill>
          <a:srgbClr val="3399FF"/>
        </a:solidFill>
        <a:latin typeface="Times" pitchFamily="1" charset="0"/>
        <a:ea typeface="+mn-ea"/>
        <a:cs typeface="+mn-cs"/>
      </a:defRPr>
    </a:lvl8pPr>
    <a:lvl9pPr marL="3657600" algn="l" defTabSz="914400" rtl="0" eaLnBrk="1" latinLnBrk="0" hangingPunct="1">
      <a:defRPr sz="3600" kern="1200">
        <a:solidFill>
          <a:srgbClr val="3399FF"/>
        </a:solidFill>
        <a:latin typeface="Times" pitchFamily="1"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208">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Tim Singer" initials="TS" lastIdx="4"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0066FF"/>
    <a:srgbClr val="33CCFF"/>
    <a:srgbClr val="3399FF"/>
    <a:srgbClr val="0000FF"/>
    <a:srgbClr val="FFCCCC"/>
    <a:srgbClr val="99CCFF"/>
    <a:srgbClr val="B79A4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440" autoAdjust="0"/>
    <p:restoredTop sz="96323" autoAdjust="0"/>
  </p:normalViewPr>
  <p:slideViewPr>
    <p:cSldViewPr>
      <p:cViewPr varScale="1">
        <p:scale>
          <a:sx n="113" d="100"/>
          <a:sy n="113" d="100"/>
        </p:scale>
        <p:origin x="132" y="102"/>
      </p:cViewPr>
      <p:guideLst>
        <p:guide orient="horz" pos="2160"/>
        <p:guide pos="2880"/>
      </p:guideLst>
    </p:cSldViewPr>
  </p:slideViewPr>
  <p:outlineViewPr>
    <p:cViewPr>
      <p:scale>
        <a:sx n="33" d="100"/>
        <a:sy n="33" d="100"/>
      </p:scale>
      <p:origin x="0" y="10482"/>
    </p:cViewPr>
  </p:outlineViewPr>
  <p:notesTextViewPr>
    <p:cViewPr>
      <p:scale>
        <a:sx n="100" d="100"/>
        <a:sy n="100" d="100"/>
      </p:scale>
      <p:origin x="0" y="0"/>
    </p:cViewPr>
  </p:notesTextViewPr>
  <p:sorterViewPr>
    <p:cViewPr>
      <p:scale>
        <a:sx n="66" d="100"/>
        <a:sy n="66" d="100"/>
      </p:scale>
      <p:origin x="0" y="0"/>
    </p:cViewPr>
  </p:sorterViewPr>
  <p:notesViewPr>
    <p:cSldViewPr>
      <p:cViewPr>
        <p:scale>
          <a:sx n="100" d="100"/>
          <a:sy n="100" d="100"/>
        </p:scale>
        <p:origin x="-739" y="86"/>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2"/>
          <p:cNvSpPr>
            <a:spLocks noGrp="1" noChangeArrowheads="1"/>
          </p:cNvSpPr>
          <p:nvPr>
            <p:ph type="hdr" sz="quarter"/>
          </p:nvPr>
        </p:nvSpPr>
        <p:spPr bwMode="auto">
          <a:xfrm>
            <a:off x="0" y="0"/>
            <a:ext cx="3038475" cy="465138"/>
          </a:xfrm>
          <a:prstGeom prst="rect">
            <a:avLst/>
          </a:prstGeom>
          <a:noFill/>
          <a:ln>
            <a:noFill/>
          </a:ln>
          <a:effectLst/>
          <a:extLst/>
        </p:spPr>
        <p:txBody>
          <a:bodyPr vert="horz" wrap="square" lIns="93177" tIns="46589" rIns="93177" bIns="46589" numCol="1" anchor="t" anchorCtr="0" compatLnSpc="1">
            <a:prstTxWarp prst="textNoShape">
              <a:avLst/>
            </a:prstTxWarp>
          </a:bodyPr>
          <a:lstStyle>
            <a:lvl1pPr algn="l">
              <a:defRPr sz="1200">
                <a:solidFill>
                  <a:schemeClr val="tx1"/>
                </a:solidFill>
                <a:latin typeface="Times New Roman" pitchFamily="18" charset="0"/>
              </a:defRPr>
            </a:lvl1pPr>
          </a:lstStyle>
          <a:p>
            <a:endParaRPr lang="en-US" altLang="en-US" dirty="0"/>
          </a:p>
        </p:txBody>
      </p:sp>
      <p:sp>
        <p:nvSpPr>
          <p:cNvPr id="32771" name="Rectangle 3"/>
          <p:cNvSpPr>
            <a:spLocks noGrp="1" noChangeArrowheads="1"/>
          </p:cNvSpPr>
          <p:nvPr>
            <p:ph type="dt" sz="quarter" idx="1"/>
          </p:nvPr>
        </p:nvSpPr>
        <p:spPr bwMode="auto">
          <a:xfrm>
            <a:off x="3971925" y="0"/>
            <a:ext cx="3038475" cy="465138"/>
          </a:xfrm>
          <a:prstGeom prst="rect">
            <a:avLst/>
          </a:prstGeom>
          <a:noFill/>
          <a:ln>
            <a:noFill/>
          </a:ln>
          <a:effectLst/>
          <a:extLst/>
        </p:spPr>
        <p:txBody>
          <a:bodyPr vert="horz" wrap="square" lIns="93177" tIns="46589" rIns="93177" bIns="46589" numCol="1" anchor="t" anchorCtr="0" compatLnSpc="1">
            <a:prstTxWarp prst="textNoShape">
              <a:avLst/>
            </a:prstTxWarp>
          </a:bodyPr>
          <a:lstStyle>
            <a:lvl1pPr algn="r">
              <a:defRPr sz="1200">
                <a:solidFill>
                  <a:schemeClr val="tx1"/>
                </a:solidFill>
                <a:latin typeface="Times New Roman" pitchFamily="18" charset="0"/>
              </a:defRPr>
            </a:lvl1pPr>
          </a:lstStyle>
          <a:p>
            <a:endParaRPr lang="en-US" altLang="en-US" dirty="0"/>
          </a:p>
        </p:txBody>
      </p:sp>
      <p:sp>
        <p:nvSpPr>
          <p:cNvPr id="32772" name="Rectangle 4"/>
          <p:cNvSpPr>
            <a:spLocks noGrp="1" noChangeArrowheads="1"/>
          </p:cNvSpPr>
          <p:nvPr>
            <p:ph type="ftr" sz="quarter" idx="2"/>
          </p:nvPr>
        </p:nvSpPr>
        <p:spPr bwMode="auto">
          <a:xfrm>
            <a:off x="0" y="8831263"/>
            <a:ext cx="3038475" cy="465137"/>
          </a:xfrm>
          <a:prstGeom prst="rect">
            <a:avLst/>
          </a:prstGeom>
          <a:noFill/>
          <a:ln>
            <a:noFill/>
          </a:ln>
          <a:effectLst/>
          <a:extLst/>
        </p:spPr>
        <p:txBody>
          <a:bodyPr vert="horz" wrap="square" lIns="93177" tIns="46589" rIns="93177" bIns="46589" numCol="1" anchor="b" anchorCtr="0" compatLnSpc="1">
            <a:prstTxWarp prst="textNoShape">
              <a:avLst/>
            </a:prstTxWarp>
          </a:bodyPr>
          <a:lstStyle>
            <a:lvl1pPr algn="l">
              <a:defRPr sz="1200">
                <a:solidFill>
                  <a:schemeClr val="tx1"/>
                </a:solidFill>
                <a:latin typeface="Times New Roman" pitchFamily="18" charset="0"/>
              </a:defRPr>
            </a:lvl1pPr>
          </a:lstStyle>
          <a:p>
            <a:endParaRPr lang="en-US" altLang="en-US" dirty="0"/>
          </a:p>
        </p:txBody>
      </p:sp>
      <p:sp>
        <p:nvSpPr>
          <p:cNvPr id="32773" name="Rectangle 5"/>
          <p:cNvSpPr>
            <a:spLocks noGrp="1" noChangeArrowheads="1"/>
          </p:cNvSpPr>
          <p:nvPr>
            <p:ph type="sldNum" sz="quarter" idx="3"/>
          </p:nvPr>
        </p:nvSpPr>
        <p:spPr bwMode="auto">
          <a:xfrm>
            <a:off x="3971925" y="8831263"/>
            <a:ext cx="3038475" cy="465137"/>
          </a:xfrm>
          <a:prstGeom prst="rect">
            <a:avLst/>
          </a:prstGeom>
          <a:noFill/>
          <a:ln>
            <a:noFill/>
          </a:ln>
          <a:effectLst/>
          <a:extLst/>
        </p:spPr>
        <p:txBody>
          <a:bodyPr vert="horz" wrap="square" lIns="93177" tIns="46589" rIns="93177" bIns="46589" numCol="1" anchor="b" anchorCtr="0" compatLnSpc="1">
            <a:prstTxWarp prst="textNoShape">
              <a:avLst/>
            </a:prstTxWarp>
          </a:bodyPr>
          <a:lstStyle>
            <a:lvl1pPr algn="r">
              <a:defRPr sz="1200">
                <a:solidFill>
                  <a:schemeClr val="tx1"/>
                </a:solidFill>
                <a:latin typeface="Times New Roman" pitchFamily="18" charset="0"/>
              </a:defRPr>
            </a:lvl1pPr>
          </a:lstStyle>
          <a:p>
            <a:fld id="{DC45AAF8-5ED3-490A-A022-DF845FDC40E9}" type="slidenum">
              <a:rPr lang="en-US" altLang="en-US"/>
              <a:pPr/>
              <a:t>‹#›</a:t>
            </a:fld>
            <a:endParaRPr lang="en-US" altLang="en-US" dirty="0"/>
          </a:p>
        </p:txBody>
      </p:sp>
    </p:spTree>
    <p:extLst>
      <p:ext uri="{BB962C8B-B14F-4D97-AF65-F5344CB8AC3E}">
        <p14:creationId xmlns:p14="http://schemas.microsoft.com/office/powerpoint/2010/main" val="8395023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818" name="Rectangle 2"/>
          <p:cNvSpPr>
            <a:spLocks noGrp="1" noChangeArrowheads="1"/>
          </p:cNvSpPr>
          <p:nvPr>
            <p:ph type="hdr" sz="quarter"/>
          </p:nvPr>
        </p:nvSpPr>
        <p:spPr bwMode="auto">
          <a:xfrm>
            <a:off x="0" y="0"/>
            <a:ext cx="3038475" cy="465138"/>
          </a:xfrm>
          <a:prstGeom prst="rect">
            <a:avLst/>
          </a:prstGeom>
          <a:noFill/>
          <a:ln>
            <a:noFill/>
          </a:ln>
          <a:effectLst/>
          <a:extLst/>
        </p:spPr>
        <p:txBody>
          <a:bodyPr vert="horz" wrap="square" lIns="93177" tIns="46589" rIns="93177" bIns="46589" numCol="1" anchor="t" anchorCtr="0" compatLnSpc="1">
            <a:prstTxWarp prst="textNoShape">
              <a:avLst/>
            </a:prstTxWarp>
          </a:bodyPr>
          <a:lstStyle>
            <a:lvl1pPr algn="l">
              <a:defRPr sz="1200">
                <a:solidFill>
                  <a:schemeClr val="tx1"/>
                </a:solidFill>
                <a:latin typeface="Times New Roman" pitchFamily="18" charset="0"/>
              </a:defRPr>
            </a:lvl1pPr>
          </a:lstStyle>
          <a:p>
            <a:endParaRPr lang="en-US" altLang="en-US" dirty="0"/>
          </a:p>
        </p:txBody>
      </p:sp>
      <p:sp>
        <p:nvSpPr>
          <p:cNvPr id="34819" name="Rectangle 3"/>
          <p:cNvSpPr>
            <a:spLocks noGrp="1" noChangeArrowheads="1"/>
          </p:cNvSpPr>
          <p:nvPr>
            <p:ph type="dt" idx="1"/>
          </p:nvPr>
        </p:nvSpPr>
        <p:spPr bwMode="auto">
          <a:xfrm>
            <a:off x="3971925" y="0"/>
            <a:ext cx="3038475" cy="465138"/>
          </a:xfrm>
          <a:prstGeom prst="rect">
            <a:avLst/>
          </a:prstGeom>
          <a:noFill/>
          <a:ln>
            <a:noFill/>
          </a:ln>
          <a:effectLst/>
          <a:extLst/>
        </p:spPr>
        <p:txBody>
          <a:bodyPr vert="horz" wrap="square" lIns="93177" tIns="46589" rIns="93177" bIns="46589" numCol="1" anchor="t" anchorCtr="0" compatLnSpc="1">
            <a:prstTxWarp prst="textNoShape">
              <a:avLst/>
            </a:prstTxWarp>
          </a:bodyPr>
          <a:lstStyle>
            <a:lvl1pPr algn="r">
              <a:defRPr sz="1200">
                <a:solidFill>
                  <a:schemeClr val="tx1"/>
                </a:solidFill>
                <a:latin typeface="Times New Roman" pitchFamily="18" charset="0"/>
              </a:defRPr>
            </a:lvl1pPr>
          </a:lstStyle>
          <a:p>
            <a:endParaRPr lang="en-US" altLang="en-US" dirty="0"/>
          </a:p>
        </p:txBody>
      </p:sp>
      <p:sp>
        <p:nvSpPr>
          <p:cNvPr id="22532" name="Rectangle 4"/>
          <p:cNvSpPr>
            <a:spLocks noGrp="1" noRot="1" noChangeAspect="1" noChangeArrowheads="1" noTextEdit="1"/>
          </p:cNvSpPr>
          <p:nvPr>
            <p:ph type="sldImg" idx="2"/>
          </p:nvPr>
        </p:nvSpPr>
        <p:spPr bwMode="auto">
          <a:xfrm>
            <a:off x="1181100" y="696913"/>
            <a:ext cx="4648200" cy="34861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21" name="Rectangle 5"/>
          <p:cNvSpPr>
            <a:spLocks noGrp="1" noChangeArrowheads="1"/>
          </p:cNvSpPr>
          <p:nvPr>
            <p:ph type="body" sz="quarter" idx="3"/>
          </p:nvPr>
        </p:nvSpPr>
        <p:spPr bwMode="auto">
          <a:xfrm>
            <a:off x="935038" y="4416425"/>
            <a:ext cx="5140325" cy="4183063"/>
          </a:xfrm>
          <a:prstGeom prst="rect">
            <a:avLst/>
          </a:prstGeom>
          <a:noFill/>
          <a:ln>
            <a:noFill/>
          </a:ln>
          <a:effectLst/>
          <a:extLst/>
        </p:spPr>
        <p:txBody>
          <a:bodyPr vert="horz" wrap="square" lIns="93177" tIns="46589" rIns="93177" bIns="46589" numCol="1" anchor="t"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34822" name="Rectangle 6"/>
          <p:cNvSpPr>
            <a:spLocks noGrp="1" noChangeArrowheads="1"/>
          </p:cNvSpPr>
          <p:nvPr>
            <p:ph type="ftr" sz="quarter" idx="4"/>
          </p:nvPr>
        </p:nvSpPr>
        <p:spPr bwMode="auto">
          <a:xfrm>
            <a:off x="0" y="8831263"/>
            <a:ext cx="3038475" cy="465137"/>
          </a:xfrm>
          <a:prstGeom prst="rect">
            <a:avLst/>
          </a:prstGeom>
          <a:noFill/>
          <a:ln>
            <a:noFill/>
          </a:ln>
          <a:effectLst/>
          <a:extLst/>
        </p:spPr>
        <p:txBody>
          <a:bodyPr vert="horz" wrap="square" lIns="93177" tIns="46589" rIns="93177" bIns="46589" numCol="1" anchor="b" anchorCtr="0" compatLnSpc="1">
            <a:prstTxWarp prst="textNoShape">
              <a:avLst/>
            </a:prstTxWarp>
          </a:bodyPr>
          <a:lstStyle>
            <a:lvl1pPr algn="l">
              <a:defRPr sz="1200">
                <a:solidFill>
                  <a:schemeClr val="tx1"/>
                </a:solidFill>
                <a:latin typeface="Times New Roman" pitchFamily="18" charset="0"/>
              </a:defRPr>
            </a:lvl1pPr>
          </a:lstStyle>
          <a:p>
            <a:endParaRPr lang="en-US" altLang="en-US" dirty="0"/>
          </a:p>
        </p:txBody>
      </p:sp>
      <p:sp>
        <p:nvSpPr>
          <p:cNvPr id="34823" name="Rectangle 7"/>
          <p:cNvSpPr>
            <a:spLocks noGrp="1" noChangeArrowheads="1"/>
          </p:cNvSpPr>
          <p:nvPr>
            <p:ph type="sldNum" sz="quarter" idx="5"/>
          </p:nvPr>
        </p:nvSpPr>
        <p:spPr bwMode="auto">
          <a:xfrm>
            <a:off x="3971925" y="8831263"/>
            <a:ext cx="3038475" cy="465137"/>
          </a:xfrm>
          <a:prstGeom prst="rect">
            <a:avLst/>
          </a:prstGeom>
          <a:noFill/>
          <a:ln>
            <a:noFill/>
          </a:ln>
          <a:effectLst/>
          <a:extLst/>
        </p:spPr>
        <p:txBody>
          <a:bodyPr vert="horz" wrap="square" lIns="93177" tIns="46589" rIns="93177" bIns="46589" numCol="1" anchor="b" anchorCtr="0" compatLnSpc="1">
            <a:prstTxWarp prst="textNoShape">
              <a:avLst/>
            </a:prstTxWarp>
          </a:bodyPr>
          <a:lstStyle>
            <a:lvl1pPr algn="r">
              <a:defRPr sz="1200">
                <a:solidFill>
                  <a:schemeClr val="tx1"/>
                </a:solidFill>
                <a:latin typeface="Times New Roman" pitchFamily="18" charset="0"/>
              </a:defRPr>
            </a:lvl1pPr>
          </a:lstStyle>
          <a:p>
            <a:fld id="{E9255EE3-310A-46D2-A5A9-75F4755AC5E1}" type="slidenum">
              <a:rPr lang="en-US" altLang="en-US"/>
              <a:pPr/>
              <a:t>‹#›</a:t>
            </a:fld>
            <a:endParaRPr lang="en-US" altLang="en-US" dirty="0"/>
          </a:p>
        </p:txBody>
      </p:sp>
    </p:spTree>
    <p:extLst>
      <p:ext uri="{BB962C8B-B14F-4D97-AF65-F5344CB8AC3E}">
        <p14:creationId xmlns:p14="http://schemas.microsoft.com/office/powerpoint/2010/main" val="117204539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 charset="-52"/>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 charset="-52"/>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 charset="-52"/>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 charset="-52"/>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 charset="-52"/>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600">
                <a:solidFill>
                  <a:srgbClr val="3399FF"/>
                </a:solidFill>
                <a:latin typeface="Times" pitchFamily="1" charset="0"/>
              </a:defRPr>
            </a:lvl1pPr>
            <a:lvl2pPr marL="742909" indent="-285734">
              <a:defRPr sz="3600">
                <a:solidFill>
                  <a:srgbClr val="3399FF"/>
                </a:solidFill>
                <a:latin typeface="Times" pitchFamily="1" charset="0"/>
              </a:defRPr>
            </a:lvl2pPr>
            <a:lvl3pPr marL="1142937" indent="-228587">
              <a:defRPr sz="3600">
                <a:solidFill>
                  <a:srgbClr val="3399FF"/>
                </a:solidFill>
                <a:latin typeface="Times" pitchFamily="1" charset="0"/>
              </a:defRPr>
            </a:lvl3pPr>
            <a:lvl4pPr marL="1600111" indent="-228587">
              <a:defRPr sz="3600">
                <a:solidFill>
                  <a:srgbClr val="3399FF"/>
                </a:solidFill>
                <a:latin typeface="Times" pitchFamily="1" charset="0"/>
              </a:defRPr>
            </a:lvl4pPr>
            <a:lvl5pPr marL="2057287" indent="-228587">
              <a:defRPr sz="3600">
                <a:solidFill>
                  <a:srgbClr val="3399FF"/>
                </a:solidFill>
                <a:latin typeface="Times" pitchFamily="1" charset="0"/>
              </a:defRPr>
            </a:lvl5pPr>
            <a:lvl6pPr marL="2514461" indent="-228587" algn="ctr" eaLnBrk="0" fontAlgn="base" hangingPunct="0">
              <a:spcBef>
                <a:spcPct val="0"/>
              </a:spcBef>
              <a:spcAft>
                <a:spcPct val="0"/>
              </a:spcAft>
              <a:defRPr sz="3600">
                <a:solidFill>
                  <a:srgbClr val="3399FF"/>
                </a:solidFill>
                <a:latin typeface="Times" pitchFamily="1" charset="0"/>
              </a:defRPr>
            </a:lvl6pPr>
            <a:lvl7pPr marL="2971635" indent="-228587" algn="ctr" eaLnBrk="0" fontAlgn="base" hangingPunct="0">
              <a:spcBef>
                <a:spcPct val="0"/>
              </a:spcBef>
              <a:spcAft>
                <a:spcPct val="0"/>
              </a:spcAft>
              <a:defRPr sz="3600">
                <a:solidFill>
                  <a:srgbClr val="3399FF"/>
                </a:solidFill>
                <a:latin typeface="Times" pitchFamily="1" charset="0"/>
              </a:defRPr>
            </a:lvl7pPr>
            <a:lvl8pPr marL="3428811" indent="-228587" algn="ctr" eaLnBrk="0" fontAlgn="base" hangingPunct="0">
              <a:spcBef>
                <a:spcPct val="0"/>
              </a:spcBef>
              <a:spcAft>
                <a:spcPct val="0"/>
              </a:spcAft>
              <a:defRPr sz="3600">
                <a:solidFill>
                  <a:srgbClr val="3399FF"/>
                </a:solidFill>
                <a:latin typeface="Times" pitchFamily="1" charset="0"/>
              </a:defRPr>
            </a:lvl8pPr>
            <a:lvl9pPr marL="3885985" indent="-228587" algn="ctr" eaLnBrk="0" fontAlgn="base" hangingPunct="0">
              <a:spcBef>
                <a:spcPct val="0"/>
              </a:spcBef>
              <a:spcAft>
                <a:spcPct val="0"/>
              </a:spcAft>
              <a:defRPr sz="3600">
                <a:solidFill>
                  <a:srgbClr val="3399FF"/>
                </a:solidFill>
                <a:latin typeface="Times" pitchFamily="1" charset="0"/>
              </a:defRPr>
            </a:lvl9pPr>
          </a:lstStyle>
          <a:p>
            <a:fld id="{F9A19E5D-D572-4C3B-A7D8-42B4432CD55A}" type="slidenum">
              <a:rPr lang="en-US" altLang="en-US" sz="1200">
                <a:solidFill>
                  <a:srgbClr val="000000"/>
                </a:solidFill>
                <a:latin typeface="Times New Roman" pitchFamily="18" charset="0"/>
              </a:rPr>
              <a:pPr/>
              <a:t>1</a:t>
            </a:fld>
            <a:endParaRPr lang="en-US" altLang="en-US" sz="1200" dirty="0">
              <a:solidFill>
                <a:srgbClr val="000000"/>
              </a:solidFill>
              <a:latin typeface="Times New Roman" pitchFamily="18" charset="0"/>
            </a:endParaRPr>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latin typeface="Times New Roman" pitchFamily="1" charset="-52"/>
            </a:endParaRPr>
          </a:p>
        </p:txBody>
      </p:sp>
    </p:spTree>
    <p:extLst>
      <p:ext uri="{BB962C8B-B14F-4D97-AF65-F5344CB8AC3E}">
        <p14:creationId xmlns:p14="http://schemas.microsoft.com/office/powerpoint/2010/main" val="1984408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1" baseline="0" dirty="0" smtClean="0"/>
              <a:t>Senate Bill 1 (SB 1), passed in 2006, directed the California Energy Commission in consultation with the Public Utilities Commission, local publicly owned electric utilities, and interested members of the public, to establish eligibility criteria for solar energy systems receiving ratepayer funded incentives. </a:t>
            </a:r>
            <a:r>
              <a:rPr lang="en-US" b="1" baseline="0" dirty="0" smtClean="0">
                <a:solidFill>
                  <a:srgbClr val="00B050"/>
                </a:solidFill>
              </a:rPr>
              <a:t>In part, SB1 required </a:t>
            </a:r>
            <a:r>
              <a:rPr lang="en-US" sz="1200" b="1" i="0" kern="1200" baseline="0" dirty="0" smtClean="0">
                <a:solidFill>
                  <a:srgbClr val="00B050"/>
                </a:solidFill>
                <a:effectLst/>
                <a:latin typeface="Times New Roman" pitchFamily="1" charset="-52"/>
                <a:ea typeface="+mn-ea"/>
                <a:cs typeface="+mn-cs"/>
              </a:rPr>
              <a:t>t</a:t>
            </a:r>
            <a:r>
              <a:rPr lang="en-US" sz="1200" b="1" i="0" kern="1200" dirty="0" smtClean="0">
                <a:solidFill>
                  <a:srgbClr val="00B050"/>
                </a:solidFill>
                <a:effectLst/>
                <a:latin typeface="Times New Roman" pitchFamily="1" charset="-52"/>
                <a:ea typeface="+mn-ea"/>
                <a:cs typeface="+mn-cs"/>
              </a:rPr>
              <a:t>he Energy Commission establish</a:t>
            </a:r>
            <a:r>
              <a:rPr lang="en-US" sz="1200" b="1" i="0" kern="1200" baseline="0" dirty="0" smtClean="0">
                <a:solidFill>
                  <a:srgbClr val="00B050"/>
                </a:solidFill>
                <a:effectLst/>
                <a:latin typeface="Times New Roman" pitchFamily="1" charset="-52"/>
                <a:ea typeface="+mn-ea"/>
                <a:cs typeface="+mn-cs"/>
              </a:rPr>
              <a:t> </a:t>
            </a:r>
            <a:r>
              <a:rPr lang="en-US" sz="1200" b="1" i="0" kern="1200" dirty="0" smtClean="0">
                <a:solidFill>
                  <a:srgbClr val="00B050"/>
                </a:solidFill>
                <a:effectLst/>
                <a:latin typeface="Times New Roman" pitchFamily="1" charset="-52"/>
                <a:ea typeface="+mn-ea"/>
                <a:cs typeface="+mn-cs"/>
              </a:rPr>
              <a:t>rating standards for equipment, components, and systems to assure reasonable performance. </a:t>
            </a:r>
            <a:r>
              <a:rPr lang="en-US" sz="1200" b="1" i="0" kern="1200" dirty="0" smtClean="0">
                <a:solidFill>
                  <a:schemeClr val="tx1"/>
                </a:solidFill>
                <a:effectLst/>
                <a:latin typeface="Times New Roman" pitchFamily="1" charset="-52"/>
                <a:ea typeface="+mn-ea"/>
                <a:cs typeface="+mn-cs"/>
              </a:rPr>
              <a:t>Further the legislation </a:t>
            </a:r>
            <a:r>
              <a:rPr lang="en-US" sz="1200" b="1" i="0" kern="1200" baseline="0" dirty="0" smtClean="0">
                <a:solidFill>
                  <a:schemeClr val="tx1"/>
                </a:solidFill>
                <a:effectLst/>
                <a:latin typeface="Times New Roman" pitchFamily="1" charset="-52"/>
                <a:ea typeface="+mn-ea"/>
                <a:cs typeface="+mn-cs"/>
              </a:rPr>
              <a:t>directed the Energy Commission to </a:t>
            </a:r>
            <a:r>
              <a:rPr lang="en-US" sz="1200" b="1" i="0" kern="1200" dirty="0" smtClean="0">
                <a:solidFill>
                  <a:schemeClr val="tx1"/>
                </a:solidFill>
                <a:effectLst/>
                <a:latin typeface="Times New Roman" pitchFamily="1" charset="-52"/>
                <a:ea typeface="+mn-ea"/>
                <a:cs typeface="+mn-cs"/>
              </a:rPr>
              <a:t>develop standards that provide for compliance with the minimum ratings. </a:t>
            </a:r>
          </a:p>
          <a:p>
            <a:endParaRPr lang="en-US" sz="1200" b="1" i="0" kern="1200" baseline="0" dirty="0" smtClean="0">
              <a:solidFill>
                <a:schemeClr val="tx1"/>
              </a:solidFill>
              <a:effectLst/>
              <a:latin typeface="Times New Roman" pitchFamily="1" charset="-52"/>
              <a:ea typeface="+mn-ea"/>
              <a:cs typeface="+mn-cs"/>
            </a:endParaRPr>
          </a:p>
          <a:p>
            <a:r>
              <a:rPr lang="en-US" sz="1200" b="1" i="0" kern="1200" baseline="0" dirty="0" smtClean="0">
                <a:solidFill>
                  <a:schemeClr val="tx1"/>
                </a:solidFill>
                <a:effectLst/>
                <a:latin typeface="Times New Roman" pitchFamily="1" charset="-52"/>
                <a:ea typeface="+mn-ea"/>
                <a:cs typeface="+mn-cs"/>
              </a:rPr>
              <a:t>To address the mandates of SB1, the Energy Commission developed and adopted the </a:t>
            </a:r>
            <a:r>
              <a:rPr lang="en-US" sz="1200" b="1" i="0" kern="1200" dirty="0" smtClean="0">
                <a:solidFill>
                  <a:schemeClr val="tx1"/>
                </a:solidFill>
                <a:effectLst/>
                <a:latin typeface="Times New Roman" pitchFamily="1" charset="-52"/>
                <a:ea typeface="+mn-ea"/>
                <a:cs typeface="+mn-cs"/>
              </a:rPr>
              <a:t>Guidelines for California’s Solar Electric Incentive Programs, more commonly</a:t>
            </a:r>
            <a:r>
              <a:rPr lang="en-US" sz="1200" b="1" i="0" kern="1200" baseline="0" dirty="0" smtClean="0">
                <a:solidFill>
                  <a:schemeClr val="tx1"/>
                </a:solidFill>
                <a:effectLst/>
                <a:latin typeface="Times New Roman" pitchFamily="1" charset="-52"/>
                <a:ea typeface="+mn-ea"/>
                <a:cs typeface="+mn-cs"/>
              </a:rPr>
              <a:t> referred to as the SB1 Guidelines. The most recent Sixth edition of the G</a:t>
            </a:r>
            <a:r>
              <a:rPr lang="en-US" sz="1200" b="1" i="0" kern="1200" dirty="0" smtClean="0">
                <a:solidFill>
                  <a:schemeClr val="tx1"/>
                </a:solidFill>
                <a:effectLst/>
                <a:latin typeface="Times New Roman" pitchFamily="1" charset="-52"/>
                <a:ea typeface="+mn-ea"/>
                <a:cs typeface="+mn-cs"/>
              </a:rPr>
              <a:t>uidelines, which were adopted in  November 2016, are accessible at the link shown here.</a:t>
            </a:r>
            <a:endParaRPr lang="en-US" b="1" baseline="0" dirty="0" smtClean="0"/>
          </a:p>
          <a:p>
            <a:r>
              <a:rPr lang="en-US" sz="1200" b="1" i="0" kern="1200" baseline="0" dirty="0" smtClean="0">
                <a:solidFill>
                  <a:schemeClr val="tx1"/>
                </a:solidFill>
                <a:effectLst/>
                <a:latin typeface="Times New Roman" pitchFamily="1" charset="-52"/>
                <a:ea typeface="+mn-ea"/>
                <a:cs typeface="+mn-cs"/>
              </a:rPr>
              <a:t>Included in the SB1 Guidelines is a requirement that a</a:t>
            </a:r>
            <a:r>
              <a:rPr lang="en-US" sz="1200" b="1" i="0" kern="1200" dirty="0" smtClean="0">
                <a:solidFill>
                  <a:schemeClr val="tx1"/>
                </a:solidFill>
                <a:effectLst/>
                <a:latin typeface="Times New Roman" pitchFamily="1" charset="-52"/>
                <a:ea typeface="+mn-ea"/>
                <a:cs typeface="+mn-cs"/>
              </a:rPr>
              <a:t>ll major solar energy system components eligible for ratepayer funding are required to be included in the Energy Commission’s lists of eligible solar equipment. </a:t>
            </a:r>
          </a:p>
          <a:p>
            <a:pPr marL="0" marR="0" indent="0" algn="l" defTabSz="914400" rtl="0" eaLnBrk="0" fontAlgn="base" latinLnBrk="0" hangingPunct="0">
              <a:lnSpc>
                <a:spcPct val="100000"/>
              </a:lnSpc>
              <a:spcBef>
                <a:spcPct val="30000"/>
              </a:spcBef>
              <a:spcAft>
                <a:spcPct val="0"/>
              </a:spcAft>
              <a:buClrTx/>
              <a:buSzTx/>
              <a:buFontTx/>
              <a:buNone/>
              <a:tabLst/>
              <a:defRPr/>
            </a:pPr>
            <a:r>
              <a:rPr lang="en-US" b="1" baseline="0" dirty="0" smtClean="0"/>
              <a:t>The solar equipment lists were created to support solar incentive programs but it is a fact that these lists are used for other purposes as well. As an example, the IOUs rely on the lists to support the processing of interconnection. </a:t>
            </a:r>
            <a:endParaRPr lang="en-US" b="1" dirty="0" smtClean="0"/>
          </a:p>
          <a:p>
            <a:endParaRPr lang="en-US" dirty="0"/>
          </a:p>
        </p:txBody>
      </p:sp>
      <p:sp>
        <p:nvSpPr>
          <p:cNvPr id="4" name="Slide Number Placeholder 3"/>
          <p:cNvSpPr>
            <a:spLocks noGrp="1"/>
          </p:cNvSpPr>
          <p:nvPr>
            <p:ph type="sldNum" sz="quarter" idx="10"/>
          </p:nvPr>
        </p:nvSpPr>
        <p:spPr/>
        <p:txBody>
          <a:bodyPr/>
          <a:lstStyle/>
          <a:p>
            <a:fld id="{E9255EE3-310A-46D2-A5A9-75F4755AC5E1}" type="slidenum">
              <a:rPr lang="en-US" altLang="en-US" smtClean="0"/>
              <a:pPr/>
              <a:t>3</a:t>
            </a:fld>
            <a:endParaRPr lang="en-US" altLang="en-US" dirty="0"/>
          </a:p>
        </p:txBody>
      </p:sp>
    </p:spTree>
    <p:extLst>
      <p:ext uri="{BB962C8B-B14F-4D97-AF65-F5344CB8AC3E}">
        <p14:creationId xmlns:p14="http://schemas.microsoft.com/office/powerpoint/2010/main" val="23330181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lang="en-US" sz="1200" b="1" dirty="0" smtClean="0"/>
              <a:t>The volume of distributed </a:t>
            </a:r>
            <a:r>
              <a:rPr lang="en-US" sz="1200" b="1" baseline="0" dirty="0" smtClean="0"/>
              <a:t>generation </a:t>
            </a:r>
            <a:r>
              <a:rPr lang="en-US" sz="1200" b="1" dirty="0" smtClean="0"/>
              <a:t>PV systems has</a:t>
            </a:r>
            <a:r>
              <a:rPr lang="en-US" sz="1200" b="1" baseline="0" dirty="0" smtClean="0"/>
              <a:t> continued to increase and the </a:t>
            </a:r>
            <a:r>
              <a:rPr lang="en-US" sz="1200" b="1" dirty="0" smtClean="0"/>
              <a:t>penetration levels have the potential to </a:t>
            </a:r>
            <a:r>
              <a:rPr lang="en-US" sz="1200" b="1" baseline="0" dirty="0" smtClean="0"/>
              <a:t>impact grid operations</a:t>
            </a:r>
            <a:r>
              <a:rPr lang="en-US" sz="1200" b="1" dirty="0" smtClean="0"/>
              <a:t>. </a:t>
            </a:r>
          </a:p>
          <a:p>
            <a:pPr marL="0" marR="0" lvl="0" indent="0" algn="l" defTabSz="914400" rtl="0" eaLnBrk="0" fontAlgn="base" latinLnBrk="0" hangingPunct="0">
              <a:lnSpc>
                <a:spcPct val="100000"/>
              </a:lnSpc>
              <a:spcBef>
                <a:spcPct val="0"/>
              </a:spcBef>
              <a:spcAft>
                <a:spcPct val="0"/>
              </a:spcAft>
              <a:buClrTx/>
              <a:buSzTx/>
              <a:buFontTx/>
              <a:buNone/>
              <a:tabLst/>
              <a:defRPr/>
            </a:pPr>
            <a:r>
              <a:rPr lang="en-US" sz="1200" b="1" dirty="0" smtClean="0"/>
              <a:t>Potential impacts include</a:t>
            </a:r>
            <a:r>
              <a:rPr lang="en-US" sz="1200" b="1" baseline="0" dirty="0" smtClean="0"/>
              <a:t> </a:t>
            </a:r>
            <a:r>
              <a:rPr lang="en-US" sz="1200" b="1" dirty="0" smtClean="0"/>
              <a:t>transient grid voltage fluctuations, steady-state grid voltage problems and frequency deviations.</a:t>
            </a:r>
            <a:r>
              <a:rPr lang="en-US" sz="1200" dirty="0" smtClean="0"/>
              <a:t> </a:t>
            </a:r>
          </a:p>
          <a:p>
            <a:pPr marL="0" marR="0" lvl="0" indent="0" algn="l" defTabSz="914400" rtl="0" eaLnBrk="0" fontAlgn="base" latinLnBrk="0" hangingPunct="0">
              <a:lnSpc>
                <a:spcPct val="100000"/>
              </a:lnSpc>
              <a:spcBef>
                <a:spcPct val="0"/>
              </a:spcBef>
              <a:spcAft>
                <a:spcPct val="0"/>
              </a:spcAft>
              <a:buClrTx/>
              <a:buSzTx/>
              <a:buFontTx/>
              <a:buNone/>
              <a:tabLst/>
              <a:defRPr/>
            </a:pPr>
            <a:endParaRPr lang="en-US" sz="1200" dirty="0" smtClean="0"/>
          </a:p>
          <a:p>
            <a:pPr marL="0" marR="0" lvl="0" indent="0" algn="l" defTabSz="914400" rtl="0" eaLnBrk="0" fontAlgn="base" latinLnBrk="0" hangingPunct="0">
              <a:lnSpc>
                <a:spcPct val="100000"/>
              </a:lnSpc>
              <a:spcBef>
                <a:spcPct val="0"/>
              </a:spcBef>
              <a:spcAft>
                <a:spcPct val="0"/>
              </a:spcAft>
              <a:buClrTx/>
              <a:buSzTx/>
              <a:buFontTx/>
              <a:buNone/>
              <a:tabLst/>
              <a:defRPr/>
            </a:pPr>
            <a:r>
              <a:rPr lang="en-US" sz="1200" b="1" dirty="0" smtClean="0"/>
              <a:t>Smart inverters which can </a:t>
            </a:r>
            <a:r>
              <a:rPr lang="en-US" sz="1200" b="1" i="0" u="none" strike="noStrike" kern="1200" baseline="0" dirty="0" smtClean="0">
                <a:solidFill>
                  <a:schemeClr val="tx1"/>
                </a:solidFill>
                <a:latin typeface="Times New Roman" pitchFamily="1" charset="-52"/>
                <a:ea typeface="+mn-ea"/>
                <a:cs typeface="+mn-cs"/>
              </a:rPr>
              <a:t>modulate output and communicate actively with grid operators are increasingly seen as a way to enhance grid stability and enable wider adoption of </a:t>
            </a:r>
            <a:r>
              <a:rPr lang="en-US" sz="1200" b="1" i="0" kern="1200" dirty="0" smtClean="0">
                <a:solidFill>
                  <a:schemeClr val="tx1"/>
                </a:solidFill>
                <a:effectLst/>
                <a:latin typeface="Times New Roman" pitchFamily="1" charset="-52"/>
                <a:ea typeface="+mn-ea"/>
                <a:cs typeface="+mn-cs"/>
              </a:rPr>
              <a:t>distributed energy resources (</a:t>
            </a:r>
            <a:r>
              <a:rPr lang="en-US" sz="1200" b="1" i="0" u="none" strike="noStrike" kern="1200" baseline="0" dirty="0" smtClean="0">
                <a:solidFill>
                  <a:schemeClr val="tx1"/>
                </a:solidFill>
                <a:latin typeface="Times New Roman" pitchFamily="1" charset="-52"/>
                <a:ea typeface="+mn-ea"/>
                <a:cs typeface="+mn-cs"/>
              </a:rPr>
              <a:t>DER). N</a:t>
            </a:r>
            <a:r>
              <a:rPr lang="en-US" sz="1200" b="1" dirty="0" smtClean="0"/>
              <a:t>ew functions of smart inverter can enhance grid stability, allowing the grid to support more DERs while minimizing costly upgrades to the grid.</a:t>
            </a:r>
          </a:p>
          <a:p>
            <a:pPr marL="0" marR="0" lvl="0" indent="0" algn="l" defTabSz="914400" rtl="0" eaLnBrk="0" fontAlgn="base" latinLnBrk="0" hangingPunct="0">
              <a:lnSpc>
                <a:spcPct val="100000"/>
              </a:lnSpc>
              <a:spcBef>
                <a:spcPct val="0"/>
              </a:spcBef>
              <a:spcAft>
                <a:spcPct val="0"/>
              </a:spcAft>
              <a:buClrTx/>
              <a:buSzTx/>
              <a:buFontTx/>
              <a:buNone/>
              <a:tabLst/>
              <a:defRPr/>
            </a:pPr>
            <a:endParaRPr lang="en-US" sz="1200" dirty="0" smtClean="0"/>
          </a:p>
          <a:p>
            <a:pPr marL="0" marR="0" lvl="0" indent="0" algn="l" defTabSz="914400" rtl="0" eaLnBrk="0" fontAlgn="base" latinLnBrk="0" hangingPunct="0">
              <a:lnSpc>
                <a:spcPct val="100000"/>
              </a:lnSpc>
              <a:spcBef>
                <a:spcPct val="0"/>
              </a:spcBef>
              <a:spcAft>
                <a:spcPct val="0"/>
              </a:spcAft>
              <a:buClrTx/>
              <a:buSzTx/>
              <a:buFontTx/>
              <a:buNone/>
              <a:tabLst/>
              <a:defRPr/>
            </a:pPr>
            <a:r>
              <a:rPr lang="en-US" sz="1200" b="1" dirty="0" smtClean="0"/>
              <a:t>The California Public Utilities Commission’s (CPUC) Electric Rule 21 is a tariff that describes the interconnection, operating, and metering requirements for generating facilities connected to the investor-owned utilities’ </a:t>
            </a:r>
            <a:r>
              <a:rPr lang="en-US" altLang="en-US" sz="1200" b="1" baseline="0" dirty="0" smtClean="0">
                <a:latin typeface="Times New Roman" pitchFamily="18" charset="0"/>
              </a:rPr>
              <a:t>(PG&amp;E, SCE, SDG&amp;E) </a:t>
            </a:r>
            <a:r>
              <a:rPr lang="en-US" sz="1200" b="1" dirty="0" smtClean="0"/>
              <a:t>distribution systems over which the CPUC has jurisdiction. </a:t>
            </a:r>
            <a:r>
              <a:rPr lang="en-US" sz="1200" dirty="0" smtClean="0"/>
              <a:t>The tariff provides a process for customers who install generating or storage facilities on their premises to have access to the electric grid while protecting the safety and reliability of the distribution and transmission systems at the local and system levels. </a:t>
            </a:r>
          </a:p>
          <a:p>
            <a:pPr marL="0" marR="0" lvl="0" indent="0" algn="l" defTabSz="914400" rtl="0" eaLnBrk="0" fontAlgn="base" latinLnBrk="0" hangingPunct="0">
              <a:lnSpc>
                <a:spcPct val="100000"/>
              </a:lnSpc>
              <a:spcBef>
                <a:spcPct val="0"/>
              </a:spcBef>
              <a:spcAft>
                <a:spcPct val="0"/>
              </a:spcAft>
              <a:buClrTx/>
              <a:buSzTx/>
              <a:buFontTx/>
              <a:buNone/>
              <a:tabLst/>
              <a:defRPr/>
            </a:pPr>
            <a:endParaRPr lang="en-US" sz="1200" dirty="0" smtClean="0"/>
          </a:p>
          <a:p>
            <a:pPr marL="0" marR="0" lvl="0" indent="0" algn="l" defTabSz="914400" rtl="0" eaLnBrk="0" fontAlgn="base" latinLnBrk="0" hangingPunct="0">
              <a:lnSpc>
                <a:spcPct val="100000"/>
              </a:lnSpc>
              <a:spcBef>
                <a:spcPct val="0"/>
              </a:spcBef>
              <a:spcAft>
                <a:spcPct val="0"/>
              </a:spcAft>
              <a:buClrTx/>
              <a:buSzTx/>
              <a:buFontTx/>
              <a:buNone/>
              <a:tabLst/>
              <a:defRPr/>
            </a:pPr>
            <a:r>
              <a:rPr lang="en-US" sz="1200" b="1" i="0" kern="1200" dirty="0" smtClean="0">
                <a:solidFill>
                  <a:schemeClr val="tx1"/>
                </a:solidFill>
                <a:effectLst/>
                <a:latin typeface="Times New Roman" pitchFamily="1" charset="-52"/>
                <a:ea typeface="+mn-ea"/>
                <a:cs typeface="+mn-cs"/>
              </a:rPr>
              <a:t>In 2013, a collaboration between the California</a:t>
            </a:r>
            <a:r>
              <a:rPr lang="en-US" sz="1200" b="1" i="0" kern="1200" baseline="0" dirty="0" smtClean="0">
                <a:solidFill>
                  <a:schemeClr val="tx1"/>
                </a:solidFill>
                <a:effectLst/>
                <a:latin typeface="Times New Roman" pitchFamily="1" charset="-52"/>
                <a:ea typeface="+mn-ea"/>
                <a:cs typeface="+mn-cs"/>
              </a:rPr>
              <a:t> </a:t>
            </a:r>
            <a:r>
              <a:rPr lang="en-US" sz="1200" b="1" i="0" kern="1200" dirty="0" smtClean="0">
                <a:solidFill>
                  <a:schemeClr val="tx1"/>
                </a:solidFill>
                <a:effectLst/>
                <a:latin typeface="Times New Roman" pitchFamily="1" charset="-52"/>
                <a:ea typeface="+mn-ea"/>
                <a:cs typeface="+mn-cs"/>
              </a:rPr>
              <a:t>Energy Commission and CPUC identified the development of smart inverter functionality as an important strategy to mitigate the impact of high penetrations of distributed energy resources (DERs).</a:t>
            </a:r>
            <a:r>
              <a:rPr lang="en-US" sz="1200" b="0" i="0" kern="1200" dirty="0" smtClean="0">
                <a:solidFill>
                  <a:schemeClr val="tx1"/>
                </a:solidFill>
                <a:effectLst/>
                <a:latin typeface="Times New Roman" pitchFamily="1" charset="-52"/>
                <a:ea typeface="+mn-ea"/>
                <a:cs typeface="+mn-cs"/>
              </a:rPr>
              <a:t> Smart</a:t>
            </a:r>
            <a:r>
              <a:rPr lang="en-US" altLang="en-US" sz="1200" baseline="0" dirty="0" smtClean="0">
                <a:latin typeface="Times New Roman" pitchFamily="18" charset="0"/>
              </a:rPr>
              <a:t> inverter functionalities are being implemented in in 3 phases . </a:t>
            </a:r>
          </a:p>
          <a:p>
            <a:pPr marL="0" marR="0" lvl="0" indent="0" algn="l" defTabSz="914400" rtl="0" eaLnBrk="0" fontAlgn="base" latinLnBrk="0" hangingPunct="0">
              <a:lnSpc>
                <a:spcPct val="100000"/>
              </a:lnSpc>
              <a:spcBef>
                <a:spcPct val="0"/>
              </a:spcBef>
              <a:spcAft>
                <a:spcPct val="0"/>
              </a:spcAft>
              <a:buClrTx/>
              <a:buSzTx/>
              <a:buFontTx/>
              <a:buNone/>
              <a:tabLst/>
              <a:defRPr/>
            </a:pPr>
            <a:endParaRPr lang="en-US" altLang="en-US" sz="1200" baseline="0" dirty="0" smtClean="0">
              <a:latin typeface="Times New Roman" pitchFamily="18" charset="0"/>
            </a:endParaRPr>
          </a:p>
          <a:p>
            <a:pPr marL="628650" marR="0" lvl="1"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lang="en-US" sz="1200" b="0" i="0" kern="1200" dirty="0" smtClean="0">
                <a:solidFill>
                  <a:schemeClr val="tx1"/>
                </a:solidFill>
                <a:effectLst/>
                <a:latin typeface="Times New Roman" pitchFamily="1" charset="-52"/>
                <a:ea typeface="+mn-ea"/>
                <a:cs typeface="+mn-cs"/>
              </a:rPr>
              <a:t>Phase 1</a:t>
            </a:r>
            <a:r>
              <a:rPr lang="en-US" sz="1200" b="0" i="0" kern="1200" baseline="0" dirty="0" smtClean="0">
                <a:solidFill>
                  <a:schemeClr val="tx1"/>
                </a:solidFill>
                <a:effectLst/>
                <a:latin typeface="Times New Roman" pitchFamily="1" charset="-52"/>
                <a:ea typeface="+mn-ea"/>
                <a:cs typeface="+mn-cs"/>
              </a:rPr>
              <a:t> has already been </a:t>
            </a:r>
            <a:r>
              <a:rPr lang="en-US" sz="1200" b="0" i="0" kern="1200" dirty="0" smtClean="0">
                <a:solidFill>
                  <a:schemeClr val="tx1"/>
                </a:solidFill>
                <a:effectLst/>
                <a:latin typeface="Times New Roman" pitchFamily="1" charset="-52"/>
                <a:ea typeface="+mn-ea"/>
                <a:cs typeface="+mn-cs"/>
              </a:rPr>
              <a:t>implemented on September</a:t>
            </a:r>
            <a:r>
              <a:rPr lang="en-US" sz="1200" b="0" i="0" kern="1200" baseline="0" dirty="0" smtClean="0">
                <a:solidFill>
                  <a:schemeClr val="tx1"/>
                </a:solidFill>
                <a:effectLst/>
                <a:latin typeface="Times New Roman" pitchFamily="1" charset="-52"/>
                <a:ea typeface="+mn-ea"/>
                <a:cs typeface="+mn-cs"/>
              </a:rPr>
              <a:t> 8, 2017,</a:t>
            </a:r>
            <a:r>
              <a:rPr lang="en-US" sz="1200" b="0" i="0" kern="1200" dirty="0" smtClean="0">
                <a:solidFill>
                  <a:schemeClr val="tx1"/>
                </a:solidFill>
                <a:effectLst/>
                <a:latin typeface="Times New Roman" pitchFamily="1" charset="-52"/>
                <a:ea typeface="+mn-ea"/>
                <a:cs typeface="+mn-cs"/>
              </a:rPr>
              <a:t> and includes autonomous functions that all inverter-connected DERs in IOU service territory</a:t>
            </a:r>
            <a:r>
              <a:rPr lang="en-US" sz="1200" b="0" i="0" kern="1200" baseline="0" dirty="0" smtClean="0">
                <a:solidFill>
                  <a:schemeClr val="tx1"/>
                </a:solidFill>
                <a:effectLst/>
                <a:latin typeface="Times New Roman" pitchFamily="1" charset="-52"/>
                <a:ea typeface="+mn-ea"/>
                <a:cs typeface="+mn-cs"/>
              </a:rPr>
              <a:t> in </a:t>
            </a:r>
            <a:r>
              <a:rPr lang="en-US" sz="1200" b="0" i="0" kern="1200" dirty="0" smtClean="0">
                <a:solidFill>
                  <a:schemeClr val="tx1"/>
                </a:solidFill>
                <a:effectLst/>
                <a:latin typeface="Times New Roman" pitchFamily="1" charset="-52"/>
                <a:ea typeface="+mn-ea"/>
                <a:cs typeface="+mn-cs"/>
              </a:rPr>
              <a:t>California will be required to perform. An amendment to Phase 1 requirements was issued in Resolution E-4920 (April 26, 2018) which approved a modification of Rule 21 requiring the inclusion of reactive power priority effective three months following the resolution. </a:t>
            </a:r>
          </a:p>
          <a:p>
            <a:pPr marL="457200" marR="0" lvl="1"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a:pPr>
            <a:endParaRPr lang="en-US" sz="1200" b="0" i="0" kern="1200" dirty="0" smtClean="0">
              <a:solidFill>
                <a:schemeClr val="tx1"/>
              </a:solidFill>
              <a:effectLst/>
              <a:latin typeface="Times New Roman" pitchFamily="1" charset="-52"/>
              <a:ea typeface="+mn-ea"/>
              <a:cs typeface="+mn-cs"/>
            </a:endParaRPr>
          </a:p>
          <a:p>
            <a:pPr marL="628650" marR="0" lvl="1"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lang="en-US" sz="1200" b="0" i="0" kern="1200" dirty="0" smtClean="0">
                <a:solidFill>
                  <a:schemeClr val="tx1"/>
                </a:solidFill>
                <a:effectLst/>
                <a:latin typeface="Times New Roman" pitchFamily="1" charset="-52"/>
                <a:ea typeface="+mn-ea"/>
                <a:cs typeface="+mn-cs"/>
              </a:rPr>
              <a:t>Phase 2 includes</a:t>
            </a:r>
            <a:r>
              <a:rPr lang="en-US" sz="1200" b="0" i="0" kern="1200" baseline="0" dirty="0" smtClean="0">
                <a:solidFill>
                  <a:schemeClr val="tx1"/>
                </a:solidFill>
                <a:effectLst/>
                <a:latin typeface="Times New Roman" pitchFamily="1" charset="-52"/>
                <a:ea typeface="+mn-ea"/>
                <a:cs typeface="+mn-cs"/>
              </a:rPr>
              <a:t> </a:t>
            </a:r>
            <a:r>
              <a:rPr lang="en-US" sz="1200" b="0" i="0" kern="1200" dirty="0" smtClean="0">
                <a:solidFill>
                  <a:schemeClr val="tx1"/>
                </a:solidFill>
                <a:effectLst/>
                <a:latin typeface="Times New Roman" pitchFamily="1" charset="-52"/>
                <a:ea typeface="+mn-ea"/>
                <a:cs typeface="+mn-cs"/>
              </a:rPr>
              <a:t>the default protocols for communications between IOUs, DERs, and DER aggregators. </a:t>
            </a:r>
            <a:r>
              <a:rPr lang="en-US" sz="1200" b="0" i="0" kern="1200" baseline="0" dirty="0" smtClean="0">
                <a:solidFill>
                  <a:schemeClr val="tx1"/>
                </a:solidFill>
                <a:effectLst/>
                <a:latin typeface="Times New Roman" pitchFamily="1" charset="-52"/>
                <a:ea typeface="+mn-ea"/>
                <a:cs typeface="+mn-cs"/>
              </a:rPr>
              <a:t> Phase 2 is expected to b</a:t>
            </a:r>
            <a:r>
              <a:rPr lang="en-US" sz="1200" b="0" i="0" kern="1200" dirty="0" smtClean="0">
                <a:solidFill>
                  <a:schemeClr val="tx1"/>
                </a:solidFill>
                <a:effectLst/>
                <a:latin typeface="Times New Roman" pitchFamily="1" charset="-52"/>
                <a:ea typeface="+mn-ea"/>
                <a:cs typeface="+mn-cs"/>
              </a:rPr>
              <a:t>e implement</a:t>
            </a:r>
            <a:r>
              <a:rPr lang="en-US" sz="1200" b="0" i="0" kern="1200" baseline="0" dirty="0" smtClean="0">
                <a:solidFill>
                  <a:schemeClr val="tx1"/>
                </a:solidFill>
                <a:effectLst/>
                <a:latin typeface="Times New Roman" pitchFamily="1" charset="-52"/>
                <a:ea typeface="+mn-ea"/>
                <a:cs typeface="+mn-cs"/>
              </a:rPr>
              <a:t>ed on </a:t>
            </a:r>
            <a:r>
              <a:rPr lang="en-US" sz="1200" b="1" i="0" kern="1200" baseline="0" dirty="0" smtClean="0">
                <a:solidFill>
                  <a:srgbClr val="FF0000"/>
                </a:solidFill>
                <a:effectLst/>
                <a:latin typeface="Times New Roman" pitchFamily="1" charset="-52"/>
                <a:ea typeface="+mn-ea"/>
                <a:cs typeface="+mn-cs"/>
              </a:rPr>
              <a:t>Feb 22</a:t>
            </a:r>
            <a:r>
              <a:rPr lang="en-US" sz="1200" b="1" i="0" kern="1200" baseline="30000" dirty="0" smtClean="0">
                <a:solidFill>
                  <a:srgbClr val="FF0000"/>
                </a:solidFill>
                <a:effectLst/>
                <a:latin typeface="Times New Roman" pitchFamily="1" charset="-52"/>
                <a:ea typeface="+mn-ea"/>
                <a:cs typeface="+mn-cs"/>
              </a:rPr>
              <a:t>nd</a:t>
            </a:r>
            <a:r>
              <a:rPr lang="en-US" sz="1200" b="1" i="0" kern="1200" baseline="0" dirty="0" smtClean="0">
                <a:solidFill>
                  <a:srgbClr val="FF0000"/>
                </a:solidFill>
                <a:effectLst/>
                <a:latin typeface="Times New Roman" pitchFamily="1" charset="-52"/>
                <a:ea typeface="+mn-ea"/>
                <a:cs typeface="+mn-cs"/>
              </a:rPr>
              <a:t>, 2019.</a:t>
            </a:r>
            <a:endParaRPr lang="en-US" sz="1200" b="0" i="0" kern="1200" dirty="0" smtClean="0">
              <a:solidFill>
                <a:schemeClr val="tx1"/>
              </a:solidFill>
              <a:effectLst/>
              <a:latin typeface="Times New Roman" pitchFamily="1" charset="-52"/>
              <a:ea typeface="+mn-ea"/>
              <a:cs typeface="+mn-cs"/>
            </a:endParaRPr>
          </a:p>
          <a:p>
            <a:pPr marL="457200" marR="0" lvl="1"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a:pPr>
            <a:endParaRPr lang="en-US" sz="1200" b="0" i="0" kern="1200" dirty="0" smtClean="0">
              <a:solidFill>
                <a:schemeClr val="tx1"/>
              </a:solidFill>
              <a:effectLst/>
              <a:latin typeface="Times New Roman" pitchFamily="1" charset="-52"/>
              <a:ea typeface="+mn-ea"/>
              <a:cs typeface="+mn-cs"/>
            </a:endParaRPr>
          </a:p>
          <a:p>
            <a:pPr marL="628650" marR="0" lvl="1"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lang="en-US" sz="1200" b="0" i="0" kern="1200" dirty="0" smtClean="0">
                <a:solidFill>
                  <a:schemeClr val="tx1"/>
                </a:solidFill>
                <a:effectLst/>
                <a:latin typeface="Times New Roman" pitchFamily="1" charset="-52"/>
                <a:ea typeface="+mn-ea"/>
                <a:cs typeface="+mn-cs"/>
              </a:rPr>
              <a:t>Phase 3 is currently considering additional smart inverter functionality that may or may not require communications. Some functions of Phase</a:t>
            </a:r>
            <a:r>
              <a:rPr lang="en-US" sz="1200" b="0" i="0" kern="1200" baseline="0" dirty="0" smtClean="0">
                <a:solidFill>
                  <a:schemeClr val="tx1"/>
                </a:solidFill>
                <a:effectLst/>
                <a:latin typeface="Times New Roman" pitchFamily="1" charset="-52"/>
                <a:ea typeface="+mn-ea"/>
                <a:cs typeface="+mn-cs"/>
              </a:rPr>
              <a:t> 3 is expected to be implemented on </a:t>
            </a:r>
            <a:r>
              <a:rPr lang="en-US" sz="1200" b="1" i="0" kern="1200" baseline="0" dirty="0" smtClean="0">
                <a:solidFill>
                  <a:srgbClr val="FF0000"/>
                </a:solidFill>
                <a:effectLst/>
                <a:latin typeface="Times New Roman" pitchFamily="1" charset="-52"/>
                <a:ea typeface="+mn-ea"/>
                <a:cs typeface="+mn-cs"/>
              </a:rPr>
              <a:t>Feb 22</a:t>
            </a:r>
            <a:r>
              <a:rPr lang="en-US" sz="1200" b="1" i="0" kern="1200" baseline="30000" dirty="0" smtClean="0">
                <a:solidFill>
                  <a:srgbClr val="FF0000"/>
                </a:solidFill>
                <a:effectLst/>
                <a:latin typeface="Times New Roman" pitchFamily="1" charset="-52"/>
                <a:ea typeface="+mn-ea"/>
                <a:cs typeface="+mn-cs"/>
              </a:rPr>
              <a:t>nd</a:t>
            </a:r>
            <a:r>
              <a:rPr lang="en-US" sz="1200" b="1" i="0" kern="1200" baseline="0" dirty="0" smtClean="0">
                <a:solidFill>
                  <a:srgbClr val="FF0000"/>
                </a:solidFill>
                <a:effectLst/>
                <a:latin typeface="Times New Roman" pitchFamily="1" charset="-52"/>
                <a:ea typeface="+mn-ea"/>
                <a:cs typeface="+mn-cs"/>
              </a:rPr>
              <a:t>, 2019 </a:t>
            </a:r>
            <a:r>
              <a:rPr lang="en-US" sz="1200" b="0" i="0" kern="1200" baseline="0" dirty="0" smtClean="0">
                <a:solidFill>
                  <a:srgbClr val="FF0000"/>
                </a:solidFill>
                <a:effectLst/>
                <a:latin typeface="Times New Roman" pitchFamily="1" charset="-52"/>
                <a:ea typeface="+mn-ea"/>
                <a:cs typeface="+mn-cs"/>
              </a:rPr>
              <a:t>and the other functions will be implemented sometime in 2019.</a:t>
            </a:r>
            <a:endParaRPr lang="en-US" sz="1200" b="0" i="0" kern="1200" dirty="0" smtClean="0">
              <a:solidFill>
                <a:schemeClr val="tx1"/>
              </a:solidFill>
              <a:effectLst/>
              <a:latin typeface="Times New Roman" pitchFamily="1" charset="-52"/>
              <a:ea typeface="+mn-ea"/>
              <a:cs typeface="+mn-cs"/>
            </a:endParaRPr>
          </a:p>
          <a:p>
            <a:pPr marL="457200" marR="0" lvl="1"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a:pPr>
            <a:endParaRPr lang="en-US" dirty="0"/>
          </a:p>
        </p:txBody>
      </p:sp>
      <p:sp>
        <p:nvSpPr>
          <p:cNvPr id="4" name="Slide Number Placeholder 3"/>
          <p:cNvSpPr>
            <a:spLocks noGrp="1"/>
          </p:cNvSpPr>
          <p:nvPr>
            <p:ph type="sldNum" sz="quarter" idx="10"/>
          </p:nvPr>
        </p:nvSpPr>
        <p:spPr/>
        <p:txBody>
          <a:bodyPr/>
          <a:lstStyle/>
          <a:p>
            <a:fld id="{E9255EE3-310A-46D2-A5A9-75F4755AC5E1}" type="slidenum">
              <a:rPr lang="en-US" altLang="en-US" smtClean="0"/>
              <a:pPr/>
              <a:t>4</a:t>
            </a:fld>
            <a:endParaRPr lang="en-US" altLang="en-US" dirty="0"/>
          </a:p>
        </p:txBody>
      </p:sp>
    </p:spTree>
    <p:extLst>
      <p:ext uri="{BB962C8B-B14F-4D97-AF65-F5344CB8AC3E}">
        <p14:creationId xmlns:p14="http://schemas.microsoft.com/office/powerpoint/2010/main" val="19274993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600">
                <a:solidFill>
                  <a:srgbClr val="3399FF"/>
                </a:solidFill>
                <a:latin typeface="Times" pitchFamily="1" charset="0"/>
              </a:defRPr>
            </a:lvl1pPr>
            <a:lvl2pPr marL="742950" indent="-285750">
              <a:defRPr sz="3600">
                <a:solidFill>
                  <a:srgbClr val="3399FF"/>
                </a:solidFill>
                <a:latin typeface="Times" pitchFamily="1" charset="0"/>
              </a:defRPr>
            </a:lvl2pPr>
            <a:lvl3pPr marL="1143000" indent="-228600">
              <a:defRPr sz="3600">
                <a:solidFill>
                  <a:srgbClr val="3399FF"/>
                </a:solidFill>
                <a:latin typeface="Times" pitchFamily="1" charset="0"/>
              </a:defRPr>
            </a:lvl3pPr>
            <a:lvl4pPr marL="1600200" indent="-228600">
              <a:defRPr sz="3600">
                <a:solidFill>
                  <a:srgbClr val="3399FF"/>
                </a:solidFill>
                <a:latin typeface="Times" pitchFamily="1" charset="0"/>
              </a:defRPr>
            </a:lvl4pPr>
            <a:lvl5pPr marL="2057400" indent="-228600">
              <a:defRPr sz="3600">
                <a:solidFill>
                  <a:srgbClr val="3399FF"/>
                </a:solidFill>
                <a:latin typeface="Times" pitchFamily="1" charset="0"/>
              </a:defRPr>
            </a:lvl5pPr>
            <a:lvl6pPr marL="2514600" indent="-228600" algn="ctr" eaLnBrk="0" fontAlgn="base" hangingPunct="0">
              <a:spcBef>
                <a:spcPct val="0"/>
              </a:spcBef>
              <a:spcAft>
                <a:spcPct val="0"/>
              </a:spcAft>
              <a:defRPr sz="3600">
                <a:solidFill>
                  <a:srgbClr val="3399FF"/>
                </a:solidFill>
                <a:latin typeface="Times" pitchFamily="1" charset="0"/>
              </a:defRPr>
            </a:lvl6pPr>
            <a:lvl7pPr marL="2971800" indent="-228600" algn="ctr" eaLnBrk="0" fontAlgn="base" hangingPunct="0">
              <a:spcBef>
                <a:spcPct val="0"/>
              </a:spcBef>
              <a:spcAft>
                <a:spcPct val="0"/>
              </a:spcAft>
              <a:defRPr sz="3600">
                <a:solidFill>
                  <a:srgbClr val="3399FF"/>
                </a:solidFill>
                <a:latin typeface="Times" pitchFamily="1" charset="0"/>
              </a:defRPr>
            </a:lvl7pPr>
            <a:lvl8pPr marL="3429000" indent="-228600" algn="ctr" eaLnBrk="0" fontAlgn="base" hangingPunct="0">
              <a:spcBef>
                <a:spcPct val="0"/>
              </a:spcBef>
              <a:spcAft>
                <a:spcPct val="0"/>
              </a:spcAft>
              <a:defRPr sz="3600">
                <a:solidFill>
                  <a:srgbClr val="3399FF"/>
                </a:solidFill>
                <a:latin typeface="Times" pitchFamily="1" charset="0"/>
              </a:defRPr>
            </a:lvl8pPr>
            <a:lvl9pPr marL="3886200" indent="-228600" algn="ctr" eaLnBrk="0" fontAlgn="base" hangingPunct="0">
              <a:spcBef>
                <a:spcPct val="0"/>
              </a:spcBef>
              <a:spcAft>
                <a:spcPct val="0"/>
              </a:spcAft>
              <a:defRPr sz="3600">
                <a:solidFill>
                  <a:srgbClr val="3399FF"/>
                </a:solidFill>
                <a:latin typeface="Times" pitchFamily="1" charset="0"/>
              </a:defRPr>
            </a:lvl9pPr>
          </a:lstStyle>
          <a:p>
            <a:fld id="{F9A19E5D-D572-4C3B-A7D8-42B4432CD55A}" type="slidenum">
              <a:rPr lang="en-US" altLang="en-US" sz="1200">
                <a:solidFill>
                  <a:srgbClr val="000000"/>
                </a:solidFill>
                <a:latin typeface="Times New Roman" pitchFamily="18" charset="0"/>
              </a:rPr>
              <a:pPr/>
              <a:t>5</a:t>
            </a:fld>
            <a:endParaRPr lang="en-US" altLang="en-US" sz="1200" dirty="0">
              <a:solidFill>
                <a:srgbClr val="000000"/>
              </a:solidFill>
              <a:latin typeface="Times New Roman" pitchFamily="18" charset="0"/>
            </a:endParaRPr>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lang="en-US" sz="1200" b="0" i="0" kern="1200" dirty="0" smtClean="0">
                <a:solidFill>
                  <a:schemeClr val="tx1"/>
                </a:solidFill>
                <a:effectLst/>
                <a:latin typeface="Times New Roman" pitchFamily="1" charset="-52"/>
                <a:ea typeface="+mn-ea"/>
                <a:cs typeface="+mn-cs"/>
              </a:rPr>
              <a:t>Currently, th</a:t>
            </a:r>
            <a:r>
              <a:rPr lang="en-US" sz="1200" b="0" i="0" kern="1200" baseline="0" dirty="0" smtClean="0">
                <a:solidFill>
                  <a:schemeClr val="tx1"/>
                </a:solidFill>
                <a:effectLst/>
                <a:latin typeface="Times New Roman" pitchFamily="1" charset="-52"/>
                <a:ea typeface="+mn-ea"/>
                <a:cs typeface="+mn-cs"/>
              </a:rPr>
              <a:t>e Energy Commission’s Solar Inverter List includes 2 categories of inverters: </a:t>
            </a:r>
          </a:p>
          <a:p>
            <a:pPr marL="0" marR="0" lvl="0" indent="0" algn="l" defTabSz="914400" rtl="0" eaLnBrk="0" fontAlgn="base" latinLnBrk="0" hangingPunct="0">
              <a:lnSpc>
                <a:spcPct val="100000"/>
              </a:lnSpc>
              <a:spcBef>
                <a:spcPct val="0"/>
              </a:spcBef>
              <a:spcAft>
                <a:spcPct val="0"/>
              </a:spcAft>
              <a:buClrTx/>
              <a:buSzTx/>
              <a:buFontTx/>
              <a:buNone/>
              <a:tabLst/>
              <a:defRPr/>
            </a:pPr>
            <a:endParaRPr lang="en-US" sz="1200" b="0" i="0" kern="1200" baseline="0" dirty="0" smtClean="0">
              <a:solidFill>
                <a:schemeClr val="tx1"/>
              </a:solidFill>
              <a:effectLst/>
              <a:latin typeface="Times New Roman" pitchFamily="18" charset="0"/>
              <a:ea typeface="+mn-ea"/>
              <a:cs typeface="+mn-cs"/>
            </a:endParaRPr>
          </a:p>
          <a:p>
            <a:pPr marL="628650" marR="0" lvl="1"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lang="en-US" altLang="en-US" dirty="0" smtClean="0">
                <a:latin typeface="Times New Roman" pitchFamily="18" charset="0"/>
              </a:rPr>
              <a:t>Utility Interactive inverters” </a:t>
            </a:r>
            <a:r>
              <a:rPr lang="en-US" altLang="en-US" baseline="0" dirty="0" smtClean="0">
                <a:latin typeface="Times New Roman" pitchFamily="18" charset="0"/>
              </a:rPr>
              <a:t> are </a:t>
            </a:r>
            <a:r>
              <a:rPr lang="en-US" altLang="en-US" dirty="0" smtClean="0">
                <a:latin typeface="Times New Roman" pitchFamily="18" charset="0"/>
              </a:rPr>
              <a:t>Non-Smart</a:t>
            </a:r>
            <a:r>
              <a:rPr lang="en-US" altLang="en-US" baseline="0" dirty="0" smtClean="0">
                <a:latin typeface="Times New Roman" pitchFamily="18" charset="0"/>
              </a:rPr>
              <a:t> inverters that have been listed since 2007 and are currently still listed by the Energy Commission at this time</a:t>
            </a:r>
          </a:p>
          <a:p>
            <a:pPr marL="457200" marR="0" lvl="1"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a:pPr>
            <a:endParaRPr lang="en-US" altLang="en-US" baseline="0" dirty="0" smtClean="0">
              <a:solidFill>
                <a:srgbClr val="FF0000"/>
              </a:solidFill>
              <a:latin typeface="Times New Roman" pitchFamily="18" charset="0"/>
            </a:endParaRPr>
          </a:p>
          <a:p>
            <a:pPr marL="628650" marR="0" lvl="1"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lang="en-US" altLang="en-US" dirty="0" smtClean="0">
                <a:latin typeface="Times New Roman" pitchFamily="18" charset="0"/>
              </a:rPr>
              <a:t>“Grid Support Utility Interactive Inverters” are </a:t>
            </a:r>
            <a:r>
              <a:rPr lang="en-US" altLang="en-US" baseline="0" dirty="0" smtClean="0">
                <a:latin typeface="Times New Roman" pitchFamily="18" charset="0"/>
              </a:rPr>
              <a:t>the </a:t>
            </a:r>
            <a:r>
              <a:rPr lang="en-US" sz="1200" dirty="0" smtClean="0"/>
              <a:t>official name for smart</a:t>
            </a:r>
            <a:r>
              <a:rPr lang="en-US" sz="1200" baseline="0" dirty="0" smtClean="0"/>
              <a:t> </a:t>
            </a:r>
            <a:r>
              <a:rPr lang="en-US" sz="1200" dirty="0" smtClean="0"/>
              <a:t>inverters </a:t>
            </a:r>
            <a:r>
              <a:rPr lang="en-US" sz="1200" baseline="0" dirty="0" smtClean="0"/>
              <a:t>c</a:t>
            </a:r>
            <a:r>
              <a:rPr lang="en-US" sz="1200" dirty="0" smtClean="0"/>
              <a:t>ertified under UL 1741 Supplement SA,</a:t>
            </a:r>
            <a:r>
              <a:rPr lang="en-US" sz="1200" baseline="0" dirty="0" smtClean="0"/>
              <a:t> or UL1741 </a:t>
            </a:r>
            <a:r>
              <a:rPr lang="en-US" sz="1200" dirty="0" smtClean="0"/>
              <a:t>SA</a:t>
            </a:r>
            <a:r>
              <a:rPr lang="en-US" altLang="en-US" dirty="0" smtClean="0">
                <a:latin typeface="Times New Roman" pitchFamily="18" charset="0"/>
              </a:rPr>
              <a:t>. Thes</a:t>
            </a:r>
            <a:r>
              <a:rPr lang="en-US" altLang="en-US" baseline="0" dirty="0" smtClean="0">
                <a:latin typeface="Times New Roman" pitchFamily="18" charset="0"/>
              </a:rPr>
              <a:t>e are commonly referred to as smart inverters,</a:t>
            </a:r>
          </a:p>
          <a:p>
            <a:pPr marL="628650" marR="0" lvl="1"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lang="en-US" altLang="en-US" baseline="0" dirty="0" smtClean="0">
              <a:latin typeface="Times New Roman" pitchFamily="18" charset="0"/>
            </a:endParaRPr>
          </a:p>
          <a:p>
            <a:pPr marL="457200" marR="0" lvl="1"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a:pPr>
            <a:r>
              <a:rPr lang="en-US" altLang="en-US" baseline="0" smtClean="0">
                <a:latin typeface="Times New Roman" pitchFamily="18" charset="0"/>
              </a:rPr>
              <a:t>As of </a:t>
            </a:r>
            <a:r>
              <a:rPr lang="en-US" altLang="en-US" baseline="0" dirty="0" smtClean="0">
                <a:latin typeface="Times New Roman" pitchFamily="18" charset="0"/>
              </a:rPr>
              <a:t>September 8, 2017, any solar project that applies for interconnection to the grid in one of the IOU service territories must use a smart inverter. IOU Interconnection processes refer to the Energy Commission’s Lists of Solar Equipment to support approval of interconnection applications. Therefore, the Energy Commission expanded the procedures and requirements for inverter listing requests in 2017, to support the evaluation of smart inverter listing requests. We also revised the format of the inverter list  to allow the continuation of non-smart listings but also to clearly identify and distinguish smart inverters.</a:t>
            </a:r>
          </a:p>
          <a:p>
            <a:pPr marL="457200" marR="0" lvl="1"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a:pPr>
            <a:endParaRPr lang="en-US" altLang="en-US" baseline="0" dirty="0" smtClean="0">
              <a:latin typeface="Times New Roman" pitchFamily="18" charset="0"/>
            </a:endParaRPr>
          </a:p>
          <a:p>
            <a:pPr marL="457200" marR="0" lvl="1"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a:pPr>
            <a:r>
              <a:rPr lang="en-US" altLang="en-US" baseline="0" dirty="0" smtClean="0">
                <a:latin typeface="Times New Roman" pitchFamily="18" charset="0"/>
              </a:rPr>
              <a:t>To date, the Energy Commission has listed over 470 smart inverters in addition to the 3000 non-smart inverters currently on the list. As shown here this represents 13% of all inverters maintained on the list.</a:t>
            </a:r>
          </a:p>
          <a:p>
            <a:pPr marL="0" marR="0" lvl="0" indent="0" algn="l" defTabSz="914400" rtl="0" eaLnBrk="0" fontAlgn="base" latinLnBrk="0" hangingPunct="0">
              <a:lnSpc>
                <a:spcPct val="100000"/>
              </a:lnSpc>
              <a:spcBef>
                <a:spcPct val="0"/>
              </a:spcBef>
              <a:spcAft>
                <a:spcPct val="0"/>
              </a:spcAft>
              <a:buClrTx/>
              <a:buSzTx/>
              <a:buFontTx/>
              <a:buNone/>
              <a:tabLst/>
              <a:defRPr/>
            </a:pPr>
            <a:endParaRPr lang="en-US" altLang="en-US" baseline="0" dirty="0" smtClean="0">
              <a:latin typeface="Times New Roman" pitchFamily="18" charset="0"/>
            </a:endParaRPr>
          </a:p>
        </p:txBody>
      </p:sp>
    </p:spTree>
    <p:extLst>
      <p:ext uri="{BB962C8B-B14F-4D97-AF65-F5344CB8AC3E}">
        <p14:creationId xmlns:p14="http://schemas.microsoft.com/office/powerpoint/2010/main" val="17296622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9255EE3-310A-46D2-A5A9-75F4755AC5E1}" type="slidenum">
              <a:rPr lang="en-US" altLang="en-US" smtClean="0"/>
              <a:pPr/>
              <a:t>6</a:t>
            </a:fld>
            <a:endParaRPr lang="en-US" altLang="en-US" dirty="0"/>
          </a:p>
        </p:txBody>
      </p:sp>
    </p:spTree>
    <p:extLst>
      <p:ext uri="{BB962C8B-B14F-4D97-AF65-F5344CB8AC3E}">
        <p14:creationId xmlns:p14="http://schemas.microsoft.com/office/powerpoint/2010/main" val="39055335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9255EE3-310A-46D2-A5A9-75F4755AC5E1}" type="slidenum">
              <a:rPr lang="en-US" altLang="en-US" smtClean="0"/>
              <a:pPr/>
              <a:t>7</a:t>
            </a:fld>
            <a:endParaRPr lang="en-US" altLang="en-US" dirty="0"/>
          </a:p>
        </p:txBody>
      </p:sp>
    </p:spTree>
    <p:extLst>
      <p:ext uri="{BB962C8B-B14F-4D97-AF65-F5344CB8AC3E}">
        <p14:creationId xmlns:p14="http://schemas.microsoft.com/office/powerpoint/2010/main" val="14306894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lvl1pPr algn="ctr">
              <a:defRPr sz="4000" b="1">
                <a:solidFill>
                  <a:schemeClr val="tx1"/>
                </a:solidFill>
                <a:latin typeface="Candara" pitchFamily="34"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smtClean="0"/>
              <a:t>Click to edit Master subtitle style</a:t>
            </a:r>
            <a:endParaRPr lang="en-US" dirty="0"/>
          </a:p>
        </p:txBody>
      </p:sp>
      <p:sp>
        <p:nvSpPr>
          <p:cNvPr id="4" name="Rectangle 4"/>
          <p:cNvSpPr>
            <a:spLocks noGrp="1" noChangeArrowheads="1"/>
          </p:cNvSpPr>
          <p:nvPr>
            <p:ph type="dt" sz="half" idx="10"/>
          </p:nvPr>
        </p:nvSpPr>
        <p:spPr>
          <a:ln/>
        </p:spPr>
        <p:txBody>
          <a:bodyPr/>
          <a:lstStyle>
            <a:lvl1pPr>
              <a:defRPr/>
            </a:lvl1pPr>
          </a:lstStyle>
          <a:p>
            <a:endParaRPr lang="en-US" altLang="en-US" dirty="0"/>
          </a:p>
        </p:txBody>
      </p:sp>
      <p:sp>
        <p:nvSpPr>
          <p:cNvPr id="5" name="Rectangle 5"/>
          <p:cNvSpPr>
            <a:spLocks noGrp="1" noChangeArrowheads="1"/>
          </p:cNvSpPr>
          <p:nvPr>
            <p:ph type="ftr" sz="quarter" idx="11"/>
          </p:nvPr>
        </p:nvSpPr>
        <p:spPr>
          <a:ln/>
        </p:spPr>
        <p:txBody>
          <a:bodyPr/>
          <a:lstStyle>
            <a:lvl1pPr>
              <a:defRPr/>
            </a:lvl1pPr>
          </a:lstStyle>
          <a:p>
            <a:endParaRPr lang="en-US" altLang="en-US" dirty="0"/>
          </a:p>
        </p:txBody>
      </p:sp>
      <p:sp>
        <p:nvSpPr>
          <p:cNvPr id="6" name="Rectangle 6"/>
          <p:cNvSpPr>
            <a:spLocks noGrp="1" noChangeArrowheads="1"/>
          </p:cNvSpPr>
          <p:nvPr>
            <p:ph type="sldNum" sz="quarter" idx="12"/>
          </p:nvPr>
        </p:nvSpPr>
        <p:spPr>
          <a:ln/>
        </p:spPr>
        <p:txBody>
          <a:bodyPr/>
          <a:lstStyle>
            <a:lvl1pPr>
              <a:defRPr/>
            </a:lvl1pPr>
          </a:lstStyle>
          <a:p>
            <a:fld id="{A183DF3E-4029-436B-87EC-5EA3E442C78E}" type="slidenum">
              <a:rPr lang="en-US" altLang="en-US"/>
              <a:pPr/>
              <a:t>‹#›</a:t>
            </a:fld>
            <a:endParaRPr lang="en-US" altLang="en-US" dirty="0"/>
          </a:p>
        </p:txBody>
      </p:sp>
    </p:spTree>
    <p:extLst>
      <p:ext uri="{BB962C8B-B14F-4D97-AF65-F5344CB8AC3E}">
        <p14:creationId xmlns:p14="http://schemas.microsoft.com/office/powerpoint/2010/main" val="32456562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endParaRPr lang="en-US" altLang="en-US" dirty="0"/>
          </a:p>
        </p:txBody>
      </p:sp>
      <p:sp>
        <p:nvSpPr>
          <p:cNvPr id="5" name="Rectangle 5"/>
          <p:cNvSpPr>
            <a:spLocks noGrp="1" noChangeArrowheads="1"/>
          </p:cNvSpPr>
          <p:nvPr>
            <p:ph type="ftr" sz="quarter" idx="11"/>
          </p:nvPr>
        </p:nvSpPr>
        <p:spPr>
          <a:ln/>
        </p:spPr>
        <p:txBody>
          <a:bodyPr/>
          <a:lstStyle>
            <a:lvl1pPr>
              <a:defRPr/>
            </a:lvl1pPr>
          </a:lstStyle>
          <a:p>
            <a:endParaRPr lang="en-US" altLang="en-US" dirty="0"/>
          </a:p>
        </p:txBody>
      </p:sp>
      <p:sp>
        <p:nvSpPr>
          <p:cNvPr id="6" name="Rectangle 6"/>
          <p:cNvSpPr>
            <a:spLocks noGrp="1" noChangeArrowheads="1"/>
          </p:cNvSpPr>
          <p:nvPr>
            <p:ph type="sldNum" sz="quarter" idx="12"/>
          </p:nvPr>
        </p:nvSpPr>
        <p:spPr>
          <a:ln/>
        </p:spPr>
        <p:txBody>
          <a:bodyPr/>
          <a:lstStyle>
            <a:lvl1pPr>
              <a:defRPr/>
            </a:lvl1pPr>
          </a:lstStyle>
          <a:p>
            <a:fld id="{0D030A33-802B-4AB5-B889-9B3778742DCC}" type="slidenum">
              <a:rPr lang="en-US" altLang="en-US"/>
              <a:pPr/>
              <a:t>‹#›</a:t>
            </a:fld>
            <a:endParaRPr lang="en-US" altLang="en-US" dirty="0"/>
          </a:p>
        </p:txBody>
      </p:sp>
    </p:spTree>
    <p:extLst>
      <p:ext uri="{BB962C8B-B14F-4D97-AF65-F5344CB8AC3E}">
        <p14:creationId xmlns:p14="http://schemas.microsoft.com/office/powerpoint/2010/main" val="9334899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endParaRPr lang="en-US" altLang="en-US" dirty="0"/>
          </a:p>
        </p:txBody>
      </p:sp>
      <p:sp>
        <p:nvSpPr>
          <p:cNvPr id="5" name="Rectangle 5"/>
          <p:cNvSpPr>
            <a:spLocks noGrp="1" noChangeArrowheads="1"/>
          </p:cNvSpPr>
          <p:nvPr>
            <p:ph type="ftr" sz="quarter" idx="11"/>
          </p:nvPr>
        </p:nvSpPr>
        <p:spPr>
          <a:ln/>
        </p:spPr>
        <p:txBody>
          <a:bodyPr/>
          <a:lstStyle>
            <a:lvl1pPr>
              <a:defRPr/>
            </a:lvl1pPr>
          </a:lstStyle>
          <a:p>
            <a:endParaRPr lang="en-US" altLang="en-US" dirty="0"/>
          </a:p>
        </p:txBody>
      </p:sp>
      <p:sp>
        <p:nvSpPr>
          <p:cNvPr id="6" name="Rectangle 6"/>
          <p:cNvSpPr>
            <a:spLocks noGrp="1" noChangeArrowheads="1"/>
          </p:cNvSpPr>
          <p:nvPr>
            <p:ph type="sldNum" sz="quarter" idx="12"/>
          </p:nvPr>
        </p:nvSpPr>
        <p:spPr>
          <a:ln/>
        </p:spPr>
        <p:txBody>
          <a:bodyPr/>
          <a:lstStyle>
            <a:lvl1pPr>
              <a:defRPr/>
            </a:lvl1pPr>
          </a:lstStyle>
          <a:p>
            <a:fld id="{241AB788-F32C-4BFD-A696-B69B65A0A0E3}" type="slidenum">
              <a:rPr lang="en-US" altLang="en-US"/>
              <a:pPr/>
              <a:t>‹#›</a:t>
            </a:fld>
            <a:endParaRPr lang="en-US" altLang="en-US" dirty="0"/>
          </a:p>
        </p:txBody>
      </p:sp>
    </p:spTree>
    <p:extLst>
      <p:ext uri="{BB962C8B-B14F-4D97-AF65-F5344CB8AC3E}">
        <p14:creationId xmlns:p14="http://schemas.microsoft.com/office/powerpoint/2010/main" val="15476575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600200" y="2438400"/>
            <a:ext cx="33528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105400" y="2438400"/>
            <a:ext cx="33528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endParaRPr lang="en-US" altLang="en-US" dirty="0"/>
          </a:p>
        </p:txBody>
      </p:sp>
      <p:sp>
        <p:nvSpPr>
          <p:cNvPr id="6" name="Rectangle 5"/>
          <p:cNvSpPr>
            <a:spLocks noGrp="1" noChangeArrowheads="1"/>
          </p:cNvSpPr>
          <p:nvPr>
            <p:ph type="ftr" sz="quarter" idx="11"/>
          </p:nvPr>
        </p:nvSpPr>
        <p:spPr>
          <a:ln/>
        </p:spPr>
        <p:txBody>
          <a:bodyPr/>
          <a:lstStyle>
            <a:lvl1pPr>
              <a:defRPr/>
            </a:lvl1pPr>
          </a:lstStyle>
          <a:p>
            <a:endParaRPr lang="en-US" altLang="en-US" dirty="0"/>
          </a:p>
        </p:txBody>
      </p:sp>
      <p:sp>
        <p:nvSpPr>
          <p:cNvPr id="7" name="Rectangle 6"/>
          <p:cNvSpPr>
            <a:spLocks noGrp="1" noChangeArrowheads="1"/>
          </p:cNvSpPr>
          <p:nvPr>
            <p:ph type="sldNum" sz="quarter" idx="12"/>
          </p:nvPr>
        </p:nvSpPr>
        <p:spPr>
          <a:ln/>
        </p:spPr>
        <p:txBody>
          <a:bodyPr/>
          <a:lstStyle>
            <a:lvl1pPr>
              <a:defRPr/>
            </a:lvl1pPr>
          </a:lstStyle>
          <a:p>
            <a:fld id="{46DFA4CD-D3A5-4E7D-932B-2D3DCACB774C}" type="slidenum">
              <a:rPr lang="en-US" altLang="en-US"/>
              <a:pPr/>
              <a:t>‹#›</a:t>
            </a:fld>
            <a:endParaRPr lang="en-US" altLang="en-US" dirty="0"/>
          </a:p>
        </p:txBody>
      </p:sp>
    </p:spTree>
    <p:extLst>
      <p:ext uri="{BB962C8B-B14F-4D97-AF65-F5344CB8AC3E}">
        <p14:creationId xmlns:p14="http://schemas.microsoft.com/office/powerpoint/2010/main" val="20009891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endParaRPr lang="en-US" altLang="en-US" dirty="0"/>
          </a:p>
        </p:txBody>
      </p:sp>
      <p:sp>
        <p:nvSpPr>
          <p:cNvPr id="8" name="Rectangle 5"/>
          <p:cNvSpPr>
            <a:spLocks noGrp="1" noChangeArrowheads="1"/>
          </p:cNvSpPr>
          <p:nvPr>
            <p:ph type="ftr" sz="quarter" idx="11"/>
          </p:nvPr>
        </p:nvSpPr>
        <p:spPr>
          <a:ln/>
        </p:spPr>
        <p:txBody>
          <a:bodyPr/>
          <a:lstStyle>
            <a:lvl1pPr>
              <a:defRPr/>
            </a:lvl1pPr>
          </a:lstStyle>
          <a:p>
            <a:endParaRPr lang="en-US" altLang="en-US" dirty="0"/>
          </a:p>
        </p:txBody>
      </p:sp>
      <p:sp>
        <p:nvSpPr>
          <p:cNvPr id="9" name="Rectangle 6"/>
          <p:cNvSpPr>
            <a:spLocks noGrp="1" noChangeArrowheads="1"/>
          </p:cNvSpPr>
          <p:nvPr>
            <p:ph type="sldNum" sz="quarter" idx="12"/>
          </p:nvPr>
        </p:nvSpPr>
        <p:spPr>
          <a:ln/>
        </p:spPr>
        <p:txBody>
          <a:bodyPr/>
          <a:lstStyle>
            <a:lvl1pPr>
              <a:defRPr/>
            </a:lvl1pPr>
          </a:lstStyle>
          <a:p>
            <a:fld id="{46B1B0A4-31D7-4938-B5D1-FAEDD7911D9D}" type="slidenum">
              <a:rPr lang="en-US" altLang="en-US"/>
              <a:pPr/>
              <a:t>‹#›</a:t>
            </a:fld>
            <a:endParaRPr lang="en-US" altLang="en-US" dirty="0"/>
          </a:p>
        </p:txBody>
      </p:sp>
    </p:spTree>
    <p:extLst>
      <p:ext uri="{BB962C8B-B14F-4D97-AF65-F5344CB8AC3E}">
        <p14:creationId xmlns:p14="http://schemas.microsoft.com/office/powerpoint/2010/main" val="27902693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endParaRPr lang="en-US" altLang="en-US" dirty="0"/>
          </a:p>
        </p:txBody>
      </p:sp>
      <p:sp>
        <p:nvSpPr>
          <p:cNvPr id="4" name="Rectangle 5"/>
          <p:cNvSpPr>
            <a:spLocks noGrp="1" noChangeArrowheads="1"/>
          </p:cNvSpPr>
          <p:nvPr>
            <p:ph type="ftr" sz="quarter" idx="11"/>
          </p:nvPr>
        </p:nvSpPr>
        <p:spPr>
          <a:ln/>
        </p:spPr>
        <p:txBody>
          <a:bodyPr/>
          <a:lstStyle>
            <a:lvl1pPr>
              <a:defRPr/>
            </a:lvl1pPr>
          </a:lstStyle>
          <a:p>
            <a:endParaRPr lang="en-US" altLang="en-US" dirty="0"/>
          </a:p>
        </p:txBody>
      </p:sp>
      <p:sp>
        <p:nvSpPr>
          <p:cNvPr id="5" name="Rectangle 6"/>
          <p:cNvSpPr>
            <a:spLocks noGrp="1" noChangeArrowheads="1"/>
          </p:cNvSpPr>
          <p:nvPr>
            <p:ph type="sldNum" sz="quarter" idx="12"/>
          </p:nvPr>
        </p:nvSpPr>
        <p:spPr>
          <a:ln/>
        </p:spPr>
        <p:txBody>
          <a:bodyPr/>
          <a:lstStyle>
            <a:lvl1pPr>
              <a:defRPr/>
            </a:lvl1pPr>
          </a:lstStyle>
          <a:p>
            <a:fld id="{A1BFC92E-C368-4809-85DF-F7AE4617D481}" type="slidenum">
              <a:rPr lang="en-US" altLang="en-US"/>
              <a:pPr/>
              <a:t>‹#›</a:t>
            </a:fld>
            <a:endParaRPr lang="en-US" altLang="en-US" dirty="0"/>
          </a:p>
        </p:txBody>
      </p:sp>
    </p:spTree>
    <p:extLst>
      <p:ext uri="{BB962C8B-B14F-4D97-AF65-F5344CB8AC3E}">
        <p14:creationId xmlns:p14="http://schemas.microsoft.com/office/powerpoint/2010/main" val="27874099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endParaRPr lang="en-US" altLang="en-US" dirty="0"/>
          </a:p>
        </p:txBody>
      </p:sp>
      <p:sp>
        <p:nvSpPr>
          <p:cNvPr id="3" name="Rectangle 5"/>
          <p:cNvSpPr>
            <a:spLocks noGrp="1" noChangeArrowheads="1"/>
          </p:cNvSpPr>
          <p:nvPr>
            <p:ph type="ftr" sz="quarter" idx="11"/>
          </p:nvPr>
        </p:nvSpPr>
        <p:spPr>
          <a:ln/>
        </p:spPr>
        <p:txBody>
          <a:bodyPr/>
          <a:lstStyle>
            <a:lvl1pPr>
              <a:defRPr/>
            </a:lvl1pPr>
          </a:lstStyle>
          <a:p>
            <a:endParaRPr lang="en-US" altLang="en-US" dirty="0"/>
          </a:p>
        </p:txBody>
      </p:sp>
      <p:sp>
        <p:nvSpPr>
          <p:cNvPr id="4" name="Rectangle 6"/>
          <p:cNvSpPr>
            <a:spLocks noGrp="1" noChangeArrowheads="1"/>
          </p:cNvSpPr>
          <p:nvPr>
            <p:ph type="sldNum" sz="quarter" idx="12"/>
          </p:nvPr>
        </p:nvSpPr>
        <p:spPr>
          <a:ln/>
        </p:spPr>
        <p:txBody>
          <a:bodyPr/>
          <a:lstStyle>
            <a:lvl1pPr>
              <a:defRPr/>
            </a:lvl1pPr>
          </a:lstStyle>
          <a:p>
            <a:fld id="{9D14F456-D86A-4724-B1EE-3FED3217B612}" type="slidenum">
              <a:rPr lang="en-US" altLang="en-US"/>
              <a:pPr/>
              <a:t>‹#›</a:t>
            </a:fld>
            <a:endParaRPr lang="en-US" altLang="en-US" dirty="0"/>
          </a:p>
        </p:txBody>
      </p:sp>
    </p:spTree>
    <p:extLst>
      <p:ext uri="{BB962C8B-B14F-4D97-AF65-F5344CB8AC3E}">
        <p14:creationId xmlns:p14="http://schemas.microsoft.com/office/powerpoint/2010/main" val="18323136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ltLang="en-US" dirty="0"/>
          </a:p>
        </p:txBody>
      </p:sp>
      <p:sp>
        <p:nvSpPr>
          <p:cNvPr id="6" name="Rectangle 5"/>
          <p:cNvSpPr>
            <a:spLocks noGrp="1" noChangeArrowheads="1"/>
          </p:cNvSpPr>
          <p:nvPr>
            <p:ph type="ftr" sz="quarter" idx="11"/>
          </p:nvPr>
        </p:nvSpPr>
        <p:spPr>
          <a:ln/>
        </p:spPr>
        <p:txBody>
          <a:bodyPr/>
          <a:lstStyle>
            <a:lvl1pPr>
              <a:defRPr/>
            </a:lvl1pPr>
          </a:lstStyle>
          <a:p>
            <a:endParaRPr lang="en-US" altLang="en-US" dirty="0"/>
          </a:p>
        </p:txBody>
      </p:sp>
      <p:sp>
        <p:nvSpPr>
          <p:cNvPr id="7" name="Rectangle 6"/>
          <p:cNvSpPr>
            <a:spLocks noGrp="1" noChangeArrowheads="1"/>
          </p:cNvSpPr>
          <p:nvPr>
            <p:ph type="sldNum" sz="quarter" idx="12"/>
          </p:nvPr>
        </p:nvSpPr>
        <p:spPr>
          <a:ln/>
        </p:spPr>
        <p:txBody>
          <a:bodyPr/>
          <a:lstStyle>
            <a:lvl1pPr>
              <a:defRPr/>
            </a:lvl1pPr>
          </a:lstStyle>
          <a:p>
            <a:fld id="{0828F160-C2FE-4977-9EE2-D548324C62D3}" type="slidenum">
              <a:rPr lang="en-US" altLang="en-US"/>
              <a:pPr/>
              <a:t>‹#›</a:t>
            </a:fld>
            <a:endParaRPr lang="en-US" altLang="en-US" dirty="0"/>
          </a:p>
        </p:txBody>
      </p:sp>
    </p:spTree>
    <p:extLst>
      <p:ext uri="{BB962C8B-B14F-4D97-AF65-F5344CB8AC3E}">
        <p14:creationId xmlns:p14="http://schemas.microsoft.com/office/powerpoint/2010/main" val="597187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ltLang="en-US" dirty="0"/>
          </a:p>
        </p:txBody>
      </p:sp>
      <p:sp>
        <p:nvSpPr>
          <p:cNvPr id="6" name="Rectangle 5"/>
          <p:cNvSpPr>
            <a:spLocks noGrp="1" noChangeArrowheads="1"/>
          </p:cNvSpPr>
          <p:nvPr>
            <p:ph type="ftr" sz="quarter" idx="11"/>
          </p:nvPr>
        </p:nvSpPr>
        <p:spPr>
          <a:ln/>
        </p:spPr>
        <p:txBody>
          <a:bodyPr/>
          <a:lstStyle>
            <a:lvl1pPr>
              <a:defRPr/>
            </a:lvl1pPr>
          </a:lstStyle>
          <a:p>
            <a:endParaRPr lang="en-US" altLang="en-US" dirty="0"/>
          </a:p>
        </p:txBody>
      </p:sp>
      <p:sp>
        <p:nvSpPr>
          <p:cNvPr id="7" name="Rectangle 6"/>
          <p:cNvSpPr>
            <a:spLocks noGrp="1" noChangeArrowheads="1"/>
          </p:cNvSpPr>
          <p:nvPr>
            <p:ph type="sldNum" sz="quarter" idx="12"/>
          </p:nvPr>
        </p:nvSpPr>
        <p:spPr>
          <a:ln/>
        </p:spPr>
        <p:txBody>
          <a:bodyPr/>
          <a:lstStyle>
            <a:lvl1pPr>
              <a:defRPr/>
            </a:lvl1pPr>
          </a:lstStyle>
          <a:p>
            <a:fld id="{D0CA2414-99C5-4CD6-875E-107D7DEA89D6}" type="slidenum">
              <a:rPr lang="en-US" altLang="en-US"/>
              <a:pPr/>
              <a:t>‹#›</a:t>
            </a:fld>
            <a:endParaRPr lang="en-US" altLang="en-US" dirty="0"/>
          </a:p>
        </p:txBody>
      </p:sp>
    </p:spTree>
    <p:extLst>
      <p:ext uri="{BB962C8B-B14F-4D97-AF65-F5344CB8AC3E}">
        <p14:creationId xmlns:p14="http://schemas.microsoft.com/office/powerpoint/2010/main" val="5002045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endParaRPr lang="en-US" altLang="en-US" dirty="0"/>
          </a:p>
        </p:txBody>
      </p:sp>
      <p:sp>
        <p:nvSpPr>
          <p:cNvPr id="5" name="Rectangle 5"/>
          <p:cNvSpPr>
            <a:spLocks noGrp="1" noChangeArrowheads="1"/>
          </p:cNvSpPr>
          <p:nvPr>
            <p:ph type="ftr" sz="quarter" idx="11"/>
          </p:nvPr>
        </p:nvSpPr>
        <p:spPr>
          <a:ln/>
        </p:spPr>
        <p:txBody>
          <a:bodyPr/>
          <a:lstStyle>
            <a:lvl1pPr>
              <a:defRPr/>
            </a:lvl1pPr>
          </a:lstStyle>
          <a:p>
            <a:endParaRPr lang="en-US" altLang="en-US" dirty="0"/>
          </a:p>
        </p:txBody>
      </p:sp>
      <p:sp>
        <p:nvSpPr>
          <p:cNvPr id="6" name="Rectangle 6"/>
          <p:cNvSpPr>
            <a:spLocks noGrp="1" noChangeArrowheads="1"/>
          </p:cNvSpPr>
          <p:nvPr>
            <p:ph type="sldNum" sz="quarter" idx="12"/>
          </p:nvPr>
        </p:nvSpPr>
        <p:spPr>
          <a:ln/>
        </p:spPr>
        <p:txBody>
          <a:bodyPr/>
          <a:lstStyle>
            <a:lvl1pPr>
              <a:defRPr/>
            </a:lvl1pPr>
          </a:lstStyle>
          <a:p>
            <a:fld id="{C6966DCF-9EC4-4D39-A697-6AA50842A0E4}" type="slidenum">
              <a:rPr lang="en-US" altLang="en-US"/>
              <a:pPr/>
              <a:t>‹#›</a:t>
            </a:fld>
            <a:endParaRPr lang="en-US" altLang="en-US" dirty="0"/>
          </a:p>
        </p:txBody>
      </p:sp>
    </p:spTree>
    <p:extLst>
      <p:ext uri="{BB962C8B-B14F-4D97-AF65-F5344CB8AC3E}">
        <p14:creationId xmlns:p14="http://schemas.microsoft.com/office/powerpoint/2010/main" val="42180184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1066800"/>
            <a:ext cx="1714500" cy="50292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600200" y="1066800"/>
            <a:ext cx="4991100" cy="5029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endParaRPr lang="en-US" altLang="en-US" dirty="0"/>
          </a:p>
        </p:txBody>
      </p:sp>
      <p:sp>
        <p:nvSpPr>
          <p:cNvPr id="5" name="Rectangle 5"/>
          <p:cNvSpPr>
            <a:spLocks noGrp="1" noChangeArrowheads="1"/>
          </p:cNvSpPr>
          <p:nvPr>
            <p:ph type="ftr" sz="quarter" idx="11"/>
          </p:nvPr>
        </p:nvSpPr>
        <p:spPr>
          <a:ln/>
        </p:spPr>
        <p:txBody>
          <a:bodyPr/>
          <a:lstStyle>
            <a:lvl1pPr>
              <a:defRPr/>
            </a:lvl1pPr>
          </a:lstStyle>
          <a:p>
            <a:endParaRPr lang="en-US" altLang="en-US" dirty="0"/>
          </a:p>
        </p:txBody>
      </p:sp>
      <p:sp>
        <p:nvSpPr>
          <p:cNvPr id="6" name="Rectangle 6"/>
          <p:cNvSpPr>
            <a:spLocks noGrp="1" noChangeArrowheads="1"/>
          </p:cNvSpPr>
          <p:nvPr>
            <p:ph type="sldNum" sz="quarter" idx="12"/>
          </p:nvPr>
        </p:nvSpPr>
        <p:spPr>
          <a:ln/>
        </p:spPr>
        <p:txBody>
          <a:bodyPr/>
          <a:lstStyle>
            <a:lvl1pPr>
              <a:defRPr/>
            </a:lvl1pPr>
          </a:lstStyle>
          <a:p>
            <a:fld id="{029F4623-9C3B-46A7-B4EF-3EC3E1BD631C}" type="slidenum">
              <a:rPr lang="en-US" altLang="en-US"/>
              <a:pPr/>
              <a:t>‹#›</a:t>
            </a:fld>
            <a:endParaRPr lang="en-US" altLang="en-US" dirty="0"/>
          </a:p>
        </p:txBody>
      </p:sp>
    </p:spTree>
    <p:extLst>
      <p:ext uri="{BB962C8B-B14F-4D97-AF65-F5344CB8AC3E}">
        <p14:creationId xmlns:p14="http://schemas.microsoft.com/office/powerpoint/2010/main" val="16859509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33400" y="1066800"/>
            <a:ext cx="8153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533400" y="2438400"/>
            <a:ext cx="82296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1748" name="Rectangle 4"/>
          <p:cNvSpPr>
            <a:spLocks noGrp="1" noChangeArrowheads="1"/>
          </p:cNvSpPr>
          <p:nvPr>
            <p:ph type="dt" sz="half" idx="2"/>
          </p:nvPr>
        </p:nvSpPr>
        <p:spPr bwMode="auto">
          <a:xfrm>
            <a:off x="685800" y="6248400"/>
            <a:ext cx="19050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l">
              <a:defRPr sz="1400">
                <a:solidFill>
                  <a:schemeClr val="tx1"/>
                </a:solidFill>
                <a:latin typeface="Times New Roman" pitchFamily="18" charset="0"/>
              </a:defRPr>
            </a:lvl1pPr>
          </a:lstStyle>
          <a:p>
            <a:endParaRPr lang="en-US" altLang="en-US" dirty="0"/>
          </a:p>
        </p:txBody>
      </p:sp>
      <p:sp>
        <p:nvSpPr>
          <p:cNvPr id="31749" name="Rectangle 5"/>
          <p:cNvSpPr>
            <a:spLocks noGrp="1" noChangeArrowheads="1"/>
          </p:cNvSpPr>
          <p:nvPr>
            <p:ph type="ftr" sz="quarter" idx="3"/>
          </p:nvPr>
        </p:nvSpPr>
        <p:spPr bwMode="auto">
          <a:xfrm>
            <a:off x="3124200" y="6248400"/>
            <a:ext cx="28956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400">
                <a:solidFill>
                  <a:schemeClr val="tx1"/>
                </a:solidFill>
                <a:latin typeface="Times New Roman" pitchFamily="18" charset="0"/>
              </a:defRPr>
            </a:lvl1pPr>
          </a:lstStyle>
          <a:p>
            <a:endParaRPr lang="en-US" altLang="en-US" dirty="0"/>
          </a:p>
        </p:txBody>
      </p:sp>
      <p:sp>
        <p:nvSpPr>
          <p:cNvPr id="31750" name="Rectangle 6"/>
          <p:cNvSpPr>
            <a:spLocks noGrp="1" noChangeArrowheads="1"/>
          </p:cNvSpPr>
          <p:nvPr>
            <p:ph type="sldNum" sz="quarter" idx="4"/>
          </p:nvPr>
        </p:nvSpPr>
        <p:spPr bwMode="auto">
          <a:xfrm>
            <a:off x="6553200" y="6248400"/>
            <a:ext cx="19050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400">
                <a:solidFill>
                  <a:schemeClr val="tx1"/>
                </a:solidFill>
                <a:latin typeface="Candara" pitchFamily="34" charset="0"/>
              </a:defRPr>
            </a:lvl1pPr>
          </a:lstStyle>
          <a:p>
            <a:fld id="{0D9CD998-1499-46E5-8894-3F3C54A4135D}" type="slidenum">
              <a:rPr lang="en-US" altLang="en-US"/>
              <a:pPr/>
              <a:t>‹#›</a:t>
            </a:fld>
            <a:endParaRPr lang="en-US" altLang="en-US" dirty="0"/>
          </a:p>
        </p:txBody>
      </p:sp>
      <p:sp>
        <p:nvSpPr>
          <p:cNvPr id="1031" name="Rectangle 8"/>
          <p:cNvSpPr>
            <a:spLocks noChangeArrowheads="1"/>
          </p:cNvSpPr>
          <p:nvPr/>
        </p:nvSpPr>
        <p:spPr bwMode="auto">
          <a:xfrm>
            <a:off x="1676400" y="0"/>
            <a:ext cx="7467600" cy="685800"/>
          </a:xfrm>
          <a:prstGeom prst="rect">
            <a:avLst/>
          </a:prstGeom>
          <a:gradFill rotWithShape="0">
            <a:gsLst>
              <a:gs pos="0">
                <a:srgbClr val="3399FF"/>
              </a:gs>
              <a:gs pos="100000">
                <a:srgbClr val="1F5C99"/>
              </a:gs>
            </a:gsLst>
            <a:lin ang="5400000" scaled="1"/>
          </a:gradFill>
          <a:ln>
            <a:noFill/>
          </a:ln>
          <a:effectLst/>
          <a:extLst/>
        </p:spPr>
        <p:txBody>
          <a:bodyPr wrap="none" anchor="ctr"/>
          <a:lstStyle>
            <a:lvl1pPr>
              <a:defRPr sz="3600">
                <a:solidFill>
                  <a:srgbClr val="3399FF"/>
                </a:solidFill>
                <a:latin typeface="Times" pitchFamily="1" charset="0"/>
              </a:defRPr>
            </a:lvl1pPr>
            <a:lvl2pPr marL="742950" indent="-285750">
              <a:defRPr sz="3600">
                <a:solidFill>
                  <a:srgbClr val="3399FF"/>
                </a:solidFill>
                <a:latin typeface="Times" pitchFamily="1" charset="0"/>
              </a:defRPr>
            </a:lvl2pPr>
            <a:lvl3pPr marL="1143000" indent="-228600">
              <a:defRPr sz="3600">
                <a:solidFill>
                  <a:srgbClr val="3399FF"/>
                </a:solidFill>
                <a:latin typeface="Times" pitchFamily="1" charset="0"/>
              </a:defRPr>
            </a:lvl3pPr>
            <a:lvl4pPr marL="1600200" indent="-228600">
              <a:defRPr sz="3600">
                <a:solidFill>
                  <a:srgbClr val="3399FF"/>
                </a:solidFill>
                <a:latin typeface="Times" pitchFamily="1" charset="0"/>
              </a:defRPr>
            </a:lvl4pPr>
            <a:lvl5pPr marL="2057400" indent="-228600">
              <a:defRPr sz="3600">
                <a:solidFill>
                  <a:srgbClr val="3399FF"/>
                </a:solidFill>
                <a:latin typeface="Times" pitchFamily="1" charset="0"/>
              </a:defRPr>
            </a:lvl5pPr>
            <a:lvl6pPr marL="2514600" indent="-228600" algn="ctr" eaLnBrk="0" fontAlgn="base" hangingPunct="0">
              <a:spcBef>
                <a:spcPct val="0"/>
              </a:spcBef>
              <a:spcAft>
                <a:spcPct val="0"/>
              </a:spcAft>
              <a:defRPr sz="3600">
                <a:solidFill>
                  <a:srgbClr val="3399FF"/>
                </a:solidFill>
                <a:latin typeface="Times" pitchFamily="1" charset="0"/>
              </a:defRPr>
            </a:lvl6pPr>
            <a:lvl7pPr marL="2971800" indent="-228600" algn="ctr" eaLnBrk="0" fontAlgn="base" hangingPunct="0">
              <a:spcBef>
                <a:spcPct val="0"/>
              </a:spcBef>
              <a:spcAft>
                <a:spcPct val="0"/>
              </a:spcAft>
              <a:defRPr sz="3600">
                <a:solidFill>
                  <a:srgbClr val="3399FF"/>
                </a:solidFill>
                <a:latin typeface="Times" pitchFamily="1" charset="0"/>
              </a:defRPr>
            </a:lvl7pPr>
            <a:lvl8pPr marL="3429000" indent="-228600" algn="ctr" eaLnBrk="0" fontAlgn="base" hangingPunct="0">
              <a:spcBef>
                <a:spcPct val="0"/>
              </a:spcBef>
              <a:spcAft>
                <a:spcPct val="0"/>
              </a:spcAft>
              <a:defRPr sz="3600">
                <a:solidFill>
                  <a:srgbClr val="3399FF"/>
                </a:solidFill>
                <a:latin typeface="Times" pitchFamily="1" charset="0"/>
              </a:defRPr>
            </a:lvl8pPr>
            <a:lvl9pPr marL="3886200" indent="-228600" algn="ctr" eaLnBrk="0" fontAlgn="base" hangingPunct="0">
              <a:spcBef>
                <a:spcPct val="0"/>
              </a:spcBef>
              <a:spcAft>
                <a:spcPct val="0"/>
              </a:spcAft>
              <a:defRPr sz="3600">
                <a:solidFill>
                  <a:srgbClr val="3399FF"/>
                </a:solidFill>
                <a:latin typeface="Times" pitchFamily="1" charset="0"/>
              </a:defRPr>
            </a:lvl9pPr>
          </a:lstStyle>
          <a:p>
            <a:endParaRPr lang="en-US" altLang="en-US" dirty="0"/>
          </a:p>
        </p:txBody>
      </p:sp>
      <p:sp>
        <p:nvSpPr>
          <p:cNvPr id="1032" name="Text Box 10"/>
          <p:cNvSpPr txBox="1">
            <a:spLocks noChangeArrowheads="1"/>
          </p:cNvSpPr>
          <p:nvPr/>
        </p:nvSpPr>
        <p:spPr bwMode="auto">
          <a:xfrm>
            <a:off x="1752600" y="381000"/>
            <a:ext cx="7315200" cy="304800"/>
          </a:xfrm>
          <a:prstGeom prst="rect">
            <a:avLst/>
          </a:prstGeom>
          <a:noFill/>
          <a:ln>
            <a:noFill/>
          </a:ln>
          <a:effectLst/>
          <a:extLst/>
        </p:spPr>
        <p:txBody>
          <a:bodyPr>
            <a:spAutoFit/>
          </a:bodyPr>
          <a:lstStyle>
            <a:lvl1pPr>
              <a:defRPr sz="3600">
                <a:solidFill>
                  <a:srgbClr val="3399FF"/>
                </a:solidFill>
                <a:latin typeface="Times" pitchFamily="1" charset="0"/>
              </a:defRPr>
            </a:lvl1pPr>
            <a:lvl2pPr marL="742950" indent="-285750">
              <a:defRPr sz="3600">
                <a:solidFill>
                  <a:srgbClr val="3399FF"/>
                </a:solidFill>
                <a:latin typeface="Times" pitchFamily="1" charset="0"/>
              </a:defRPr>
            </a:lvl2pPr>
            <a:lvl3pPr marL="1143000" indent="-228600">
              <a:defRPr sz="3600">
                <a:solidFill>
                  <a:srgbClr val="3399FF"/>
                </a:solidFill>
                <a:latin typeface="Times" pitchFamily="1" charset="0"/>
              </a:defRPr>
            </a:lvl3pPr>
            <a:lvl4pPr marL="1600200" indent="-228600">
              <a:defRPr sz="3600">
                <a:solidFill>
                  <a:srgbClr val="3399FF"/>
                </a:solidFill>
                <a:latin typeface="Times" pitchFamily="1" charset="0"/>
              </a:defRPr>
            </a:lvl4pPr>
            <a:lvl5pPr marL="2057400" indent="-228600">
              <a:defRPr sz="3600">
                <a:solidFill>
                  <a:srgbClr val="3399FF"/>
                </a:solidFill>
                <a:latin typeface="Times" pitchFamily="1" charset="0"/>
              </a:defRPr>
            </a:lvl5pPr>
            <a:lvl6pPr marL="2514600" indent="-228600" algn="ctr" eaLnBrk="0" fontAlgn="base" hangingPunct="0">
              <a:spcBef>
                <a:spcPct val="0"/>
              </a:spcBef>
              <a:spcAft>
                <a:spcPct val="0"/>
              </a:spcAft>
              <a:defRPr sz="3600">
                <a:solidFill>
                  <a:srgbClr val="3399FF"/>
                </a:solidFill>
                <a:latin typeface="Times" pitchFamily="1" charset="0"/>
              </a:defRPr>
            </a:lvl6pPr>
            <a:lvl7pPr marL="2971800" indent="-228600" algn="ctr" eaLnBrk="0" fontAlgn="base" hangingPunct="0">
              <a:spcBef>
                <a:spcPct val="0"/>
              </a:spcBef>
              <a:spcAft>
                <a:spcPct val="0"/>
              </a:spcAft>
              <a:defRPr sz="3600">
                <a:solidFill>
                  <a:srgbClr val="3399FF"/>
                </a:solidFill>
                <a:latin typeface="Times" pitchFamily="1" charset="0"/>
              </a:defRPr>
            </a:lvl7pPr>
            <a:lvl8pPr marL="3429000" indent="-228600" algn="ctr" eaLnBrk="0" fontAlgn="base" hangingPunct="0">
              <a:spcBef>
                <a:spcPct val="0"/>
              </a:spcBef>
              <a:spcAft>
                <a:spcPct val="0"/>
              </a:spcAft>
              <a:defRPr sz="3600">
                <a:solidFill>
                  <a:srgbClr val="3399FF"/>
                </a:solidFill>
                <a:latin typeface="Times" pitchFamily="1" charset="0"/>
              </a:defRPr>
            </a:lvl8pPr>
            <a:lvl9pPr marL="3886200" indent="-228600" algn="ctr" eaLnBrk="0" fontAlgn="base" hangingPunct="0">
              <a:spcBef>
                <a:spcPct val="0"/>
              </a:spcBef>
              <a:spcAft>
                <a:spcPct val="0"/>
              </a:spcAft>
              <a:defRPr sz="3600">
                <a:solidFill>
                  <a:srgbClr val="3399FF"/>
                </a:solidFill>
                <a:latin typeface="Times" pitchFamily="1" charset="0"/>
              </a:defRPr>
            </a:lvl9pPr>
          </a:lstStyle>
          <a:p>
            <a:pPr algn="l">
              <a:spcBef>
                <a:spcPct val="50000"/>
              </a:spcBef>
            </a:pPr>
            <a:r>
              <a:rPr lang="en-US" altLang="en-US" sz="1400" b="1" dirty="0">
                <a:solidFill>
                  <a:schemeClr val="bg1"/>
                </a:solidFill>
                <a:latin typeface="Times New Roman" pitchFamily="18" charset="0"/>
              </a:rPr>
              <a:t>C  A  L  I  F  O  R  N  I  A     E  N  E  R  G  Y     C  O  M  M  I  S  S  I  O  N</a:t>
            </a:r>
            <a:endParaRPr lang="en-US" altLang="en-US" sz="1600" dirty="0">
              <a:solidFill>
                <a:schemeClr val="tx1"/>
              </a:solidFill>
              <a:latin typeface="Helvetica" pitchFamily="1" charset="0"/>
            </a:endParaRPr>
          </a:p>
        </p:txBody>
      </p:sp>
      <p:sp>
        <p:nvSpPr>
          <p:cNvPr id="1033" name="Line 11"/>
          <p:cNvSpPr>
            <a:spLocks noChangeShapeType="1"/>
          </p:cNvSpPr>
          <p:nvPr/>
        </p:nvSpPr>
        <p:spPr bwMode="auto">
          <a:xfrm>
            <a:off x="1447800" y="838200"/>
            <a:ext cx="7467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dirty="0"/>
          </a:p>
        </p:txBody>
      </p:sp>
      <p:sp>
        <p:nvSpPr>
          <p:cNvPr id="1034" name="Line 12"/>
          <p:cNvSpPr>
            <a:spLocks noChangeShapeType="1"/>
          </p:cNvSpPr>
          <p:nvPr/>
        </p:nvSpPr>
        <p:spPr bwMode="auto">
          <a:xfrm>
            <a:off x="8915400" y="838200"/>
            <a:ext cx="0" cy="5867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dirty="0"/>
          </a:p>
        </p:txBody>
      </p:sp>
      <p:pic>
        <p:nvPicPr>
          <p:cNvPr id="1035" name="Picture 1"/>
          <p:cNvPicPr>
            <a:picLocks noChangeAspect="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52400" y="152400"/>
            <a:ext cx="11430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timing>
    <p:tnLst>
      <p:par>
        <p:cTn id="1" dur="indefinite" restart="never" nodeType="tmRoot"/>
      </p:par>
    </p:tnLst>
  </p:timing>
  <p:hf hdr="0" ftr="0" dt="0"/>
  <p:txStyles>
    <p:titleStyle>
      <a:lvl1pPr algn="ctr" rtl="0" eaLnBrk="0" fontAlgn="base" hangingPunct="0">
        <a:spcBef>
          <a:spcPct val="0"/>
        </a:spcBef>
        <a:spcAft>
          <a:spcPct val="0"/>
        </a:spcAft>
        <a:defRPr sz="4000" b="1">
          <a:solidFill>
            <a:schemeClr val="tx1"/>
          </a:solidFill>
          <a:latin typeface="Candara" pitchFamily="34" charset="0"/>
          <a:ea typeface="+mj-ea"/>
          <a:cs typeface="+mj-cs"/>
        </a:defRPr>
      </a:lvl1pPr>
      <a:lvl2pPr algn="ctr" rtl="0" eaLnBrk="0" fontAlgn="base" hangingPunct="0">
        <a:spcBef>
          <a:spcPct val="0"/>
        </a:spcBef>
        <a:spcAft>
          <a:spcPct val="0"/>
        </a:spcAft>
        <a:defRPr sz="4000" b="1">
          <a:solidFill>
            <a:schemeClr val="tx1"/>
          </a:solidFill>
          <a:latin typeface="Candara" pitchFamily="34" charset="0"/>
        </a:defRPr>
      </a:lvl2pPr>
      <a:lvl3pPr algn="ctr" rtl="0" eaLnBrk="0" fontAlgn="base" hangingPunct="0">
        <a:spcBef>
          <a:spcPct val="0"/>
        </a:spcBef>
        <a:spcAft>
          <a:spcPct val="0"/>
        </a:spcAft>
        <a:defRPr sz="4000" b="1">
          <a:solidFill>
            <a:schemeClr val="tx1"/>
          </a:solidFill>
          <a:latin typeface="Candara" pitchFamily="34" charset="0"/>
        </a:defRPr>
      </a:lvl3pPr>
      <a:lvl4pPr algn="ctr" rtl="0" eaLnBrk="0" fontAlgn="base" hangingPunct="0">
        <a:spcBef>
          <a:spcPct val="0"/>
        </a:spcBef>
        <a:spcAft>
          <a:spcPct val="0"/>
        </a:spcAft>
        <a:defRPr sz="4000" b="1">
          <a:solidFill>
            <a:schemeClr val="tx1"/>
          </a:solidFill>
          <a:latin typeface="Candara" pitchFamily="34" charset="0"/>
        </a:defRPr>
      </a:lvl4pPr>
      <a:lvl5pPr algn="ctr" rtl="0" eaLnBrk="0" fontAlgn="base" hangingPunct="0">
        <a:spcBef>
          <a:spcPct val="0"/>
        </a:spcBef>
        <a:spcAft>
          <a:spcPct val="0"/>
        </a:spcAft>
        <a:defRPr sz="4000" b="1">
          <a:solidFill>
            <a:schemeClr val="tx1"/>
          </a:solidFill>
          <a:latin typeface="Candara" pitchFamily="34" charset="0"/>
        </a:defRPr>
      </a:lvl5pPr>
      <a:lvl6pPr marL="457200" algn="l" rtl="0" eaLnBrk="0" fontAlgn="base" hangingPunct="0">
        <a:spcBef>
          <a:spcPct val="0"/>
        </a:spcBef>
        <a:spcAft>
          <a:spcPct val="0"/>
        </a:spcAft>
        <a:defRPr sz="3600">
          <a:solidFill>
            <a:srgbClr val="3399FF"/>
          </a:solidFill>
          <a:latin typeface="Times" pitchFamily="1" charset="0"/>
        </a:defRPr>
      </a:lvl6pPr>
      <a:lvl7pPr marL="914400" algn="l" rtl="0" eaLnBrk="0" fontAlgn="base" hangingPunct="0">
        <a:spcBef>
          <a:spcPct val="0"/>
        </a:spcBef>
        <a:spcAft>
          <a:spcPct val="0"/>
        </a:spcAft>
        <a:defRPr sz="3600">
          <a:solidFill>
            <a:srgbClr val="3399FF"/>
          </a:solidFill>
          <a:latin typeface="Times" pitchFamily="1" charset="0"/>
        </a:defRPr>
      </a:lvl7pPr>
      <a:lvl8pPr marL="1371600" algn="l" rtl="0" eaLnBrk="0" fontAlgn="base" hangingPunct="0">
        <a:spcBef>
          <a:spcPct val="0"/>
        </a:spcBef>
        <a:spcAft>
          <a:spcPct val="0"/>
        </a:spcAft>
        <a:defRPr sz="3600">
          <a:solidFill>
            <a:srgbClr val="3399FF"/>
          </a:solidFill>
          <a:latin typeface="Times" pitchFamily="1" charset="0"/>
        </a:defRPr>
      </a:lvl8pPr>
      <a:lvl9pPr marL="1828800" algn="l" rtl="0" eaLnBrk="0" fontAlgn="base" hangingPunct="0">
        <a:spcBef>
          <a:spcPct val="0"/>
        </a:spcBef>
        <a:spcAft>
          <a:spcPct val="0"/>
        </a:spcAft>
        <a:defRPr sz="3600">
          <a:solidFill>
            <a:srgbClr val="3399FF"/>
          </a:solidFill>
          <a:latin typeface="Times" pitchFamily="1" charset="0"/>
        </a:defRPr>
      </a:lvl9pPr>
    </p:titleStyle>
    <p:bodyStyle>
      <a:lvl1pPr marL="342900" indent="-342900" algn="l" rtl="0" eaLnBrk="0" fontAlgn="base" hangingPunct="0">
        <a:spcBef>
          <a:spcPct val="20000"/>
        </a:spcBef>
        <a:spcAft>
          <a:spcPct val="0"/>
        </a:spcAft>
        <a:buChar char="•"/>
        <a:defRPr sz="2800">
          <a:solidFill>
            <a:schemeClr val="tx1"/>
          </a:solidFill>
          <a:latin typeface="Candara" pitchFamily="34" charset="0"/>
          <a:ea typeface="+mn-ea"/>
          <a:cs typeface="+mn-cs"/>
        </a:defRPr>
      </a:lvl1pPr>
      <a:lvl2pPr marL="742950" indent="-285750" algn="l" rtl="0" eaLnBrk="0" fontAlgn="base" hangingPunct="0">
        <a:spcBef>
          <a:spcPct val="20000"/>
        </a:spcBef>
        <a:spcAft>
          <a:spcPct val="0"/>
        </a:spcAft>
        <a:buChar char="–"/>
        <a:defRPr sz="2400">
          <a:solidFill>
            <a:schemeClr val="tx1"/>
          </a:solidFill>
          <a:latin typeface="Candara" pitchFamily="34" charset="0"/>
        </a:defRPr>
      </a:lvl2pPr>
      <a:lvl3pPr marL="1143000" indent="-228600" algn="l" rtl="0" eaLnBrk="0" fontAlgn="base" hangingPunct="0">
        <a:spcBef>
          <a:spcPct val="20000"/>
        </a:spcBef>
        <a:spcAft>
          <a:spcPct val="0"/>
        </a:spcAft>
        <a:buChar char="•"/>
        <a:defRPr sz="2000">
          <a:solidFill>
            <a:schemeClr val="tx1"/>
          </a:solidFill>
          <a:latin typeface="Candara" pitchFamily="34" charset="0"/>
        </a:defRPr>
      </a:lvl3pPr>
      <a:lvl4pPr marL="1600200" indent="-228600" algn="l" rtl="0" eaLnBrk="0" fontAlgn="base" hangingPunct="0">
        <a:spcBef>
          <a:spcPct val="20000"/>
        </a:spcBef>
        <a:spcAft>
          <a:spcPct val="0"/>
        </a:spcAft>
        <a:buChar char="–"/>
        <a:defRPr>
          <a:solidFill>
            <a:schemeClr val="tx1"/>
          </a:solidFill>
          <a:latin typeface="Candara" pitchFamily="34" charset="0"/>
        </a:defRPr>
      </a:lvl4pPr>
      <a:lvl5pPr marL="2057400" indent="-228600" algn="l" rtl="0" eaLnBrk="0" fontAlgn="base" hangingPunct="0">
        <a:spcBef>
          <a:spcPct val="20000"/>
        </a:spcBef>
        <a:spcAft>
          <a:spcPct val="0"/>
        </a:spcAft>
        <a:buChar char="»"/>
        <a:defRPr>
          <a:solidFill>
            <a:schemeClr val="tx1"/>
          </a:solidFill>
          <a:latin typeface="Candara" pitchFamily="34" charset="0"/>
        </a:defRPr>
      </a:lvl5pPr>
      <a:lvl6pPr marL="2514600" indent="-228600" algn="l" rtl="0" eaLnBrk="0" fontAlgn="base" hangingPunct="0">
        <a:spcBef>
          <a:spcPct val="20000"/>
        </a:spcBef>
        <a:spcAft>
          <a:spcPct val="0"/>
        </a:spcAft>
        <a:buChar char="»"/>
        <a:defRPr>
          <a:solidFill>
            <a:schemeClr val="tx1"/>
          </a:solidFill>
          <a:latin typeface="+mn-lt"/>
        </a:defRPr>
      </a:lvl6pPr>
      <a:lvl7pPr marL="2971800" indent="-228600" algn="l" rtl="0" eaLnBrk="0" fontAlgn="base" hangingPunct="0">
        <a:spcBef>
          <a:spcPct val="20000"/>
        </a:spcBef>
        <a:spcAft>
          <a:spcPct val="0"/>
        </a:spcAft>
        <a:buChar char="»"/>
        <a:defRPr>
          <a:solidFill>
            <a:schemeClr val="tx1"/>
          </a:solidFill>
          <a:latin typeface="+mn-lt"/>
        </a:defRPr>
      </a:lvl7pPr>
      <a:lvl8pPr marL="3429000" indent="-228600" algn="l" rtl="0" eaLnBrk="0" fontAlgn="base" hangingPunct="0">
        <a:spcBef>
          <a:spcPct val="20000"/>
        </a:spcBef>
        <a:spcAft>
          <a:spcPct val="0"/>
        </a:spcAft>
        <a:buChar char="»"/>
        <a:defRPr>
          <a:solidFill>
            <a:schemeClr val="tx1"/>
          </a:solidFill>
          <a:latin typeface="+mn-lt"/>
        </a:defRPr>
      </a:lvl8pPr>
      <a:lvl9pPr marL="3886200" indent="-228600" algn="l" rtl="0" eaLnBrk="0" fontAlgn="base" hangingPunct="0">
        <a:spcBef>
          <a:spcPct val="20000"/>
        </a:spcBef>
        <a:spcAft>
          <a:spcPct val="0"/>
        </a:spcAft>
        <a:buChar char="»"/>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energy.ca.gov/sb1/documents/"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0" y="838200"/>
            <a:ext cx="9144000" cy="2819400"/>
          </a:xfrm>
        </p:spPr>
        <p:txBody>
          <a:bodyPr/>
          <a:lstStyle/>
          <a:p>
            <a:pPr>
              <a:lnSpc>
                <a:spcPct val="150000"/>
              </a:lnSpc>
              <a:spcAft>
                <a:spcPts val="0"/>
              </a:spcAft>
            </a:pPr>
            <a:r>
              <a:rPr lang="en-US" sz="2400" dirty="0" smtClean="0"/>
              <a:t>Commissioner Workshop on Solar Equipment List</a:t>
            </a:r>
            <a:r>
              <a:rPr lang="en-US" sz="3200" dirty="0" smtClean="0"/>
              <a:t/>
            </a:r>
            <a:br>
              <a:rPr lang="en-US" sz="3200" dirty="0" smtClean="0"/>
            </a:br>
            <a:r>
              <a:rPr lang="en-US" sz="2400" dirty="0" smtClean="0"/>
              <a:t>Energy </a:t>
            </a:r>
            <a:r>
              <a:rPr lang="en-US" sz="2400" dirty="0"/>
              <a:t>Commission’s </a:t>
            </a:r>
            <a:r>
              <a:rPr lang="en-US" sz="2400" dirty="0" smtClean="0"/>
              <a:t>Inverter List</a:t>
            </a:r>
            <a:r>
              <a:rPr lang="en-US" sz="3200" dirty="0" smtClean="0"/>
              <a:t/>
            </a:r>
            <a:br>
              <a:rPr lang="en-US" sz="3200" dirty="0" smtClean="0"/>
            </a:br>
            <a:r>
              <a:rPr lang="en-US" sz="3200" dirty="0" smtClean="0"/>
              <a:t/>
            </a:r>
            <a:br>
              <a:rPr lang="en-US" sz="3200" dirty="0" smtClean="0"/>
            </a:br>
            <a:endParaRPr lang="en-US" altLang="en-US" sz="3200" dirty="0" smtClean="0">
              <a:cs typeface="Arial" charset="0"/>
            </a:endParaRPr>
          </a:p>
        </p:txBody>
      </p:sp>
      <p:sp>
        <p:nvSpPr>
          <p:cNvPr id="2051" name="Rectangle 3"/>
          <p:cNvSpPr>
            <a:spLocks noGrp="1" noChangeArrowheads="1"/>
          </p:cNvSpPr>
          <p:nvPr>
            <p:ph type="subTitle" idx="1"/>
          </p:nvPr>
        </p:nvSpPr>
        <p:spPr>
          <a:xfrm>
            <a:off x="2552700" y="5105400"/>
            <a:ext cx="4038600" cy="1631951"/>
          </a:xfrm>
        </p:spPr>
        <p:txBody>
          <a:bodyPr/>
          <a:lstStyle/>
          <a:p>
            <a:pPr>
              <a:spcBef>
                <a:spcPct val="0"/>
              </a:spcBef>
              <a:spcAft>
                <a:spcPts val="600"/>
              </a:spcAft>
            </a:pPr>
            <a:r>
              <a:rPr lang="en-US" altLang="en-US" sz="1800" b="1" dirty="0" smtClean="0">
                <a:cs typeface="Arial" charset="0"/>
              </a:rPr>
              <a:t>Abtin Mehrshahi</a:t>
            </a:r>
          </a:p>
          <a:p>
            <a:pPr>
              <a:spcBef>
                <a:spcPct val="0"/>
              </a:spcBef>
              <a:spcAft>
                <a:spcPts val="600"/>
              </a:spcAft>
            </a:pPr>
            <a:r>
              <a:rPr lang="en-US" altLang="en-US" sz="1600" b="1" dirty="0" smtClean="0">
                <a:cs typeface="Arial" charset="0"/>
              </a:rPr>
              <a:t>Renewable Energy Division</a:t>
            </a:r>
          </a:p>
          <a:p>
            <a:pPr>
              <a:spcBef>
                <a:spcPct val="0"/>
              </a:spcBef>
              <a:spcAft>
                <a:spcPts val="600"/>
              </a:spcAft>
            </a:pPr>
            <a:r>
              <a:rPr lang="en-US" altLang="en-US" sz="1600" b="1" dirty="0" smtClean="0">
                <a:cs typeface="Arial" charset="0"/>
              </a:rPr>
              <a:t>August 16, 2018</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28800" y="2514600"/>
            <a:ext cx="5621845" cy="2010833"/>
          </a:xfrm>
          <a:prstGeom prst="rect">
            <a:avLst/>
          </a:prstGeom>
        </p:spPr>
      </p:pic>
    </p:spTree>
    <p:extLst>
      <p:ext uri="{BB962C8B-B14F-4D97-AF65-F5344CB8AC3E}">
        <p14:creationId xmlns:p14="http://schemas.microsoft.com/office/powerpoint/2010/main" val="1047717554"/>
      </p:ext>
    </p:extLst>
  </p:cSld>
  <p:clrMapOvr>
    <a:masterClrMapping/>
  </p:clrMapOvr>
  <mc:AlternateContent xmlns:mc="http://schemas.openxmlformats.org/markup-compatibility/2006" xmlns:p14="http://schemas.microsoft.com/office/powerpoint/2010/main">
    <mc:Choice Requires="p14">
      <p:transition spd="slow" p14:dur="2000" advTm="52955"/>
    </mc:Choice>
    <mc:Fallback xmlns="">
      <p:transition spd="slow" advTm="52955"/>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09900" y="990600"/>
            <a:ext cx="2438400" cy="1143000"/>
          </a:xfrm>
        </p:spPr>
        <p:txBody>
          <a:bodyPr/>
          <a:lstStyle/>
          <a:p>
            <a:r>
              <a:rPr lang="en-US" sz="3600" dirty="0" smtClean="0"/>
              <a:t>Agenda</a:t>
            </a:r>
            <a:endParaRPr lang="en-US" sz="4400" dirty="0"/>
          </a:p>
        </p:txBody>
      </p:sp>
      <p:sp>
        <p:nvSpPr>
          <p:cNvPr id="3" name="Content Placeholder 2"/>
          <p:cNvSpPr>
            <a:spLocks noGrp="1"/>
          </p:cNvSpPr>
          <p:nvPr>
            <p:ph idx="1"/>
          </p:nvPr>
        </p:nvSpPr>
        <p:spPr>
          <a:xfrm>
            <a:off x="1143000" y="2133600"/>
            <a:ext cx="6172200" cy="3657600"/>
          </a:xfrm>
        </p:spPr>
        <p:txBody>
          <a:bodyPr/>
          <a:lstStyle/>
          <a:p>
            <a:pPr>
              <a:lnSpc>
                <a:spcPct val="150000"/>
              </a:lnSpc>
            </a:pPr>
            <a:r>
              <a:rPr lang="en-US" dirty="0" smtClean="0"/>
              <a:t>Background</a:t>
            </a:r>
          </a:p>
          <a:p>
            <a:pPr>
              <a:lnSpc>
                <a:spcPct val="150000"/>
              </a:lnSpc>
            </a:pPr>
            <a:r>
              <a:rPr lang="en-US" dirty="0" smtClean="0"/>
              <a:t>Smart </a:t>
            </a:r>
            <a:r>
              <a:rPr lang="en-US" dirty="0"/>
              <a:t>Inverters</a:t>
            </a:r>
          </a:p>
          <a:p>
            <a:pPr>
              <a:lnSpc>
                <a:spcPct val="150000"/>
              </a:lnSpc>
            </a:pPr>
            <a:r>
              <a:rPr lang="en-US" dirty="0" smtClean="0"/>
              <a:t>Energy Commission’s Inverter List</a:t>
            </a:r>
          </a:p>
          <a:p>
            <a:pPr>
              <a:lnSpc>
                <a:spcPct val="150000"/>
              </a:lnSpc>
            </a:pPr>
            <a:r>
              <a:rPr lang="en-US" dirty="0"/>
              <a:t>Scheduled Panelists</a:t>
            </a:r>
          </a:p>
          <a:p>
            <a:pPr>
              <a:lnSpc>
                <a:spcPct val="150000"/>
              </a:lnSpc>
            </a:pPr>
            <a:r>
              <a:rPr lang="en-US" dirty="0" smtClean="0"/>
              <a:t>Discussion Questions</a:t>
            </a:r>
          </a:p>
        </p:txBody>
      </p:sp>
      <p:sp>
        <p:nvSpPr>
          <p:cNvPr id="4" name="Slide Number Placeholder 3"/>
          <p:cNvSpPr>
            <a:spLocks noGrp="1"/>
          </p:cNvSpPr>
          <p:nvPr>
            <p:ph type="sldNum" sz="quarter" idx="12"/>
          </p:nvPr>
        </p:nvSpPr>
        <p:spPr/>
        <p:txBody>
          <a:bodyPr/>
          <a:lstStyle/>
          <a:p>
            <a:fld id="{0D030A33-802B-4AB5-B889-9B3778742DCC}" type="slidenum">
              <a:rPr lang="en-US" altLang="en-US" smtClean="0"/>
              <a:pPr/>
              <a:t>2</a:t>
            </a:fld>
            <a:endParaRPr lang="en-US" altLang="en-US" dirty="0"/>
          </a:p>
        </p:txBody>
      </p:sp>
    </p:spTree>
    <p:extLst>
      <p:ext uri="{BB962C8B-B14F-4D97-AF65-F5344CB8AC3E}">
        <p14:creationId xmlns:p14="http://schemas.microsoft.com/office/powerpoint/2010/main" val="2258718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0765" y="868680"/>
            <a:ext cx="8153400" cy="1143000"/>
          </a:xfrm>
        </p:spPr>
        <p:txBody>
          <a:bodyPr/>
          <a:lstStyle/>
          <a:p>
            <a:r>
              <a:rPr lang="en-US" sz="3600" dirty="0"/>
              <a:t>Background </a:t>
            </a:r>
            <a:r>
              <a:rPr lang="en-US" sz="3600" dirty="0" smtClean="0"/>
              <a:t>of Inverter List</a:t>
            </a:r>
            <a:endParaRPr lang="en-US" sz="3600" dirty="0"/>
          </a:p>
        </p:txBody>
      </p:sp>
      <p:sp>
        <p:nvSpPr>
          <p:cNvPr id="3" name="Content Placeholder 2"/>
          <p:cNvSpPr>
            <a:spLocks noGrp="1"/>
          </p:cNvSpPr>
          <p:nvPr>
            <p:ph idx="1"/>
          </p:nvPr>
        </p:nvSpPr>
        <p:spPr>
          <a:xfrm>
            <a:off x="486898" y="2301240"/>
            <a:ext cx="8631702" cy="3657600"/>
          </a:xfrm>
        </p:spPr>
        <p:txBody>
          <a:bodyPr/>
          <a:lstStyle/>
          <a:p>
            <a:pPr>
              <a:spcBef>
                <a:spcPts val="0"/>
              </a:spcBef>
            </a:pPr>
            <a:r>
              <a:rPr lang="en-US" dirty="0" smtClean="0"/>
              <a:t>California Senate Bill </a:t>
            </a:r>
            <a:r>
              <a:rPr lang="en-US" sz="3600" dirty="0" smtClean="0"/>
              <a:t>1</a:t>
            </a:r>
            <a:r>
              <a:rPr lang="en-US" dirty="0" smtClean="0"/>
              <a:t> (SB </a:t>
            </a:r>
            <a:r>
              <a:rPr lang="en-US" sz="3600" dirty="0" smtClean="0"/>
              <a:t>1</a:t>
            </a:r>
            <a:r>
              <a:rPr lang="en-US" dirty="0" smtClean="0"/>
              <a:t>)</a:t>
            </a:r>
          </a:p>
          <a:p>
            <a:pPr marL="0" indent="0">
              <a:spcBef>
                <a:spcPts val="0"/>
              </a:spcBef>
              <a:buNone/>
            </a:pPr>
            <a:endParaRPr lang="en-US" dirty="0" smtClean="0"/>
          </a:p>
          <a:p>
            <a:pPr>
              <a:spcBef>
                <a:spcPts val="0"/>
              </a:spcBef>
            </a:pPr>
            <a:r>
              <a:rPr lang="en-US" dirty="0" smtClean="0"/>
              <a:t>Public </a:t>
            </a:r>
            <a:r>
              <a:rPr lang="en-US" dirty="0" smtClean="0"/>
              <a:t>Resources Code (PRC 25782)  </a:t>
            </a:r>
          </a:p>
          <a:p>
            <a:pPr marL="0" indent="0">
              <a:spcBef>
                <a:spcPts val="0"/>
              </a:spcBef>
              <a:buNone/>
            </a:pPr>
            <a:endParaRPr lang="en-US" dirty="0" smtClean="0"/>
          </a:p>
          <a:p>
            <a:pPr>
              <a:spcBef>
                <a:spcPts val="0"/>
              </a:spcBef>
            </a:pPr>
            <a:r>
              <a:rPr lang="en-US" dirty="0" smtClean="0"/>
              <a:t>SB </a:t>
            </a:r>
            <a:r>
              <a:rPr lang="en-US" sz="3600" dirty="0" smtClean="0"/>
              <a:t>1</a:t>
            </a:r>
            <a:r>
              <a:rPr lang="en-US" dirty="0" smtClean="0"/>
              <a:t> Guidelines </a:t>
            </a:r>
          </a:p>
          <a:p>
            <a:pPr marL="0" indent="0">
              <a:spcBef>
                <a:spcPts val="0"/>
              </a:spcBef>
              <a:buNone/>
            </a:pPr>
            <a:r>
              <a:rPr lang="en-US" dirty="0" smtClean="0">
                <a:hlinkClick r:id="rId3"/>
              </a:rPr>
              <a:t>http</a:t>
            </a:r>
            <a:r>
              <a:rPr lang="en-US" dirty="0">
                <a:hlinkClick r:id="rId3"/>
              </a:rPr>
              <a:t>://www.energy.ca.gov/sb1/documents</a:t>
            </a:r>
            <a:r>
              <a:rPr lang="en-US" dirty="0" smtClean="0">
                <a:hlinkClick r:id="rId3"/>
              </a:rPr>
              <a:t>/</a:t>
            </a:r>
            <a:endParaRPr lang="en-US" dirty="0" smtClean="0"/>
          </a:p>
          <a:p>
            <a:pPr>
              <a:spcBef>
                <a:spcPts val="0"/>
              </a:spcBef>
            </a:pPr>
            <a:endParaRPr lang="en-US" dirty="0" smtClean="0"/>
          </a:p>
        </p:txBody>
      </p:sp>
      <p:sp>
        <p:nvSpPr>
          <p:cNvPr id="4" name="Slide Number Placeholder 3"/>
          <p:cNvSpPr>
            <a:spLocks noGrp="1"/>
          </p:cNvSpPr>
          <p:nvPr>
            <p:ph type="sldNum" sz="quarter" idx="12"/>
          </p:nvPr>
        </p:nvSpPr>
        <p:spPr/>
        <p:txBody>
          <a:bodyPr/>
          <a:lstStyle/>
          <a:p>
            <a:fld id="{0D030A33-802B-4AB5-B889-9B3778742DCC}" type="slidenum">
              <a:rPr lang="en-US" altLang="en-US" smtClean="0"/>
              <a:pPr/>
              <a:t>3</a:t>
            </a:fld>
            <a:endParaRPr lang="en-US" altLang="en-US" dirty="0"/>
          </a:p>
        </p:txBody>
      </p:sp>
    </p:spTree>
    <p:extLst>
      <p:ext uri="{BB962C8B-B14F-4D97-AF65-F5344CB8AC3E}">
        <p14:creationId xmlns:p14="http://schemas.microsoft.com/office/powerpoint/2010/main" val="245519499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762000"/>
            <a:ext cx="8153400" cy="1143000"/>
          </a:xfrm>
        </p:spPr>
        <p:txBody>
          <a:bodyPr/>
          <a:lstStyle/>
          <a:p>
            <a:r>
              <a:rPr lang="en-US" sz="3600" dirty="0" smtClean="0"/>
              <a:t>Smart Inverters</a:t>
            </a:r>
            <a:endParaRPr lang="en-US" sz="3600" dirty="0"/>
          </a:p>
        </p:txBody>
      </p:sp>
      <p:sp>
        <p:nvSpPr>
          <p:cNvPr id="3" name="Content Placeholder 2"/>
          <p:cNvSpPr>
            <a:spLocks noGrp="1"/>
          </p:cNvSpPr>
          <p:nvPr>
            <p:ph idx="1"/>
          </p:nvPr>
        </p:nvSpPr>
        <p:spPr>
          <a:xfrm>
            <a:off x="533400" y="1981200"/>
            <a:ext cx="8458200" cy="4267200"/>
          </a:xfrm>
        </p:spPr>
        <p:txBody>
          <a:bodyPr/>
          <a:lstStyle/>
          <a:p>
            <a:pPr>
              <a:spcBef>
                <a:spcPts val="0"/>
              </a:spcBef>
              <a:spcAft>
                <a:spcPts val="1200"/>
              </a:spcAft>
            </a:pPr>
            <a:r>
              <a:rPr lang="en-US" dirty="0" smtClean="0"/>
              <a:t>CPUC’s </a:t>
            </a:r>
            <a:r>
              <a:rPr lang="en-US" dirty="0"/>
              <a:t>Rule </a:t>
            </a:r>
            <a:r>
              <a:rPr lang="en-US" sz="3600" dirty="0"/>
              <a:t>21</a:t>
            </a:r>
            <a:r>
              <a:rPr lang="en-US" dirty="0"/>
              <a:t> </a:t>
            </a:r>
            <a:r>
              <a:rPr lang="en-US" dirty="0" smtClean="0"/>
              <a:t>tariff</a:t>
            </a:r>
          </a:p>
          <a:p>
            <a:pPr marL="0" indent="0">
              <a:spcBef>
                <a:spcPts val="0"/>
              </a:spcBef>
              <a:spcAft>
                <a:spcPts val="1200"/>
              </a:spcAft>
              <a:buNone/>
            </a:pPr>
            <a:endParaRPr lang="en-US" dirty="0" smtClean="0"/>
          </a:p>
          <a:p>
            <a:pPr>
              <a:spcBef>
                <a:spcPts val="0"/>
              </a:spcBef>
              <a:spcAft>
                <a:spcPts val="1200"/>
              </a:spcAft>
            </a:pPr>
            <a:r>
              <a:rPr lang="en-US" dirty="0" smtClean="0"/>
              <a:t>Smart </a:t>
            </a:r>
            <a:r>
              <a:rPr lang="en-US" dirty="0"/>
              <a:t>inverter requirements to interconnect </a:t>
            </a:r>
            <a:endParaRPr lang="en-US" dirty="0" smtClean="0"/>
          </a:p>
          <a:p>
            <a:pPr lvl="1">
              <a:spcBef>
                <a:spcPts val="0"/>
              </a:spcBef>
              <a:spcAft>
                <a:spcPts val="1200"/>
              </a:spcAft>
              <a:buFont typeface="Wingdings" panose="05000000000000000000" pitchFamily="2" charset="2"/>
              <a:buChar char="v"/>
            </a:pPr>
            <a:r>
              <a:rPr lang="en-US" dirty="0" smtClean="0"/>
              <a:t>The territory of California </a:t>
            </a:r>
            <a:r>
              <a:rPr lang="en-US" dirty="0"/>
              <a:t>Investor Owned Utilities (IOUs) </a:t>
            </a:r>
            <a:endParaRPr lang="en-US" dirty="0" smtClean="0"/>
          </a:p>
          <a:p>
            <a:pPr lvl="2">
              <a:spcBef>
                <a:spcPts val="0"/>
              </a:spcBef>
              <a:spcAft>
                <a:spcPts val="1200"/>
              </a:spcAft>
              <a:buFont typeface="Wingdings" panose="05000000000000000000" pitchFamily="2" charset="2"/>
              <a:buChar char="Ø"/>
            </a:pPr>
            <a:r>
              <a:rPr lang="en-US" dirty="0" smtClean="0"/>
              <a:t>Pacific Gas &amp; Electric Company (PG&amp;E)</a:t>
            </a:r>
          </a:p>
          <a:p>
            <a:pPr lvl="2">
              <a:spcBef>
                <a:spcPts val="0"/>
              </a:spcBef>
              <a:spcAft>
                <a:spcPts val="1200"/>
              </a:spcAft>
              <a:buFont typeface="Wingdings" panose="05000000000000000000" pitchFamily="2" charset="2"/>
              <a:buChar char="Ø"/>
            </a:pPr>
            <a:r>
              <a:rPr lang="en-US" dirty="0"/>
              <a:t>Southern California </a:t>
            </a:r>
            <a:r>
              <a:rPr lang="en-US" dirty="0" smtClean="0"/>
              <a:t>Edison (SCE)</a:t>
            </a:r>
          </a:p>
          <a:p>
            <a:pPr lvl="2">
              <a:spcBef>
                <a:spcPts val="0"/>
              </a:spcBef>
              <a:spcAft>
                <a:spcPts val="1200"/>
              </a:spcAft>
              <a:buFont typeface="Wingdings" panose="05000000000000000000" pitchFamily="2" charset="2"/>
              <a:buChar char="Ø"/>
            </a:pPr>
            <a:r>
              <a:rPr lang="en-US" dirty="0"/>
              <a:t>San Diego Gas &amp; </a:t>
            </a:r>
            <a:r>
              <a:rPr lang="en-US" dirty="0" smtClean="0"/>
              <a:t>Electric (SDG&amp;E)</a:t>
            </a:r>
            <a:endParaRPr lang="en-US" dirty="0"/>
          </a:p>
        </p:txBody>
      </p:sp>
      <p:sp>
        <p:nvSpPr>
          <p:cNvPr id="4" name="Slide Number Placeholder 3"/>
          <p:cNvSpPr>
            <a:spLocks noGrp="1"/>
          </p:cNvSpPr>
          <p:nvPr>
            <p:ph type="sldNum" sz="quarter" idx="12"/>
          </p:nvPr>
        </p:nvSpPr>
        <p:spPr/>
        <p:txBody>
          <a:bodyPr/>
          <a:lstStyle/>
          <a:p>
            <a:fld id="{0D030A33-802B-4AB5-B889-9B3778742DCC}" type="slidenum">
              <a:rPr lang="en-US" altLang="en-US" smtClean="0"/>
              <a:pPr/>
              <a:t>4</a:t>
            </a:fld>
            <a:endParaRPr lang="en-US" altLang="en-US" dirty="0"/>
          </a:p>
        </p:txBody>
      </p:sp>
    </p:spTree>
    <p:extLst>
      <p:ext uri="{BB962C8B-B14F-4D97-AF65-F5344CB8AC3E}">
        <p14:creationId xmlns:p14="http://schemas.microsoft.com/office/powerpoint/2010/main" val="32150249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bwMode="auto">
          <a:xfrm>
            <a:off x="533400" y="990600"/>
            <a:ext cx="81534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000" b="1">
                <a:solidFill>
                  <a:schemeClr val="tx1"/>
                </a:solidFill>
                <a:latin typeface="Candara" pitchFamily="34" charset="0"/>
                <a:ea typeface="+mj-ea"/>
                <a:cs typeface="+mj-cs"/>
              </a:defRPr>
            </a:lvl1pPr>
            <a:lvl2pPr algn="ctr" rtl="0" eaLnBrk="0" fontAlgn="base" hangingPunct="0">
              <a:spcBef>
                <a:spcPct val="0"/>
              </a:spcBef>
              <a:spcAft>
                <a:spcPct val="0"/>
              </a:spcAft>
              <a:defRPr sz="4000" b="1">
                <a:solidFill>
                  <a:schemeClr val="tx1"/>
                </a:solidFill>
                <a:latin typeface="Candara" pitchFamily="34" charset="0"/>
              </a:defRPr>
            </a:lvl2pPr>
            <a:lvl3pPr algn="ctr" rtl="0" eaLnBrk="0" fontAlgn="base" hangingPunct="0">
              <a:spcBef>
                <a:spcPct val="0"/>
              </a:spcBef>
              <a:spcAft>
                <a:spcPct val="0"/>
              </a:spcAft>
              <a:defRPr sz="4000" b="1">
                <a:solidFill>
                  <a:schemeClr val="tx1"/>
                </a:solidFill>
                <a:latin typeface="Candara" pitchFamily="34" charset="0"/>
              </a:defRPr>
            </a:lvl3pPr>
            <a:lvl4pPr algn="ctr" rtl="0" eaLnBrk="0" fontAlgn="base" hangingPunct="0">
              <a:spcBef>
                <a:spcPct val="0"/>
              </a:spcBef>
              <a:spcAft>
                <a:spcPct val="0"/>
              </a:spcAft>
              <a:defRPr sz="4000" b="1">
                <a:solidFill>
                  <a:schemeClr val="tx1"/>
                </a:solidFill>
                <a:latin typeface="Candara" pitchFamily="34" charset="0"/>
              </a:defRPr>
            </a:lvl4pPr>
            <a:lvl5pPr algn="ctr" rtl="0" eaLnBrk="0" fontAlgn="base" hangingPunct="0">
              <a:spcBef>
                <a:spcPct val="0"/>
              </a:spcBef>
              <a:spcAft>
                <a:spcPct val="0"/>
              </a:spcAft>
              <a:defRPr sz="4000" b="1">
                <a:solidFill>
                  <a:schemeClr val="tx1"/>
                </a:solidFill>
                <a:latin typeface="Candara" pitchFamily="34" charset="0"/>
              </a:defRPr>
            </a:lvl5pPr>
            <a:lvl6pPr marL="457200" algn="l" rtl="0" eaLnBrk="0" fontAlgn="base" hangingPunct="0">
              <a:spcBef>
                <a:spcPct val="0"/>
              </a:spcBef>
              <a:spcAft>
                <a:spcPct val="0"/>
              </a:spcAft>
              <a:defRPr sz="3600">
                <a:solidFill>
                  <a:srgbClr val="3399FF"/>
                </a:solidFill>
                <a:latin typeface="Times" pitchFamily="1" charset="0"/>
              </a:defRPr>
            </a:lvl6pPr>
            <a:lvl7pPr marL="914400" algn="l" rtl="0" eaLnBrk="0" fontAlgn="base" hangingPunct="0">
              <a:spcBef>
                <a:spcPct val="0"/>
              </a:spcBef>
              <a:spcAft>
                <a:spcPct val="0"/>
              </a:spcAft>
              <a:defRPr sz="3600">
                <a:solidFill>
                  <a:srgbClr val="3399FF"/>
                </a:solidFill>
                <a:latin typeface="Times" pitchFamily="1" charset="0"/>
              </a:defRPr>
            </a:lvl7pPr>
            <a:lvl8pPr marL="1371600" algn="l" rtl="0" eaLnBrk="0" fontAlgn="base" hangingPunct="0">
              <a:spcBef>
                <a:spcPct val="0"/>
              </a:spcBef>
              <a:spcAft>
                <a:spcPct val="0"/>
              </a:spcAft>
              <a:defRPr sz="3600">
                <a:solidFill>
                  <a:srgbClr val="3399FF"/>
                </a:solidFill>
                <a:latin typeface="Times" pitchFamily="1" charset="0"/>
              </a:defRPr>
            </a:lvl8pPr>
            <a:lvl9pPr marL="1828800" algn="l" rtl="0" eaLnBrk="0" fontAlgn="base" hangingPunct="0">
              <a:spcBef>
                <a:spcPct val="0"/>
              </a:spcBef>
              <a:spcAft>
                <a:spcPct val="0"/>
              </a:spcAft>
              <a:defRPr sz="3600">
                <a:solidFill>
                  <a:srgbClr val="3399FF"/>
                </a:solidFill>
                <a:latin typeface="Times" pitchFamily="1" charset="0"/>
              </a:defRPr>
            </a:lvl9pPr>
          </a:lstStyle>
          <a:p>
            <a:r>
              <a:rPr lang="en-US" sz="3600" kern="0" dirty="0" smtClean="0"/>
              <a:t>Energy Commission’s Inverter List</a:t>
            </a:r>
            <a:endParaRPr lang="en-US" sz="3600" kern="0" dirty="0"/>
          </a:p>
        </p:txBody>
      </p:sp>
      <p:graphicFrame>
        <p:nvGraphicFramePr>
          <p:cNvPr id="7" name="Table 6"/>
          <p:cNvGraphicFramePr>
            <a:graphicFrameLocks noGrp="1"/>
          </p:cNvGraphicFramePr>
          <p:nvPr>
            <p:extLst>
              <p:ext uri="{D42A27DB-BD31-4B8C-83A1-F6EECF244321}">
                <p14:modId xmlns:p14="http://schemas.microsoft.com/office/powerpoint/2010/main" val="3295519467"/>
              </p:ext>
            </p:extLst>
          </p:nvPr>
        </p:nvGraphicFramePr>
        <p:xfrm>
          <a:off x="228600" y="1953160"/>
          <a:ext cx="8458200" cy="4238465"/>
        </p:xfrm>
        <a:graphic>
          <a:graphicData uri="http://schemas.openxmlformats.org/drawingml/2006/table">
            <a:tbl>
              <a:tblPr firstRow="1" bandRow="1">
                <a:effectLst/>
                <a:tableStyleId>{3C2FFA5D-87B4-456A-9821-1D502468CF0F}</a:tableStyleId>
              </a:tblPr>
              <a:tblGrid>
                <a:gridCol w="2819400">
                  <a:extLst>
                    <a:ext uri="{9D8B030D-6E8A-4147-A177-3AD203B41FA5}">
                      <a16:colId xmlns:a16="http://schemas.microsoft.com/office/drawing/2014/main" val="2795398854"/>
                    </a:ext>
                  </a:extLst>
                </a:gridCol>
                <a:gridCol w="2819400">
                  <a:extLst>
                    <a:ext uri="{9D8B030D-6E8A-4147-A177-3AD203B41FA5}">
                      <a16:colId xmlns:a16="http://schemas.microsoft.com/office/drawing/2014/main" val="78237358"/>
                    </a:ext>
                  </a:extLst>
                </a:gridCol>
                <a:gridCol w="2819400">
                  <a:extLst>
                    <a:ext uri="{9D8B030D-6E8A-4147-A177-3AD203B41FA5}">
                      <a16:colId xmlns:a16="http://schemas.microsoft.com/office/drawing/2014/main" val="3150163990"/>
                    </a:ext>
                  </a:extLst>
                </a:gridCol>
              </a:tblGrid>
              <a:tr h="1633119">
                <a:tc>
                  <a:txBody>
                    <a:bodyPr/>
                    <a:lstStyle/>
                    <a:p>
                      <a:pPr algn="ctr"/>
                      <a:endParaRPr lang="en-US" dirty="0"/>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dirty="0" smtClean="0">
                        <a:solidFill>
                          <a:srgbClr val="0066FF"/>
                        </a:solidFil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b="0" dirty="0" smtClean="0">
                          <a:solidFill>
                            <a:schemeClr val="tx1"/>
                          </a:solidFill>
                        </a:rPr>
                        <a:t>Grid</a:t>
                      </a:r>
                      <a:r>
                        <a:rPr lang="en-US" b="0" baseline="0" dirty="0" smtClean="0">
                          <a:solidFill>
                            <a:schemeClr val="tx1"/>
                          </a:solidFill>
                        </a:rPr>
                        <a:t> Support Utility Interactive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b="1" baseline="0" dirty="0" smtClean="0">
                          <a:solidFill>
                            <a:schemeClr val="tx1"/>
                          </a:solidFill>
                        </a:rPr>
                        <a:t>(</a:t>
                      </a:r>
                      <a:r>
                        <a:rPr lang="en-US" b="1" u="sng" baseline="0" dirty="0" smtClean="0">
                          <a:solidFill>
                            <a:schemeClr val="tx1"/>
                          </a:solidFill>
                        </a:rPr>
                        <a:t>Smart Inverters</a:t>
                      </a:r>
                      <a:r>
                        <a:rPr lang="en-US" b="1" baseline="0" dirty="0" smtClean="0">
                          <a:solidFill>
                            <a:schemeClr val="tx1"/>
                          </a:solidFill>
                        </a:rPr>
                        <a:t>, listed since September 2017)</a:t>
                      </a:r>
                      <a:endParaRPr lang="en-US" b="1" dirty="0" smtClean="0">
                        <a:solidFill>
                          <a:schemeClr val="tx1"/>
                        </a:solidFill>
                      </a:endParaRPr>
                    </a:p>
                    <a:p>
                      <a:pPr algn="ctr"/>
                      <a:endParaRPr lang="en-US" dirty="0">
                        <a:solidFill>
                          <a:srgbClr val="0066FF"/>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3CC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0" dirty="0" smtClean="0">
                          <a:solidFill>
                            <a:schemeClr val="tx1"/>
                          </a:solidFill>
                        </a:rPr>
                        <a:t>Utility</a:t>
                      </a:r>
                      <a:r>
                        <a:rPr lang="en-US" b="0" baseline="0" dirty="0" smtClean="0">
                          <a:solidFill>
                            <a:schemeClr val="tx1"/>
                          </a:solidFill>
                        </a:rPr>
                        <a:t> Interactive </a:t>
                      </a:r>
                      <a:endParaRPr lang="en-US" b="0" dirty="0" smtClean="0">
                        <a:solidFill>
                          <a:schemeClr val="tx1"/>
                        </a:solidFill>
                      </a:endParaRPr>
                    </a:p>
                    <a:p>
                      <a:pPr algn="ctr"/>
                      <a:r>
                        <a:rPr lang="en-US" dirty="0" smtClean="0">
                          <a:solidFill>
                            <a:schemeClr val="tx1"/>
                          </a:solidFill>
                        </a:rPr>
                        <a:t>(</a:t>
                      </a:r>
                      <a:r>
                        <a:rPr lang="en-US" u="sng" dirty="0" smtClean="0">
                          <a:solidFill>
                            <a:schemeClr val="tx1"/>
                          </a:solidFill>
                        </a:rPr>
                        <a:t>Non-Smart Inverters</a:t>
                      </a:r>
                      <a:r>
                        <a:rPr lang="en-US" dirty="0" smtClean="0">
                          <a:solidFill>
                            <a:schemeClr val="tx1"/>
                          </a:solidFill>
                        </a:rPr>
                        <a:t>)</a:t>
                      </a:r>
                      <a:endParaRPr lang="en-US"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3CCFF"/>
                    </a:solidFill>
                  </a:tcPr>
                </a:tc>
                <a:extLst>
                  <a:ext uri="{0D108BD9-81ED-4DB2-BD59-A6C34878D82A}">
                    <a16:rowId xmlns:a16="http://schemas.microsoft.com/office/drawing/2014/main" val="3830190536"/>
                  </a:ext>
                </a:extLst>
              </a:tr>
              <a:tr h="576680">
                <a:tc>
                  <a:txBody>
                    <a:bodyPr/>
                    <a:lstStyle/>
                    <a:p>
                      <a:pPr algn="ctr"/>
                      <a:r>
                        <a:rPr lang="en-US" dirty="0" smtClean="0"/>
                        <a:t>Added from Last Year</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3CCFF">
                        <a:alpha val="40000"/>
                      </a:srgbClr>
                    </a:solidFill>
                  </a:tcPr>
                </a:tc>
                <a:tc>
                  <a:txBody>
                    <a:bodyPr/>
                    <a:lstStyle/>
                    <a:p>
                      <a:pPr marL="0" algn="ctr" defTabSz="914400" rtl="0" eaLnBrk="1" fontAlgn="ctr" latinLnBrk="0" hangingPunct="1"/>
                      <a:r>
                        <a:rPr lang="en-US" sz="2400" kern="1200" dirty="0" smtClean="0">
                          <a:solidFill>
                            <a:schemeClr val="dk1"/>
                          </a:solidFill>
                          <a:latin typeface="+mn-lt"/>
                          <a:ea typeface="+mn-ea"/>
                          <a:cs typeface="+mn-cs"/>
                        </a:rPr>
                        <a:t>470</a:t>
                      </a:r>
                      <a:endParaRPr lang="en-US" sz="2400" kern="1200" dirty="0">
                        <a:solidFill>
                          <a:schemeClr val="dk1"/>
                        </a:solidFill>
                        <a:latin typeface="+mn-lt"/>
                        <a:ea typeface="+mn-ea"/>
                        <a:cs typeface="+mn-cs"/>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3CCFF">
                        <a:alpha val="40000"/>
                      </a:srgbClr>
                    </a:solidFill>
                  </a:tcPr>
                </a:tc>
                <a:tc>
                  <a:txBody>
                    <a:bodyPr/>
                    <a:lstStyle/>
                    <a:p>
                      <a:pPr marL="0" algn="ctr" defTabSz="914400" rtl="0" eaLnBrk="1" latinLnBrk="0" hangingPunct="1"/>
                      <a:r>
                        <a:rPr lang="en-US" sz="2400" kern="1200" dirty="0" smtClean="0">
                          <a:solidFill>
                            <a:schemeClr val="dk1"/>
                          </a:solidFill>
                          <a:latin typeface="+mn-lt"/>
                          <a:ea typeface="+mn-ea"/>
                          <a:cs typeface="+mn-cs"/>
                        </a:rPr>
                        <a:t>110</a:t>
                      </a:r>
                      <a:endParaRPr lang="en-US" sz="2400" kern="1200" dirty="0">
                        <a:solidFill>
                          <a:schemeClr val="dk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3CCFF">
                        <a:alpha val="40000"/>
                      </a:srgbClr>
                    </a:solidFill>
                  </a:tcPr>
                </a:tc>
                <a:extLst>
                  <a:ext uri="{0D108BD9-81ED-4DB2-BD59-A6C34878D82A}">
                    <a16:rowId xmlns:a16="http://schemas.microsoft.com/office/drawing/2014/main" val="4246735877"/>
                  </a:ext>
                </a:extLst>
              </a:tr>
              <a:tr h="609600">
                <a:tc>
                  <a:txBody>
                    <a:bodyPr/>
                    <a:lstStyle/>
                    <a:p>
                      <a:pPr algn="ctr"/>
                      <a:r>
                        <a:rPr lang="en-US" dirty="0" smtClean="0"/>
                        <a:t>Total on the List</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3CCFF"/>
                    </a:solidFill>
                  </a:tcPr>
                </a:tc>
                <a:tc>
                  <a:txBody>
                    <a:bodyPr/>
                    <a:lstStyle/>
                    <a:p>
                      <a:pPr marL="0" algn="ctr" defTabSz="914400" rtl="0" eaLnBrk="1" fontAlgn="ctr" latinLnBrk="0" hangingPunct="1"/>
                      <a:r>
                        <a:rPr lang="en-US" sz="2400" kern="1200" dirty="0" smtClean="0">
                          <a:solidFill>
                            <a:schemeClr val="dk1"/>
                          </a:solidFill>
                          <a:latin typeface="+mn-lt"/>
                          <a:ea typeface="+mn-ea"/>
                          <a:cs typeface="+mn-cs"/>
                        </a:rPr>
                        <a:t>470 / 3,500</a:t>
                      </a:r>
                      <a:endParaRPr lang="en-US" sz="2400" kern="1200" dirty="0">
                        <a:solidFill>
                          <a:schemeClr val="dk1"/>
                        </a:solidFill>
                        <a:latin typeface="+mn-lt"/>
                        <a:ea typeface="+mn-ea"/>
                        <a:cs typeface="+mn-cs"/>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3CCFF"/>
                    </a:solidFill>
                  </a:tcPr>
                </a:tc>
                <a:tc>
                  <a:txBody>
                    <a:bodyPr/>
                    <a:lstStyle/>
                    <a:p>
                      <a:pPr marL="0" algn="ctr" defTabSz="914400" rtl="0" eaLnBrk="1" latinLnBrk="0" hangingPunct="1"/>
                      <a:r>
                        <a:rPr lang="en-US" sz="2400" kern="1200" dirty="0" smtClean="0">
                          <a:solidFill>
                            <a:schemeClr val="dk1"/>
                          </a:solidFill>
                          <a:latin typeface="+mn-lt"/>
                          <a:ea typeface="+mn-ea"/>
                          <a:cs typeface="+mn-cs"/>
                        </a:rPr>
                        <a:t>3,000 / 3,500</a:t>
                      </a:r>
                      <a:endParaRPr lang="en-US" sz="2400" kern="1200" dirty="0">
                        <a:solidFill>
                          <a:schemeClr val="dk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3CCFF"/>
                    </a:solidFill>
                  </a:tcPr>
                </a:tc>
                <a:extLst>
                  <a:ext uri="{0D108BD9-81ED-4DB2-BD59-A6C34878D82A}">
                    <a16:rowId xmlns:a16="http://schemas.microsoft.com/office/drawing/2014/main" val="1578730776"/>
                  </a:ext>
                </a:extLst>
              </a:tr>
              <a:tr h="685800">
                <a:tc>
                  <a:txBody>
                    <a:bodyPr/>
                    <a:lstStyle/>
                    <a:p>
                      <a:pPr algn="ctr"/>
                      <a:r>
                        <a:rPr lang="en-US" dirty="0" smtClean="0"/>
                        <a:t>% of Total Equipment on the List</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3CCFF">
                        <a:alpha val="40000"/>
                      </a:srgbClr>
                    </a:solidFill>
                  </a:tcPr>
                </a:tc>
                <a:tc>
                  <a:txBody>
                    <a:bodyPr/>
                    <a:lstStyle/>
                    <a:p>
                      <a:pPr algn="ctr"/>
                      <a:r>
                        <a:rPr lang="en-US" sz="2400" dirty="0" smtClean="0"/>
                        <a:t>~ 13%</a:t>
                      </a:r>
                      <a:endParaRPr lang="en-US" sz="2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3CCFF">
                        <a:alpha val="40000"/>
                      </a:srgbClr>
                    </a:solidFill>
                  </a:tcPr>
                </a:tc>
                <a:tc>
                  <a:txBody>
                    <a:bodyPr/>
                    <a:lstStyle/>
                    <a:p>
                      <a:pPr algn="ctr"/>
                      <a:r>
                        <a:rPr lang="en-US" sz="2400" dirty="0" smtClean="0"/>
                        <a:t>~ 87%</a:t>
                      </a:r>
                      <a:endParaRPr lang="en-US" sz="2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3CCFF">
                        <a:alpha val="40000"/>
                      </a:srgbClr>
                    </a:solidFill>
                  </a:tcPr>
                </a:tc>
                <a:extLst>
                  <a:ext uri="{0D108BD9-81ED-4DB2-BD59-A6C34878D82A}">
                    <a16:rowId xmlns:a16="http://schemas.microsoft.com/office/drawing/2014/main" val="1615696959"/>
                  </a:ext>
                </a:extLst>
              </a:tr>
              <a:tr h="629025">
                <a:tc>
                  <a:txBody>
                    <a:bodyPr/>
                    <a:lstStyle/>
                    <a:p>
                      <a:pPr algn="ctr"/>
                      <a:r>
                        <a:rPr lang="en-US" dirty="0" smtClean="0"/>
                        <a:t>Number of Manufacturers</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3CCFF"/>
                    </a:solidFill>
                  </a:tcPr>
                </a:tc>
                <a:tc>
                  <a:txBody>
                    <a:bodyPr/>
                    <a:lstStyle/>
                    <a:p>
                      <a:pPr algn="ctr"/>
                      <a:r>
                        <a:rPr lang="en-US" sz="2400" dirty="0" smtClean="0"/>
                        <a:t>34</a:t>
                      </a:r>
                      <a:endParaRPr lang="en-US" sz="2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3CCFF"/>
                    </a:solidFill>
                  </a:tcPr>
                </a:tc>
                <a:tc>
                  <a:txBody>
                    <a:bodyPr/>
                    <a:lstStyle/>
                    <a:p>
                      <a:pPr algn="ctr"/>
                      <a:r>
                        <a:rPr lang="en-US" sz="2400" dirty="0" smtClean="0"/>
                        <a:t>171</a:t>
                      </a:r>
                      <a:endParaRPr lang="en-US" sz="2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3CCFF"/>
                    </a:solidFill>
                  </a:tcPr>
                </a:tc>
                <a:extLst>
                  <a:ext uri="{0D108BD9-81ED-4DB2-BD59-A6C34878D82A}">
                    <a16:rowId xmlns:a16="http://schemas.microsoft.com/office/drawing/2014/main" val="72491858"/>
                  </a:ext>
                </a:extLst>
              </a:tr>
            </a:tbl>
          </a:graphicData>
        </a:graphic>
      </p:graphicFrame>
      <p:sp>
        <p:nvSpPr>
          <p:cNvPr id="4" name="Slide Number Placeholder 3"/>
          <p:cNvSpPr>
            <a:spLocks noGrp="1"/>
          </p:cNvSpPr>
          <p:nvPr>
            <p:ph type="sldNum" sz="quarter" idx="12"/>
          </p:nvPr>
        </p:nvSpPr>
        <p:spPr>
          <a:xfrm>
            <a:off x="6553200" y="6248400"/>
            <a:ext cx="1905000" cy="457200"/>
          </a:xfrm>
        </p:spPr>
        <p:txBody>
          <a:bodyPr/>
          <a:lstStyle/>
          <a:p>
            <a:r>
              <a:rPr lang="en-US" altLang="en-US" dirty="0" smtClean="0"/>
              <a:t>5</a:t>
            </a:r>
            <a:endParaRPr lang="en-US" altLang="en-US" dirty="0"/>
          </a:p>
        </p:txBody>
      </p:sp>
    </p:spTree>
    <p:extLst>
      <p:ext uri="{BB962C8B-B14F-4D97-AF65-F5344CB8AC3E}">
        <p14:creationId xmlns:p14="http://schemas.microsoft.com/office/powerpoint/2010/main" val="3972758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644570"/>
            <a:ext cx="6705600" cy="1143000"/>
          </a:xfrm>
        </p:spPr>
        <p:txBody>
          <a:bodyPr/>
          <a:lstStyle/>
          <a:p>
            <a:r>
              <a:rPr lang="en-US" dirty="0" smtClean="0"/>
              <a:t>Scheduled Panelists</a:t>
            </a:r>
            <a:endParaRPr lang="en-US" dirty="0"/>
          </a:p>
        </p:txBody>
      </p:sp>
      <p:sp>
        <p:nvSpPr>
          <p:cNvPr id="4" name="Slide Number Placeholder 3"/>
          <p:cNvSpPr>
            <a:spLocks noGrp="1"/>
          </p:cNvSpPr>
          <p:nvPr>
            <p:ph type="sldNum" sz="quarter" idx="12"/>
          </p:nvPr>
        </p:nvSpPr>
        <p:spPr/>
        <p:txBody>
          <a:bodyPr/>
          <a:lstStyle/>
          <a:p>
            <a:fld id="{0D030A33-802B-4AB5-B889-9B3778742DCC}" type="slidenum">
              <a:rPr lang="en-US" altLang="en-US" smtClean="0"/>
              <a:pPr/>
              <a:t>6</a:t>
            </a:fld>
            <a:endParaRPr lang="en-US" altLang="en-US" dirty="0"/>
          </a:p>
        </p:txBody>
      </p:sp>
      <p:sp>
        <p:nvSpPr>
          <p:cNvPr id="8" name="TextBox 7"/>
          <p:cNvSpPr txBox="1"/>
          <p:nvPr/>
        </p:nvSpPr>
        <p:spPr>
          <a:xfrm>
            <a:off x="1447800" y="1646442"/>
            <a:ext cx="7882759" cy="5078313"/>
          </a:xfrm>
          <a:prstGeom prst="rect">
            <a:avLst/>
          </a:prstGeom>
          <a:noFill/>
        </p:spPr>
        <p:txBody>
          <a:bodyPr wrap="square" rtlCol="0">
            <a:spAutoFit/>
          </a:bodyPr>
          <a:lstStyle/>
          <a:p>
            <a:pPr marL="342900" indent="-342900" algn="l">
              <a:lnSpc>
                <a:spcPct val="150000"/>
              </a:lnSpc>
              <a:buFont typeface="Arial" panose="020B0604020202020204" pitchFamily="34" charset="0"/>
              <a:buChar char="•"/>
            </a:pPr>
            <a:r>
              <a:rPr lang="en-US" sz="2000" dirty="0">
                <a:solidFill>
                  <a:schemeClr val="tx1"/>
                </a:solidFill>
                <a:latin typeface="Candara" pitchFamily="34" charset="0"/>
              </a:rPr>
              <a:t>Benjamin </a:t>
            </a:r>
            <a:r>
              <a:rPr lang="en-US" sz="2000" dirty="0" err="1">
                <a:solidFill>
                  <a:schemeClr val="tx1"/>
                </a:solidFill>
                <a:latin typeface="Candara" pitchFamily="34" charset="0"/>
              </a:rPr>
              <a:t>Airth</a:t>
            </a:r>
            <a:r>
              <a:rPr lang="en-US" sz="2000" dirty="0">
                <a:solidFill>
                  <a:schemeClr val="tx1"/>
                </a:solidFill>
                <a:latin typeface="Candara" pitchFamily="34" charset="0"/>
              </a:rPr>
              <a:t>, </a:t>
            </a:r>
            <a:r>
              <a:rPr lang="en-US" sz="2000" b="1" dirty="0">
                <a:solidFill>
                  <a:schemeClr val="tx1"/>
                </a:solidFill>
                <a:latin typeface="Candara" pitchFamily="34" charset="0"/>
              </a:rPr>
              <a:t>Center for Sustainable Energy </a:t>
            </a:r>
          </a:p>
          <a:p>
            <a:pPr marL="342900" indent="-342900" algn="l">
              <a:lnSpc>
                <a:spcPct val="150000"/>
              </a:lnSpc>
              <a:buFont typeface="Arial" panose="020B0604020202020204" pitchFamily="34" charset="0"/>
              <a:buChar char="•"/>
            </a:pPr>
            <a:r>
              <a:rPr lang="en-US" sz="2000" dirty="0" smtClean="0">
                <a:solidFill>
                  <a:schemeClr val="tx1"/>
                </a:solidFill>
                <a:latin typeface="Candara" pitchFamily="34" charset="0"/>
              </a:rPr>
              <a:t>Magnus </a:t>
            </a:r>
            <a:r>
              <a:rPr lang="en-US" sz="2000" dirty="0" err="1">
                <a:solidFill>
                  <a:schemeClr val="tx1"/>
                </a:solidFill>
                <a:latin typeface="Candara" pitchFamily="34" charset="0"/>
              </a:rPr>
              <a:t>Asbo</a:t>
            </a:r>
            <a:r>
              <a:rPr lang="en-US" sz="2000" dirty="0">
                <a:solidFill>
                  <a:schemeClr val="tx1"/>
                </a:solidFill>
                <a:latin typeface="Candara" pitchFamily="34" charset="0"/>
              </a:rPr>
              <a:t> , </a:t>
            </a:r>
            <a:r>
              <a:rPr lang="en-US" sz="2000" b="1" dirty="0" err="1">
                <a:solidFill>
                  <a:schemeClr val="tx1"/>
                </a:solidFill>
                <a:latin typeface="Candara" pitchFamily="34" charset="0"/>
              </a:rPr>
              <a:t>SolarEdge</a:t>
            </a:r>
            <a:endParaRPr lang="en-US" sz="2000" b="1" dirty="0">
              <a:solidFill>
                <a:schemeClr val="tx1"/>
              </a:solidFill>
              <a:latin typeface="Candara" pitchFamily="34" charset="0"/>
            </a:endParaRPr>
          </a:p>
          <a:p>
            <a:pPr marL="342900" indent="-342900" algn="l">
              <a:lnSpc>
                <a:spcPct val="150000"/>
              </a:lnSpc>
              <a:buFont typeface="Arial" panose="020B0604020202020204" pitchFamily="34" charset="0"/>
              <a:buChar char="•"/>
            </a:pPr>
            <a:r>
              <a:rPr lang="en-US" sz="2000" dirty="0" smtClean="0">
                <a:solidFill>
                  <a:schemeClr val="tx1"/>
                </a:solidFill>
                <a:latin typeface="Candara" pitchFamily="34" charset="0"/>
              </a:rPr>
              <a:t>John </a:t>
            </a:r>
            <a:r>
              <a:rPr lang="en-US" sz="2000" dirty="0" err="1">
                <a:solidFill>
                  <a:schemeClr val="tx1"/>
                </a:solidFill>
                <a:latin typeface="Candara" pitchFamily="34" charset="0"/>
              </a:rPr>
              <a:t>Berdner</a:t>
            </a:r>
            <a:r>
              <a:rPr lang="en-US" sz="2000" dirty="0">
                <a:solidFill>
                  <a:schemeClr val="tx1"/>
                </a:solidFill>
                <a:latin typeface="Candara" pitchFamily="34" charset="0"/>
              </a:rPr>
              <a:t>, </a:t>
            </a:r>
            <a:r>
              <a:rPr lang="en-US" sz="2000" b="1" dirty="0" smtClean="0">
                <a:solidFill>
                  <a:schemeClr val="tx1"/>
                </a:solidFill>
                <a:latin typeface="Candara" pitchFamily="34" charset="0"/>
              </a:rPr>
              <a:t>Enphase</a:t>
            </a:r>
          </a:p>
          <a:p>
            <a:pPr marL="342900" indent="-342900" algn="l">
              <a:lnSpc>
                <a:spcPct val="150000"/>
              </a:lnSpc>
              <a:buFont typeface="Arial" panose="020B0604020202020204" pitchFamily="34" charset="0"/>
              <a:buChar char="•"/>
            </a:pPr>
            <a:r>
              <a:rPr lang="en-US" sz="2000" dirty="0">
                <a:solidFill>
                  <a:schemeClr val="tx1"/>
                </a:solidFill>
                <a:latin typeface="Candara" pitchFamily="34" charset="0"/>
              </a:rPr>
              <a:t>Brad </a:t>
            </a:r>
            <a:r>
              <a:rPr lang="en-US" sz="2000" dirty="0" err="1">
                <a:solidFill>
                  <a:schemeClr val="tx1"/>
                </a:solidFill>
                <a:latin typeface="Candara" pitchFamily="34" charset="0"/>
              </a:rPr>
              <a:t>Heavner</a:t>
            </a:r>
            <a:r>
              <a:rPr lang="en-US" sz="2000" dirty="0">
                <a:solidFill>
                  <a:schemeClr val="tx1"/>
                </a:solidFill>
                <a:latin typeface="Candara" pitchFamily="34" charset="0"/>
              </a:rPr>
              <a:t>, </a:t>
            </a:r>
            <a:r>
              <a:rPr lang="en-US" sz="2000" b="1" dirty="0">
                <a:solidFill>
                  <a:schemeClr val="tx1"/>
                </a:solidFill>
                <a:latin typeface="Candara" pitchFamily="34" charset="0"/>
              </a:rPr>
              <a:t>California Solar &amp; Storage </a:t>
            </a:r>
            <a:r>
              <a:rPr lang="en-US" sz="2000" b="1" dirty="0" smtClean="0">
                <a:solidFill>
                  <a:schemeClr val="tx1"/>
                </a:solidFill>
                <a:latin typeface="Candara" pitchFamily="34" charset="0"/>
              </a:rPr>
              <a:t>Association</a:t>
            </a:r>
          </a:p>
          <a:p>
            <a:pPr marL="342900" indent="-342900" algn="l">
              <a:lnSpc>
                <a:spcPct val="150000"/>
              </a:lnSpc>
              <a:buFont typeface="Arial" panose="020B0604020202020204" pitchFamily="34" charset="0"/>
              <a:buChar char="•"/>
            </a:pPr>
            <a:r>
              <a:rPr lang="en-US" sz="2000" dirty="0">
                <a:solidFill>
                  <a:schemeClr val="tx1"/>
                </a:solidFill>
                <a:latin typeface="Candara" pitchFamily="34" charset="0"/>
              </a:rPr>
              <a:t>Ken Parks, </a:t>
            </a:r>
            <a:r>
              <a:rPr lang="en-US" sz="2000" b="1" dirty="0" smtClean="0">
                <a:solidFill>
                  <a:schemeClr val="tx1"/>
                </a:solidFill>
                <a:latin typeface="Candara" pitchFamily="34" charset="0"/>
              </a:rPr>
              <a:t>SDG&amp;E</a:t>
            </a:r>
          </a:p>
          <a:p>
            <a:pPr marL="342900" indent="-342900" algn="l">
              <a:lnSpc>
                <a:spcPct val="150000"/>
              </a:lnSpc>
              <a:buFont typeface="Arial" panose="020B0604020202020204" pitchFamily="34" charset="0"/>
              <a:buChar char="•"/>
            </a:pPr>
            <a:r>
              <a:rPr lang="en-US" sz="2000" dirty="0" smtClean="0">
                <a:solidFill>
                  <a:schemeClr val="tx1"/>
                </a:solidFill>
                <a:latin typeface="Candara" pitchFamily="34" charset="0"/>
              </a:rPr>
              <a:t>Blair </a:t>
            </a:r>
            <a:r>
              <a:rPr lang="en-US" sz="2000" dirty="0">
                <a:solidFill>
                  <a:schemeClr val="tx1"/>
                </a:solidFill>
                <a:latin typeface="Candara" pitchFamily="34" charset="0"/>
              </a:rPr>
              <a:t>Reynolds, </a:t>
            </a:r>
            <a:r>
              <a:rPr lang="en-US" sz="2000" b="1" dirty="0" smtClean="0">
                <a:solidFill>
                  <a:schemeClr val="tx1"/>
                </a:solidFill>
                <a:latin typeface="Candara" pitchFamily="34" charset="0"/>
              </a:rPr>
              <a:t>SMA</a:t>
            </a:r>
          </a:p>
          <a:p>
            <a:pPr marL="342900" indent="-342900" algn="l">
              <a:lnSpc>
                <a:spcPct val="150000"/>
              </a:lnSpc>
              <a:buFont typeface="Arial" panose="020B0604020202020204" pitchFamily="34" charset="0"/>
              <a:buChar char="•"/>
            </a:pPr>
            <a:r>
              <a:rPr lang="en-US" sz="2000" dirty="0" err="1">
                <a:solidFill>
                  <a:schemeClr val="tx1"/>
                </a:solidFill>
                <a:latin typeface="Candara" pitchFamily="34" charset="0"/>
              </a:rPr>
              <a:t>Arash</a:t>
            </a:r>
            <a:r>
              <a:rPr lang="en-US" sz="2000" dirty="0">
                <a:solidFill>
                  <a:schemeClr val="tx1"/>
                </a:solidFill>
                <a:latin typeface="Candara" pitchFamily="34" charset="0"/>
              </a:rPr>
              <a:t> </a:t>
            </a:r>
            <a:r>
              <a:rPr lang="en-US" sz="2000" dirty="0" err="1">
                <a:solidFill>
                  <a:schemeClr val="tx1"/>
                </a:solidFill>
                <a:latin typeface="Candara" pitchFamily="34" charset="0"/>
              </a:rPr>
              <a:t>Saidi</a:t>
            </a:r>
            <a:r>
              <a:rPr lang="en-US" sz="2000" dirty="0">
                <a:solidFill>
                  <a:schemeClr val="tx1"/>
                </a:solidFill>
                <a:latin typeface="Candara" pitchFamily="34" charset="0"/>
              </a:rPr>
              <a:t>, </a:t>
            </a:r>
            <a:r>
              <a:rPr lang="en-US" sz="2000" b="1" dirty="0" smtClean="0">
                <a:solidFill>
                  <a:schemeClr val="tx1"/>
                </a:solidFill>
                <a:latin typeface="Candara" pitchFamily="34" charset="0"/>
              </a:rPr>
              <a:t>LADWP</a:t>
            </a:r>
          </a:p>
          <a:p>
            <a:pPr marL="342900" indent="-342900" algn="l">
              <a:lnSpc>
                <a:spcPct val="150000"/>
              </a:lnSpc>
              <a:buFont typeface="Arial" panose="020B0604020202020204" pitchFamily="34" charset="0"/>
              <a:buChar char="•"/>
            </a:pPr>
            <a:r>
              <a:rPr lang="en-US" sz="2000" dirty="0">
                <a:solidFill>
                  <a:schemeClr val="tx1"/>
                </a:solidFill>
                <a:latin typeface="Candara" pitchFamily="34" charset="0"/>
              </a:rPr>
              <a:t>Roger Salas, </a:t>
            </a:r>
            <a:r>
              <a:rPr lang="en-US" sz="2000" b="1" dirty="0">
                <a:solidFill>
                  <a:schemeClr val="tx1"/>
                </a:solidFill>
                <a:latin typeface="Candara" pitchFamily="34" charset="0"/>
              </a:rPr>
              <a:t>SCE</a:t>
            </a:r>
          </a:p>
          <a:p>
            <a:pPr marL="342900" indent="-342900" algn="l">
              <a:lnSpc>
                <a:spcPct val="150000"/>
              </a:lnSpc>
              <a:buFont typeface="Arial" panose="020B0604020202020204" pitchFamily="34" charset="0"/>
              <a:buChar char="•"/>
            </a:pPr>
            <a:r>
              <a:rPr lang="en-US" sz="2000" dirty="0" smtClean="0">
                <a:solidFill>
                  <a:schemeClr val="tx1"/>
                </a:solidFill>
                <a:latin typeface="Candara" pitchFamily="34" charset="0"/>
              </a:rPr>
              <a:t>Matthew Seitzler, </a:t>
            </a:r>
            <a:r>
              <a:rPr lang="en-US" sz="2000" b="1" dirty="0" smtClean="0">
                <a:solidFill>
                  <a:schemeClr val="tx1"/>
                </a:solidFill>
                <a:latin typeface="Candara" pitchFamily="34" charset="0"/>
              </a:rPr>
              <a:t>SMUD</a:t>
            </a:r>
            <a:endParaRPr lang="en-US" sz="2000" b="1" dirty="0">
              <a:solidFill>
                <a:schemeClr val="tx1"/>
              </a:solidFill>
              <a:latin typeface="Candara" pitchFamily="34" charset="0"/>
            </a:endParaRPr>
          </a:p>
          <a:p>
            <a:pPr marL="342900" indent="-342900" algn="l">
              <a:lnSpc>
                <a:spcPct val="150000"/>
              </a:lnSpc>
              <a:buFont typeface="Arial" panose="020B0604020202020204" pitchFamily="34" charset="0"/>
              <a:buChar char="•"/>
            </a:pPr>
            <a:r>
              <a:rPr lang="en-US" sz="2000" dirty="0" smtClean="0">
                <a:solidFill>
                  <a:schemeClr val="tx1"/>
                </a:solidFill>
                <a:latin typeface="Candara" pitchFamily="34" charset="0"/>
              </a:rPr>
              <a:t>Chase Sun, </a:t>
            </a:r>
            <a:r>
              <a:rPr lang="en-US" sz="2000" b="1" dirty="0" smtClean="0">
                <a:solidFill>
                  <a:schemeClr val="tx1"/>
                </a:solidFill>
                <a:latin typeface="Candara" pitchFamily="34" charset="0"/>
              </a:rPr>
              <a:t>PG&amp;E</a:t>
            </a:r>
            <a:endParaRPr lang="en-US" sz="2000" b="1" dirty="0">
              <a:solidFill>
                <a:schemeClr val="tx1"/>
              </a:solidFill>
              <a:latin typeface="Candara" pitchFamily="34" charset="0"/>
            </a:endParaRPr>
          </a:p>
          <a:p>
            <a:pPr marL="342900" indent="-342900" algn="l">
              <a:buFont typeface="Arial" panose="020B0604020202020204" pitchFamily="34" charset="0"/>
              <a:buChar char="•"/>
            </a:pPr>
            <a:endParaRPr lang="en-US" sz="2400" dirty="0">
              <a:solidFill>
                <a:schemeClr val="tx1"/>
              </a:solidFill>
              <a:latin typeface="Candara" pitchFamily="34" charset="0"/>
            </a:endParaRPr>
          </a:p>
        </p:txBody>
      </p:sp>
    </p:spTree>
    <p:extLst>
      <p:ext uri="{BB962C8B-B14F-4D97-AF65-F5344CB8AC3E}">
        <p14:creationId xmlns:p14="http://schemas.microsoft.com/office/powerpoint/2010/main" val="284335280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914400"/>
            <a:ext cx="8153400" cy="1143000"/>
          </a:xfrm>
        </p:spPr>
        <p:txBody>
          <a:bodyPr/>
          <a:lstStyle/>
          <a:p>
            <a:r>
              <a:rPr lang="en-US" dirty="0"/>
              <a:t>Discussion </a:t>
            </a:r>
            <a:r>
              <a:rPr lang="en-US" dirty="0" smtClean="0"/>
              <a:t>Questions</a:t>
            </a:r>
            <a:r>
              <a:rPr lang="en-US" dirty="0"/>
              <a:t/>
            </a:r>
            <a:br>
              <a:rPr lang="en-US" dirty="0"/>
            </a:br>
            <a:endParaRPr lang="en-US" dirty="0"/>
          </a:p>
        </p:txBody>
      </p:sp>
      <p:sp>
        <p:nvSpPr>
          <p:cNvPr id="3" name="Content Placeholder 2"/>
          <p:cNvSpPr>
            <a:spLocks noGrp="1"/>
          </p:cNvSpPr>
          <p:nvPr>
            <p:ph idx="1"/>
          </p:nvPr>
        </p:nvSpPr>
        <p:spPr>
          <a:xfrm>
            <a:off x="228600" y="1685925"/>
            <a:ext cx="8382000" cy="4953000"/>
          </a:xfrm>
        </p:spPr>
        <p:txBody>
          <a:bodyPr>
            <a:normAutofit lnSpcReduction="10000"/>
          </a:bodyPr>
          <a:lstStyle/>
          <a:p>
            <a:pPr lvl="0">
              <a:spcBef>
                <a:spcPts val="2400"/>
              </a:spcBef>
            </a:pPr>
            <a:r>
              <a:rPr lang="en-US" sz="2000" dirty="0"/>
              <a:t>Do you have any concerns around the Energy Commission considering no longer accepting applications for non-Smart Inverters for inclusion to the Solar Equipment Lists?</a:t>
            </a:r>
          </a:p>
          <a:p>
            <a:pPr lvl="0">
              <a:spcBef>
                <a:spcPts val="2400"/>
              </a:spcBef>
            </a:pPr>
            <a:r>
              <a:rPr lang="en-US" sz="2000" dirty="0"/>
              <a:t>If the Energy Commission removes all non-Smart Inverters from the current list, should we post an archive list of these non-Smart Inverters for a period of time?</a:t>
            </a:r>
          </a:p>
          <a:p>
            <a:pPr lvl="0">
              <a:spcBef>
                <a:spcPts val="2400"/>
              </a:spcBef>
            </a:pPr>
            <a:r>
              <a:rPr lang="en-US" sz="2000" dirty="0"/>
              <a:t>What are the incremental costs of a Smart Inverter compared to a non-Smart Inverter?</a:t>
            </a:r>
          </a:p>
          <a:p>
            <a:pPr>
              <a:spcBef>
                <a:spcPts val="2400"/>
              </a:spcBef>
            </a:pPr>
            <a:r>
              <a:rPr lang="en-US" sz="2000" dirty="0"/>
              <a:t>As distributed solar systems age and require maintenance and replacement of parts, how can we encourage system owners to retrofit non-Smart Inverters with Smart Inverters? Are there potential barriers</a:t>
            </a:r>
            <a:r>
              <a:rPr lang="en-US" sz="2000" b="1" i="1" dirty="0"/>
              <a:t> </a:t>
            </a:r>
            <a:r>
              <a:rPr lang="en-US" sz="2000" dirty="0"/>
              <a:t>to replacing non-Smart Inverters with Smart Inverters or exclusively installing smart inverters originally?</a:t>
            </a:r>
            <a:endParaRPr lang="en-US" sz="2000" dirty="0">
              <a:solidFill>
                <a:srgbClr val="000000"/>
              </a:solidFill>
            </a:endParaRPr>
          </a:p>
        </p:txBody>
      </p:sp>
      <p:sp>
        <p:nvSpPr>
          <p:cNvPr id="4" name="Slide Number Placeholder 3"/>
          <p:cNvSpPr>
            <a:spLocks noGrp="1"/>
          </p:cNvSpPr>
          <p:nvPr>
            <p:ph type="sldNum" sz="quarter" idx="12"/>
          </p:nvPr>
        </p:nvSpPr>
        <p:spPr/>
        <p:txBody>
          <a:bodyPr/>
          <a:lstStyle/>
          <a:p>
            <a:fld id="{0D030A33-802B-4AB5-B889-9B3778742DCC}" type="slidenum">
              <a:rPr lang="en-US" altLang="en-US" smtClean="0"/>
              <a:pPr/>
              <a:t>7</a:t>
            </a:fld>
            <a:endParaRPr lang="en-US" altLang="en-US" dirty="0"/>
          </a:p>
        </p:txBody>
      </p:sp>
    </p:spTree>
    <p:extLst>
      <p:ext uri="{BB962C8B-B14F-4D97-AF65-F5344CB8AC3E}">
        <p14:creationId xmlns:p14="http://schemas.microsoft.com/office/powerpoint/2010/main" val="1067900090"/>
      </p:ext>
    </p:extLst>
  </p:cSld>
  <p:clrMapOvr>
    <a:masterClrMapping/>
  </p:clrMapOvr>
  <p:timing>
    <p:tnLst>
      <p:par>
        <p:cTn id="1" dur="indefinite" restart="never" nodeType="tmRoot"/>
      </p:par>
    </p:tnLst>
  </p:timing>
</p:sld>
</file>

<file path=ppt/theme/theme1.xml><?xml version="1.0" encoding="utf-8"?>
<a:theme xmlns:a="http://schemas.openxmlformats.org/drawingml/2006/main" name="cecback">
  <a:themeElements>
    <a:clrScheme name="Custom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0000E5"/>
      </a:hlink>
      <a:folHlink>
        <a:srgbClr val="B2B2B2"/>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rgbClr val="3399FF"/>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altLang="en-US" sz="3600" b="0" i="0" u="none" strike="noStrike" cap="none" normalizeH="0" baseline="0" smtClean="0">
            <a:ln>
              <a:noFill/>
            </a:ln>
            <a:solidFill>
              <a:srgbClr val="3399FF"/>
            </a:solidFill>
            <a:effectLst/>
            <a:latin typeface="Times" pitchFamily="1"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rgbClr val="3399FF"/>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altLang="en-US" sz="3600" b="0" i="0" u="none" strike="noStrike" cap="none" normalizeH="0" baseline="0" smtClean="0">
            <a:ln>
              <a:noFill/>
            </a:ln>
            <a:solidFill>
              <a:srgbClr val="3399FF"/>
            </a:solidFill>
            <a:effectLst/>
            <a:latin typeface="Times" pitchFamily="1" charset="0"/>
          </a:defRPr>
        </a:defPPr>
      </a:lstStyle>
    </a:lnDef>
  </a:objectDefaults>
  <a:extraClrSchemeLst>
    <a:extraClrScheme>
      <a:clrScheme name="cecback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cecback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cecback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cecback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cecback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cecback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cecback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Designs\cecback.pot</Template>
  <TotalTime>24105</TotalTime>
  <Words>1148</Words>
  <Application>Microsoft Office PowerPoint</Application>
  <PresentationFormat>On-screen Show (4:3)</PresentationFormat>
  <Paragraphs>99</Paragraphs>
  <Slides>7</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Arial</vt:lpstr>
      <vt:lpstr>Candara</vt:lpstr>
      <vt:lpstr>Helvetica</vt:lpstr>
      <vt:lpstr>Times</vt:lpstr>
      <vt:lpstr>Times New Roman</vt:lpstr>
      <vt:lpstr>Wingdings</vt:lpstr>
      <vt:lpstr>cecback</vt:lpstr>
      <vt:lpstr>Commissioner Workshop on Solar Equipment List Energy Commission’s Inverter List  </vt:lpstr>
      <vt:lpstr>Agenda</vt:lpstr>
      <vt:lpstr>Background of Inverter List</vt:lpstr>
      <vt:lpstr>Smart Inverters</vt:lpstr>
      <vt:lpstr>PowerPoint Presentation</vt:lpstr>
      <vt:lpstr>Scheduled Panelists</vt:lpstr>
      <vt:lpstr>Discussion 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2004 Building Standards Draft Schedule</dc:title>
  <dc:creator>ACEEE Reviewer</dc:creator>
  <cp:lastModifiedBy>Mehrshahi, Abtin@Energy</cp:lastModifiedBy>
  <cp:revision>1237</cp:revision>
  <cp:lastPrinted>2017-06-13T15:54:29Z</cp:lastPrinted>
  <dcterms:created xsi:type="dcterms:W3CDTF">2000-04-10T16:50:27Z</dcterms:created>
  <dcterms:modified xsi:type="dcterms:W3CDTF">2018-08-15T23:55:36Z</dcterms:modified>
</cp:coreProperties>
</file>