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slides/slide7.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Masters/slideMaster2.xml" ContentType="application/vnd.openxmlformats-officedocument.presentationml.slideMaster+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charts/colors1.xml" ContentType="application/vnd.ms-office.chartcolorstyle+xml"/>
  <Override PartName="/ppt/theme/theme4.xml" ContentType="application/vnd.openxmlformats-officedocument.theme+xml"/>
  <Override PartName="/ppt/charts/style1.xml" ContentType="application/vnd.ms-office.chartstyle+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Masters/notesMaster1.xml" ContentType="application/vnd.openxmlformats-officedocument.presentationml.notesMaster+xml"/>
  <Override PartName="/ppt/theme/theme1.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53" r:id="rId4"/>
    <p:sldMasterId id="2147483648" r:id="rId5"/>
  </p:sldMasterIdLst>
  <p:notesMasterIdLst>
    <p:notesMasterId r:id="rId15"/>
  </p:notesMasterIdLst>
  <p:handoutMasterIdLst>
    <p:handoutMasterId r:id="rId16"/>
  </p:handoutMasterIdLst>
  <p:sldIdLst>
    <p:sldId id="330" r:id="rId6"/>
    <p:sldId id="371" r:id="rId7"/>
    <p:sldId id="409" r:id="rId8"/>
    <p:sldId id="421" r:id="rId9"/>
    <p:sldId id="408" r:id="rId10"/>
    <p:sldId id="420" r:id="rId11"/>
    <p:sldId id="418" r:id="rId12"/>
    <p:sldId id="410" r:id="rId13"/>
    <p:sldId id="422"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ele, Cheryl" initials="MC" lastIdx="1" clrIdx="0">
    <p:extLst>
      <p:ext uri="{19B8F6BF-5375-455C-9EA6-DF929625EA0E}">
        <p15:presenceInfo xmlns:p15="http://schemas.microsoft.com/office/powerpoint/2012/main" userId="S-1-5-21-639947351-343809578-3807592339-51663" providerId="AD"/>
      </p:ext>
    </p:extLst>
  </p:cmAuthor>
  <p:cmAuthor id="2" name="Searcy, Robbie" initials="SR" lastIdx="3" clrIdx="1">
    <p:extLst>
      <p:ext uri="{19B8F6BF-5375-455C-9EA6-DF929625EA0E}">
        <p15:presenceInfo xmlns:p15="http://schemas.microsoft.com/office/powerpoint/2012/main" userId="S-1-5-21-639947351-343809578-3807592339-3356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6770"/>
    <a:srgbClr val="FFD1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76" autoAdjust="0"/>
    <p:restoredTop sz="94434" autoAdjust="0"/>
  </p:normalViewPr>
  <p:slideViewPr>
    <p:cSldViewPr showGuides="1">
      <p:cViewPr varScale="1">
        <p:scale>
          <a:sx n="70" d="100"/>
          <a:sy n="70" d="100"/>
        </p:scale>
        <p:origin x="1632" y="72"/>
      </p:cViewPr>
      <p:guideLst>
        <p:guide orient="horz" pos="2160"/>
        <p:guide pos="2880"/>
      </p:guideLst>
    </p:cSldViewPr>
  </p:slideViewPr>
  <p:notesTextViewPr>
    <p:cViewPr>
      <p:scale>
        <a:sx n="3" d="2"/>
        <a:sy n="3" d="2"/>
      </p:scale>
      <p:origin x="0" y="0"/>
    </p:cViewPr>
  </p:notesTextViewPr>
  <p:sorterViewPr>
    <p:cViewPr varScale="1">
      <p:scale>
        <a:sx n="1" d="1"/>
        <a:sy n="1" d="1"/>
      </p:scale>
      <p:origin x="0" y="-1118"/>
    </p:cViewPr>
  </p:sorterViewPr>
  <p:notesViewPr>
    <p:cSldViewPr showGuides="1">
      <p:cViewPr varScale="1">
        <p:scale>
          <a:sx n="76" d="100"/>
          <a:sy n="76" d="100"/>
        </p:scale>
        <p:origin x="2052"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customXml" Target="../customXml/item4.xml"/></Relationships>
</file>

<file path=ppt/charts/_rels/chart1.xml.rels><?xml version="1.0" encoding="UTF-8" standalone="yes"?>
<Relationships xmlns="http://schemas.openxmlformats.org/package/2006/relationships"><Relationship Id="rId3" Type="http://schemas.openxmlformats.org/officeDocument/2006/relationships/oleObject" Target="file:///C:\Users\dpysh\Desktop\fuel%20mix%20comp%20edit%202.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Sheet1!$A$2</c:f>
              <c:strCache>
                <c:ptCount val="1"/>
                <c:pt idx="0">
                  <c:v>Nuclear</c:v>
                </c:pt>
              </c:strCache>
            </c:strRef>
          </c:tx>
          <c:spPr>
            <a:solidFill>
              <a:srgbClr val="FF8200"/>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Sheet1!$B$2:$S$2</c:f>
              <c:numCache>
                <c:formatCode>General</c:formatCode>
                <c:ptCount val="18"/>
                <c:pt idx="0">
                  <c:v>4981</c:v>
                </c:pt>
                <c:pt idx="1">
                  <c:v>4981</c:v>
                </c:pt>
                <c:pt idx="2">
                  <c:v>4981</c:v>
                </c:pt>
                <c:pt idx="3">
                  <c:v>4981</c:v>
                </c:pt>
                <c:pt idx="4">
                  <c:v>4981</c:v>
                </c:pt>
                <c:pt idx="5">
                  <c:v>4981</c:v>
                </c:pt>
                <c:pt idx="6">
                  <c:v>4981</c:v>
                </c:pt>
                <c:pt idx="7">
                  <c:v>4981</c:v>
                </c:pt>
                <c:pt idx="8">
                  <c:v>4981</c:v>
                </c:pt>
                <c:pt idx="9">
                  <c:v>4981</c:v>
                </c:pt>
                <c:pt idx="10">
                  <c:v>4981</c:v>
                </c:pt>
                <c:pt idx="11">
                  <c:v>4981</c:v>
                </c:pt>
                <c:pt idx="12">
                  <c:v>4981</c:v>
                </c:pt>
                <c:pt idx="13">
                  <c:v>4981</c:v>
                </c:pt>
                <c:pt idx="14">
                  <c:v>4981</c:v>
                </c:pt>
                <c:pt idx="15">
                  <c:v>4981</c:v>
                </c:pt>
                <c:pt idx="16">
                  <c:v>4981</c:v>
                </c:pt>
                <c:pt idx="17">
                  <c:v>4981</c:v>
                </c:pt>
              </c:numCache>
            </c:numRef>
          </c:val>
        </c:ser>
        <c:ser>
          <c:idx val="1"/>
          <c:order val="1"/>
          <c:tx>
            <c:strRef>
              <c:f>Sheet1!$A$3</c:f>
              <c:strCache>
                <c:ptCount val="1"/>
                <c:pt idx="0">
                  <c:v>Coal</c:v>
                </c:pt>
              </c:strCache>
            </c:strRef>
          </c:tx>
          <c:spPr>
            <a:solidFill>
              <a:schemeClr val="tx2"/>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Sheet1!$B$3:$S$3</c:f>
              <c:numCache>
                <c:formatCode>General</c:formatCode>
                <c:ptCount val="18"/>
                <c:pt idx="0">
                  <c:v>15199</c:v>
                </c:pt>
                <c:pt idx="1">
                  <c:v>15199</c:v>
                </c:pt>
                <c:pt idx="2">
                  <c:v>15199</c:v>
                </c:pt>
                <c:pt idx="3">
                  <c:v>15199</c:v>
                </c:pt>
                <c:pt idx="4">
                  <c:v>15199</c:v>
                </c:pt>
                <c:pt idx="5">
                  <c:v>15199</c:v>
                </c:pt>
                <c:pt idx="6">
                  <c:v>15199</c:v>
                </c:pt>
                <c:pt idx="7">
                  <c:v>15199</c:v>
                </c:pt>
                <c:pt idx="8">
                  <c:v>15199</c:v>
                </c:pt>
                <c:pt idx="9">
                  <c:v>15199</c:v>
                </c:pt>
                <c:pt idx="10">
                  <c:v>15199</c:v>
                </c:pt>
                <c:pt idx="11">
                  <c:v>17414</c:v>
                </c:pt>
                <c:pt idx="12">
                  <c:v>18239</c:v>
                </c:pt>
                <c:pt idx="13">
                  <c:v>18239</c:v>
                </c:pt>
                <c:pt idx="14">
                  <c:v>19209</c:v>
                </c:pt>
                <c:pt idx="15">
                  <c:v>19209</c:v>
                </c:pt>
                <c:pt idx="16">
                  <c:v>19209</c:v>
                </c:pt>
                <c:pt idx="17">
                  <c:v>19209</c:v>
                </c:pt>
              </c:numCache>
            </c:numRef>
          </c:val>
        </c:ser>
        <c:ser>
          <c:idx val="2"/>
          <c:order val="2"/>
          <c:tx>
            <c:strRef>
              <c:f>Sheet1!$A$4</c:f>
              <c:strCache>
                <c:ptCount val="1"/>
                <c:pt idx="0">
                  <c:v>Other Renewables</c:v>
                </c:pt>
              </c:strCache>
            </c:strRef>
          </c:tx>
          <c:spPr>
            <a:solidFill>
              <a:schemeClr val="accent4"/>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Sheet1!$B$4:$S$4</c:f>
              <c:numCache>
                <c:formatCode>General</c:formatCode>
                <c:ptCount val="18"/>
                <c:pt idx="0">
                  <c:v>550.29999999999995</c:v>
                </c:pt>
                <c:pt idx="1">
                  <c:v>550.29999999999995</c:v>
                </c:pt>
                <c:pt idx="2">
                  <c:v>550.29999999999995</c:v>
                </c:pt>
                <c:pt idx="3">
                  <c:v>584.6</c:v>
                </c:pt>
                <c:pt idx="4">
                  <c:v>584.6</c:v>
                </c:pt>
                <c:pt idx="5">
                  <c:v>584.6</c:v>
                </c:pt>
                <c:pt idx="6">
                  <c:v>603.79999999999995</c:v>
                </c:pt>
                <c:pt idx="7">
                  <c:v>603.79999999999995</c:v>
                </c:pt>
                <c:pt idx="8">
                  <c:v>616.6</c:v>
                </c:pt>
                <c:pt idx="9">
                  <c:v>616.6</c:v>
                </c:pt>
                <c:pt idx="10">
                  <c:v>623</c:v>
                </c:pt>
                <c:pt idx="11">
                  <c:v>627.79999999999995</c:v>
                </c:pt>
                <c:pt idx="12">
                  <c:v>639</c:v>
                </c:pt>
                <c:pt idx="13">
                  <c:v>744</c:v>
                </c:pt>
                <c:pt idx="14">
                  <c:v>748.2</c:v>
                </c:pt>
                <c:pt idx="15">
                  <c:v>749.6</c:v>
                </c:pt>
                <c:pt idx="16">
                  <c:v>753.6</c:v>
                </c:pt>
                <c:pt idx="17">
                  <c:v>753.6</c:v>
                </c:pt>
              </c:numCache>
            </c:numRef>
          </c:val>
        </c:ser>
        <c:ser>
          <c:idx val="3"/>
          <c:order val="3"/>
          <c:tx>
            <c:strRef>
              <c:f>Sheet1!$A$5</c:f>
              <c:strCache>
                <c:ptCount val="1"/>
                <c:pt idx="0">
                  <c:v>Gas-ST</c:v>
                </c:pt>
              </c:strCache>
            </c:strRef>
          </c:tx>
          <c:spPr>
            <a:solidFill>
              <a:schemeClr val="accent1"/>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Sheet1!$B$5:$S$5</c:f>
              <c:numCache>
                <c:formatCode>General</c:formatCode>
                <c:ptCount val="18"/>
                <c:pt idx="0">
                  <c:v>11599</c:v>
                </c:pt>
                <c:pt idx="1">
                  <c:v>11599</c:v>
                </c:pt>
                <c:pt idx="2">
                  <c:v>11599</c:v>
                </c:pt>
                <c:pt idx="3">
                  <c:v>11599</c:v>
                </c:pt>
                <c:pt idx="4">
                  <c:v>11599</c:v>
                </c:pt>
                <c:pt idx="5">
                  <c:v>11599</c:v>
                </c:pt>
                <c:pt idx="6">
                  <c:v>11599</c:v>
                </c:pt>
                <c:pt idx="7">
                  <c:v>11599</c:v>
                </c:pt>
                <c:pt idx="8">
                  <c:v>11599</c:v>
                </c:pt>
                <c:pt idx="9">
                  <c:v>11599</c:v>
                </c:pt>
                <c:pt idx="10">
                  <c:v>11599</c:v>
                </c:pt>
                <c:pt idx="11">
                  <c:v>11599</c:v>
                </c:pt>
                <c:pt idx="12">
                  <c:v>11599</c:v>
                </c:pt>
                <c:pt idx="13">
                  <c:v>11599</c:v>
                </c:pt>
                <c:pt idx="14">
                  <c:v>11599</c:v>
                </c:pt>
                <c:pt idx="15">
                  <c:v>11599</c:v>
                </c:pt>
                <c:pt idx="16">
                  <c:v>11599</c:v>
                </c:pt>
                <c:pt idx="17">
                  <c:v>11599</c:v>
                </c:pt>
              </c:numCache>
            </c:numRef>
          </c:val>
        </c:ser>
        <c:ser>
          <c:idx val="4"/>
          <c:order val="4"/>
          <c:tx>
            <c:strRef>
              <c:f>Sheet1!$A$6</c:f>
              <c:strCache>
                <c:ptCount val="1"/>
                <c:pt idx="0">
                  <c:v>Gas-CC</c:v>
                </c:pt>
              </c:strCache>
            </c:strRef>
          </c:tx>
          <c:spPr>
            <a:solidFill>
              <a:schemeClr val="accent1">
                <a:alpha val="64000"/>
              </a:schemeClr>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Sheet1!$B$6:$S$6</c:f>
              <c:numCache>
                <c:formatCode>General</c:formatCode>
                <c:ptCount val="18"/>
                <c:pt idx="0">
                  <c:v>2290</c:v>
                </c:pt>
                <c:pt idx="1">
                  <c:v>7326.2000000000016</c:v>
                </c:pt>
                <c:pt idx="2">
                  <c:v>11532.800000000001</c:v>
                </c:pt>
                <c:pt idx="3">
                  <c:v>17249.100000000002</c:v>
                </c:pt>
                <c:pt idx="4">
                  <c:v>21109.1</c:v>
                </c:pt>
                <c:pt idx="5">
                  <c:v>22069.1</c:v>
                </c:pt>
                <c:pt idx="6">
                  <c:v>22664.1</c:v>
                </c:pt>
                <c:pt idx="7">
                  <c:v>22664.099999999995</c:v>
                </c:pt>
                <c:pt idx="8">
                  <c:v>23143.099999999995</c:v>
                </c:pt>
                <c:pt idx="9">
                  <c:v>24266.099999999995</c:v>
                </c:pt>
                <c:pt idx="10">
                  <c:v>25145</c:v>
                </c:pt>
                <c:pt idx="11">
                  <c:v>25773</c:v>
                </c:pt>
                <c:pt idx="12">
                  <c:v>26368</c:v>
                </c:pt>
                <c:pt idx="13">
                  <c:v>26368</c:v>
                </c:pt>
                <c:pt idx="14">
                  <c:v>26368</c:v>
                </c:pt>
                <c:pt idx="15">
                  <c:v>28472</c:v>
                </c:pt>
                <c:pt idx="16">
                  <c:v>29189.100000000002</c:v>
                </c:pt>
                <c:pt idx="17">
                  <c:v>29189.100000000002</c:v>
                </c:pt>
              </c:numCache>
            </c:numRef>
          </c:val>
        </c:ser>
        <c:ser>
          <c:idx val="5"/>
          <c:order val="5"/>
          <c:tx>
            <c:strRef>
              <c:f>Sheet1!$A$7</c:f>
              <c:strCache>
                <c:ptCount val="1"/>
                <c:pt idx="0">
                  <c:v>Gas-GT/IC</c:v>
                </c:pt>
              </c:strCache>
            </c:strRef>
          </c:tx>
          <c:spPr>
            <a:solidFill>
              <a:schemeClr val="accent4">
                <a:lumMod val="25000"/>
                <a:lumOff val="75000"/>
              </a:schemeClr>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Sheet1!$B$7:$S$7</c:f>
              <c:numCache>
                <c:formatCode>General</c:formatCode>
                <c:ptCount val="18"/>
                <c:pt idx="0">
                  <c:v>2372</c:v>
                </c:pt>
                <c:pt idx="1">
                  <c:v>2372</c:v>
                </c:pt>
                <c:pt idx="2">
                  <c:v>2635</c:v>
                </c:pt>
                <c:pt idx="3">
                  <c:v>2635</c:v>
                </c:pt>
                <c:pt idx="4">
                  <c:v>2635</c:v>
                </c:pt>
                <c:pt idx="5">
                  <c:v>2907</c:v>
                </c:pt>
                <c:pt idx="6">
                  <c:v>2907</c:v>
                </c:pt>
                <c:pt idx="7">
                  <c:v>2907</c:v>
                </c:pt>
                <c:pt idx="8">
                  <c:v>2907</c:v>
                </c:pt>
                <c:pt idx="9">
                  <c:v>3084.4</c:v>
                </c:pt>
                <c:pt idx="10">
                  <c:v>3603.3999999999996</c:v>
                </c:pt>
                <c:pt idx="11">
                  <c:v>3769.5999999999995</c:v>
                </c:pt>
                <c:pt idx="12">
                  <c:v>3769.5999999999995</c:v>
                </c:pt>
                <c:pt idx="13">
                  <c:v>3971.9999999999995</c:v>
                </c:pt>
                <c:pt idx="14">
                  <c:v>4045.9999999999995</c:v>
                </c:pt>
                <c:pt idx="15">
                  <c:v>4045.9999999999995</c:v>
                </c:pt>
                <c:pt idx="16">
                  <c:v>4340</c:v>
                </c:pt>
                <c:pt idx="17">
                  <c:v>5352.4000000000005</c:v>
                </c:pt>
              </c:numCache>
            </c:numRef>
          </c:val>
        </c:ser>
        <c:ser>
          <c:idx val="6"/>
          <c:order val="6"/>
          <c:tx>
            <c:strRef>
              <c:f>Sheet1!$A$8</c:f>
              <c:strCache>
                <c:ptCount val="1"/>
                <c:pt idx="0">
                  <c:v>Wind</c:v>
                </c:pt>
              </c:strCache>
            </c:strRef>
          </c:tx>
          <c:spPr>
            <a:solidFill>
              <a:schemeClr val="accent3"/>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Sheet1!$B$8:$S$8</c:f>
              <c:numCache>
                <c:formatCode>General</c:formatCode>
                <c:ptCount val="18"/>
                <c:pt idx="0">
                  <c:v>114.6</c:v>
                </c:pt>
                <c:pt idx="1">
                  <c:v>114.6</c:v>
                </c:pt>
                <c:pt idx="2">
                  <c:v>784.99999999999989</c:v>
                </c:pt>
                <c:pt idx="3">
                  <c:v>945.49999999999989</c:v>
                </c:pt>
                <c:pt idx="4">
                  <c:v>1142.0999999999999</c:v>
                </c:pt>
                <c:pt idx="5">
                  <c:v>1361.1</c:v>
                </c:pt>
                <c:pt idx="6">
                  <c:v>1567.6999999999998</c:v>
                </c:pt>
                <c:pt idx="7">
                  <c:v>2486.9</c:v>
                </c:pt>
                <c:pt idx="8">
                  <c:v>4199.7999999999993</c:v>
                </c:pt>
                <c:pt idx="9">
                  <c:v>7080.8</c:v>
                </c:pt>
                <c:pt idx="10">
                  <c:v>8348.7000000000007</c:v>
                </c:pt>
                <c:pt idx="11">
                  <c:v>9051.6</c:v>
                </c:pt>
                <c:pt idx="12">
                  <c:v>9475.9</c:v>
                </c:pt>
                <c:pt idx="13">
                  <c:v>10434</c:v>
                </c:pt>
                <c:pt idx="14">
                  <c:v>10971.1</c:v>
                </c:pt>
                <c:pt idx="15">
                  <c:v>12468.5</c:v>
                </c:pt>
                <c:pt idx="16">
                  <c:v>15795.1</c:v>
                </c:pt>
                <c:pt idx="17">
                  <c:v>17599.900000000001</c:v>
                </c:pt>
              </c:numCache>
            </c:numRef>
          </c:val>
        </c:ser>
        <c:ser>
          <c:idx val="7"/>
          <c:order val="7"/>
          <c:tx>
            <c:strRef>
              <c:f>Sheet1!$A$9</c:f>
              <c:strCache>
                <c:ptCount val="1"/>
                <c:pt idx="0">
                  <c:v>Solar</c:v>
                </c:pt>
              </c:strCache>
            </c:strRef>
          </c:tx>
          <c:spPr>
            <a:solidFill>
              <a:srgbClr val="FFD100"/>
            </a:solidFill>
            <a:ln>
              <a:noFill/>
            </a:ln>
            <a:effectLst/>
          </c:spPr>
          <c:invertIfNegative val="0"/>
          <c:cat>
            <c:numRef>
              <c:f>Sheet1!$B$1:$S$1</c:f>
              <c:numCache>
                <c:formatCode>General</c:formatCode>
                <c:ptCount val="18"/>
                <c:pt idx="0">
                  <c:v>1999</c:v>
                </c:pt>
                <c:pt idx="1">
                  <c:v>2000</c:v>
                </c:pt>
                <c:pt idx="2">
                  <c:v>2001</c:v>
                </c:pt>
                <c:pt idx="3">
                  <c:v>2002</c:v>
                </c:pt>
                <c:pt idx="4">
                  <c:v>2003</c:v>
                </c:pt>
                <c:pt idx="5">
                  <c:v>2004</c:v>
                </c:pt>
                <c:pt idx="6">
                  <c:v>2005</c:v>
                </c:pt>
                <c:pt idx="7">
                  <c:v>2006</c:v>
                </c:pt>
                <c:pt idx="8">
                  <c:v>2007</c:v>
                </c:pt>
                <c:pt idx="9">
                  <c:v>2008</c:v>
                </c:pt>
                <c:pt idx="10">
                  <c:v>2009</c:v>
                </c:pt>
                <c:pt idx="11">
                  <c:v>2010</c:v>
                </c:pt>
                <c:pt idx="12">
                  <c:v>2011</c:v>
                </c:pt>
                <c:pt idx="13">
                  <c:v>2012</c:v>
                </c:pt>
                <c:pt idx="14">
                  <c:v>2013</c:v>
                </c:pt>
                <c:pt idx="15">
                  <c:v>2014</c:v>
                </c:pt>
                <c:pt idx="16">
                  <c:v>2015</c:v>
                </c:pt>
                <c:pt idx="17">
                  <c:v>2016</c:v>
                </c:pt>
              </c:numCache>
            </c:numRef>
          </c:cat>
          <c:val>
            <c:numRef>
              <c:f>Sheet1!$B$9:$S$9</c:f>
              <c:numCache>
                <c:formatCode>General</c:formatCode>
                <c:ptCount val="18"/>
                <c:pt idx="0">
                  <c:v>0</c:v>
                </c:pt>
                <c:pt idx="1">
                  <c:v>0</c:v>
                </c:pt>
                <c:pt idx="2">
                  <c:v>0</c:v>
                </c:pt>
                <c:pt idx="3">
                  <c:v>0</c:v>
                </c:pt>
                <c:pt idx="4">
                  <c:v>0</c:v>
                </c:pt>
                <c:pt idx="5">
                  <c:v>0</c:v>
                </c:pt>
                <c:pt idx="6">
                  <c:v>0</c:v>
                </c:pt>
                <c:pt idx="7">
                  <c:v>0</c:v>
                </c:pt>
                <c:pt idx="8">
                  <c:v>0</c:v>
                </c:pt>
                <c:pt idx="9">
                  <c:v>0</c:v>
                </c:pt>
                <c:pt idx="10">
                  <c:v>0</c:v>
                </c:pt>
                <c:pt idx="11">
                  <c:v>14.899999999999999</c:v>
                </c:pt>
                <c:pt idx="12">
                  <c:v>41.599999999999994</c:v>
                </c:pt>
                <c:pt idx="13">
                  <c:v>82</c:v>
                </c:pt>
                <c:pt idx="14">
                  <c:v>121.2</c:v>
                </c:pt>
                <c:pt idx="15">
                  <c:v>190.7</c:v>
                </c:pt>
                <c:pt idx="16">
                  <c:v>289.3</c:v>
                </c:pt>
                <c:pt idx="17">
                  <c:v>554</c:v>
                </c:pt>
              </c:numCache>
            </c:numRef>
          </c:val>
        </c:ser>
        <c:dLbls>
          <c:showLegendKey val="0"/>
          <c:showVal val="0"/>
          <c:showCatName val="0"/>
          <c:showSerName val="0"/>
          <c:showPercent val="0"/>
          <c:showBubbleSize val="0"/>
        </c:dLbls>
        <c:gapWidth val="70"/>
        <c:overlap val="100"/>
        <c:axId val="201575096"/>
        <c:axId val="201576272"/>
      </c:barChart>
      <c:catAx>
        <c:axId val="2015750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050" b="1" i="0" u="none" strike="noStrike" kern="1200" baseline="0">
                <a:solidFill>
                  <a:schemeClr val="accent2"/>
                </a:solidFill>
                <a:latin typeface="+mn-lt"/>
                <a:ea typeface="+mn-ea"/>
                <a:cs typeface="+mn-cs"/>
              </a:defRPr>
            </a:pPr>
            <a:endParaRPr lang="en-US"/>
          </a:p>
        </c:txPr>
        <c:crossAx val="201576272"/>
        <c:crosses val="autoZero"/>
        <c:auto val="1"/>
        <c:lblAlgn val="ctr"/>
        <c:lblOffset val="100"/>
        <c:noMultiLvlLbl val="0"/>
      </c:catAx>
      <c:valAx>
        <c:axId val="2015762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r>
                  <a:rPr lang="en-US" sz="900" b="1"/>
                  <a:t>MW</a:t>
                </a:r>
              </a:p>
            </c:rich>
          </c:tx>
          <c:layout/>
          <c:overlay val="0"/>
          <c:spPr>
            <a:noFill/>
            <a:ln>
              <a:noFill/>
            </a:ln>
            <a:effectLst/>
          </c:spPr>
          <c:txPr>
            <a:bodyPr rot="-54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050" b="1" i="0" u="none" strike="noStrike" kern="1200" baseline="0">
                <a:solidFill>
                  <a:schemeClr val="tx1">
                    <a:lumMod val="65000"/>
                    <a:lumOff val="35000"/>
                  </a:schemeClr>
                </a:solidFill>
                <a:latin typeface="+mn-lt"/>
                <a:ea typeface="+mn-ea"/>
                <a:cs typeface="+mn-cs"/>
              </a:defRPr>
            </a:pPr>
            <a:endParaRPr lang="en-US"/>
          </a:p>
        </c:txPr>
        <c:crossAx val="201575096"/>
        <c:crosses val="autoZero"/>
        <c:crossBetween val="between"/>
      </c:valAx>
      <c:spPr>
        <a:noFill/>
        <a:ln>
          <a:noFill/>
        </a:ln>
        <a:effectLst/>
      </c:spPr>
    </c:plotArea>
    <c:legend>
      <c:legendPos val="b"/>
      <c:layout>
        <c:manualLayout>
          <c:xMode val="edge"/>
          <c:yMode val="edge"/>
          <c:x val="8.6754457416960661E-3"/>
          <c:y val="0.95056412711924521"/>
          <c:w val="0.98121221377500223"/>
          <c:h val="3.5922359367241259E-2"/>
        </c:manualLayout>
      </c:layout>
      <c:overlay val="0"/>
      <c:spPr>
        <a:noFill/>
        <a:ln>
          <a:noFill/>
        </a:ln>
        <a:effectLst/>
      </c:spPr>
      <c:txPr>
        <a:bodyPr rot="0" spcFirstLastPara="1" vertOverflow="ellipsis" vert="horz" wrap="square" anchor="ctr" anchorCtr="1"/>
        <a:lstStyle/>
        <a:p>
          <a:pPr>
            <a:defRPr sz="15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F750BF31-E9A8-4E88-81E7-44C5092290FC}" type="datetimeFigureOut">
              <a:rPr lang="en-US" smtClean="0"/>
              <a:t>5/8/2017</a:t>
            </a:fld>
            <a:endParaRPr lang="en-US" dirty="0"/>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2FB2BDB1-E95E-402D-B2EB-CA9CC1A3958C}" type="slidenum">
              <a:rPr lang="en-US" smtClean="0"/>
              <a:t>‹#›</a:t>
            </a:fld>
            <a:endParaRPr lang="en-US" dirty="0"/>
          </a:p>
        </p:txBody>
      </p:sp>
    </p:spTree>
    <p:extLst>
      <p:ext uri="{BB962C8B-B14F-4D97-AF65-F5344CB8AC3E}">
        <p14:creationId xmlns:p14="http://schemas.microsoft.com/office/powerpoint/2010/main" val="11092199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7EFB637-CCC9-4803-8851-F6915048CBB4}" type="datetimeFigureOut">
              <a:rPr lang="en-US" smtClean="0"/>
              <a:t>5/8/2017</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62AC51D-6DAA-4455-8EA7-D54B64909A85}" type="slidenum">
              <a:rPr lang="en-US" smtClean="0"/>
              <a:t>‹#›</a:t>
            </a:fld>
            <a:endParaRPr lang="en-US" dirty="0"/>
          </a:p>
        </p:txBody>
      </p:sp>
    </p:spTree>
    <p:extLst>
      <p:ext uri="{BB962C8B-B14F-4D97-AF65-F5344CB8AC3E}">
        <p14:creationId xmlns:p14="http://schemas.microsoft.com/office/powerpoint/2010/main" val="3130593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mail1.ercot.com/owa/redir.aspx?C=wfNmnaDJ60OuyfF5paPCRBPfhIINidMI1l2_BHO_vWlAokSgB1-56MbcQLyPtWa1D9nmyiT3Y9U.&amp;URL=http://www.vox.com/2015/6/19/8808545/wind-solar-grid-integration"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mail1.ercot.com/owa/redir.aspx?C=wfNmnaDJ60OuyfF5paPCRBPfhIINidMI1l2_BHO_vWlAokSgB1-56MbcQLyPtWa1D9nmyiT3Y9U.&amp;URL=http://energy.gov/eere/sunshot/systems-integration" TargetMode="External"/><Relationship Id="rId5" Type="http://schemas.openxmlformats.org/officeDocument/2006/relationships/hyperlink" Target="https://mail1.ercot.com/owa/redir.aspx?C=wfNmnaDJ60OuyfF5paPCRBPfhIINidMI1l2_BHO_vWlAokSgB1-56MbcQLyPtWa1D9nmyiT3Y9U.&amp;URL=https://ec.europa.eu/energy/intelligent/projects/en/projects/pv-grid" TargetMode="External"/><Relationship Id="rId4" Type="http://schemas.openxmlformats.org/officeDocument/2006/relationships/hyperlink" Target="https://mail1.ercot.com/owa/redir.aspx?C=wfNmnaDJ60OuyfF5paPCRBPfhIINidMI1l2_BHO_vWlAokSgB1-56MbcQLyPtWa1D9nmyiT3Y9U.&amp;URL=http://greeningthegrid.org/quick-read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1</a:t>
            </a:fld>
            <a:endParaRPr lang="en-US" dirty="0"/>
          </a:p>
        </p:txBody>
      </p:sp>
    </p:spTree>
    <p:extLst>
      <p:ext uri="{BB962C8B-B14F-4D97-AF65-F5344CB8AC3E}">
        <p14:creationId xmlns:p14="http://schemas.microsoft.com/office/powerpoint/2010/main" val="4053589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6197CD0D-5845-4DD1-9D76-1F3A089EB974}" type="slidenum">
              <a:rPr lang="en-US" smtClean="0"/>
              <a:pPr>
                <a:defRPr/>
              </a:pPr>
              <a:t>2</a:t>
            </a:fld>
            <a:endParaRPr lang="en-US"/>
          </a:p>
        </p:txBody>
      </p:sp>
    </p:spTree>
    <p:extLst>
      <p:ext uri="{BB962C8B-B14F-4D97-AF65-F5344CB8AC3E}">
        <p14:creationId xmlns:p14="http://schemas.microsoft.com/office/powerpoint/2010/main" val="1549631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72613F-3576-4EE9-945C-25503B987A39}" type="slidenum">
              <a:rPr lang="en-US" smtClean="0"/>
              <a:t>6</a:t>
            </a:fld>
            <a:endParaRPr lang="en-US"/>
          </a:p>
        </p:txBody>
      </p:sp>
    </p:spTree>
    <p:extLst>
      <p:ext uri="{BB962C8B-B14F-4D97-AF65-F5344CB8AC3E}">
        <p14:creationId xmlns:p14="http://schemas.microsoft.com/office/powerpoint/2010/main" val="786156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Renewable is</a:t>
            </a:r>
            <a:r>
              <a:rPr lang="en-US" baseline="0" dirty="0" smtClean="0"/>
              <a:t> increasing. Market HR has shifting from Gas Steam (10) to Gas CT/CCs (7)</a:t>
            </a:r>
          </a:p>
          <a:p>
            <a:r>
              <a:rPr lang="en-US" baseline="0" dirty="0" smtClean="0"/>
              <a:t>Coal capacity still almost same.. But % energy produced decreased a lot.. Mostly taken by CCs</a:t>
            </a:r>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8</a:t>
            </a:fld>
            <a:endParaRPr lang="en-US" dirty="0"/>
          </a:p>
        </p:txBody>
      </p:sp>
    </p:spTree>
    <p:extLst>
      <p:ext uri="{BB962C8B-B14F-4D97-AF65-F5344CB8AC3E}">
        <p14:creationId xmlns:p14="http://schemas.microsoft.com/office/powerpoint/2010/main" val="1392006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inherent uncertainty in the magnitude and timing of the ramps required due to high solar penetration.</a:t>
            </a:r>
          </a:p>
          <a:p>
            <a:r>
              <a:rPr lang="en-US" dirty="0" smtClean="0"/>
              <a:t>Degradation of value of </a:t>
            </a:r>
            <a:r>
              <a:rPr lang="en-US" dirty="0" err="1" smtClean="0"/>
              <a:t>soalr</a:t>
            </a:r>
            <a:r>
              <a:rPr lang="en-US" dirty="0" smtClean="0"/>
              <a:t> if it needs to be curtailed to maintain</a:t>
            </a:r>
            <a:r>
              <a:rPr lang="en-US" baseline="0" dirty="0" smtClean="0"/>
              <a:t> </a:t>
            </a:r>
            <a:r>
              <a:rPr lang="en-US" baseline="0" dirty="0" err="1" smtClean="0"/>
              <a:t>relailbity</a:t>
            </a:r>
            <a:r>
              <a:rPr lang="en-US" baseline="0" dirty="0" smtClean="0"/>
              <a:t>. </a:t>
            </a:r>
            <a:r>
              <a:rPr lang="en-US" dirty="0" smtClean="0"/>
              <a:t>This loss of value could be stopped by increasing system flexibility through enhanced control of variable-generation resources, added energy storage, and motivating electricity consumers to shift consumption to lower-demand periods</a:t>
            </a:r>
          </a:p>
          <a:p>
            <a:endParaRPr lang="en-US" dirty="0" smtClean="0"/>
          </a:p>
          <a:p>
            <a:endParaRPr lang="en-US" dirty="0" smtClean="0"/>
          </a:p>
          <a:p>
            <a:r>
              <a:rPr lang="en-US" dirty="0" err="1" smtClean="0"/>
              <a:t>Adv</a:t>
            </a:r>
            <a:endParaRPr lang="en-US" dirty="0" smtClean="0"/>
          </a:p>
          <a:p>
            <a:r>
              <a:rPr lang="en-US" dirty="0" smtClean="0"/>
              <a:t>reduced line losses</a:t>
            </a:r>
          </a:p>
          <a:p>
            <a:endParaRPr lang="en-US" dirty="0" smtClean="0"/>
          </a:p>
          <a:p>
            <a:endParaRPr lang="en-US" dirty="0" smtClean="0"/>
          </a:p>
          <a:p>
            <a:r>
              <a:rPr lang="en-US" sz="1200" kern="1200" dirty="0" smtClean="0">
                <a:solidFill>
                  <a:schemeClr val="tx1"/>
                </a:solidFill>
                <a:effectLst/>
                <a:latin typeface="+mn-lt"/>
                <a:ea typeface="+mn-ea"/>
                <a:cs typeface="+mn-cs"/>
                <a:hlinkClick r:id="rId3"/>
              </a:rPr>
              <a:t>http://www.vox.com/2015/6/19/8808545/wind-solar-grid-integration</a:t>
            </a:r>
            <a:endParaRPr lang="en-US" dirty="0" smtClean="0">
              <a:effectLst/>
            </a:endParaRPr>
          </a:p>
          <a:p>
            <a:r>
              <a:rPr lang="en-US" sz="1200" kern="1200" dirty="0" smtClean="0">
                <a:solidFill>
                  <a:schemeClr val="tx1"/>
                </a:solidFill>
                <a:effectLst/>
                <a:latin typeface="+mn-lt"/>
                <a:ea typeface="+mn-ea"/>
                <a:cs typeface="+mn-cs"/>
              </a:rPr>
              <a:t> </a:t>
            </a:r>
            <a:endParaRPr lang="en-US" dirty="0" smtClean="0">
              <a:effectLst/>
            </a:endParaRPr>
          </a:p>
          <a:p>
            <a:r>
              <a:rPr lang="en-US" sz="1200" kern="1200" dirty="0" smtClean="0">
                <a:solidFill>
                  <a:schemeClr val="tx1"/>
                </a:solidFill>
                <a:effectLst/>
                <a:latin typeface="+mn-lt"/>
                <a:ea typeface="+mn-ea"/>
                <a:cs typeface="+mn-cs"/>
                <a:hlinkClick r:id="rId4"/>
              </a:rPr>
              <a:t>http://greeningthegrid.org/quick-reads</a:t>
            </a:r>
            <a:endParaRPr lang="en-US" dirty="0" smtClean="0">
              <a:effectLst/>
            </a:endParaRPr>
          </a:p>
          <a:p>
            <a:r>
              <a:rPr lang="en-US" sz="1200" kern="1200" dirty="0" smtClean="0">
                <a:solidFill>
                  <a:schemeClr val="tx1"/>
                </a:solidFill>
                <a:effectLst/>
                <a:latin typeface="+mn-lt"/>
                <a:ea typeface="+mn-ea"/>
                <a:cs typeface="+mn-cs"/>
              </a:rPr>
              <a:t> </a:t>
            </a:r>
            <a:endParaRPr lang="en-US" dirty="0" smtClean="0">
              <a:effectLst/>
            </a:endParaRPr>
          </a:p>
          <a:p>
            <a:r>
              <a:rPr lang="en-US" sz="1200" kern="1200" dirty="0" smtClean="0">
                <a:solidFill>
                  <a:schemeClr val="tx1"/>
                </a:solidFill>
                <a:effectLst/>
                <a:latin typeface="+mn-lt"/>
                <a:ea typeface="+mn-ea"/>
                <a:cs typeface="+mn-cs"/>
                <a:hlinkClick r:id="rId5"/>
              </a:rPr>
              <a:t>https://ec.europa.eu/energy/intelligent/projects/en/projects/pv-grid</a:t>
            </a:r>
            <a:endParaRPr lang="en-US" dirty="0" smtClean="0">
              <a:effectLst/>
            </a:endParaRPr>
          </a:p>
          <a:p>
            <a:r>
              <a:rPr lang="en-US" sz="1200" kern="1200" dirty="0" smtClean="0">
                <a:solidFill>
                  <a:schemeClr val="tx1"/>
                </a:solidFill>
                <a:effectLst/>
                <a:latin typeface="+mn-lt"/>
                <a:ea typeface="+mn-ea"/>
                <a:cs typeface="+mn-cs"/>
              </a:rPr>
              <a:t> </a:t>
            </a:r>
            <a:endParaRPr lang="en-US" dirty="0" smtClean="0">
              <a:effectLst/>
            </a:endParaRPr>
          </a:p>
          <a:p>
            <a:r>
              <a:rPr lang="en-US" sz="1200" kern="1200" dirty="0" smtClean="0">
                <a:solidFill>
                  <a:schemeClr val="tx1"/>
                </a:solidFill>
                <a:effectLst/>
                <a:latin typeface="+mn-lt"/>
                <a:ea typeface="+mn-ea"/>
                <a:cs typeface="+mn-cs"/>
                <a:hlinkClick r:id="rId6"/>
              </a:rPr>
              <a:t>http://energy.gov/eere/sunshot/systems-integration</a:t>
            </a:r>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9</a:t>
            </a:fld>
            <a:endParaRPr lang="en-US" dirty="0"/>
          </a:p>
        </p:txBody>
      </p:sp>
    </p:spTree>
    <p:extLst>
      <p:ext uri="{BB962C8B-B14F-4D97-AF65-F5344CB8AC3E}">
        <p14:creationId xmlns:p14="http://schemas.microsoft.com/office/powerpoint/2010/main" val="3546796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0580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defRPr>
                <a:solidFill>
                  <a:schemeClr val="tx2"/>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dirty="0"/>
          </a:p>
        </p:txBody>
      </p:sp>
      <p:sp>
        <p:nvSpPr>
          <p:cNvPr id="7" name="Slide Number Placeholder 5"/>
          <p:cNvSpPr>
            <a:spLocks noGrp="1"/>
          </p:cNvSpPr>
          <p:nvPr>
            <p:ph type="sldNum" sz="quarter" idx="4"/>
          </p:nvPr>
        </p:nvSpPr>
        <p:spPr>
          <a:xfrm>
            <a:off x="8534400" y="6561138"/>
            <a:ext cx="533400" cy="220662"/>
          </a:xfrm>
          <a:prstGeom prst="rect">
            <a:avLst/>
          </a:prstGeom>
        </p:spPr>
        <p:txBody>
          <a:bodyPr vert="horz" lIns="91440" tIns="45720" rIns="91440" bIns="45720" rtlCol="0" anchor="ctr"/>
          <a:lstStyle>
            <a:lvl1pPr algn="ctr">
              <a:defRPr sz="1200">
                <a:solidFill>
                  <a:schemeClr val="tx1">
                    <a:tint val="75000"/>
                  </a:schemeClr>
                </a:solidFill>
              </a:defRPr>
            </a:lvl1pPr>
          </a:lstStyle>
          <a:p>
            <a:fld id="{1D93BD3E-1E9A-4970-A6F7-E7AC52762E0C}" type="slidenum">
              <a:rPr lang="en-US" smtClean="0"/>
              <a:pPr/>
              <a:t>‹#›</a:t>
            </a:fld>
            <a:endParaRPr lang="en-US" dirty="0"/>
          </a:p>
        </p:txBody>
      </p:sp>
    </p:spTree>
    <p:extLst>
      <p:ext uri="{BB962C8B-B14F-4D97-AF65-F5344CB8AC3E}">
        <p14:creationId xmlns:p14="http://schemas.microsoft.com/office/powerpoint/2010/main" val="157445715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243682"/>
            <a:ext cx="8458200" cy="518318"/>
          </a:xfrm>
          <a:prstGeom prst="rect">
            <a:avLst/>
          </a:prstGeom>
        </p:spPr>
        <p:txBody>
          <a:bodyPr/>
          <a:lstStyle>
            <a:lvl1pPr algn="l">
              <a:defRPr sz="2800" b="1">
                <a:solidFill>
                  <a:schemeClr val="accent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304800" y="990600"/>
            <a:ext cx="8534400" cy="5052221"/>
          </a:xfrm>
          <a:prstGeom prst="rect">
            <a:avLst/>
          </a:prstGeom>
        </p:spPr>
        <p:txBody>
          <a:bodyPr/>
          <a:lstStyle>
            <a:lvl1pPr>
              <a:defRPr sz="2600">
                <a:solidFill>
                  <a:schemeClr val="tx2"/>
                </a:solidFill>
              </a:defRPr>
            </a:lvl1pPr>
            <a:lvl2pPr>
              <a:defRPr sz="2400">
                <a:solidFill>
                  <a:schemeClr val="tx2"/>
                </a:solidFill>
              </a:defRPr>
            </a:lvl2pPr>
            <a:lvl3pPr>
              <a:defRPr sz="2200">
                <a:solidFill>
                  <a:schemeClr val="tx2"/>
                </a:solidFill>
              </a:defRPr>
            </a:lvl3pPr>
            <a:lvl4pPr>
              <a:defRPr sz="2100">
                <a:solidFill>
                  <a:schemeClr val="tx2"/>
                </a:solidFill>
              </a:defRPr>
            </a:lvl4pPr>
            <a:lvl5pPr>
              <a:defRPr sz="2000">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6"/>
          <p:cNvSpPr/>
          <p:nvPr userDrawn="1"/>
        </p:nvSpPr>
        <p:spPr>
          <a:xfrm>
            <a:off x="304800" y="243682"/>
            <a:ext cx="76200" cy="5183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ooter Placeholder 4"/>
          <p:cNvSpPr>
            <a:spLocks noGrp="1"/>
          </p:cNvSpPr>
          <p:nvPr>
            <p:ph type="ftr" sz="quarter" idx="11"/>
          </p:nvPr>
        </p:nvSpPr>
        <p:spPr>
          <a:xfrm>
            <a:off x="2743200" y="6553200"/>
            <a:ext cx="4038600" cy="228600"/>
          </a:xfrm>
        </p:spPr>
        <p:txBody>
          <a:bodyPr/>
          <a:lstStyle/>
          <a:p>
            <a:endParaRPr lang="en-US" dirty="0"/>
          </a:p>
        </p:txBody>
      </p:sp>
      <p:cxnSp>
        <p:nvCxnSpPr>
          <p:cNvPr id="5" name="Straight Connector 4"/>
          <p:cNvCxnSpPr/>
          <p:nvPr userDrawn="1"/>
        </p:nvCxnSpPr>
        <p:spPr>
          <a:xfrm>
            <a:off x="304800" y="243682"/>
            <a:ext cx="9906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Slide Number Placeholder 5"/>
          <p:cNvSpPr>
            <a:spLocks noGrp="1"/>
          </p:cNvSpPr>
          <p:nvPr>
            <p:ph type="sldNum" sz="quarter" idx="4"/>
          </p:nvPr>
        </p:nvSpPr>
        <p:spPr>
          <a:xfrm>
            <a:off x="8534400" y="6561138"/>
            <a:ext cx="533400" cy="220662"/>
          </a:xfrm>
          <a:prstGeom prst="rect">
            <a:avLst/>
          </a:prstGeom>
        </p:spPr>
        <p:txBody>
          <a:bodyPr vert="horz" lIns="91440" tIns="45720" rIns="91440" bIns="45720" rtlCol="0" anchor="ctr"/>
          <a:lstStyle>
            <a:lvl1pPr algn="ctr">
              <a:defRPr sz="1200">
                <a:solidFill>
                  <a:schemeClr val="tx1">
                    <a:tint val="75000"/>
                  </a:schemeClr>
                </a:solidFill>
              </a:defRPr>
            </a:lvl1pPr>
          </a:lstStyle>
          <a:p>
            <a:fld id="{1D93BD3E-1E9A-4970-A6F7-E7AC52762E0C}" type="slidenum">
              <a:rPr lang="en-US" smtClean="0"/>
              <a:pPr/>
              <a:t>‹#›</a:t>
            </a:fld>
            <a:endParaRPr lang="en-US" dirty="0"/>
          </a:p>
        </p:txBody>
      </p:sp>
    </p:spTree>
    <p:extLst>
      <p:ext uri="{BB962C8B-B14F-4D97-AF65-F5344CB8AC3E}">
        <p14:creationId xmlns:p14="http://schemas.microsoft.com/office/powerpoint/2010/main" val="27900848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Slide Number Placeholder 3"/>
          <p:cNvSpPr>
            <a:spLocks noGrp="1"/>
          </p:cNvSpPr>
          <p:nvPr>
            <p:ph type="sldNum" sz="quarter" idx="11"/>
          </p:nvPr>
        </p:nvSpPr>
        <p:spPr/>
        <p:txBody>
          <a:bodyPr/>
          <a:lstStyle/>
          <a:p>
            <a:fld id="{1D93BD3E-1E9A-4970-A6F7-E7AC52762E0C}" type="slidenum">
              <a:rPr lang="en-US" smtClean="0"/>
              <a:pPr/>
              <a:t>‹#›</a:t>
            </a:fld>
            <a:endParaRPr lang="en-US" dirty="0"/>
          </a:p>
        </p:txBody>
      </p:sp>
      <p:sp>
        <p:nvSpPr>
          <p:cNvPr id="5" name="Content Placeholder 4"/>
          <p:cNvSpPr>
            <a:spLocks noGrp="1"/>
          </p:cNvSpPr>
          <p:nvPr>
            <p:ph sz="half" idx="1"/>
          </p:nvPr>
        </p:nvSpPr>
        <p:spPr>
          <a:xfrm>
            <a:off x="628650" y="990601"/>
            <a:ext cx="3886200" cy="4800600"/>
          </a:xfrm>
          <a:prstGeom prst="rect">
            <a:avLst/>
          </a:prstGeom>
        </p:spPr>
        <p:txBody>
          <a:bodyPr/>
          <a:lstStyle>
            <a:lvl1pPr>
              <a:defRPr sz="2400">
                <a:solidFill>
                  <a:schemeClr val="tx2"/>
                </a:solidFill>
              </a:defRPr>
            </a:lvl1pPr>
          </a:lstStyle>
          <a:p>
            <a:endParaRPr lang="en-US" dirty="0"/>
          </a:p>
        </p:txBody>
      </p:sp>
      <p:sp>
        <p:nvSpPr>
          <p:cNvPr id="6" name="Content Placeholder 5"/>
          <p:cNvSpPr>
            <a:spLocks noGrp="1"/>
          </p:cNvSpPr>
          <p:nvPr>
            <p:ph sz="half" idx="2"/>
          </p:nvPr>
        </p:nvSpPr>
        <p:spPr>
          <a:xfrm>
            <a:off x="4629150" y="990601"/>
            <a:ext cx="3886200" cy="4800600"/>
          </a:xfrm>
          <a:prstGeom prst="rect">
            <a:avLst/>
          </a:prstGeom>
        </p:spPr>
        <p:txBody>
          <a:bodyPr/>
          <a:lstStyle>
            <a:lvl1pPr>
              <a:defRPr sz="2400">
                <a:solidFill>
                  <a:schemeClr val="tx2"/>
                </a:solidFill>
              </a:defRPr>
            </a:lvl1pPr>
          </a:lstStyle>
          <a:p>
            <a:endParaRPr lang="en-US"/>
          </a:p>
        </p:txBody>
      </p:sp>
      <p:sp>
        <p:nvSpPr>
          <p:cNvPr id="7" name="Title 1"/>
          <p:cNvSpPr>
            <a:spLocks noGrp="1"/>
          </p:cNvSpPr>
          <p:nvPr>
            <p:ph type="title"/>
          </p:nvPr>
        </p:nvSpPr>
        <p:spPr>
          <a:xfrm>
            <a:off x="381000" y="243682"/>
            <a:ext cx="8458200" cy="518318"/>
          </a:xfrm>
          <a:prstGeom prst="rect">
            <a:avLst/>
          </a:prstGeom>
        </p:spPr>
        <p:txBody>
          <a:bodyPr/>
          <a:lstStyle>
            <a:lvl1pPr algn="l">
              <a:defRPr sz="2800" b="1">
                <a:solidFill>
                  <a:schemeClr val="accent1"/>
                </a:solidFill>
              </a:defRPr>
            </a:lvl1pPr>
          </a:lstStyle>
          <a:p>
            <a:r>
              <a:rPr lang="en-US" dirty="0" smtClean="0"/>
              <a:t>Click to edit Master title style</a:t>
            </a:r>
            <a:endParaRPr lang="en-US" dirty="0"/>
          </a:p>
        </p:txBody>
      </p:sp>
      <p:sp>
        <p:nvSpPr>
          <p:cNvPr id="8" name="Rectangle 7"/>
          <p:cNvSpPr/>
          <p:nvPr userDrawn="1"/>
        </p:nvSpPr>
        <p:spPr>
          <a:xfrm>
            <a:off x="304800" y="243682"/>
            <a:ext cx="76200" cy="5183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userDrawn="1"/>
        </p:nvCxnSpPr>
        <p:spPr>
          <a:xfrm>
            <a:off x="304800" y="243682"/>
            <a:ext cx="9906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76478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3505200" y="0"/>
            <a:ext cx="5638800" cy="6858000"/>
          </a:xfrm>
          <a:prstGeom prst="rect">
            <a:avLst/>
          </a:prstGeom>
          <a:solidFill>
            <a:srgbClr val="D7DC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2814" y="2876277"/>
            <a:ext cx="2857586" cy="1105445"/>
          </a:xfrm>
          <a:prstGeom prst="rect">
            <a:avLst/>
          </a:prstGeom>
        </p:spPr>
      </p:pic>
    </p:spTree>
    <p:extLst>
      <p:ext uri="{BB962C8B-B14F-4D97-AF65-F5344CB8AC3E}">
        <p14:creationId xmlns:p14="http://schemas.microsoft.com/office/powerpoint/2010/main" val="4283897219"/>
      </p:ext>
    </p:extLst>
  </p:cSld>
  <p:clrMap bg1="lt1" tx1="dk1" bg2="lt2" tx2="dk2" accent1="accent1" accent2="accent2" accent3="accent3" accent4="accent4" accent5="accent5" accent6="accent6" hlink="hlink" folHlink="folHlink"/>
  <p:sldLayoutIdLst>
    <p:sldLayoutId id="214748366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2743200" y="6553200"/>
            <a:ext cx="4038600" cy="228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cxnSp>
        <p:nvCxnSpPr>
          <p:cNvPr id="7" name="Straight Connector 6"/>
          <p:cNvCxnSpPr/>
          <p:nvPr userDrawn="1"/>
        </p:nvCxnSpPr>
        <p:spPr>
          <a:xfrm>
            <a:off x="76200" y="6477000"/>
            <a:ext cx="59436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userDrawn="1"/>
        </p:nvCxnSpPr>
        <p:spPr>
          <a:xfrm>
            <a:off x="2194560" y="6477000"/>
            <a:ext cx="6858000" cy="1"/>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38200" y="6248400"/>
            <a:ext cx="1181868" cy="457200"/>
          </a:xfrm>
          <a:prstGeom prst="rect">
            <a:avLst/>
          </a:prstGeom>
        </p:spPr>
      </p:pic>
      <p:sp>
        <p:nvSpPr>
          <p:cNvPr id="9" name="TextBox 8"/>
          <p:cNvSpPr txBox="1"/>
          <p:nvPr userDrawn="1"/>
        </p:nvSpPr>
        <p:spPr>
          <a:xfrm>
            <a:off x="54675" y="6553200"/>
            <a:ext cx="707325" cy="253916"/>
          </a:xfrm>
          <a:prstGeom prst="rect">
            <a:avLst/>
          </a:prstGeom>
          <a:noFill/>
        </p:spPr>
        <p:txBody>
          <a:bodyPr wrap="square" rtlCol="0">
            <a:spAutoFit/>
          </a:bodyPr>
          <a:lstStyle/>
          <a:p>
            <a:pPr algn="l"/>
            <a:r>
              <a:rPr lang="en-US" sz="1000" b="1" baseline="0" dirty="0" smtClean="0">
                <a:solidFill>
                  <a:schemeClr val="tx2"/>
                </a:solidFill>
              </a:rPr>
              <a:t>PUBLIC</a:t>
            </a:r>
            <a:endParaRPr lang="en-US" sz="1000" b="1" dirty="0">
              <a:solidFill>
                <a:schemeClr val="tx2"/>
              </a:solidFill>
            </a:endParaRPr>
          </a:p>
        </p:txBody>
      </p:sp>
      <p:sp>
        <p:nvSpPr>
          <p:cNvPr id="13" name="Slide Number Placeholder 5"/>
          <p:cNvSpPr>
            <a:spLocks noGrp="1"/>
          </p:cNvSpPr>
          <p:nvPr>
            <p:ph type="sldNum" sz="quarter" idx="4"/>
          </p:nvPr>
        </p:nvSpPr>
        <p:spPr>
          <a:xfrm>
            <a:off x="8534400" y="6561138"/>
            <a:ext cx="533400" cy="220662"/>
          </a:xfrm>
          <a:prstGeom prst="rect">
            <a:avLst/>
          </a:prstGeom>
        </p:spPr>
        <p:txBody>
          <a:bodyPr vert="horz" lIns="91440" tIns="45720" rIns="91440" bIns="45720" rtlCol="0" anchor="ctr"/>
          <a:lstStyle>
            <a:lvl1pPr algn="ctr">
              <a:defRPr sz="1200">
                <a:solidFill>
                  <a:schemeClr val="tx1">
                    <a:tint val="75000"/>
                  </a:schemeClr>
                </a:solidFill>
              </a:defRPr>
            </a:lvl1pPr>
          </a:lstStyle>
          <a:p>
            <a:fld id="{1D93BD3E-1E9A-4970-A6F7-E7AC52762E0C}" type="slidenum">
              <a:rPr lang="en-US" smtClean="0"/>
              <a:pPr/>
              <a:t>‹#›</a:t>
            </a:fld>
            <a:endParaRPr lang="en-US" dirty="0"/>
          </a:p>
        </p:txBody>
      </p:sp>
    </p:spTree>
    <p:extLst>
      <p:ext uri="{BB962C8B-B14F-4D97-AF65-F5344CB8AC3E}">
        <p14:creationId xmlns:p14="http://schemas.microsoft.com/office/powerpoint/2010/main" val="30589758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33800" y="1752600"/>
            <a:ext cx="5265034" cy="2677656"/>
          </a:xfrm>
          <a:prstGeom prst="rect">
            <a:avLst/>
          </a:prstGeom>
          <a:noFill/>
        </p:spPr>
        <p:txBody>
          <a:bodyPr wrap="square" rtlCol="0">
            <a:spAutoFit/>
          </a:bodyPr>
          <a:lstStyle/>
          <a:p>
            <a:endParaRPr lang="en-US" sz="2400" dirty="0" smtClean="0">
              <a:solidFill>
                <a:schemeClr val="tx2"/>
              </a:solidFill>
              <a:latin typeface="+mj-lt"/>
            </a:endParaRPr>
          </a:p>
          <a:p>
            <a:endParaRPr lang="en-US" sz="2400" dirty="0" smtClean="0">
              <a:solidFill>
                <a:schemeClr val="tx2"/>
              </a:solidFill>
              <a:latin typeface="+mj-lt"/>
            </a:endParaRPr>
          </a:p>
          <a:p>
            <a:r>
              <a:rPr lang="en-US" sz="3200" b="1" dirty="0" smtClean="0">
                <a:solidFill>
                  <a:schemeClr val="tx2"/>
                </a:solidFill>
                <a:latin typeface="+mj-lt"/>
              </a:rPr>
              <a:t>ERCOT</a:t>
            </a:r>
            <a:r>
              <a:rPr lang="en-US" sz="2400" dirty="0" smtClean="0">
                <a:solidFill>
                  <a:schemeClr val="tx2"/>
                </a:solidFill>
                <a:latin typeface="+mj-lt"/>
              </a:rPr>
              <a:t/>
            </a:r>
            <a:br>
              <a:rPr lang="en-US" sz="2400" dirty="0" smtClean="0">
                <a:solidFill>
                  <a:schemeClr val="tx2"/>
                </a:solidFill>
                <a:latin typeface="+mj-lt"/>
              </a:rPr>
            </a:br>
            <a:endParaRPr lang="en-US" sz="2400" dirty="0" smtClean="0">
              <a:solidFill>
                <a:schemeClr val="tx2"/>
              </a:solidFill>
              <a:latin typeface="+mj-lt"/>
            </a:endParaRPr>
          </a:p>
          <a:p>
            <a:r>
              <a:rPr lang="en-US" sz="2400" dirty="0" smtClean="0">
                <a:solidFill>
                  <a:schemeClr val="tx2"/>
                </a:solidFill>
                <a:latin typeface="+mj-lt"/>
              </a:rPr>
              <a:t>Resmi </a:t>
            </a:r>
            <a:r>
              <a:rPr lang="en-US" sz="2400" dirty="0" smtClean="0">
                <a:solidFill>
                  <a:schemeClr val="tx2"/>
                </a:solidFill>
                <a:latin typeface="+mj-lt"/>
              </a:rPr>
              <a:t>Surendran </a:t>
            </a:r>
          </a:p>
          <a:p>
            <a:r>
              <a:rPr lang="en-US" sz="2000" dirty="0" smtClean="0">
                <a:solidFill>
                  <a:schemeClr val="tx2"/>
                </a:solidFill>
                <a:latin typeface="+mj-lt"/>
              </a:rPr>
              <a:t>Sr. Mgr. Wholesale Market Ops and Analysis</a:t>
            </a:r>
            <a:endParaRPr lang="en-US" sz="2000" dirty="0">
              <a:solidFill>
                <a:schemeClr val="tx2"/>
              </a:solidFill>
              <a:latin typeface="+mj-lt"/>
            </a:endParaRPr>
          </a:p>
          <a:p>
            <a:r>
              <a:rPr lang="en-US" sz="2000" dirty="0" smtClean="0">
                <a:solidFill>
                  <a:schemeClr val="tx2"/>
                </a:solidFill>
                <a:latin typeface="+mj-lt"/>
              </a:rPr>
              <a:t>May 12, </a:t>
            </a:r>
            <a:r>
              <a:rPr lang="en-US" sz="2000" dirty="0" smtClean="0">
                <a:solidFill>
                  <a:schemeClr val="tx2"/>
                </a:solidFill>
                <a:latin typeface="+mj-lt"/>
              </a:rPr>
              <a:t>2017</a:t>
            </a:r>
            <a:endParaRPr lang="en-US" sz="2000" dirty="0">
              <a:solidFill>
                <a:schemeClr val="tx2"/>
              </a:solidFill>
              <a:latin typeface="+mj-lt"/>
            </a:endParaRPr>
          </a:p>
        </p:txBody>
      </p:sp>
    </p:spTree>
    <p:extLst>
      <p:ext uri="{BB962C8B-B14F-4D97-AF65-F5344CB8AC3E}">
        <p14:creationId xmlns:p14="http://schemas.microsoft.com/office/powerpoint/2010/main" val="33717056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7" name="Group 2056"/>
          <p:cNvGrpSpPr/>
          <p:nvPr/>
        </p:nvGrpSpPr>
        <p:grpSpPr>
          <a:xfrm>
            <a:off x="5554873" y="533400"/>
            <a:ext cx="3579602" cy="5935254"/>
            <a:chOff x="5149328" y="457200"/>
            <a:chExt cx="3579602" cy="5935254"/>
          </a:xfrm>
        </p:grpSpPr>
        <p:pic>
          <p:nvPicPr>
            <p:cNvPr id="2054" name="Picture 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251986" y="457200"/>
              <a:ext cx="3162300" cy="198135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grpSp>
          <p:nvGrpSpPr>
            <p:cNvPr id="3" name="Group 2"/>
            <p:cNvGrpSpPr/>
            <p:nvPr/>
          </p:nvGrpSpPr>
          <p:grpSpPr>
            <a:xfrm>
              <a:off x="5597985" y="1981200"/>
              <a:ext cx="2460284" cy="1321244"/>
              <a:chOff x="4378943" y="3920183"/>
              <a:chExt cx="3645964" cy="2305644"/>
            </a:xfrm>
          </p:grpSpPr>
          <p:pic>
            <p:nvPicPr>
              <p:cNvPr id="2050" name="Picture 2"/>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l="17469" t="7793" r="11554"/>
              <a:stretch/>
            </p:blipFill>
            <p:spPr bwMode="auto">
              <a:xfrm>
                <a:off x="5545455" y="4684012"/>
                <a:ext cx="982980" cy="99669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cxnSp>
            <p:nvCxnSpPr>
              <p:cNvPr id="10" name="Straight Arrow Connector 9"/>
              <p:cNvCxnSpPr/>
              <p:nvPr/>
            </p:nvCxnSpPr>
            <p:spPr>
              <a:xfrm flipV="1">
                <a:off x="6111240" y="4487998"/>
                <a:ext cx="255182" cy="322127"/>
              </a:xfrm>
              <a:prstGeom prst="straightConnector1">
                <a:avLst/>
              </a:prstGeom>
              <a:ln w="12700">
                <a:solidFill>
                  <a:schemeClr val="tx1"/>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a:endCxn id="25" idx="1"/>
              </p:cNvCxnSpPr>
              <p:nvPr/>
            </p:nvCxnSpPr>
            <p:spPr>
              <a:xfrm>
                <a:off x="6366422" y="4807575"/>
                <a:ext cx="313456" cy="19970"/>
              </a:xfrm>
              <a:prstGeom prst="straightConnector1">
                <a:avLst/>
              </a:prstGeom>
              <a:ln w="12700">
                <a:solidFill>
                  <a:schemeClr val="tx1"/>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V="1">
                <a:off x="5552661" y="5331978"/>
                <a:ext cx="320849" cy="154369"/>
              </a:xfrm>
              <a:prstGeom prst="straightConnector1">
                <a:avLst/>
              </a:prstGeom>
              <a:ln w="12700">
                <a:solidFill>
                  <a:schemeClr val="tx1"/>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flipV="1">
                <a:off x="5812557" y="5459249"/>
                <a:ext cx="174303" cy="295005"/>
              </a:xfrm>
              <a:prstGeom prst="straightConnector1">
                <a:avLst/>
              </a:prstGeom>
              <a:ln w="12700">
                <a:solidFill>
                  <a:schemeClr val="tx1"/>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p:nvPr/>
            </p:nvCxnSpPr>
            <p:spPr>
              <a:xfrm flipV="1">
                <a:off x="6050595" y="5612285"/>
                <a:ext cx="76836" cy="360364"/>
              </a:xfrm>
              <a:prstGeom prst="straightConnector1">
                <a:avLst/>
              </a:prstGeom>
              <a:ln w="12700">
                <a:solidFill>
                  <a:schemeClr val="tx1"/>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6238831" y="4405998"/>
                <a:ext cx="1345029" cy="349107"/>
              </a:xfrm>
              <a:prstGeom prst="rect">
                <a:avLst/>
              </a:prstGeom>
              <a:noFill/>
            </p:spPr>
            <p:txBody>
              <a:bodyPr wrap="none" rtlCol="0">
                <a:spAutoFit/>
              </a:bodyPr>
              <a:lstStyle/>
              <a:p>
                <a:r>
                  <a:rPr lang="en-US" sz="700" dirty="0" smtClean="0"/>
                  <a:t>220 MW with SPP</a:t>
                </a:r>
                <a:endParaRPr lang="en-US" sz="700" dirty="0"/>
              </a:p>
            </p:txBody>
          </p:sp>
          <p:sp>
            <p:nvSpPr>
              <p:cNvPr id="25" name="TextBox 24"/>
              <p:cNvSpPr txBox="1"/>
              <p:nvPr/>
            </p:nvSpPr>
            <p:spPr>
              <a:xfrm>
                <a:off x="6679878" y="4652991"/>
                <a:ext cx="1345029" cy="349107"/>
              </a:xfrm>
              <a:prstGeom prst="rect">
                <a:avLst/>
              </a:prstGeom>
              <a:noFill/>
            </p:spPr>
            <p:txBody>
              <a:bodyPr wrap="none" rtlCol="0">
                <a:spAutoFit/>
              </a:bodyPr>
              <a:lstStyle/>
              <a:p>
                <a:r>
                  <a:rPr lang="en-US" sz="700" dirty="0" smtClean="0"/>
                  <a:t>600 MW with SPP</a:t>
                </a:r>
                <a:endParaRPr lang="en-US" sz="700" dirty="0"/>
              </a:p>
            </p:txBody>
          </p:sp>
          <p:sp>
            <p:nvSpPr>
              <p:cNvPr id="26" name="TextBox 25"/>
              <p:cNvSpPr txBox="1"/>
              <p:nvPr/>
            </p:nvSpPr>
            <p:spPr>
              <a:xfrm>
                <a:off x="4378943" y="5080816"/>
                <a:ext cx="1309395" cy="537088"/>
              </a:xfrm>
              <a:prstGeom prst="rect">
                <a:avLst/>
              </a:prstGeom>
              <a:noFill/>
            </p:spPr>
            <p:txBody>
              <a:bodyPr wrap="none" rtlCol="0">
                <a:spAutoFit/>
              </a:bodyPr>
              <a:lstStyle/>
              <a:p>
                <a:r>
                  <a:rPr lang="en-US" sz="700" dirty="0" smtClean="0"/>
                  <a:t>30 MW with CFE </a:t>
                </a:r>
              </a:p>
              <a:p>
                <a:r>
                  <a:rPr lang="en-US" sz="700" dirty="0" smtClean="0"/>
                  <a:t>at Eagle Pass</a:t>
                </a:r>
                <a:endParaRPr lang="en-US" sz="700" dirty="0"/>
              </a:p>
            </p:txBody>
          </p:sp>
          <p:sp>
            <p:nvSpPr>
              <p:cNvPr id="27" name="TextBox 26"/>
              <p:cNvSpPr txBox="1"/>
              <p:nvPr/>
            </p:nvSpPr>
            <p:spPr>
              <a:xfrm>
                <a:off x="4528481" y="5600521"/>
                <a:ext cx="1345029" cy="537088"/>
              </a:xfrm>
              <a:prstGeom prst="rect">
                <a:avLst/>
              </a:prstGeom>
              <a:noFill/>
            </p:spPr>
            <p:txBody>
              <a:bodyPr wrap="none" rtlCol="0">
                <a:spAutoFit/>
              </a:bodyPr>
              <a:lstStyle/>
              <a:p>
                <a:r>
                  <a:rPr lang="en-US" sz="700" dirty="0" smtClean="0"/>
                  <a:t>100 MW with CFE</a:t>
                </a:r>
              </a:p>
              <a:p>
                <a:r>
                  <a:rPr lang="en-US" sz="700" dirty="0" smtClean="0"/>
                  <a:t>at Laredo</a:t>
                </a:r>
                <a:endParaRPr lang="en-US" sz="700" dirty="0"/>
              </a:p>
            </p:txBody>
          </p:sp>
          <p:sp>
            <p:nvSpPr>
              <p:cNvPr id="29" name="TextBox 28"/>
              <p:cNvSpPr txBox="1"/>
              <p:nvPr/>
            </p:nvSpPr>
            <p:spPr>
              <a:xfrm>
                <a:off x="5554217" y="5876720"/>
                <a:ext cx="2003051" cy="349107"/>
              </a:xfrm>
              <a:prstGeom prst="rect">
                <a:avLst/>
              </a:prstGeom>
              <a:noFill/>
            </p:spPr>
            <p:txBody>
              <a:bodyPr wrap="none" rtlCol="0">
                <a:spAutoFit/>
              </a:bodyPr>
              <a:lstStyle/>
              <a:p>
                <a:r>
                  <a:rPr lang="en-US" sz="700" dirty="0" smtClean="0"/>
                  <a:t>300 MW with CFE at McAllen</a:t>
                </a:r>
              </a:p>
            </p:txBody>
          </p:sp>
          <p:pic>
            <p:nvPicPr>
              <p:cNvPr id="2052" name="Picture 4"/>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5636894" y="3920183"/>
                <a:ext cx="1038225" cy="48989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grpSp>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49328" y="3466374"/>
              <a:ext cx="3579602" cy="2926080"/>
            </a:xfrm>
            <a:prstGeom prst="rect">
              <a:avLst/>
            </a:prstGeom>
          </p:spPr>
        </p:pic>
      </p:grpSp>
      <p:sp>
        <p:nvSpPr>
          <p:cNvPr id="6" name="Content Placeholder 2"/>
          <p:cNvSpPr txBox="1">
            <a:spLocks/>
          </p:cNvSpPr>
          <p:nvPr/>
        </p:nvSpPr>
        <p:spPr bwMode="auto">
          <a:xfrm>
            <a:off x="344960" y="1219200"/>
            <a:ext cx="5848298" cy="575838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a:buFont typeface="Arial" panose="020B0604020202020204" pitchFamily="34" charset="0"/>
              <a:buChar char="•"/>
            </a:pPr>
            <a:r>
              <a:rPr lang="en-US" sz="2200" dirty="0">
                <a:solidFill>
                  <a:srgbClr val="5B6770"/>
                </a:solidFill>
                <a:latin typeface="+mj-lt"/>
              </a:rPr>
              <a:t>~</a:t>
            </a:r>
            <a:r>
              <a:rPr lang="en-US" sz="2200" dirty="0" smtClean="0">
                <a:solidFill>
                  <a:srgbClr val="5B6770"/>
                </a:solidFill>
                <a:latin typeface="+mj-lt"/>
              </a:rPr>
              <a:t>91% </a:t>
            </a:r>
            <a:r>
              <a:rPr lang="en-US" sz="2200" dirty="0">
                <a:solidFill>
                  <a:srgbClr val="5B6770"/>
                </a:solidFill>
                <a:latin typeface="+mj-lt"/>
              </a:rPr>
              <a:t>of Texas </a:t>
            </a:r>
            <a:r>
              <a:rPr lang="en-US" sz="2200" dirty="0" smtClean="0">
                <a:solidFill>
                  <a:srgbClr val="5B6770"/>
                </a:solidFill>
                <a:latin typeface="+mj-lt"/>
              </a:rPr>
              <a:t>load ~75% land</a:t>
            </a:r>
            <a:endParaRPr lang="en-US" sz="2200" dirty="0">
              <a:solidFill>
                <a:srgbClr val="5B6770"/>
              </a:solidFill>
              <a:latin typeface="+mj-lt"/>
            </a:endParaRPr>
          </a:p>
          <a:p>
            <a:pPr marL="742950" lvl="1" indent="-285750">
              <a:buFont typeface="Arial" panose="020B0604020202020204" pitchFamily="34" charset="0"/>
              <a:buChar char="•"/>
            </a:pPr>
            <a:r>
              <a:rPr lang="en-US" sz="1600" dirty="0">
                <a:solidFill>
                  <a:srgbClr val="5B6770"/>
                </a:solidFill>
                <a:latin typeface="+mj-lt"/>
              </a:rPr>
              <a:t>24 million </a:t>
            </a:r>
            <a:r>
              <a:rPr lang="en-US" sz="1600" dirty="0" smtClean="0">
                <a:solidFill>
                  <a:srgbClr val="5B6770"/>
                </a:solidFill>
                <a:latin typeface="+mj-lt"/>
              </a:rPr>
              <a:t>consumers</a:t>
            </a:r>
          </a:p>
          <a:p>
            <a:pPr lvl="1"/>
            <a:endParaRPr lang="en-US" sz="1050" dirty="0">
              <a:solidFill>
                <a:srgbClr val="5B6770"/>
              </a:solidFill>
              <a:latin typeface="+mj-lt"/>
            </a:endParaRPr>
          </a:p>
          <a:p>
            <a:pPr marL="342900" indent="-342900">
              <a:buFont typeface="Arial" panose="020B0604020202020204" pitchFamily="34" charset="0"/>
              <a:buChar char="•"/>
            </a:pPr>
            <a:r>
              <a:rPr lang="en-US" sz="2000" dirty="0" smtClean="0">
                <a:solidFill>
                  <a:srgbClr val="5B6770"/>
                </a:solidFill>
                <a:latin typeface="+mj-lt"/>
              </a:rPr>
              <a:t>46,500 </a:t>
            </a:r>
            <a:r>
              <a:rPr lang="en-US" sz="2000" dirty="0">
                <a:solidFill>
                  <a:srgbClr val="5B6770"/>
                </a:solidFill>
                <a:latin typeface="+mj-lt"/>
              </a:rPr>
              <a:t>circuit miles of </a:t>
            </a:r>
            <a:r>
              <a:rPr lang="en-US" sz="2000" dirty="0" smtClean="0">
                <a:solidFill>
                  <a:srgbClr val="5B6770"/>
                </a:solidFill>
                <a:latin typeface="+mj-lt"/>
              </a:rPr>
              <a:t>HV transmission</a:t>
            </a:r>
          </a:p>
          <a:p>
            <a:pPr marL="342900" indent="-342900">
              <a:buFont typeface="Arial" panose="020B0604020202020204" pitchFamily="34" charset="0"/>
              <a:buChar char="•"/>
            </a:pPr>
            <a:endParaRPr lang="en-US" sz="1050" dirty="0">
              <a:solidFill>
                <a:srgbClr val="5B6770"/>
              </a:solidFill>
              <a:latin typeface="+mj-lt"/>
            </a:endParaRPr>
          </a:p>
          <a:p>
            <a:pPr marL="342900" indent="-342900">
              <a:buFont typeface="Arial" panose="020B0604020202020204" pitchFamily="34" charset="0"/>
              <a:buChar char="•"/>
            </a:pPr>
            <a:r>
              <a:rPr lang="en-US" sz="2000" dirty="0" smtClean="0">
                <a:solidFill>
                  <a:srgbClr val="5B6770"/>
                </a:solidFill>
                <a:latin typeface="+mj-lt"/>
              </a:rPr>
              <a:t>~78,000 </a:t>
            </a:r>
            <a:r>
              <a:rPr lang="en-US" sz="2000" dirty="0">
                <a:solidFill>
                  <a:srgbClr val="5B6770"/>
                </a:solidFill>
                <a:latin typeface="+mj-lt"/>
              </a:rPr>
              <a:t>megawatts (MW) capacity for </a:t>
            </a:r>
            <a:r>
              <a:rPr lang="en-US" sz="2000" dirty="0" smtClean="0">
                <a:solidFill>
                  <a:srgbClr val="5B6770"/>
                </a:solidFill>
                <a:latin typeface="+mj-lt"/>
              </a:rPr>
              <a:t>peak</a:t>
            </a:r>
            <a:endParaRPr lang="en-US" sz="2000" dirty="0">
              <a:solidFill>
                <a:srgbClr val="5B6770"/>
              </a:solidFill>
              <a:latin typeface="+mj-lt"/>
            </a:endParaRPr>
          </a:p>
          <a:p>
            <a:pPr marL="742950" lvl="1" indent="-285750">
              <a:buFont typeface="Arial" panose="020B0604020202020204" pitchFamily="34" charset="0"/>
              <a:buChar char="•"/>
            </a:pPr>
            <a:r>
              <a:rPr lang="en-US" sz="1600" dirty="0" smtClean="0">
                <a:solidFill>
                  <a:srgbClr val="5B6770"/>
                </a:solidFill>
                <a:latin typeface="+mj-lt"/>
              </a:rPr>
              <a:t>570 </a:t>
            </a:r>
            <a:r>
              <a:rPr lang="en-US" sz="1600" dirty="0">
                <a:solidFill>
                  <a:srgbClr val="5B6770"/>
                </a:solidFill>
                <a:latin typeface="+mj-lt"/>
              </a:rPr>
              <a:t>generation resources</a:t>
            </a:r>
          </a:p>
          <a:p>
            <a:pPr marL="742950" lvl="1" indent="-285750">
              <a:buFont typeface="Arial" panose="020B0604020202020204" pitchFamily="34" charset="0"/>
              <a:buChar char="•"/>
            </a:pPr>
            <a:r>
              <a:rPr lang="en-US" sz="1600" dirty="0" smtClean="0">
                <a:solidFill>
                  <a:srgbClr val="5B6770"/>
                </a:solidFill>
                <a:latin typeface="+mj-lt"/>
              </a:rPr>
              <a:t>~18 GW Wind with ~14 - 58% capacity included</a:t>
            </a:r>
          </a:p>
          <a:p>
            <a:pPr marL="742950" lvl="1" indent="-285750">
              <a:buFont typeface="Arial" panose="020B0604020202020204" pitchFamily="34" charset="0"/>
              <a:buChar char="•"/>
            </a:pPr>
            <a:r>
              <a:rPr lang="en-US" sz="1600" dirty="0" smtClean="0">
                <a:solidFill>
                  <a:srgbClr val="5B6770"/>
                </a:solidFill>
                <a:latin typeface="+mj-lt"/>
              </a:rPr>
              <a:t>~550 </a:t>
            </a:r>
            <a:r>
              <a:rPr lang="en-US" sz="1600" dirty="0">
                <a:solidFill>
                  <a:srgbClr val="5B6770"/>
                </a:solidFill>
                <a:latin typeface="+mj-lt"/>
              </a:rPr>
              <a:t>MW solar </a:t>
            </a:r>
            <a:r>
              <a:rPr lang="en-US" sz="1600" dirty="0" smtClean="0">
                <a:solidFill>
                  <a:srgbClr val="5B6770"/>
                </a:solidFill>
                <a:latin typeface="+mj-lt"/>
              </a:rPr>
              <a:t>~77% capacity included</a:t>
            </a:r>
          </a:p>
          <a:p>
            <a:pPr marL="742950" lvl="1" indent="-285750">
              <a:buFont typeface="Arial" panose="020B0604020202020204" pitchFamily="34" charset="0"/>
              <a:buChar char="•"/>
            </a:pPr>
            <a:endParaRPr lang="en-US" sz="1050" dirty="0">
              <a:solidFill>
                <a:srgbClr val="5B6770"/>
              </a:solidFill>
              <a:latin typeface="+mj-lt"/>
            </a:endParaRPr>
          </a:p>
          <a:p>
            <a:pPr marL="342900" indent="-342900">
              <a:buFont typeface="Arial" panose="020B0604020202020204" pitchFamily="34" charset="0"/>
              <a:buChar char="•"/>
            </a:pPr>
            <a:r>
              <a:rPr lang="en-US" sz="2000" dirty="0" smtClean="0">
                <a:solidFill>
                  <a:srgbClr val="5B6770"/>
                </a:solidFill>
                <a:latin typeface="+mj-lt"/>
              </a:rPr>
              <a:t>71,110 </a:t>
            </a:r>
            <a:r>
              <a:rPr lang="en-US" sz="2000" dirty="0">
                <a:solidFill>
                  <a:srgbClr val="5B6770"/>
                </a:solidFill>
                <a:latin typeface="+mj-lt"/>
              </a:rPr>
              <a:t>MW peak demand (</a:t>
            </a:r>
            <a:r>
              <a:rPr lang="en-US" sz="2000" dirty="0" smtClean="0">
                <a:solidFill>
                  <a:srgbClr val="5B6770"/>
                </a:solidFill>
                <a:latin typeface="+mj-lt"/>
              </a:rPr>
              <a:t>Aug.11, 2016)</a:t>
            </a:r>
            <a:endParaRPr lang="en-US" sz="2000" dirty="0">
              <a:solidFill>
                <a:srgbClr val="5B6770"/>
              </a:solidFill>
              <a:latin typeface="+mj-lt"/>
            </a:endParaRPr>
          </a:p>
          <a:p>
            <a:pPr marL="742950" lvl="1" indent="-285750">
              <a:buFont typeface="Arial" panose="020B0604020202020204" pitchFamily="34" charset="0"/>
              <a:buChar char="•"/>
            </a:pPr>
            <a:r>
              <a:rPr lang="en-US" sz="1600" dirty="0">
                <a:solidFill>
                  <a:srgbClr val="5B6770"/>
                </a:solidFill>
                <a:latin typeface="+mj-lt"/>
              </a:rPr>
              <a:t>Peak </a:t>
            </a:r>
            <a:r>
              <a:rPr lang="en-US" sz="1600" dirty="0" smtClean="0">
                <a:solidFill>
                  <a:srgbClr val="5B6770"/>
                </a:solidFill>
                <a:latin typeface="+mj-lt"/>
              </a:rPr>
              <a:t>Wind: </a:t>
            </a:r>
            <a:r>
              <a:rPr lang="pl-PL" sz="1600" dirty="0" smtClean="0">
                <a:solidFill>
                  <a:srgbClr val="5B6770"/>
                </a:solidFill>
                <a:latin typeface="+mj-lt"/>
              </a:rPr>
              <a:t>16,</a:t>
            </a:r>
            <a:r>
              <a:rPr lang="en-US" sz="1600" dirty="0" smtClean="0">
                <a:solidFill>
                  <a:srgbClr val="5B6770"/>
                </a:solidFill>
                <a:latin typeface="+mj-lt"/>
              </a:rPr>
              <a:t>141</a:t>
            </a:r>
            <a:r>
              <a:rPr lang="pl-PL" sz="1600" dirty="0" smtClean="0">
                <a:solidFill>
                  <a:srgbClr val="5B6770"/>
                </a:solidFill>
                <a:latin typeface="+mj-lt"/>
              </a:rPr>
              <a:t> </a:t>
            </a:r>
            <a:r>
              <a:rPr lang="pl-PL" sz="1600" dirty="0">
                <a:solidFill>
                  <a:srgbClr val="5B6770"/>
                </a:solidFill>
                <a:latin typeface="+mj-lt"/>
              </a:rPr>
              <a:t>MW </a:t>
            </a:r>
            <a:r>
              <a:rPr lang="pl-PL" sz="1600" dirty="0" smtClean="0">
                <a:solidFill>
                  <a:srgbClr val="5B6770"/>
                </a:solidFill>
                <a:latin typeface="+mj-lt"/>
              </a:rPr>
              <a:t>(</a:t>
            </a:r>
            <a:r>
              <a:rPr lang="en-US" sz="1600" dirty="0" smtClean="0">
                <a:solidFill>
                  <a:srgbClr val="5B6770"/>
                </a:solidFill>
                <a:latin typeface="+mj-lt"/>
              </a:rPr>
              <a:t>March 31, 2017</a:t>
            </a:r>
            <a:r>
              <a:rPr lang="pl-PL" sz="1600" dirty="0" smtClean="0">
                <a:solidFill>
                  <a:srgbClr val="5B6770"/>
                </a:solidFill>
                <a:latin typeface="+mj-lt"/>
              </a:rPr>
              <a:t>) </a:t>
            </a:r>
            <a:endParaRPr lang="en-US" sz="1600" dirty="0" smtClean="0">
              <a:solidFill>
                <a:srgbClr val="5B6770"/>
              </a:solidFill>
              <a:latin typeface="+mj-lt"/>
            </a:endParaRPr>
          </a:p>
          <a:p>
            <a:pPr marL="742950" lvl="1" indent="-285750">
              <a:buFont typeface="Arial" panose="020B0604020202020204" pitchFamily="34" charset="0"/>
              <a:buChar char="•"/>
            </a:pPr>
            <a:r>
              <a:rPr lang="en-US" sz="1600" dirty="0" smtClean="0">
                <a:solidFill>
                  <a:srgbClr val="5B6770"/>
                </a:solidFill>
                <a:latin typeface="+mj-lt"/>
              </a:rPr>
              <a:t>Wind </a:t>
            </a:r>
            <a:r>
              <a:rPr lang="en-US" sz="1600" dirty="0">
                <a:solidFill>
                  <a:srgbClr val="5B6770"/>
                </a:solidFill>
                <a:latin typeface="+mj-lt"/>
              </a:rPr>
              <a:t>penetration record: </a:t>
            </a:r>
            <a:r>
              <a:rPr lang="en-US" sz="1600" dirty="0" smtClean="0">
                <a:solidFill>
                  <a:srgbClr val="5B6770"/>
                </a:solidFill>
                <a:latin typeface="+mj-lt"/>
              </a:rPr>
              <a:t>50 </a:t>
            </a:r>
            <a:r>
              <a:rPr lang="en-US" sz="1600" dirty="0">
                <a:solidFill>
                  <a:srgbClr val="5B6770"/>
                </a:solidFill>
                <a:latin typeface="+mj-lt"/>
              </a:rPr>
              <a:t>percent (March 23, 2017</a:t>
            </a:r>
            <a:r>
              <a:rPr lang="en-US" sz="1600" dirty="0" smtClean="0">
                <a:solidFill>
                  <a:srgbClr val="5B6770"/>
                </a:solidFill>
                <a:latin typeface="+mj-lt"/>
              </a:rPr>
              <a:t>)</a:t>
            </a:r>
          </a:p>
          <a:p>
            <a:pPr lvl="1"/>
            <a:endParaRPr lang="en-US" sz="1050" dirty="0">
              <a:solidFill>
                <a:srgbClr val="5B6770"/>
              </a:solidFill>
              <a:latin typeface="+mj-lt"/>
            </a:endParaRPr>
          </a:p>
          <a:p>
            <a:pPr marL="342900" indent="-342900">
              <a:buFont typeface="Arial" panose="020B0604020202020204" pitchFamily="34" charset="0"/>
              <a:buChar char="•"/>
            </a:pPr>
            <a:r>
              <a:rPr lang="en-US" sz="2000" dirty="0" smtClean="0">
                <a:solidFill>
                  <a:srgbClr val="5B6770"/>
                </a:solidFill>
                <a:latin typeface="+mj-lt"/>
              </a:rPr>
              <a:t>~$35 billion market</a:t>
            </a:r>
            <a:endParaRPr lang="en-US" sz="2000" dirty="0">
              <a:solidFill>
                <a:srgbClr val="5B6770"/>
              </a:solidFill>
              <a:latin typeface="+mj-lt"/>
            </a:endParaRPr>
          </a:p>
          <a:p>
            <a:pPr lvl="1"/>
            <a:endParaRPr lang="en-US" sz="1400" dirty="0">
              <a:latin typeface="+mj-lt"/>
            </a:endParaRPr>
          </a:p>
        </p:txBody>
      </p:sp>
      <p:sp>
        <p:nvSpPr>
          <p:cNvPr id="8" name="Title 7"/>
          <p:cNvSpPr>
            <a:spLocks noGrp="1"/>
          </p:cNvSpPr>
          <p:nvPr>
            <p:ph type="title"/>
          </p:nvPr>
        </p:nvSpPr>
        <p:spPr/>
        <p:txBody>
          <a:bodyPr/>
          <a:lstStyle/>
          <a:p>
            <a:r>
              <a:rPr lang="en-US" dirty="0" smtClean="0">
                <a:cs typeface="Book Antiqua"/>
              </a:rPr>
              <a:t>ERCOT Region</a:t>
            </a:r>
            <a:endParaRPr lang="en-US" dirty="0">
              <a:cs typeface="Book Antiqua"/>
            </a:endParaRPr>
          </a:p>
        </p:txBody>
      </p:sp>
    </p:spTree>
    <p:extLst>
      <p:ext uri="{BB962C8B-B14F-4D97-AF65-F5344CB8AC3E}">
        <p14:creationId xmlns:p14="http://schemas.microsoft.com/office/powerpoint/2010/main" val="457761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 name="Picture 79"/>
          <p:cNvPicPr>
            <a:picLocks noChangeAspect="1"/>
          </p:cNvPicPr>
          <p:nvPr/>
        </p:nvPicPr>
        <p:blipFill rotWithShape="1">
          <a:blip r:embed="rId2"/>
          <a:srcRect b="19640"/>
          <a:stretch/>
        </p:blipFill>
        <p:spPr>
          <a:xfrm>
            <a:off x="145068" y="868759"/>
            <a:ext cx="8889191" cy="4992801"/>
          </a:xfrm>
          <a:prstGeom prst="rect">
            <a:avLst/>
          </a:prstGeom>
        </p:spPr>
      </p:pic>
      <p:sp>
        <p:nvSpPr>
          <p:cNvPr id="2" name="Title 1"/>
          <p:cNvSpPr>
            <a:spLocks noGrp="1"/>
          </p:cNvSpPr>
          <p:nvPr>
            <p:ph type="title"/>
          </p:nvPr>
        </p:nvSpPr>
        <p:spPr>
          <a:xfrm>
            <a:off x="423896" y="247259"/>
            <a:ext cx="8458200" cy="365918"/>
          </a:xfrm>
        </p:spPr>
        <p:txBody>
          <a:bodyPr/>
          <a:lstStyle/>
          <a:p>
            <a:r>
              <a:rPr lang="en-US" dirty="0"/>
              <a:t>Wind Generation </a:t>
            </a:r>
            <a:r>
              <a:rPr lang="en-US" dirty="0" smtClean="0"/>
              <a:t>Capacity</a:t>
            </a:r>
            <a:endParaRPr lang="en-US" sz="2400" dirty="0"/>
          </a:p>
        </p:txBody>
      </p:sp>
      <p:sp>
        <p:nvSpPr>
          <p:cNvPr id="4" name="Slide Number Placeholder 3"/>
          <p:cNvSpPr>
            <a:spLocks noGrp="1"/>
          </p:cNvSpPr>
          <p:nvPr>
            <p:ph type="sldNum" sz="quarter" idx="4"/>
          </p:nvPr>
        </p:nvSpPr>
        <p:spPr/>
        <p:txBody>
          <a:bodyPr/>
          <a:lstStyle/>
          <a:p>
            <a:fld id="{1D93BD3E-1E9A-4970-A6F7-E7AC52762E0C}" type="slidenum">
              <a:rPr lang="en-US" smtClean="0"/>
              <a:pPr/>
              <a:t>3</a:t>
            </a:fld>
            <a:endParaRPr lang="en-US" dirty="0"/>
          </a:p>
        </p:txBody>
      </p:sp>
      <p:sp>
        <p:nvSpPr>
          <p:cNvPr id="12" name="Rectangle 11"/>
          <p:cNvSpPr/>
          <p:nvPr/>
        </p:nvSpPr>
        <p:spPr>
          <a:xfrm>
            <a:off x="290111" y="5718070"/>
            <a:ext cx="8587974" cy="646331"/>
          </a:xfrm>
          <a:prstGeom prst="rect">
            <a:avLst/>
          </a:prstGeom>
        </p:spPr>
        <p:txBody>
          <a:bodyPr wrap="square">
            <a:spAutoFit/>
          </a:bodyPr>
          <a:lstStyle/>
          <a:p>
            <a:r>
              <a:rPr lang="en-US" sz="750" dirty="0">
                <a:solidFill>
                  <a:schemeClr val="accent2"/>
                </a:solidFill>
              </a:rPr>
              <a:t>The data presented here is based upon the latest registration data provided to ERCOT by the resource owners and can change without notice. Any capacity changes will be reflected in current and subsequent years' totals. Scheduling delays will also be reflected in the planned projects as that information is received. This chart reflects planned units in the calendar year of submission rather than installations by peak of year shown</a:t>
            </a:r>
            <a:r>
              <a:rPr lang="en-US" sz="800" dirty="0">
                <a:solidFill>
                  <a:schemeClr val="accent2"/>
                </a:solidFill>
              </a:rPr>
              <a:t>.</a:t>
            </a:r>
            <a:br>
              <a:rPr lang="en-US" sz="800" dirty="0">
                <a:solidFill>
                  <a:schemeClr val="accent2"/>
                </a:solidFill>
              </a:rPr>
            </a:br>
            <a:r>
              <a:rPr lang="en-US" sz="400" dirty="0">
                <a:solidFill>
                  <a:schemeClr val="accent2"/>
                </a:solidFill>
              </a:rPr>
              <a:t/>
            </a:r>
            <a:br>
              <a:rPr lang="en-US" sz="400" dirty="0">
                <a:solidFill>
                  <a:schemeClr val="accent2"/>
                </a:solidFill>
              </a:rPr>
            </a:br>
            <a:r>
              <a:rPr lang="en-US" sz="750" dirty="0">
                <a:solidFill>
                  <a:schemeClr val="accent2"/>
                </a:solidFill>
              </a:rPr>
              <a:t>Financial security posted for funding interconnection facilities does not include CREZ security deposits, which are refunded to the Interconnecting Entity when an IA is signed</a:t>
            </a:r>
            <a:r>
              <a:rPr lang="en-US" sz="750" dirty="0" smtClean="0">
                <a:solidFill>
                  <a:schemeClr val="accent2"/>
                </a:solidFill>
              </a:rPr>
              <a:t>.</a:t>
            </a:r>
            <a:endParaRPr lang="en-US" sz="750" dirty="0">
              <a:solidFill>
                <a:schemeClr val="accent2"/>
              </a:solidFill>
            </a:endParaRPr>
          </a:p>
        </p:txBody>
      </p:sp>
      <p:sp>
        <p:nvSpPr>
          <p:cNvPr id="7" name="TextBox 6"/>
          <p:cNvSpPr txBox="1"/>
          <p:nvPr/>
        </p:nvSpPr>
        <p:spPr>
          <a:xfrm>
            <a:off x="990600" y="1371600"/>
            <a:ext cx="4648200" cy="1805623"/>
          </a:xfrm>
          <a:prstGeom prst="rect">
            <a:avLst/>
          </a:prstGeom>
          <a:solidFill>
            <a:schemeClr val="tx2">
              <a:lumMod val="20000"/>
              <a:lumOff val="80000"/>
            </a:schemeClr>
          </a:solidFill>
        </p:spPr>
        <p:txBody>
          <a:bodyPr wrap="square" rtlCol="0">
            <a:spAutoFit/>
          </a:bodyPr>
          <a:lstStyle/>
          <a:p>
            <a:pPr marL="182880" indent="-125413">
              <a:spcAft>
                <a:spcPts val="400"/>
              </a:spcAft>
              <a:buFont typeface="Arial" pitchFamily="34" charset="0"/>
              <a:buChar char="•"/>
            </a:pPr>
            <a:r>
              <a:rPr lang="en-US" sz="1400" dirty="0" smtClean="0">
                <a:solidFill>
                  <a:schemeClr val="tx2"/>
                </a:solidFill>
              </a:rPr>
              <a:t>Steady growth continues, with some spikes.</a:t>
            </a:r>
          </a:p>
          <a:p>
            <a:pPr marL="182880" indent="-125413">
              <a:spcAft>
                <a:spcPts val="400"/>
              </a:spcAft>
              <a:buFont typeface="Arial" pitchFamily="34" charset="0"/>
              <a:buChar char="•"/>
            </a:pPr>
            <a:r>
              <a:rPr lang="en-US" sz="1400" dirty="0" smtClean="0">
                <a:solidFill>
                  <a:schemeClr val="tx2"/>
                </a:solidFill>
              </a:rPr>
              <a:t>Largest annual increase: 3,294 MW in 2015 </a:t>
            </a:r>
            <a:br>
              <a:rPr lang="en-US" sz="1400" dirty="0" smtClean="0">
                <a:solidFill>
                  <a:schemeClr val="tx2"/>
                </a:solidFill>
              </a:rPr>
            </a:br>
            <a:r>
              <a:rPr lang="en-US" sz="1400" dirty="0" smtClean="0">
                <a:solidFill>
                  <a:schemeClr val="tx2"/>
                </a:solidFill>
              </a:rPr>
              <a:t>(A close second: 3,220 MW in 2008)</a:t>
            </a:r>
          </a:p>
          <a:p>
            <a:pPr marL="182880" indent="-125413">
              <a:spcAft>
                <a:spcPts val="400"/>
              </a:spcAft>
              <a:buFont typeface="Arial" pitchFamily="34" charset="0"/>
              <a:buChar char="•"/>
            </a:pPr>
            <a:r>
              <a:rPr lang="en-US" sz="1400" dirty="0" smtClean="0">
                <a:solidFill>
                  <a:schemeClr val="tx2"/>
                </a:solidFill>
              </a:rPr>
              <a:t>Incentives, uncertainty and other factors affect construction decisions and schedules.</a:t>
            </a:r>
          </a:p>
          <a:p>
            <a:pPr marL="182880" indent="-125413">
              <a:spcAft>
                <a:spcPts val="400"/>
              </a:spcAft>
              <a:buFont typeface="Arial" pitchFamily="34" charset="0"/>
              <a:buChar char="•"/>
            </a:pPr>
            <a:r>
              <a:rPr lang="en-US" sz="1400" dirty="0" smtClean="0">
                <a:solidFill>
                  <a:schemeClr val="tx2"/>
                </a:solidFill>
              </a:rPr>
              <a:t>Historically, not all planned projects are completed.</a:t>
            </a:r>
          </a:p>
          <a:p>
            <a:pPr marL="182880" indent="-125413">
              <a:spcAft>
                <a:spcPts val="400"/>
              </a:spcAft>
              <a:buFont typeface="Arial" pitchFamily="34" charset="0"/>
              <a:buChar char="•"/>
            </a:pPr>
            <a:r>
              <a:rPr lang="en-US" sz="1400" dirty="0" smtClean="0">
                <a:solidFill>
                  <a:schemeClr val="tx2"/>
                </a:solidFill>
              </a:rPr>
              <a:t>Texas continues to lead U.S. in wind capacity.</a:t>
            </a:r>
          </a:p>
        </p:txBody>
      </p:sp>
    </p:spTree>
    <p:extLst>
      <p:ext uri="{BB962C8B-B14F-4D97-AF65-F5344CB8AC3E}">
        <p14:creationId xmlns:p14="http://schemas.microsoft.com/office/powerpoint/2010/main" val="33663271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547985" y="838200"/>
            <a:ext cx="8316101" cy="5527301"/>
          </a:xfrm>
        </p:spPr>
        <p:txBody>
          <a:bodyPr>
            <a:normAutofit lnSpcReduction="10000"/>
          </a:bodyPr>
          <a:lstStyle/>
          <a:p>
            <a:pPr marL="0" indent="0">
              <a:buNone/>
            </a:pPr>
            <a:r>
              <a:rPr lang="en-US" sz="2000" b="1" dirty="0">
                <a:latin typeface="Book Antiqua" panose="02040602050305030304" pitchFamily="18" charset="0"/>
              </a:rPr>
              <a:t>Operational Challenges </a:t>
            </a:r>
            <a:endParaRPr lang="en-US" sz="2000" b="1" dirty="0" smtClean="0">
              <a:latin typeface="Book Antiqua" panose="02040602050305030304" pitchFamily="18" charset="0"/>
            </a:endParaRPr>
          </a:p>
          <a:p>
            <a:r>
              <a:rPr lang="en-US" sz="2100" kern="0" dirty="0">
                <a:latin typeface="Book Antiqua" panose="02040602050305030304" pitchFamily="18" charset="0"/>
              </a:rPr>
              <a:t>Inadequate </a:t>
            </a:r>
            <a:r>
              <a:rPr lang="en-US" sz="2100" kern="0" dirty="0">
                <a:latin typeface="Book Antiqua" panose="02040602050305030304" pitchFamily="18" charset="0"/>
              </a:rPr>
              <a:t>transmission </a:t>
            </a:r>
            <a:r>
              <a:rPr lang="en-US" sz="2100" kern="0" dirty="0">
                <a:latin typeface="Book Antiqua" panose="02040602050305030304" pitchFamily="18" charset="0"/>
              </a:rPr>
              <a:t>for the wind </a:t>
            </a:r>
            <a:r>
              <a:rPr lang="en-US" sz="2100" kern="0" dirty="0">
                <a:latin typeface="Book Antiqua" panose="02040602050305030304" pitchFamily="18" charset="0"/>
              </a:rPr>
              <a:t>growth</a:t>
            </a:r>
          </a:p>
          <a:p>
            <a:r>
              <a:rPr lang="en-US" sz="2100" kern="0" dirty="0">
                <a:latin typeface="Book Antiqua" panose="02040602050305030304" pitchFamily="18" charset="0"/>
              </a:rPr>
              <a:t>Large frequency deviations </a:t>
            </a:r>
          </a:p>
          <a:p>
            <a:r>
              <a:rPr lang="en-US" sz="2100" kern="0" dirty="0">
                <a:latin typeface="Book Antiqua" panose="02040602050305030304" pitchFamily="18" charset="0"/>
              </a:rPr>
              <a:t>Constraint </a:t>
            </a:r>
            <a:r>
              <a:rPr lang="en-US" sz="2100" kern="0" dirty="0">
                <a:latin typeface="Book Antiqua" panose="02040602050305030304" pitchFamily="18" charset="0"/>
              </a:rPr>
              <a:t>management under high and low wind</a:t>
            </a:r>
          </a:p>
          <a:p>
            <a:r>
              <a:rPr lang="en-US" sz="2100" kern="0" dirty="0">
                <a:latin typeface="Book Antiqua" panose="02040602050305030304" pitchFamily="18" charset="0"/>
              </a:rPr>
              <a:t>Increased </a:t>
            </a:r>
            <a:r>
              <a:rPr lang="en-US" sz="2100" kern="0" dirty="0">
                <a:latin typeface="Book Antiqua" panose="02040602050305030304" pitchFamily="18" charset="0"/>
              </a:rPr>
              <a:t>variability of net load </a:t>
            </a:r>
            <a:r>
              <a:rPr lang="en-US" sz="2100" kern="0" dirty="0">
                <a:latin typeface="Book Antiqua" panose="02040602050305030304" pitchFamily="18" charset="0"/>
              </a:rPr>
              <a:t>forecast error and net load ramps</a:t>
            </a:r>
            <a:endParaRPr lang="en-US" sz="2100" kern="0" dirty="0">
              <a:latin typeface="Book Antiqua" panose="02040602050305030304" pitchFamily="18" charset="0"/>
            </a:endParaRPr>
          </a:p>
          <a:p>
            <a:r>
              <a:rPr lang="en-US" sz="2100" kern="0" dirty="0" smtClean="0">
                <a:latin typeface="Book Antiqua" panose="02040602050305030304" pitchFamily="18" charset="0"/>
              </a:rPr>
              <a:t>Voltage </a:t>
            </a:r>
            <a:r>
              <a:rPr lang="en-US" sz="2100" kern="0" dirty="0">
                <a:latin typeface="Book Antiqua" panose="02040602050305030304" pitchFamily="18" charset="0"/>
              </a:rPr>
              <a:t>issue</a:t>
            </a:r>
          </a:p>
          <a:p>
            <a:r>
              <a:rPr lang="en-US" sz="2100" kern="0" dirty="0">
                <a:latin typeface="Book Antiqua" panose="02040602050305030304" pitchFamily="18" charset="0"/>
              </a:rPr>
              <a:t>Reduced </a:t>
            </a:r>
            <a:r>
              <a:rPr lang="en-US" sz="2100" kern="0" dirty="0">
                <a:latin typeface="Book Antiqua" panose="02040602050305030304" pitchFamily="18" charset="0"/>
              </a:rPr>
              <a:t>inertial </a:t>
            </a:r>
            <a:r>
              <a:rPr lang="en-US" sz="2100" kern="0" dirty="0" smtClean="0">
                <a:latin typeface="Book Antiqua" panose="02040602050305030304" pitchFamily="18" charset="0"/>
              </a:rPr>
              <a:t>response</a:t>
            </a:r>
          </a:p>
          <a:p>
            <a:endParaRPr lang="en-US" sz="2000" dirty="0" smtClean="0">
              <a:latin typeface="Book Antiqua" panose="02040602050305030304" pitchFamily="18" charset="0"/>
            </a:endParaRPr>
          </a:p>
          <a:p>
            <a:pPr marL="0" indent="0">
              <a:buNone/>
            </a:pPr>
            <a:r>
              <a:rPr lang="en-US" sz="2000" b="1" dirty="0" smtClean="0">
                <a:latin typeface="Book Antiqua" panose="02040602050305030304" pitchFamily="18" charset="0"/>
              </a:rPr>
              <a:t>Special Rules and Design Changes</a:t>
            </a:r>
          </a:p>
          <a:p>
            <a:r>
              <a:rPr lang="en-US" sz="2000" dirty="0" smtClean="0">
                <a:latin typeface="Book Antiqua" panose="02040602050305030304" pitchFamily="18" charset="0"/>
              </a:rPr>
              <a:t>Running RT market every 5 minutes based on current wind</a:t>
            </a:r>
          </a:p>
          <a:p>
            <a:r>
              <a:rPr lang="en-US" sz="2000" dirty="0" smtClean="0">
                <a:latin typeface="Book Antiqua" panose="02040602050305030304" pitchFamily="18" charset="0"/>
              </a:rPr>
              <a:t>Economic curtailment of wind </a:t>
            </a:r>
            <a:r>
              <a:rPr lang="en-US" sz="2000" dirty="0">
                <a:latin typeface="Book Antiqua" panose="02040602050305030304" pitchFamily="18" charset="0"/>
              </a:rPr>
              <a:t>(proxy offers at -$</a:t>
            </a:r>
            <a:r>
              <a:rPr lang="en-US" sz="2000" dirty="0" smtClean="0">
                <a:latin typeface="Book Antiqua" panose="02040602050305030304" pitchFamily="18" charset="0"/>
              </a:rPr>
              <a:t>250)</a:t>
            </a:r>
            <a:endParaRPr lang="en-US" sz="2000" dirty="0" smtClean="0">
              <a:latin typeface="Book Antiqua" panose="02040602050305030304" pitchFamily="18" charset="0"/>
            </a:endParaRPr>
          </a:p>
          <a:p>
            <a:r>
              <a:rPr lang="en-US" sz="2000" dirty="0" smtClean="0">
                <a:latin typeface="Book Antiqua" panose="02040602050305030304" pitchFamily="18" charset="0"/>
              </a:rPr>
              <a:t>Phase Shifter optimization in DAM/RUC for wind management</a:t>
            </a:r>
          </a:p>
          <a:p>
            <a:r>
              <a:rPr lang="en-US" sz="2000" dirty="0" smtClean="0">
                <a:latin typeface="Book Antiqua" panose="02040602050305030304" pitchFamily="18" charset="0"/>
              </a:rPr>
              <a:t>Ramp </a:t>
            </a:r>
            <a:r>
              <a:rPr lang="en-US" sz="2000" dirty="0" smtClean="0">
                <a:latin typeface="Book Antiqua" panose="02040602050305030304" pitchFamily="18" charset="0"/>
              </a:rPr>
              <a:t>limitations </a:t>
            </a:r>
            <a:endParaRPr lang="en-US" sz="2000" dirty="0" smtClean="0">
              <a:latin typeface="Book Antiqua" panose="02040602050305030304" pitchFamily="18" charset="0"/>
            </a:endParaRPr>
          </a:p>
          <a:p>
            <a:r>
              <a:rPr lang="en-US" sz="2000" dirty="0" smtClean="0">
                <a:latin typeface="Book Antiqua" panose="02040602050305030304" pitchFamily="18" charset="0"/>
              </a:rPr>
              <a:t>Frequency response requirement</a:t>
            </a:r>
          </a:p>
          <a:p>
            <a:r>
              <a:rPr lang="en-US" sz="2000" dirty="0" smtClean="0">
                <a:latin typeface="Book Antiqua" panose="02040602050305030304" pitchFamily="18" charset="0"/>
              </a:rPr>
              <a:t>Increased Ancillary Services</a:t>
            </a:r>
          </a:p>
          <a:p>
            <a:endParaRPr lang="en-US" sz="2000" dirty="0" smtClean="0">
              <a:latin typeface="Book Antiqua" panose="02040602050305030304" pitchFamily="18" charset="0"/>
            </a:endParaRPr>
          </a:p>
          <a:p>
            <a:endParaRPr lang="en-US" sz="2000" dirty="0" smtClean="0">
              <a:latin typeface="Book Antiqua" panose="02040602050305030304" pitchFamily="18" charset="0"/>
            </a:endParaRPr>
          </a:p>
          <a:p>
            <a:pPr marL="0" indent="0">
              <a:buNone/>
            </a:pPr>
            <a:endParaRPr lang="en-US" sz="2000" dirty="0">
              <a:latin typeface="Book Antiqua" panose="02040602050305030304" pitchFamily="18" charset="0"/>
            </a:endParaRPr>
          </a:p>
        </p:txBody>
      </p:sp>
      <p:sp>
        <p:nvSpPr>
          <p:cNvPr id="9" name="Title 8"/>
          <p:cNvSpPr>
            <a:spLocks noGrp="1"/>
          </p:cNvSpPr>
          <p:nvPr>
            <p:ph type="title"/>
          </p:nvPr>
        </p:nvSpPr>
        <p:spPr>
          <a:xfrm>
            <a:off x="395586" y="228600"/>
            <a:ext cx="8620901" cy="461665"/>
          </a:xfrm>
        </p:spPr>
        <p:txBody>
          <a:bodyPr/>
          <a:lstStyle/>
          <a:p>
            <a:r>
              <a:rPr lang="en-US" sz="2800" dirty="0" smtClean="0">
                <a:latin typeface="Book Antiqua" panose="02040602050305030304" pitchFamily="18" charset="0"/>
              </a:rPr>
              <a:t>Challenges &amp; Rules/Design Changes</a:t>
            </a:r>
            <a:endParaRPr lang="en-US" sz="2800" dirty="0">
              <a:latin typeface="Book Antiqua" panose="02040602050305030304" pitchFamily="18" charset="0"/>
            </a:endParaRPr>
          </a:p>
        </p:txBody>
      </p:sp>
    </p:spTree>
    <p:extLst>
      <p:ext uri="{BB962C8B-B14F-4D97-AF65-F5344CB8AC3E}">
        <p14:creationId xmlns:p14="http://schemas.microsoft.com/office/powerpoint/2010/main" val="4245799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43682"/>
            <a:ext cx="8458200" cy="365918"/>
          </a:xfrm>
        </p:spPr>
        <p:txBody>
          <a:bodyPr/>
          <a:lstStyle/>
          <a:p>
            <a:r>
              <a:rPr lang="en-US" sz="2400" dirty="0" smtClean="0"/>
              <a:t>Utility Scale Solar Generation Capacity – February 2017</a:t>
            </a:r>
            <a:endParaRPr lang="en-US" sz="2400" dirty="0"/>
          </a:p>
        </p:txBody>
      </p:sp>
      <p:sp>
        <p:nvSpPr>
          <p:cNvPr id="4" name="Slide Number Placeholder 3"/>
          <p:cNvSpPr>
            <a:spLocks noGrp="1"/>
          </p:cNvSpPr>
          <p:nvPr>
            <p:ph type="sldNum" sz="quarter" idx="4"/>
          </p:nvPr>
        </p:nvSpPr>
        <p:spPr/>
        <p:txBody>
          <a:bodyPr/>
          <a:lstStyle/>
          <a:p>
            <a:fld id="{1D93BD3E-1E9A-4970-A6F7-E7AC52762E0C}" type="slidenum">
              <a:rPr lang="en-US" smtClean="0"/>
              <a:pPr/>
              <a:t>5</a:t>
            </a:fld>
            <a:endParaRPr lang="en-US" dirty="0"/>
          </a:p>
        </p:txBody>
      </p:sp>
      <p:sp>
        <p:nvSpPr>
          <p:cNvPr id="66" name="Rectangle 65"/>
          <p:cNvSpPr/>
          <p:nvPr/>
        </p:nvSpPr>
        <p:spPr>
          <a:xfrm>
            <a:off x="381000" y="5809818"/>
            <a:ext cx="8458200" cy="438582"/>
          </a:xfrm>
          <a:prstGeom prst="rect">
            <a:avLst/>
          </a:prstGeom>
        </p:spPr>
        <p:txBody>
          <a:bodyPr wrap="square">
            <a:spAutoFit/>
          </a:bodyPr>
          <a:lstStyle/>
          <a:p>
            <a:r>
              <a:rPr lang="en-US" sz="750" dirty="0">
                <a:solidFill>
                  <a:srgbClr val="5B6770"/>
                </a:solidFill>
              </a:rPr>
              <a:t>The data presented here is based upon the latest registration data provided to ERCOT by the resource owners and can change without notice. Any capacity changes will be reflected in current and subsequent years' totals. Scheduling delays will also be reflected in the planned projects as that information is received.  This chart reflects planned units in the calendar year of submission rather than installations by peak of year shown.</a:t>
            </a:r>
          </a:p>
        </p:txBody>
      </p:sp>
      <p:pic>
        <p:nvPicPr>
          <p:cNvPr id="96" name="Picture 95"/>
          <p:cNvPicPr>
            <a:picLocks noChangeAspect="1"/>
          </p:cNvPicPr>
          <p:nvPr/>
        </p:nvPicPr>
        <p:blipFill rotWithShape="1">
          <a:blip r:embed="rId2"/>
          <a:srcRect b="18548"/>
          <a:stretch/>
        </p:blipFill>
        <p:spPr>
          <a:xfrm>
            <a:off x="457200" y="768060"/>
            <a:ext cx="8229600" cy="5099340"/>
          </a:xfrm>
          <a:prstGeom prst="rect">
            <a:avLst/>
          </a:prstGeom>
        </p:spPr>
      </p:pic>
      <p:sp>
        <p:nvSpPr>
          <p:cNvPr id="5" name="Rectangle 4"/>
          <p:cNvSpPr/>
          <p:nvPr/>
        </p:nvSpPr>
        <p:spPr>
          <a:xfrm>
            <a:off x="7924800" y="1447800"/>
            <a:ext cx="838200" cy="228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001000" y="1524000"/>
            <a:ext cx="640080" cy="107722"/>
          </a:xfrm>
          <a:prstGeom prst="rect">
            <a:avLst/>
          </a:prstGeom>
          <a:solidFill>
            <a:schemeClr val="bg1"/>
          </a:solidFill>
        </p:spPr>
        <p:txBody>
          <a:bodyPr wrap="square" lIns="0" tIns="0" rIns="0" bIns="0" rtlCol="0" anchor="b">
            <a:spAutoFit/>
          </a:bodyPr>
          <a:lstStyle/>
          <a:p>
            <a:pPr algn="ctr"/>
            <a:r>
              <a:rPr lang="en-US" sz="700" b="1" dirty="0" smtClean="0">
                <a:solidFill>
                  <a:schemeClr val="tx2"/>
                </a:solidFill>
              </a:rPr>
              <a:t>2,675</a:t>
            </a:r>
            <a:endParaRPr lang="en-US" sz="700" b="1" dirty="0">
              <a:solidFill>
                <a:schemeClr val="tx2"/>
              </a:solidFill>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76400" y="2743200"/>
            <a:ext cx="2743200" cy="2119745"/>
          </a:xfrm>
          <a:prstGeom prst="rect">
            <a:avLst/>
          </a:prstGeom>
          <a:ln w="12700">
            <a:noFill/>
          </a:ln>
          <a:effectLst>
            <a:outerShdw blurRad="292100" dist="139700" dir="2700000" algn="tl" rotWithShape="0">
              <a:srgbClr val="333333">
                <a:alpha val="65000"/>
              </a:srgbClr>
            </a:outerShdw>
          </a:effectLst>
        </p:spPr>
      </p:pic>
      <p:sp>
        <p:nvSpPr>
          <p:cNvPr id="9" name="TextBox 8"/>
          <p:cNvSpPr txBox="1"/>
          <p:nvPr/>
        </p:nvSpPr>
        <p:spPr>
          <a:xfrm>
            <a:off x="1295400" y="1271560"/>
            <a:ext cx="3810000" cy="1313180"/>
          </a:xfrm>
          <a:prstGeom prst="rect">
            <a:avLst/>
          </a:prstGeom>
          <a:solidFill>
            <a:schemeClr val="tx2">
              <a:lumMod val="20000"/>
              <a:lumOff val="80000"/>
            </a:schemeClr>
          </a:solidFill>
        </p:spPr>
        <p:txBody>
          <a:bodyPr wrap="square" rtlCol="0">
            <a:spAutoFit/>
          </a:bodyPr>
          <a:lstStyle/>
          <a:p>
            <a:pPr marL="228600" indent="-171450">
              <a:spcAft>
                <a:spcPts val="400"/>
              </a:spcAft>
              <a:buFont typeface="Arial" panose="020B0604020202020204" pitchFamily="34" charset="0"/>
              <a:buChar char="•"/>
            </a:pPr>
            <a:r>
              <a:rPr lang="en-US" sz="1100" dirty="0" smtClean="0">
                <a:solidFill>
                  <a:schemeClr val="tx2"/>
                </a:solidFill>
              </a:rPr>
              <a:t>Utility-scale solar still in early stages in ERCOT</a:t>
            </a:r>
          </a:p>
          <a:p>
            <a:pPr marL="228600" indent="-171450">
              <a:spcAft>
                <a:spcPts val="400"/>
              </a:spcAft>
              <a:buFont typeface="Arial" panose="020B0604020202020204" pitchFamily="34" charset="0"/>
              <a:buChar char="•"/>
            </a:pPr>
            <a:r>
              <a:rPr lang="en-US" sz="1100" dirty="0" smtClean="0">
                <a:solidFill>
                  <a:schemeClr val="tx2"/>
                </a:solidFill>
              </a:rPr>
              <a:t>Nearly doubled in 2016; largest increase so far</a:t>
            </a:r>
          </a:p>
          <a:p>
            <a:pPr marL="228600" indent="-171450">
              <a:spcAft>
                <a:spcPts val="400"/>
              </a:spcAft>
              <a:buFont typeface="Arial" panose="020B0604020202020204" pitchFamily="34" charset="0"/>
              <a:buChar char="•"/>
            </a:pPr>
            <a:r>
              <a:rPr lang="en-US" sz="1100" dirty="0" smtClean="0">
                <a:solidFill>
                  <a:schemeClr val="tx2"/>
                </a:solidFill>
              </a:rPr>
              <a:t>Potentially fastest-growing resource in future</a:t>
            </a:r>
          </a:p>
          <a:p>
            <a:pPr marL="228600" indent="-171450">
              <a:spcAft>
                <a:spcPts val="400"/>
              </a:spcAft>
              <a:buFont typeface="Arial" panose="020B0604020202020204" pitchFamily="34" charset="0"/>
              <a:buChar char="•"/>
            </a:pPr>
            <a:r>
              <a:rPr lang="en-US" sz="1100" dirty="0" smtClean="0">
                <a:solidFill>
                  <a:schemeClr val="tx2"/>
                </a:solidFill>
              </a:rPr>
              <a:t>Incentives, uncertainty and other factors affect construction decisions and schedules.</a:t>
            </a:r>
            <a:endParaRPr lang="en-US" sz="1100" dirty="0">
              <a:solidFill>
                <a:schemeClr val="tx2"/>
              </a:solidFill>
            </a:endParaRPr>
          </a:p>
          <a:p>
            <a:pPr marL="228600" indent="-171450">
              <a:spcAft>
                <a:spcPts val="400"/>
              </a:spcAft>
              <a:buFont typeface="Arial" panose="020B0604020202020204" pitchFamily="34" charset="0"/>
              <a:buChar char="•"/>
            </a:pPr>
            <a:r>
              <a:rPr lang="en-US" sz="1100" dirty="0" smtClean="0">
                <a:solidFill>
                  <a:schemeClr val="tx2"/>
                </a:solidFill>
              </a:rPr>
              <a:t>Historically, not all planned projects are completed.</a:t>
            </a:r>
            <a:endParaRPr lang="en-US" sz="1100" dirty="0">
              <a:solidFill>
                <a:schemeClr val="tx2"/>
              </a:solidFill>
            </a:endParaRPr>
          </a:p>
        </p:txBody>
      </p:sp>
    </p:spTree>
    <p:extLst>
      <p:ext uri="{BB962C8B-B14F-4D97-AF65-F5344CB8AC3E}">
        <p14:creationId xmlns:p14="http://schemas.microsoft.com/office/powerpoint/2010/main" val="5734592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4" name="Slide Number Placeholder 3"/>
          <p:cNvSpPr>
            <a:spLocks noGrp="1"/>
          </p:cNvSpPr>
          <p:nvPr>
            <p:ph type="sldNum" sz="quarter" idx="4"/>
          </p:nvPr>
        </p:nvSpPr>
        <p:spPr/>
        <p:txBody>
          <a:bodyPr/>
          <a:lstStyle/>
          <a:p>
            <a:fld id="{1D93BD3E-1E9A-4970-A6F7-E7AC52762E0C}" type="slidenum">
              <a:rPr lang="en-US" smtClean="0">
                <a:solidFill>
                  <a:prstClr val="black">
                    <a:tint val="75000"/>
                  </a:prstClr>
                </a:solidFill>
              </a:rPr>
              <a:pPr/>
              <a:t>6</a:t>
            </a:fld>
            <a:endParaRPr lang="en-US" dirty="0">
              <a:solidFill>
                <a:prstClr val="black">
                  <a:tint val="75000"/>
                </a:prstClr>
              </a:solidFill>
            </a:endParaRPr>
          </a:p>
        </p:txBody>
      </p:sp>
      <p:pic>
        <p:nvPicPr>
          <p:cNvPr id="1024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819400" y="1438354"/>
            <a:ext cx="3779521" cy="377952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491907" y="5486400"/>
            <a:ext cx="4160187" cy="369332"/>
          </a:xfrm>
          <a:prstGeom prst="rect">
            <a:avLst/>
          </a:prstGeom>
          <a:noFill/>
        </p:spPr>
        <p:txBody>
          <a:bodyPr wrap="square" rtlCol="0">
            <a:spAutoFit/>
          </a:bodyPr>
          <a:lstStyle/>
          <a:p>
            <a:pPr algn="ctr"/>
            <a:r>
              <a:rPr lang="en-US" dirty="0" smtClean="0">
                <a:solidFill>
                  <a:schemeClr val="tx2"/>
                </a:solidFill>
              </a:rPr>
              <a:t>resmi_surendran@ercot.com</a:t>
            </a:r>
            <a:endParaRPr lang="en-US" dirty="0">
              <a:solidFill>
                <a:schemeClr val="tx2"/>
              </a:solidFill>
            </a:endParaRPr>
          </a:p>
        </p:txBody>
      </p:sp>
    </p:spTree>
    <p:extLst>
      <p:ext uri="{BB962C8B-B14F-4D97-AF65-F5344CB8AC3E}">
        <p14:creationId xmlns:p14="http://schemas.microsoft.com/office/powerpoint/2010/main" val="36593087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Generation Interconnection Studies</a:t>
            </a:r>
            <a:endParaRPr lang="en-US" dirty="0"/>
          </a:p>
        </p:txBody>
      </p:sp>
      <p:sp>
        <p:nvSpPr>
          <p:cNvPr id="4" name="Slide Number Placeholder 3"/>
          <p:cNvSpPr>
            <a:spLocks noGrp="1"/>
          </p:cNvSpPr>
          <p:nvPr>
            <p:ph type="sldNum" sz="quarter" idx="4"/>
          </p:nvPr>
        </p:nvSpPr>
        <p:spPr/>
        <p:txBody>
          <a:bodyPr/>
          <a:lstStyle/>
          <a:p>
            <a:fld id="{1D93BD3E-1E9A-4970-A6F7-E7AC52762E0C}" type="slidenum">
              <a:rPr lang="en-US" smtClean="0"/>
              <a:pPr/>
              <a:t>7</a:t>
            </a:fld>
            <a:endParaRPr lang="en-US" dirty="0"/>
          </a:p>
        </p:txBody>
      </p:sp>
      <p:pic>
        <p:nvPicPr>
          <p:cNvPr id="6" name="Picture 5"/>
          <p:cNvPicPr>
            <a:picLocks noChangeAspect="1"/>
          </p:cNvPicPr>
          <p:nvPr/>
        </p:nvPicPr>
        <p:blipFill>
          <a:blip r:embed="rId2"/>
          <a:stretch>
            <a:fillRect/>
          </a:stretch>
        </p:blipFill>
        <p:spPr>
          <a:xfrm>
            <a:off x="318451" y="914400"/>
            <a:ext cx="8583298" cy="5080594"/>
          </a:xfrm>
          <a:prstGeom prst="rect">
            <a:avLst/>
          </a:prstGeom>
        </p:spPr>
      </p:pic>
    </p:spTree>
    <p:extLst>
      <p:ext uri="{BB962C8B-B14F-4D97-AF65-F5344CB8AC3E}">
        <p14:creationId xmlns:p14="http://schemas.microsoft.com/office/powerpoint/2010/main" val="4161028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Changing Resource Mix</a:t>
            </a:r>
          </a:p>
        </p:txBody>
      </p:sp>
      <p:sp>
        <p:nvSpPr>
          <p:cNvPr id="4" name="Slide Number Placeholder 3"/>
          <p:cNvSpPr>
            <a:spLocks noGrp="1"/>
          </p:cNvSpPr>
          <p:nvPr>
            <p:ph type="sldNum" sz="quarter" idx="4"/>
          </p:nvPr>
        </p:nvSpPr>
        <p:spPr/>
        <p:txBody>
          <a:bodyPr/>
          <a:lstStyle/>
          <a:p>
            <a:fld id="{1D93BD3E-1E9A-4970-A6F7-E7AC52762E0C}" type="slidenum">
              <a:rPr lang="en-US" smtClean="0"/>
              <a:pPr/>
              <a:t>8</a:t>
            </a:fld>
            <a:endParaRPr lang="en-US" dirty="0"/>
          </a:p>
        </p:txBody>
      </p:sp>
      <p:graphicFrame>
        <p:nvGraphicFramePr>
          <p:cNvPr id="74" name="Chart 73"/>
          <p:cNvGraphicFramePr>
            <a:graphicFrameLocks/>
          </p:cNvGraphicFramePr>
          <p:nvPr>
            <p:extLst>
              <p:ext uri="{D42A27DB-BD31-4B8C-83A1-F6EECF244321}">
                <p14:modId xmlns:p14="http://schemas.microsoft.com/office/powerpoint/2010/main" val="681995700"/>
              </p:ext>
            </p:extLst>
          </p:nvPr>
        </p:nvGraphicFramePr>
        <p:xfrm>
          <a:off x="76200" y="758371"/>
          <a:ext cx="8839200" cy="56388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777326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43682"/>
            <a:ext cx="8534400" cy="518318"/>
          </a:xfrm>
        </p:spPr>
        <p:txBody>
          <a:bodyPr/>
          <a:lstStyle/>
          <a:p>
            <a:r>
              <a:rPr lang="en-US" dirty="0" smtClean="0"/>
              <a:t>Reliability Challenges for </a:t>
            </a:r>
            <a:r>
              <a:rPr lang="en-US" dirty="0" smtClean="0"/>
              <a:t>Distribution </a:t>
            </a:r>
            <a:r>
              <a:rPr lang="en-US" dirty="0" smtClean="0"/>
              <a:t>Level </a:t>
            </a:r>
            <a:r>
              <a:rPr lang="en-US" dirty="0" smtClean="0"/>
              <a:t>Solar</a:t>
            </a:r>
            <a:endParaRPr lang="en-US" dirty="0"/>
          </a:p>
        </p:txBody>
      </p:sp>
      <p:sp>
        <p:nvSpPr>
          <p:cNvPr id="3" name="Content Placeholder 2"/>
          <p:cNvSpPr>
            <a:spLocks noGrp="1"/>
          </p:cNvSpPr>
          <p:nvPr>
            <p:ph idx="1"/>
          </p:nvPr>
        </p:nvSpPr>
        <p:spPr>
          <a:xfrm>
            <a:off x="381000" y="990600"/>
            <a:ext cx="8534400" cy="4953000"/>
          </a:xfrm>
        </p:spPr>
        <p:txBody>
          <a:bodyPr/>
          <a:lstStyle/>
          <a:p>
            <a:pPr lvl="0"/>
            <a:r>
              <a:rPr lang="en-US" sz="2000" dirty="0"/>
              <a:t>Volatility </a:t>
            </a:r>
            <a:r>
              <a:rPr lang="en-US" sz="2000" dirty="0" smtClean="0"/>
              <a:t>and uncertainty of </a:t>
            </a:r>
            <a:r>
              <a:rPr lang="en-US" sz="2000" dirty="0"/>
              <a:t>fuel source</a:t>
            </a:r>
            <a:endParaRPr lang="en-US" sz="1800" dirty="0"/>
          </a:p>
          <a:p>
            <a:pPr lvl="1"/>
            <a:r>
              <a:rPr lang="en-US" sz="1600" dirty="0"/>
              <a:t>Uncertainty in ramp requirements</a:t>
            </a:r>
          </a:p>
          <a:p>
            <a:pPr lvl="1"/>
            <a:r>
              <a:rPr lang="en-US" sz="1600" dirty="0"/>
              <a:t>Frequency excursions</a:t>
            </a:r>
          </a:p>
          <a:p>
            <a:pPr lvl="1"/>
            <a:r>
              <a:rPr lang="en-US" sz="1600" dirty="0"/>
              <a:t>C</a:t>
            </a:r>
            <a:r>
              <a:rPr lang="en-US" sz="1600" dirty="0" smtClean="0"/>
              <a:t>ongestion </a:t>
            </a:r>
            <a:r>
              <a:rPr lang="en-US" sz="1600" dirty="0"/>
              <a:t>management </a:t>
            </a:r>
            <a:r>
              <a:rPr lang="en-US" sz="1600" dirty="0" smtClean="0"/>
              <a:t>problems</a:t>
            </a:r>
          </a:p>
          <a:p>
            <a:pPr lvl="1"/>
            <a:endParaRPr lang="en-US" sz="1400" dirty="0"/>
          </a:p>
          <a:p>
            <a:r>
              <a:rPr lang="en-US" sz="2000" dirty="0" smtClean="0"/>
              <a:t>Lack </a:t>
            </a:r>
            <a:r>
              <a:rPr lang="en-US" sz="2000" dirty="0"/>
              <a:t>of </a:t>
            </a:r>
            <a:r>
              <a:rPr lang="en-US" sz="2000" dirty="0" smtClean="0"/>
              <a:t>Visibility</a:t>
            </a:r>
            <a:r>
              <a:rPr lang="en-US" sz="2000" dirty="0"/>
              <a:t>, Controllability and </a:t>
            </a:r>
            <a:r>
              <a:rPr lang="en-US" sz="2000" dirty="0" smtClean="0"/>
              <a:t>Dispatchability</a:t>
            </a:r>
            <a:r>
              <a:rPr lang="en-US" sz="2000" u="sng" dirty="0"/>
              <a:t> </a:t>
            </a:r>
            <a:endParaRPr lang="en-US" sz="2000" u="sng" dirty="0" smtClean="0"/>
          </a:p>
          <a:p>
            <a:pPr lvl="1"/>
            <a:r>
              <a:rPr lang="en-US" sz="1600" dirty="0" smtClean="0"/>
              <a:t>Uncertainty on transmission-level </a:t>
            </a:r>
            <a:r>
              <a:rPr lang="en-US" sz="1600" dirty="0"/>
              <a:t>congestion management;  </a:t>
            </a:r>
          </a:p>
          <a:p>
            <a:pPr lvl="1"/>
            <a:r>
              <a:rPr lang="en-US" sz="1600" dirty="0"/>
              <a:t>Load Forecast accuracy </a:t>
            </a:r>
            <a:endParaRPr lang="en-US" sz="1600" dirty="0" smtClean="0"/>
          </a:p>
          <a:p>
            <a:pPr lvl="1"/>
            <a:r>
              <a:rPr lang="en-US" sz="1600" dirty="0"/>
              <a:t>U</a:t>
            </a:r>
            <a:r>
              <a:rPr lang="en-US" sz="1600" dirty="0" smtClean="0"/>
              <a:t>ncertainty </a:t>
            </a:r>
            <a:r>
              <a:rPr lang="en-US" sz="1600" dirty="0"/>
              <a:t>in Ancillary Service </a:t>
            </a:r>
            <a:r>
              <a:rPr lang="en-US" sz="1600" dirty="0" smtClean="0"/>
              <a:t>needs</a:t>
            </a:r>
            <a:endParaRPr lang="en-US" sz="1600" dirty="0"/>
          </a:p>
          <a:p>
            <a:pPr lvl="1"/>
            <a:r>
              <a:rPr lang="en-US" sz="1600" dirty="0"/>
              <a:t>Less accurate inputs to the State Estimator and Load </a:t>
            </a:r>
            <a:r>
              <a:rPr lang="en-US" sz="1600" dirty="0" smtClean="0"/>
              <a:t>Adaptation</a:t>
            </a:r>
            <a:endParaRPr lang="en-US" sz="1600" dirty="0"/>
          </a:p>
          <a:p>
            <a:pPr lvl="1"/>
            <a:r>
              <a:rPr lang="en-US" sz="1600" dirty="0"/>
              <a:t>Inaccurate Load Distribution Factors (</a:t>
            </a:r>
            <a:r>
              <a:rPr lang="en-US" sz="1600" dirty="0" smtClean="0"/>
              <a:t>LDFs)</a:t>
            </a:r>
          </a:p>
          <a:p>
            <a:pPr marL="457200" lvl="1" indent="0">
              <a:buNone/>
            </a:pPr>
            <a:endParaRPr lang="en-US" sz="1600" dirty="0"/>
          </a:p>
          <a:p>
            <a:r>
              <a:rPr lang="en-US" sz="2000" dirty="0" smtClean="0"/>
              <a:t>Evolving state of voltage and frequency standards</a:t>
            </a:r>
          </a:p>
          <a:p>
            <a:pPr lvl="1"/>
            <a:r>
              <a:rPr lang="en-US" sz="1600" dirty="0" smtClean="0"/>
              <a:t>Lower </a:t>
            </a:r>
            <a:r>
              <a:rPr lang="en-US" sz="1600" dirty="0"/>
              <a:t>reactive </a:t>
            </a:r>
            <a:r>
              <a:rPr lang="en-US" sz="1600" dirty="0" smtClean="0"/>
              <a:t>power</a:t>
            </a:r>
          </a:p>
          <a:p>
            <a:pPr lvl="1"/>
            <a:r>
              <a:rPr lang="en-US" sz="1600" dirty="0" smtClean="0"/>
              <a:t>Lower voltage control </a:t>
            </a:r>
          </a:p>
          <a:p>
            <a:pPr lvl="1"/>
            <a:r>
              <a:rPr lang="en-US" sz="1600" dirty="0" smtClean="0"/>
              <a:t>Reduced dynamic </a:t>
            </a:r>
            <a:r>
              <a:rPr lang="en-US" sz="1600" dirty="0"/>
              <a:t>response to </a:t>
            </a:r>
            <a:r>
              <a:rPr lang="en-US" sz="1600" dirty="0" smtClean="0"/>
              <a:t>faults </a:t>
            </a:r>
            <a:endParaRPr lang="en-US" sz="1800" dirty="0" smtClean="0"/>
          </a:p>
          <a:p>
            <a:pPr lvl="1"/>
            <a:r>
              <a:rPr lang="en-US" sz="1600" dirty="0"/>
              <a:t>Coordination of system </a:t>
            </a:r>
            <a:r>
              <a:rPr lang="en-US" sz="1600" dirty="0" smtClean="0"/>
              <a:t>restoration</a:t>
            </a:r>
          </a:p>
          <a:p>
            <a:pPr lvl="1"/>
            <a:endParaRPr lang="en-US" sz="2000" dirty="0"/>
          </a:p>
          <a:p>
            <a:endParaRPr lang="en-US" sz="2000" dirty="0"/>
          </a:p>
          <a:p>
            <a:endParaRPr lang="en-US" sz="2000" dirty="0"/>
          </a:p>
        </p:txBody>
      </p:sp>
      <p:sp>
        <p:nvSpPr>
          <p:cNvPr id="4" name="Slide Number Placeholder 3"/>
          <p:cNvSpPr>
            <a:spLocks noGrp="1"/>
          </p:cNvSpPr>
          <p:nvPr>
            <p:ph type="sldNum" sz="quarter" idx="4"/>
          </p:nvPr>
        </p:nvSpPr>
        <p:spPr/>
        <p:txBody>
          <a:bodyPr/>
          <a:lstStyle/>
          <a:p>
            <a:fld id="{1D93BD3E-1E9A-4970-A6F7-E7AC52762E0C}" type="slidenum">
              <a:rPr lang="en-US" smtClean="0"/>
              <a:pPr/>
              <a:t>9</a:t>
            </a:fld>
            <a:endParaRPr lang="en-US" dirty="0"/>
          </a:p>
        </p:txBody>
      </p:sp>
    </p:spTree>
    <p:extLst>
      <p:ext uri="{BB962C8B-B14F-4D97-AF65-F5344CB8AC3E}">
        <p14:creationId xmlns:p14="http://schemas.microsoft.com/office/powerpoint/2010/main" val="2085871139"/>
      </p:ext>
    </p:extLst>
  </p:cSld>
  <p:clrMapOvr>
    <a:masterClrMapping/>
  </p:clrMapOvr>
</p:sld>
</file>

<file path=ppt/theme/theme1.xml><?xml version="1.0" encoding="utf-8"?>
<a:theme xmlns:a="http://schemas.openxmlformats.org/drawingml/2006/main" name="1_Custom Design">
  <a:themeElements>
    <a:clrScheme name="ERCOT Identity v.2">
      <a:dk1>
        <a:sysClr val="windowText" lastClr="000000"/>
      </a:dk1>
      <a:lt1>
        <a:srgbClr val="FFFFFF"/>
      </a:lt1>
      <a:dk2>
        <a:srgbClr val="5B6770"/>
      </a:dk2>
      <a:lt2>
        <a:srgbClr val="FFFFFF"/>
      </a:lt2>
      <a:accent1>
        <a:srgbClr val="00AEC7"/>
      </a:accent1>
      <a:accent2>
        <a:srgbClr val="5B6770"/>
      </a:accent2>
      <a:accent3>
        <a:srgbClr val="26D07C"/>
      </a:accent3>
      <a:accent4>
        <a:srgbClr val="003865"/>
      </a:accent4>
      <a:accent5>
        <a:srgbClr val="685BC7"/>
      </a:accent5>
      <a:accent6>
        <a:srgbClr val="890C58"/>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ERCOT Identity v.2">
      <a:dk1>
        <a:sysClr val="windowText" lastClr="000000"/>
      </a:dk1>
      <a:lt1>
        <a:srgbClr val="FFFFFF"/>
      </a:lt1>
      <a:dk2>
        <a:srgbClr val="5B6770"/>
      </a:dk2>
      <a:lt2>
        <a:srgbClr val="FFFFFF"/>
      </a:lt2>
      <a:accent1>
        <a:srgbClr val="00AEC7"/>
      </a:accent1>
      <a:accent2>
        <a:srgbClr val="5B6770"/>
      </a:accent2>
      <a:accent3>
        <a:srgbClr val="26D07C"/>
      </a:accent3>
      <a:accent4>
        <a:srgbClr val="003865"/>
      </a:accent4>
      <a:accent5>
        <a:srgbClr val="685BC7"/>
      </a:accent5>
      <a:accent6>
        <a:srgbClr val="890C58"/>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17-IEPR-07</Docket_x0020_Number>
    <TaxCatchAll xmlns="8eef3743-c7b3-4cbe-8837-b6e805be353c">
      <Value>8</Value>
      <Value>130</Value>
      <Value>6</Value>
      <Value>61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2017-05-12 Workshop</TermName>
          <TermId xmlns="http://schemas.microsoft.com/office/infopath/2007/PartnerControls">8b90c8ed-a2a2-49a7-b4a8-efa24e1872e5</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Z5JXHV6S7NA6-3-109341</_dlc_DocId>
    <_dlc_DocIdUrl xmlns="8eef3743-c7b3-4cbe-8837-b6e805be353c">
      <Url>http://efilingspinternal/_layouts/DocIdRedir.aspx?ID=Z5JXHV6S7NA6-3-109341</Url>
      <Description>Z5JXHV6S7NA6-3-109341</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88C159-2861-4527-9973-8DDBE7FFDC08}"/>
</file>

<file path=customXml/itemProps2.xml><?xml version="1.0" encoding="utf-8"?>
<ds:datastoreItem xmlns:ds="http://schemas.openxmlformats.org/officeDocument/2006/customXml" ds:itemID="{C0E9AA12-8AF9-4AA6-90FE-24669859CDF3}"/>
</file>

<file path=customXml/itemProps3.xml><?xml version="1.0" encoding="utf-8"?>
<ds:datastoreItem xmlns:ds="http://schemas.openxmlformats.org/officeDocument/2006/customXml" ds:itemID="{E4A68982-DD5D-44FD-B77F-4C531465FE54}"/>
</file>

<file path=customXml/itemProps4.xml><?xml version="1.0" encoding="utf-8"?>
<ds:datastoreItem xmlns:ds="http://schemas.openxmlformats.org/officeDocument/2006/customXml" ds:itemID="{CE707836-5B27-425C-8B93-9B5EB9CF081E}"/>
</file>

<file path=docProps/app.xml><?xml version="1.0" encoding="utf-8"?>
<Properties xmlns="http://schemas.openxmlformats.org/officeDocument/2006/extended-properties" xmlns:vt="http://schemas.openxmlformats.org/officeDocument/2006/docPropsVTypes">
  <Template/>
  <TotalTime>7077</TotalTime>
  <Words>582</Words>
  <Application>Microsoft Office PowerPoint</Application>
  <PresentationFormat>On-screen Show (4:3)</PresentationFormat>
  <Paragraphs>113</Paragraphs>
  <Slides>9</Slides>
  <Notes>5</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9</vt:i4>
      </vt:variant>
    </vt:vector>
  </HeadingPairs>
  <TitlesOfParts>
    <vt:vector size="14" baseType="lpstr">
      <vt:lpstr>Arial</vt:lpstr>
      <vt:lpstr>Book Antiqua</vt:lpstr>
      <vt:lpstr>Calibri</vt:lpstr>
      <vt:lpstr>1_Custom Design</vt:lpstr>
      <vt:lpstr>Office Theme</vt:lpstr>
      <vt:lpstr>PowerPoint Presentation</vt:lpstr>
      <vt:lpstr>ERCOT Region</vt:lpstr>
      <vt:lpstr>Wind Generation Capacity</vt:lpstr>
      <vt:lpstr>Challenges &amp; Rules/Design Changes</vt:lpstr>
      <vt:lpstr>Utility Scale Solar Generation Capacity – February 2017</vt:lpstr>
      <vt:lpstr>Questions?</vt:lpstr>
      <vt:lpstr>Generation Interconnection Studies</vt:lpstr>
      <vt:lpstr>Changing Resource Mix</vt:lpstr>
      <vt:lpstr>Reliability Challenges for Distribution Level Solar</vt:lpstr>
    </vt:vector>
  </TitlesOfParts>
  <Company>The Electric Reliability Council of Texas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ERCOT</dc:title>
  <dc:creator>Pysh, Danya</dc:creator>
  <cp:lastModifiedBy>Resmi</cp:lastModifiedBy>
  <cp:revision>212</cp:revision>
  <cp:lastPrinted>2017-01-19T16:23:11Z</cp:lastPrinted>
  <dcterms:created xsi:type="dcterms:W3CDTF">2016-01-21T15:20:31Z</dcterms:created>
  <dcterms:modified xsi:type="dcterms:W3CDTF">2017-05-09T04:00:37Z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b806ad0d-d17d-437a-9e3f-6e938cc76a6b</vt:lpwstr>
  </property>
  <property fmtid="{D5CDD505-2E9C-101B-9397-08002B2CF9AE}" pid="4" name="Subject_x0020_Areas">
    <vt:lpwstr>130;#IEPR 2017-05-12 Workshop|8b90c8ed-a2a2-49a7-b4a8-efa24e1872e5;#61;#IEPR Presentations|51277923-a549-4352-9cc5-bcce892adf24</vt:lpwstr>
  </property>
  <property fmtid="{D5CDD505-2E9C-101B-9397-08002B2CF9AE}" pid="5" name="_CopySource">
    <vt:lpwstr>http://efilingspinternal/PendingDocuments/17-IEPR-07/20170510T143557_ERCOT.pptx</vt:lpwstr>
  </property>
  <property fmtid="{D5CDD505-2E9C-101B-9397-08002B2CF9AE}" pid="6" name="Subject Areas">
    <vt:lpwstr>130;#IEPR 2017-05-12 Workshop|8b90c8ed-a2a2-49a7-b4a8-efa24e1872e5;#61;#IEPR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2043200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