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741" r:id="rId2"/>
    <p:sldId id="732" r:id="rId3"/>
    <p:sldId id="264" r:id="rId4"/>
    <p:sldId id="280" r:id="rId5"/>
    <p:sldId id="271" r:id="rId6"/>
    <p:sldId id="273" r:id="rId7"/>
    <p:sldId id="267" r:id="rId8"/>
    <p:sldId id="754" r:id="rId9"/>
    <p:sldId id="75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C74CDB7-3724-4B58-87D5-1FD0E9B4DD3B}">
          <p14:sldIdLst>
            <p14:sldId id="741"/>
            <p14:sldId id="732"/>
            <p14:sldId id="264"/>
            <p14:sldId id="280"/>
            <p14:sldId id="271"/>
            <p14:sldId id="273"/>
            <p14:sldId id="267"/>
            <p14:sldId id="754"/>
            <p14:sldId id="75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9663"/>
    <a:srgbClr val="2694DC"/>
    <a:srgbClr val="FA6902"/>
    <a:srgbClr val="FABE1C"/>
    <a:srgbClr val="0E3B5A"/>
    <a:srgbClr val="444041"/>
    <a:srgbClr val="918F8F"/>
    <a:srgbClr val="D71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6" autoAdjust="0"/>
    <p:restoredTop sz="94039" autoAdjust="0"/>
  </p:normalViewPr>
  <p:slideViewPr>
    <p:cSldViewPr snapToGrid="0">
      <p:cViewPr varScale="1">
        <p:scale>
          <a:sx n="67" d="100"/>
          <a:sy n="67" d="100"/>
        </p:scale>
        <p:origin x="452" y="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1038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A19A02-D708-4821-8C03-53789C80F57A}" type="doc">
      <dgm:prSet loTypeId="urn:microsoft.com/office/officeart/2005/8/layout/bList2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FFC20A5E-AEF4-4C42-95CF-053269283CF9}">
      <dgm:prSet custT="1"/>
      <dgm:spPr/>
      <dgm:t>
        <a:bodyPr/>
        <a:lstStyle/>
        <a:p>
          <a:r>
            <a:rPr lang="en-US" sz="2800" b="1" dirty="0">
              <a:solidFill>
                <a:srgbClr val="2694DC"/>
              </a:solidFill>
            </a:rPr>
            <a:t>Opportunity Build</a:t>
          </a:r>
        </a:p>
      </dgm:t>
    </dgm:pt>
    <dgm:pt modelId="{43772585-ED7D-4BB9-AC4B-6312602FD701}" type="parTrans" cxnId="{A0EA2744-E986-4549-BC5D-497A81CF587B}">
      <dgm:prSet/>
      <dgm:spPr/>
      <dgm:t>
        <a:bodyPr/>
        <a:lstStyle/>
        <a:p>
          <a:endParaRPr lang="en-US"/>
        </a:p>
      </dgm:t>
    </dgm:pt>
    <dgm:pt modelId="{03AE71C9-5BE2-4EB3-9A95-CC0F85B811BD}" type="sibTrans" cxnId="{A0EA2744-E986-4549-BC5D-497A81CF587B}">
      <dgm:prSet/>
      <dgm:spPr/>
      <dgm:t>
        <a:bodyPr/>
        <a:lstStyle/>
        <a:p>
          <a:endParaRPr lang="en-US"/>
        </a:p>
      </dgm:t>
    </dgm:pt>
    <dgm:pt modelId="{67BC7009-8F2C-4E02-8E51-D0A660C81BAE}">
      <dgm:prSet custT="1"/>
      <dgm:spPr/>
      <dgm:t>
        <a:bodyPr/>
        <a:lstStyle/>
        <a:p>
          <a:r>
            <a:rPr lang="en-US" sz="2800" b="1" dirty="0">
              <a:solidFill>
                <a:srgbClr val="2694DC"/>
              </a:solidFill>
            </a:rPr>
            <a:t>Climate Careers</a:t>
          </a:r>
        </a:p>
      </dgm:t>
    </dgm:pt>
    <dgm:pt modelId="{40565540-D099-4BFF-88C7-3A7F8C47AACB}" type="parTrans" cxnId="{F03CC8CB-9826-49D5-A381-BC4B5FDC25D6}">
      <dgm:prSet/>
      <dgm:spPr/>
      <dgm:t>
        <a:bodyPr/>
        <a:lstStyle/>
        <a:p>
          <a:endParaRPr lang="en-US"/>
        </a:p>
      </dgm:t>
    </dgm:pt>
    <dgm:pt modelId="{9E6B312B-6B71-4846-8E98-1A119DF66BDE}" type="sibTrans" cxnId="{F03CC8CB-9826-49D5-A381-BC4B5FDC25D6}">
      <dgm:prSet/>
      <dgm:spPr/>
      <dgm:t>
        <a:bodyPr/>
        <a:lstStyle/>
        <a:p>
          <a:endParaRPr lang="en-US"/>
        </a:p>
      </dgm:t>
    </dgm:pt>
    <dgm:pt modelId="{9AA42F7D-41A4-4726-9C50-B5DE6E19E830}">
      <dgm:prSet custT="1"/>
      <dgm:spPr/>
      <dgm:t>
        <a:bodyPr/>
        <a:lstStyle/>
        <a:p>
          <a:r>
            <a:rPr lang="en-US" sz="2200" b="0" i="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Provides a pathway out of poverty through preparation for construction and building trades apprenticeships</a:t>
          </a:r>
          <a:endParaRPr lang="en-US" sz="2200" dirty="0"/>
        </a:p>
      </dgm:t>
    </dgm:pt>
    <dgm:pt modelId="{197A0982-8118-4EF7-AF2B-2B8DDC4EDBAA}" type="parTrans" cxnId="{C354EE39-F2A8-470A-9F53-C8DFFCAA2461}">
      <dgm:prSet/>
      <dgm:spPr/>
      <dgm:t>
        <a:bodyPr/>
        <a:lstStyle/>
        <a:p>
          <a:endParaRPr lang="en-US"/>
        </a:p>
      </dgm:t>
    </dgm:pt>
    <dgm:pt modelId="{3BADF2A2-4A47-4983-A57F-4E5C8B23DC05}" type="sibTrans" cxnId="{C354EE39-F2A8-470A-9F53-C8DFFCAA2461}">
      <dgm:prSet/>
      <dgm:spPr/>
      <dgm:t>
        <a:bodyPr/>
        <a:lstStyle/>
        <a:p>
          <a:endParaRPr lang="en-US"/>
        </a:p>
      </dgm:t>
    </dgm:pt>
    <dgm:pt modelId="{7E535A56-1732-4259-ADE2-2EE65FAAAB16}">
      <dgm:prSet custT="1"/>
      <dgm:spPr/>
      <dgm:t>
        <a:bodyPr/>
        <a:lstStyle/>
        <a:p>
          <a:r>
            <a:rPr lang="en-US" sz="2200" b="0" i="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Offers one of the only all-women pre-apprenticeship training programs in the country</a:t>
          </a:r>
          <a:endParaRPr lang="en-US" sz="2200" dirty="0"/>
        </a:p>
      </dgm:t>
    </dgm:pt>
    <dgm:pt modelId="{C682978F-0C63-4E51-8E05-6CDF8678E785}" type="parTrans" cxnId="{9D7A3783-D612-48E2-97BB-F033B9171EED}">
      <dgm:prSet/>
      <dgm:spPr/>
      <dgm:t>
        <a:bodyPr/>
        <a:lstStyle/>
        <a:p>
          <a:endParaRPr lang="en-US"/>
        </a:p>
      </dgm:t>
    </dgm:pt>
    <dgm:pt modelId="{1218A910-F6DE-4B4E-A8CD-2EEFF20AA1E8}" type="sibTrans" cxnId="{9D7A3783-D612-48E2-97BB-F033B9171EED}">
      <dgm:prSet/>
      <dgm:spPr/>
      <dgm:t>
        <a:bodyPr/>
        <a:lstStyle/>
        <a:p>
          <a:endParaRPr lang="en-US"/>
        </a:p>
      </dgm:t>
    </dgm:pt>
    <dgm:pt modelId="{0BC790F2-42B1-4385-B034-8D03C482691B}">
      <dgm:prSet custT="1"/>
      <dgm:spPr/>
      <dgm:t>
        <a:bodyPr/>
        <a:lstStyle/>
        <a:p>
          <a:r>
            <a:rPr lang="en-US" sz="2200" dirty="0"/>
            <a:t>Holistic training + supportive services</a:t>
          </a:r>
        </a:p>
      </dgm:t>
    </dgm:pt>
    <dgm:pt modelId="{86081096-D074-48C6-8E7A-2FB5EC67A471}" type="parTrans" cxnId="{B879F8D7-E7D3-49F1-A130-57ED82316938}">
      <dgm:prSet/>
      <dgm:spPr/>
      <dgm:t>
        <a:bodyPr/>
        <a:lstStyle/>
        <a:p>
          <a:endParaRPr lang="en-US"/>
        </a:p>
      </dgm:t>
    </dgm:pt>
    <dgm:pt modelId="{8EEB703E-67FE-4E7F-956A-6270467FD144}" type="sibTrans" cxnId="{B879F8D7-E7D3-49F1-A130-57ED82316938}">
      <dgm:prSet/>
      <dgm:spPr/>
      <dgm:t>
        <a:bodyPr/>
        <a:lstStyle/>
        <a:p>
          <a:endParaRPr lang="en-US"/>
        </a:p>
      </dgm:t>
    </dgm:pt>
    <dgm:pt modelId="{F1CEC4F2-22F3-42F4-88A4-4D1E3706E4CD}">
      <dgm:prSet custT="1"/>
      <dgm:spPr/>
      <dgm:t>
        <a:bodyPr/>
        <a:lstStyle/>
        <a:p>
          <a:pPr>
            <a:buNone/>
          </a:pPr>
          <a:endParaRPr lang="en-US" sz="2200" dirty="0"/>
        </a:p>
      </dgm:t>
    </dgm:pt>
    <dgm:pt modelId="{6E26752F-1D55-45D4-9CEB-58E63BA36A09}" type="parTrans" cxnId="{6DA8F9F5-1F06-4936-84CB-9A58BE01D818}">
      <dgm:prSet/>
      <dgm:spPr/>
      <dgm:t>
        <a:bodyPr/>
        <a:lstStyle/>
        <a:p>
          <a:endParaRPr lang="en-US"/>
        </a:p>
      </dgm:t>
    </dgm:pt>
    <dgm:pt modelId="{46C1AF45-0A3D-41E6-80C2-3D19676D970B}" type="sibTrans" cxnId="{6DA8F9F5-1F06-4936-84CB-9A58BE01D818}">
      <dgm:prSet/>
      <dgm:spPr/>
      <dgm:t>
        <a:bodyPr/>
        <a:lstStyle/>
        <a:p>
          <a:endParaRPr lang="en-US"/>
        </a:p>
      </dgm:t>
    </dgm:pt>
    <dgm:pt modelId="{C9DE3BEE-60D8-4DE5-8CA7-B67E21626C00}">
      <dgm:prSet custT="1"/>
      <dgm:spPr/>
      <dgm:t>
        <a:bodyPr/>
        <a:lstStyle/>
        <a:p>
          <a:pPr>
            <a:buNone/>
          </a:pPr>
          <a:endParaRPr lang="en-US" sz="2200" dirty="0"/>
        </a:p>
      </dgm:t>
    </dgm:pt>
    <dgm:pt modelId="{1594486E-979A-4B3E-A856-EB7198D86462}" type="parTrans" cxnId="{D9C751D4-8882-49FA-9F1F-649A9B6A0292}">
      <dgm:prSet/>
      <dgm:spPr/>
      <dgm:t>
        <a:bodyPr/>
        <a:lstStyle/>
        <a:p>
          <a:endParaRPr lang="en-US"/>
        </a:p>
      </dgm:t>
    </dgm:pt>
    <dgm:pt modelId="{12DF8676-75C7-4887-A563-FDC8751AE47A}" type="sibTrans" cxnId="{D9C751D4-8882-49FA-9F1F-649A9B6A0292}">
      <dgm:prSet/>
      <dgm:spPr/>
      <dgm:t>
        <a:bodyPr/>
        <a:lstStyle/>
        <a:p>
          <a:endParaRPr lang="en-US"/>
        </a:p>
      </dgm:t>
    </dgm:pt>
    <dgm:pt modelId="{1D234409-2463-4D84-8A9E-13F0C7848870}">
      <dgm:prSet custT="1"/>
      <dgm:spPr/>
      <dgm:t>
        <a:bodyPr/>
        <a:lstStyle/>
        <a:p>
          <a:r>
            <a:rPr lang="en-US" sz="2200" b="0" i="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Gives 150 young people their first green job every year, helping over 3,000 residents save energy</a:t>
          </a:r>
          <a:endParaRPr lang="en-US" sz="2200" dirty="0"/>
        </a:p>
      </dgm:t>
    </dgm:pt>
    <dgm:pt modelId="{ED136737-12D0-4F6B-AE7F-29A1E079FB0E}" type="parTrans" cxnId="{4971563B-8D9D-4773-A24F-EE3F7C0EEC91}">
      <dgm:prSet/>
      <dgm:spPr/>
      <dgm:t>
        <a:bodyPr/>
        <a:lstStyle/>
        <a:p>
          <a:endParaRPr lang="en-US"/>
        </a:p>
      </dgm:t>
    </dgm:pt>
    <dgm:pt modelId="{A34B0C10-28A3-4B83-B56F-A87FF2D0D25A}" type="sibTrans" cxnId="{4971563B-8D9D-4773-A24F-EE3F7C0EEC91}">
      <dgm:prSet/>
      <dgm:spPr/>
      <dgm:t>
        <a:bodyPr/>
        <a:lstStyle/>
        <a:p>
          <a:endParaRPr lang="en-US"/>
        </a:p>
      </dgm:t>
    </dgm:pt>
    <dgm:pt modelId="{2B594209-E314-4A0E-A7EF-69692F77F3BE}">
      <dgm:prSet custT="1"/>
      <dgm:spPr/>
      <dgm:t>
        <a:bodyPr/>
        <a:lstStyle/>
        <a:p>
          <a:r>
            <a:rPr lang="en-US" sz="2200" dirty="0"/>
            <a:t>Social enterprise model: youth employment + residential energy efficiency</a:t>
          </a:r>
        </a:p>
      </dgm:t>
    </dgm:pt>
    <dgm:pt modelId="{5DEA8CE6-D166-4707-8714-7262EEA8544F}" type="parTrans" cxnId="{0573FA6A-9364-4AC1-8F89-54EE03FDA622}">
      <dgm:prSet/>
      <dgm:spPr/>
      <dgm:t>
        <a:bodyPr/>
        <a:lstStyle/>
        <a:p>
          <a:endParaRPr lang="en-US"/>
        </a:p>
      </dgm:t>
    </dgm:pt>
    <dgm:pt modelId="{A73B43FC-2ECC-4762-839A-5A11A62C06A8}" type="sibTrans" cxnId="{0573FA6A-9364-4AC1-8F89-54EE03FDA622}">
      <dgm:prSet/>
      <dgm:spPr/>
      <dgm:t>
        <a:bodyPr/>
        <a:lstStyle/>
        <a:p>
          <a:endParaRPr lang="en-US"/>
        </a:p>
      </dgm:t>
    </dgm:pt>
    <dgm:pt modelId="{443A4789-9FC5-4073-9FEF-B25411AEC3C7}">
      <dgm:prSet custT="1"/>
      <dgm:spPr/>
      <dgm:t>
        <a:bodyPr/>
        <a:lstStyle/>
        <a:p>
          <a:pPr>
            <a:buNone/>
          </a:pPr>
          <a:endParaRPr lang="en-US" sz="2200" dirty="0"/>
        </a:p>
      </dgm:t>
    </dgm:pt>
    <dgm:pt modelId="{EB28CDC3-543D-4802-8822-DD6910A22FC5}" type="parTrans" cxnId="{C349CA99-3550-4978-A7D0-121EFE8CB84B}">
      <dgm:prSet/>
      <dgm:spPr/>
      <dgm:t>
        <a:bodyPr/>
        <a:lstStyle/>
        <a:p>
          <a:endParaRPr lang="en-US"/>
        </a:p>
      </dgm:t>
    </dgm:pt>
    <dgm:pt modelId="{344E9012-9977-4299-BC42-A3F712469DFD}" type="sibTrans" cxnId="{C349CA99-3550-4978-A7D0-121EFE8CB84B}">
      <dgm:prSet/>
      <dgm:spPr/>
      <dgm:t>
        <a:bodyPr/>
        <a:lstStyle/>
        <a:p>
          <a:endParaRPr lang="en-US"/>
        </a:p>
      </dgm:t>
    </dgm:pt>
    <dgm:pt modelId="{82EC95A3-8E38-4647-BDCF-62F243712417}">
      <dgm:prSet custT="1"/>
      <dgm:spPr/>
      <dgm:t>
        <a:bodyPr/>
        <a:lstStyle/>
        <a:p>
          <a:r>
            <a:rPr lang="en-US" sz="2200" dirty="0"/>
            <a:t>Low-income youth, underserved communities</a:t>
          </a:r>
        </a:p>
      </dgm:t>
    </dgm:pt>
    <dgm:pt modelId="{E1BC8656-FEF5-4962-A07C-7A4E3E42C0E0}" type="parTrans" cxnId="{CE78096A-B739-4BEF-B825-BCCCB8D867E2}">
      <dgm:prSet/>
      <dgm:spPr/>
      <dgm:t>
        <a:bodyPr/>
        <a:lstStyle/>
        <a:p>
          <a:endParaRPr lang="en-US"/>
        </a:p>
      </dgm:t>
    </dgm:pt>
    <dgm:pt modelId="{09FA5F14-C26D-4B47-8764-4BA6B253F779}" type="sibTrans" cxnId="{CE78096A-B739-4BEF-B825-BCCCB8D867E2}">
      <dgm:prSet/>
      <dgm:spPr/>
      <dgm:t>
        <a:bodyPr/>
        <a:lstStyle/>
        <a:p>
          <a:endParaRPr lang="en-US"/>
        </a:p>
      </dgm:t>
    </dgm:pt>
    <dgm:pt modelId="{0F3F1C17-311A-4BA2-BCD0-117A31C1A928}">
      <dgm:prSet custT="1"/>
      <dgm:spPr/>
      <dgm:t>
        <a:bodyPr/>
        <a:lstStyle/>
        <a:p>
          <a:endParaRPr lang="en-US" sz="2200" dirty="0"/>
        </a:p>
      </dgm:t>
    </dgm:pt>
    <dgm:pt modelId="{B558E1F9-F1FC-4125-9BD4-53FDFDC0B412}" type="parTrans" cxnId="{ABA638A7-3778-471E-B258-01AFFA90B234}">
      <dgm:prSet/>
      <dgm:spPr/>
      <dgm:t>
        <a:bodyPr/>
        <a:lstStyle/>
        <a:p>
          <a:endParaRPr lang="en-US"/>
        </a:p>
      </dgm:t>
    </dgm:pt>
    <dgm:pt modelId="{A58E9235-68F6-4E1D-A8C3-252B2BA60683}" type="sibTrans" cxnId="{ABA638A7-3778-471E-B258-01AFFA90B234}">
      <dgm:prSet/>
      <dgm:spPr/>
      <dgm:t>
        <a:bodyPr/>
        <a:lstStyle/>
        <a:p>
          <a:endParaRPr lang="en-US"/>
        </a:p>
      </dgm:t>
    </dgm:pt>
    <dgm:pt modelId="{28779A70-6FFD-4A4B-BD8F-CBDDDCC5311A}" type="pres">
      <dgm:prSet presAssocID="{20A19A02-D708-4821-8C03-53789C80F57A}" presName="diagram" presStyleCnt="0">
        <dgm:presLayoutVars>
          <dgm:dir/>
          <dgm:animLvl val="lvl"/>
          <dgm:resizeHandles val="exact"/>
        </dgm:presLayoutVars>
      </dgm:prSet>
      <dgm:spPr/>
    </dgm:pt>
    <dgm:pt modelId="{B322F7BC-6368-4639-A977-60EF285CB832}" type="pres">
      <dgm:prSet presAssocID="{FFC20A5E-AEF4-4C42-95CF-053269283CF9}" presName="compNode" presStyleCnt="0"/>
      <dgm:spPr/>
    </dgm:pt>
    <dgm:pt modelId="{33BBCEAB-4B57-4A23-BA16-A2E8B264289F}" type="pres">
      <dgm:prSet presAssocID="{FFC20A5E-AEF4-4C42-95CF-053269283CF9}" presName="childRect" presStyleLbl="bgAcc1" presStyleIdx="0" presStyleCnt="2" custScaleY="255370">
        <dgm:presLayoutVars>
          <dgm:bulletEnabled val="1"/>
        </dgm:presLayoutVars>
      </dgm:prSet>
      <dgm:spPr/>
    </dgm:pt>
    <dgm:pt modelId="{C7FA37BC-5B02-4839-8D7F-3D9436D5A665}" type="pres">
      <dgm:prSet presAssocID="{FFC20A5E-AEF4-4C42-95CF-053269283CF9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BD547AFD-5E36-4EDC-B2EB-90A733AD015F}" type="pres">
      <dgm:prSet presAssocID="{FFC20A5E-AEF4-4C42-95CF-053269283CF9}" presName="parentRect" presStyleLbl="alignNode1" presStyleIdx="0" presStyleCnt="2" custLinFactNeighborY="81655"/>
      <dgm:spPr/>
    </dgm:pt>
    <dgm:pt modelId="{4639D1E3-AA97-430A-B485-6A71EA5EFCF1}" type="pres">
      <dgm:prSet presAssocID="{FFC20A5E-AEF4-4C42-95CF-053269283CF9}" presName="adorn" presStyleLbl="fgAccFollowNode1" presStyleIdx="0" presStyleCnt="2" custAng="16200000" custScaleX="135472" custScaleY="135499" custLinFactNeighborX="26274" custLinFactNeighborY="56329"/>
      <dgm:spPr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  <dgm:pt modelId="{10B139FC-A5C8-4F2C-B51B-589364FC86BA}" type="pres">
      <dgm:prSet presAssocID="{03AE71C9-5BE2-4EB3-9A95-CC0F85B811BD}" presName="sibTrans" presStyleLbl="sibTrans2D1" presStyleIdx="0" presStyleCnt="0"/>
      <dgm:spPr/>
    </dgm:pt>
    <dgm:pt modelId="{A17F8742-9363-47B7-A61E-D288BBC519FA}" type="pres">
      <dgm:prSet presAssocID="{67BC7009-8F2C-4E02-8E51-D0A660C81BAE}" presName="compNode" presStyleCnt="0"/>
      <dgm:spPr/>
    </dgm:pt>
    <dgm:pt modelId="{08CF1144-F21C-40B3-BEB2-DDA2512F2C17}" type="pres">
      <dgm:prSet presAssocID="{67BC7009-8F2C-4E02-8E51-D0A660C81BAE}" presName="childRect" presStyleLbl="bgAcc1" presStyleIdx="1" presStyleCnt="2" custScaleY="255370">
        <dgm:presLayoutVars>
          <dgm:bulletEnabled val="1"/>
        </dgm:presLayoutVars>
      </dgm:prSet>
      <dgm:spPr/>
    </dgm:pt>
    <dgm:pt modelId="{1239829C-1271-4A02-9F83-E2908DA2F5E6}" type="pres">
      <dgm:prSet presAssocID="{67BC7009-8F2C-4E02-8E51-D0A660C81BAE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2BB2EE16-513B-482D-B2C9-6F3BC4921084}" type="pres">
      <dgm:prSet presAssocID="{67BC7009-8F2C-4E02-8E51-D0A660C81BAE}" presName="parentRect" presStyleLbl="alignNode1" presStyleIdx="1" presStyleCnt="2" custLinFactNeighborY="81655"/>
      <dgm:spPr/>
    </dgm:pt>
    <dgm:pt modelId="{1AD6A7A6-8D1D-4810-846E-65F1AE4F2C2E}" type="pres">
      <dgm:prSet presAssocID="{67BC7009-8F2C-4E02-8E51-D0A660C81BAE}" presName="adorn" presStyleLbl="fgAccFollowNode1" presStyleIdx="1" presStyleCnt="2" custScaleX="135472" custScaleY="135499" custLinFactNeighborX="21177" custLinFactNeighborY="56316"/>
      <dgm:spPr>
        <a:blipFill rotWithShape="1"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</dgm:spPr>
    </dgm:pt>
  </dgm:ptLst>
  <dgm:cxnLst>
    <dgm:cxn modelId="{97C91C18-FB68-48A0-8F3B-2346FB34F00B}" type="presOf" srcId="{443A4789-9FC5-4073-9FEF-B25411AEC3C7}" destId="{08CF1144-F21C-40B3-BEB2-DDA2512F2C17}" srcOrd="0" destOrd="1" presId="urn:microsoft.com/office/officeart/2005/8/layout/bList2"/>
    <dgm:cxn modelId="{033A3222-53A7-4868-A325-35DE3889AFEB}" type="presOf" srcId="{1D234409-2463-4D84-8A9E-13F0C7848870}" destId="{08CF1144-F21C-40B3-BEB2-DDA2512F2C17}" srcOrd="0" destOrd="2" presId="urn:microsoft.com/office/officeart/2005/8/layout/bList2"/>
    <dgm:cxn modelId="{6AA16628-D53E-4D60-97B0-F1BB1907574D}" type="presOf" srcId="{C9DE3BEE-60D8-4DE5-8CA7-B67E21626C00}" destId="{33BBCEAB-4B57-4A23-BA16-A2E8B264289F}" srcOrd="0" destOrd="3" presId="urn:microsoft.com/office/officeart/2005/8/layout/bList2"/>
    <dgm:cxn modelId="{C354EE39-F2A8-470A-9F53-C8DFFCAA2461}" srcId="{FFC20A5E-AEF4-4C42-95CF-053269283CF9}" destId="{9AA42F7D-41A4-4726-9C50-B5DE6E19E830}" srcOrd="2" destOrd="0" parTransId="{197A0982-8118-4EF7-AF2B-2B8DDC4EDBAA}" sibTransId="{3BADF2A2-4A47-4983-A57F-4E5C8B23DC05}"/>
    <dgm:cxn modelId="{4971563B-8D9D-4773-A24F-EE3F7C0EEC91}" srcId="{67BC7009-8F2C-4E02-8E51-D0A660C81BAE}" destId="{1D234409-2463-4D84-8A9E-13F0C7848870}" srcOrd="2" destOrd="0" parTransId="{ED136737-12D0-4F6B-AE7F-29A1E079FB0E}" sibTransId="{A34B0C10-28A3-4B83-B56F-A87FF2D0D25A}"/>
    <dgm:cxn modelId="{9EC32A3C-2679-4D26-B779-B614738A8FAC}" type="presOf" srcId="{67BC7009-8F2C-4E02-8E51-D0A660C81BAE}" destId="{2BB2EE16-513B-482D-B2C9-6F3BC4921084}" srcOrd="1" destOrd="0" presId="urn:microsoft.com/office/officeart/2005/8/layout/bList2"/>
    <dgm:cxn modelId="{A0EA2744-E986-4549-BC5D-497A81CF587B}" srcId="{20A19A02-D708-4821-8C03-53789C80F57A}" destId="{FFC20A5E-AEF4-4C42-95CF-053269283CF9}" srcOrd="0" destOrd="0" parTransId="{43772585-ED7D-4BB9-AC4B-6312602FD701}" sibTransId="{03AE71C9-5BE2-4EB3-9A95-CC0F85B811BD}"/>
    <dgm:cxn modelId="{BFAADD46-0E74-4F69-A8FF-6D357B72BD14}" type="presOf" srcId="{2B594209-E314-4A0E-A7EF-69692F77F3BE}" destId="{08CF1144-F21C-40B3-BEB2-DDA2512F2C17}" srcOrd="0" destOrd="0" presId="urn:microsoft.com/office/officeart/2005/8/layout/bList2"/>
    <dgm:cxn modelId="{CE78096A-B739-4BEF-B825-BCCCB8D867E2}" srcId="{67BC7009-8F2C-4E02-8E51-D0A660C81BAE}" destId="{82EC95A3-8E38-4647-BDCF-62F243712417}" srcOrd="4" destOrd="0" parTransId="{E1BC8656-FEF5-4962-A07C-7A4E3E42C0E0}" sibTransId="{09FA5F14-C26D-4B47-8764-4BA6B253F779}"/>
    <dgm:cxn modelId="{0573FA6A-9364-4AC1-8F89-54EE03FDA622}" srcId="{67BC7009-8F2C-4E02-8E51-D0A660C81BAE}" destId="{2B594209-E314-4A0E-A7EF-69692F77F3BE}" srcOrd="0" destOrd="0" parTransId="{5DEA8CE6-D166-4707-8714-7262EEA8544F}" sibTransId="{A73B43FC-2ECC-4762-839A-5A11A62C06A8}"/>
    <dgm:cxn modelId="{72E02B6C-4E39-45F7-9A9F-EE8E5FC7D694}" type="presOf" srcId="{67BC7009-8F2C-4E02-8E51-D0A660C81BAE}" destId="{1239829C-1271-4A02-9F83-E2908DA2F5E6}" srcOrd="0" destOrd="0" presId="urn:microsoft.com/office/officeart/2005/8/layout/bList2"/>
    <dgm:cxn modelId="{9ECB924D-6A37-4BAF-B1CD-89815903A34D}" type="presOf" srcId="{0F3F1C17-311A-4BA2-BCD0-117A31C1A928}" destId="{08CF1144-F21C-40B3-BEB2-DDA2512F2C17}" srcOrd="0" destOrd="3" presId="urn:microsoft.com/office/officeart/2005/8/layout/bList2"/>
    <dgm:cxn modelId="{CE1D0A56-F6F1-4D13-8AD9-DE5C92E1DAF1}" type="presOf" srcId="{7E535A56-1732-4259-ADE2-2EE65FAAAB16}" destId="{33BBCEAB-4B57-4A23-BA16-A2E8B264289F}" srcOrd="0" destOrd="4" presId="urn:microsoft.com/office/officeart/2005/8/layout/bList2"/>
    <dgm:cxn modelId="{9D7A3783-D612-48E2-97BB-F033B9171EED}" srcId="{FFC20A5E-AEF4-4C42-95CF-053269283CF9}" destId="{7E535A56-1732-4259-ADE2-2EE65FAAAB16}" srcOrd="4" destOrd="0" parTransId="{C682978F-0C63-4E51-8E05-6CDF8678E785}" sibTransId="{1218A910-F6DE-4B4E-A8CD-2EEFF20AA1E8}"/>
    <dgm:cxn modelId="{18A8EE83-565D-4669-AC7A-24C5C3638C79}" type="presOf" srcId="{0BC790F2-42B1-4385-B034-8D03C482691B}" destId="{33BBCEAB-4B57-4A23-BA16-A2E8B264289F}" srcOrd="0" destOrd="0" presId="urn:microsoft.com/office/officeart/2005/8/layout/bList2"/>
    <dgm:cxn modelId="{0D628591-FCBD-4FB8-B865-512F6C8F1AB2}" type="presOf" srcId="{FFC20A5E-AEF4-4C42-95CF-053269283CF9}" destId="{BD547AFD-5E36-4EDC-B2EB-90A733AD015F}" srcOrd="1" destOrd="0" presId="urn:microsoft.com/office/officeart/2005/8/layout/bList2"/>
    <dgm:cxn modelId="{01868694-B91E-45F3-9C65-729840BBA038}" type="presOf" srcId="{03AE71C9-5BE2-4EB3-9A95-CC0F85B811BD}" destId="{10B139FC-A5C8-4F2C-B51B-589364FC86BA}" srcOrd="0" destOrd="0" presId="urn:microsoft.com/office/officeart/2005/8/layout/bList2"/>
    <dgm:cxn modelId="{C349CA99-3550-4978-A7D0-121EFE8CB84B}" srcId="{67BC7009-8F2C-4E02-8E51-D0A660C81BAE}" destId="{443A4789-9FC5-4073-9FEF-B25411AEC3C7}" srcOrd="1" destOrd="0" parTransId="{EB28CDC3-543D-4802-8822-DD6910A22FC5}" sibTransId="{344E9012-9977-4299-BC42-A3F712469DFD}"/>
    <dgm:cxn modelId="{ABA638A7-3778-471E-B258-01AFFA90B234}" srcId="{67BC7009-8F2C-4E02-8E51-D0A660C81BAE}" destId="{0F3F1C17-311A-4BA2-BCD0-117A31C1A928}" srcOrd="3" destOrd="0" parTransId="{B558E1F9-F1FC-4125-9BD4-53FDFDC0B412}" sibTransId="{A58E9235-68F6-4E1D-A8C3-252B2BA60683}"/>
    <dgm:cxn modelId="{064992B1-C9C0-4F08-817B-293E56704D5E}" type="presOf" srcId="{9AA42F7D-41A4-4726-9C50-B5DE6E19E830}" destId="{33BBCEAB-4B57-4A23-BA16-A2E8B264289F}" srcOrd="0" destOrd="2" presId="urn:microsoft.com/office/officeart/2005/8/layout/bList2"/>
    <dgm:cxn modelId="{0C50CAB6-9AA7-4918-8706-A9D34CE847DC}" type="presOf" srcId="{F1CEC4F2-22F3-42F4-88A4-4D1E3706E4CD}" destId="{33BBCEAB-4B57-4A23-BA16-A2E8B264289F}" srcOrd="0" destOrd="1" presId="urn:microsoft.com/office/officeart/2005/8/layout/bList2"/>
    <dgm:cxn modelId="{22AFCFC4-1F90-4A78-A839-8CF5CCFF2264}" type="presOf" srcId="{FFC20A5E-AEF4-4C42-95CF-053269283CF9}" destId="{C7FA37BC-5B02-4839-8D7F-3D9436D5A665}" srcOrd="0" destOrd="0" presId="urn:microsoft.com/office/officeart/2005/8/layout/bList2"/>
    <dgm:cxn modelId="{195B06C8-986D-4C3B-A523-361E0BC0629C}" type="presOf" srcId="{82EC95A3-8E38-4647-BDCF-62F243712417}" destId="{08CF1144-F21C-40B3-BEB2-DDA2512F2C17}" srcOrd="0" destOrd="4" presId="urn:microsoft.com/office/officeart/2005/8/layout/bList2"/>
    <dgm:cxn modelId="{F03CC8CB-9826-49D5-A381-BC4B5FDC25D6}" srcId="{20A19A02-D708-4821-8C03-53789C80F57A}" destId="{67BC7009-8F2C-4E02-8E51-D0A660C81BAE}" srcOrd="1" destOrd="0" parTransId="{40565540-D099-4BFF-88C7-3A7F8C47AACB}" sibTransId="{9E6B312B-6B71-4846-8E98-1A119DF66BDE}"/>
    <dgm:cxn modelId="{D9C751D4-8882-49FA-9F1F-649A9B6A0292}" srcId="{FFC20A5E-AEF4-4C42-95CF-053269283CF9}" destId="{C9DE3BEE-60D8-4DE5-8CA7-B67E21626C00}" srcOrd="3" destOrd="0" parTransId="{1594486E-979A-4B3E-A856-EB7198D86462}" sibTransId="{12DF8676-75C7-4887-A563-FDC8751AE47A}"/>
    <dgm:cxn modelId="{B879F8D7-E7D3-49F1-A130-57ED82316938}" srcId="{FFC20A5E-AEF4-4C42-95CF-053269283CF9}" destId="{0BC790F2-42B1-4385-B034-8D03C482691B}" srcOrd="0" destOrd="0" parTransId="{86081096-D074-48C6-8E7A-2FB5EC67A471}" sibTransId="{8EEB703E-67FE-4E7F-956A-6270467FD144}"/>
    <dgm:cxn modelId="{B4FC98EF-AF7F-40DC-94F2-AFBD406857B1}" type="presOf" srcId="{20A19A02-D708-4821-8C03-53789C80F57A}" destId="{28779A70-6FFD-4A4B-BD8F-CBDDDCC5311A}" srcOrd="0" destOrd="0" presId="urn:microsoft.com/office/officeart/2005/8/layout/bList2"/>
    <dgm:cxn modelId="{6DA8F9F5-1F06-4936-84CB-9A58BE01D818}" srcId="{FFC20A5E-AEF4-4C42-95CF-053269283CF9}" destId="{F1CEC4F2-22F3-42F4-88A4-4D1E3706E4CD}" srcOrd="1" destOrd="0" parTransId="{6E26752F-1D55-45D4-9CEB-58E63BA36A09}" sibTransId="{46C1AF45-0A3D-41E6-80C2-3D19676D970B}"/>
    <dgm:cxn modelId="{5752A528-2A1D-4D83-BF59-AD3B9A7FB48C}" type="presParOf" srcId="{28779A70-6FFD-4A4B-BD8F-CBDDDCC5311A}" destId="{B322F7BC-6368-4639-A977-60EF285CB832}" srcOrd="0" destOrd="0" presId="urn:microsoft.com/office/officeart/2005/8/layout/bList2"/>
    <dgm:cxn modelId="{48E09035-F89F-4E8D-BC61-FEF7660D0834}" type="presParOf" srcId="{B322F7BC-6368-4639-A977-60EF285CB832}" destId="{33BBCEAB-4B57-4A23-BA16-A2E8B264289F}" srcOrd="0" destOrd="0" presId="urn:microsoft.com/office/officeart/2005/8/layout/bList2"/>
    <dgm:cxn modelId="{580F1E6D-B313-48B7-949F-22075AE8AF28}" type="presParOf" srcId="{B322F7BC-6368-4639-A977-60EF285CB832}" destId="{C7FA37BC-5B02-4839-8D7F-3D9436D5A665}" srcOrd="1" destOrd="0" presId="urn:microsoft.com/office/officeart/2005/8/layout/bList2"/>
    <dgm:cxn modelId="{2229353A-B719-4054-AB94-82559B225C69}" type="presParOf" srcId="{B322F7BC-6368-4639-A977-60EF285CB832}" destId="{BD547AFD-5E36-4EDC-B2EB-90A733AD015F}" srcOrd="2" destOrd="0" presId="urn:microsoft.com/office/officeart/2005/8/layout/bList2"/>
    <dgm:cxn modelId="{92DC9DFD-2F71-4231-A3A9-426C8D5E9DF2}" type="presParOf" srcId="{B322F7BC-6368-4639-A977-60EF285CB832}" destId="{4639D1E3-AA97-430A-B485-6A71EA5EFCF1}" srcOrd="3" destOrd="0" presId="urn:microsoft.com/office/officeart/2005/8/layout/bList2"/>
    <dgm:cxn modelId="{96A76D92-82EA-4151-824C-416B878EC9B1}" type="presParOf" srcId="{28779A70-6FFD-4A4B-BD8F-CBDDDCC5311A}" destId="{10B139FC-A5C8-4F2C-B51B-589364FC86BA}" srcOrd="1" destOrd="0" presId="urn:microsoft.com/office/officeart/2005/8/layout/bList2"/>
    <dgm:cxn modelId="{F6A639EF-898B-465C-91DD-A8EC6068DF29}" type="presParOf" srcId="{28779A70-6FFD-4A4B-BD8F-CBDDDCC5311A}" destId="{A17F8742-9363-47B7-A61E-D288BBC519FA}" srcOrd="2" destOrd="0" presId="urn:microsoft.com/office/officeart/2005/8/layout/bList2"/>
    <dgm:cxn modelId="{3E463C88-5D1D-43C9-8D73-67232DF908B4}" type="presParOf" srcId="{A17F8742-9363-47B7-A61E-D288BBC519FA}" destId="{08CF1144-F21C-40B3-BEB2-DDA2512F2C17}" srcOrd="0" destOrd="0" presId="urn:microsoft.com/office/officeart/2005/8/layout/bList2"/>
    <dgm:cxn modelId="{BA13A99A-EA6C-4C37-BFC6-D65A33B20BE0}" type="presParOf" srcId="{A17F8742-9363-47B7-A61E-D288BBC519FA}" destId="{1239829C-1271-4A02-9F83-E2908DA2F5E6}" srcOrd="1" destOrd="0" presId="urn:microsoft.com/office/officeart/2005/8/layout/bList2"/>
    <dgm:cxn modelId="{4F6343F8-5263-40E8-B0F9-E0A698DFF54C}" type="presParOf" srcId="{A17F8742-9363-47B7-A61E-D288BBC519FA}" destId="{2BB2EE16-513B-482D-B2C9-6F3BC4921084}" srcOrd="2" destOrd="0" presId="urn:microsoft.com/office/officeart/2005/8/layout/bList2"/>
    <dgm:cxn modelId="{A160BAEB-4BED-4309-A55F-F96E4AD1074B}" type="presParOf" srcId="{A17F8742-9363-47B7-A61E-D288BBC519FA}" destId="{1AD6A7A6-8D1D-4810-846E-65F1AE4F2C2E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BBCEAB-4B57-4A23-BA16-A2E8B264289F}">
      <dsp:nvSpPr>
        <dsp:cNvPr id="0" name=""/>
        <dsp:cNvSpPr/>
      </dsp:nvSpPr>
      <dsp:spPr>
        <a:xfrm>
          <a:off x="9396" y="705"/>
          <a:ext cx="3210972" cy="6121022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83820" rIns="27940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Holistic training + supportive services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i="0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Provides a pathway out of poverty through preparation for construction and building trades apprenticeships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i="0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Offers one of the only all-women pre-apprenticeship training programs in the country</a:t>
          </a:r>
          <a:endParaRPr lang="en-US" sz="2200" kern="1200" dirty="0"/>
        </a:p>
      </dsp:txBody>
      <dsp:txXfrm>
        <a:off x="84633" y="75942"/>
        <a:ext cx="3060498" cy="6045785"/>
      </dsp:txXfrm>
    </dsp:sp>
    <dsp:sp modelId="{BD547AFD-5E36-4EDC-B2EB-90A733AD015F}">
      <dsp:nvSpPr>
        <dsp:cNvPr id="0" name=""/>
        <dsp:cNvSpPr/>
      </dsp:nvSpPr>
      <dsp:spPr>
        <a:xfrm>
          <a:off x="9396" y="5091757"/>
          <a:ext cx="3210972" cy="103067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2694DC"/>
              </a:solidFill>
            </a:rPr>
            <a:t>Opportunity Build</a:t>
          </a:r>
        </a:p>
      </dsp:txBody>
      <dsp:txXfrm>
        <a:off x="9396" y="5091757"/>
        <a:ext cx="2261248" cy="1030676"/>
      </dsp:txXfrm>
    </dsp:sp>
    <dsp:sp modelId="{4639D1E3-AA97-430A-B485-6A71EA5EFCF1}">
      <dsp:nvSpPr>
        <dsp:cNvPr id="0" name=""/>
        <dsp:cNvSpPr/>
      </dsp:nvSpPr>
      <dsp:spPr>
        <a:xfrm rot="16200000">
          <a:off x="2457431" y="4599793"/>
          <a:ext cx="1522488" cy="1522792"/>
        </a:xfrm>
        <a:prstGeom prst="ellipse">
          <a:avLst/>
        </a:prstGeom>
        <a:blipFill>
          <a:blip xmlns:r="http://schemas.openxmlformats.org/officeDocument/2006/relationships" r:embed="rId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F1144-F21C-40B3-BEB2-DDA2512F2C17}">
      <dsp:nvSpPr>
        <dsp:cNvPr id="0" name=""/>
        <dsp:cNvSpPr/>
      </dsp:nvSpPr>
      <dsp:spPr>
        <a:xfrm>
          <a:off x="3963066" y="705"/>
          <a:ext cx="3210972" cy="6121022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83820" rIns="27940" bIns="2794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Social enterprise model: youth employment + residential energy efficiency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b="0" i="0" kern="1200" dirty="0">
              <a:solidFill>
                <a:schemeClr val="dk1"/>
              </a:solidFill>
              <a:effectLst/>
              <a:latin typeface="+mn-lt"/>
              <a:ea typeface="+mn-ea"/>
              <a:cs typeface="+mn-cs"/>
            </a:rPr>
            <a:t>Gives 150 young people their first green job every year, helping over 3,000 residents save energy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Low-income youth, underserved communities</a:t>
          </a:r>
        </a:p>
      </dsp:txBody>
      <dsp:txXfrm>
        <a:off x="4038303" y="75942"/>
        <a:ext cx="3060498" cy="6045785"/>
      </dsp:txXfrm>
    </dsp:sp>
    <dsp:sp modelId="{2BB2EE16-513B-482D-B2C9-6F3BC4921084}">
      <dsp:nvSpPr>
        <dsp:cNvPr id="0" name=""/>
        <dsp:cNvSpPr/>
      </dsp:nvSpPr>
      <dsp:spPr>
        <a:xfrm>
          <a:off x="3963066" y="5091757"/>
          <a:ext cx="3210972" cy="103067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2694DC"/>
              </a:solidFill>
            </a:rPr>
            <a:t>Climate Careers</a:t>
          </a:r>
        </a:p>
      </dsp:txBody>
      <dsp:txXfrm>
        <a:off x="3963066" y="5091757"/>
        <a:ext cx="2261248" cy="1030676"/>
      </dsp:txXfrm>
    </dsp:sp>
    <dsp:sp modelId="{1AD6A7A6-8D1D-4810-846E-65F1AE4F2C2E}">
      <dsp:nvSpPr>
        <dsp:cNvPr id="0" name=""/>
        <dsp:cNvSpPr/>
      </dsp:nvSpPr>
      <dsp:spPr>
        <a:xfrm>
          <a:off x="6125220" y="4599641"/>
          <a:ext cx="1522488" cy="1522792"/>
        </a:xfrm>
        <a:prstGeom prst="ellipse">
          <a:avLst/>
        </a:prstGeom>
        <a:blipFill rotWithShape="1">
          <a:blip xmlns:r="http://schemas.openxmlformats.org/officeDocument/2006/relationships"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2B48385-0957-4892-9C3D-3BFF29357F2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0C18768-7138-4E65-BE73-863D4A2FED2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C20C9C-F312-4B12-9CE3-5EF373E4B702}" type="datetimeFigureOut">
              <a:rPr lang="en-US" smtClean="0"/>
              <a:t>5/15/2020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7E796F-D6EE-400F-8308-9EBB7BF094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110A39-ABA7-42A7-89DE-68A7750B4B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18E1A5-81C0-4C78-945C-115F44F0F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349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0B85F7-4DB3-48FC-AC9F-9B8D2A00998E}" type="datetimeFigureOut">
              <a:rPr lang="en-US" smtClean="0"/>
              <a:t>5/15/2020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CFEAB3-100B-4A1A-855E-3D20F2C515F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219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CFEAB3-100B-4A1A-855E-3D20F2C515F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1870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F2236B-FC35-4AE3-A28E-D7DE50A96BA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244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F2236B-FC35-4AE3-A28E-D7DE50A96BA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784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4C494-2553-4D1F-84EC-2BB2252579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48850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1A1E5-8B7A-48A9-A0DB-0BE5E88F9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770781" y="6491834"/>
            <a:ext cx="1421219" cy="366166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C9E68B5-4437-467E-8DC1-55C0F9678E7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169" y="167400"/>
            <a:ext cx="6715661" cy="5787775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03EB9B1-7385-4E9B-985E-6B46ABC506C1}"/>
              </a:ext>
            </a:extLst>
          </p:cNvPr>
          <p:cNvSpPr/>
          <p:nvPr userDrawn="1"/>
        </p:nvSpPr>
        <p:spPr>
          <a:xfrm>
            <a:off x="3981692" y="6202036"/>
            <a:ext cx="44331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www.risingsunopp.org</a:t>
            </a:r>
          </a:p>
        </p:txBody>
      </p:sp>
    </p:spTree>
    <p:extLst>
      <p:ext uri="{BB962C8B-B14F-4D97-AF65-F5344CB8AC3E}">
        <p14:creationId xmlns:p14="http://schemas.microsoft.com/office/powerpoint/2010/main" val="1957840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C95BC-ADFB-43EC-964E-F196635271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28600" indent="-228600">
              <a:buFont typeface="Courier New" panose="02070309020205020404" pitchFamily="49" charset="0"/>
              <a:buChar char="o"/>
              <a:defRPr/>
            </a:lvl1pPr>
            <a:lvl2pPr marL="685800" indent="-228600">
              <a:buFont typeface="Courier New" panose="02070309020205020404" pitchFamily="49" charset="0"/>
              <a:buChar char="o"/>
              <a:defRPr/>
            </a:lvl2pPr>
            <a:lvl3pPr marL="1143000" indent="-228600">
              <a:buFont typeface="Courier New" panose="02070309020205020404" pitchFamily="49" charset="0"/>
              <a:buChar char="o"/>
              <a:defRPr/>
            </a:lvl3pPr>
            <a:lvl4pPr marL="1600200" indent="-228600">
              <a:buFont typeface="Courier New" panose="02070309020205020404" pitchFamily="49" charset="0"/>
              <a:buChar char="o"/>
              <a:defRPr/>
            </a:lvl4pPr>
            <a:lvl5pPr marL="2057400" indent="-228600"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DFCF8E02-4327-4D12-A84F-F8CEAD56B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F3BF633-95D9-46E5-B101-C803E09BA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75648" y="6366764"/>
            <a:ext cx="1978152" cy="45466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97462417-9AB2-4987-A35F-CDD5A10A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  <a:noFill/>
        </p:spPr>
        <p:txBody>
          <a:bodyPr>
            <a:noAutofit/>
          </a:bodyPr>
          <a:lstStyle>
            <a:lvl1pPr>
              <a:defRPr sz="6600">
                <a:solidFill>
                  <a:srgbClr val="2694DC"/>
                </a:solidFill>
                <a:latin typeface="Raleway ExtraBold" panose="020B0903030101060003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33616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792E9-B01C-46F5-BBE2-0B04DD49E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6B41E1-4C40-470F-8206-E1FCB64EBA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3D687-C937-4395-A2B5-67BE1B576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44932C-4646-49EA-9AB0-270718C91B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296400" y="6356349"/>
            <a:ext cx="1981372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316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ADF73D-B4DC-4F9E-AAF0-40916CDDF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154246-82B3-45C3-84F0-51B629C933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66A990-BDB7-4682-A398-6010BA3E9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038472-BD93-4F66-A27D-559833668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AEA1FD-CFC0-4FE4-9105-7CD4C84A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696893" y="6356350"/>
            <a:ext cx="1656907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580283-3E2E-4C73-BD1C-C389901AC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590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63D8A-38F7-447F-BEA6-4E9E9D9776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4E6901-BEF4-4AC3-901B-06BDE01C5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D6C730-D4A2-45DF-9FF9-5AE4EC0806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336828-480A-4CD8-8AF8-D0811F5994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163DD5-D7EA-40B1-8AB1-975923C8DA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85797E-147E-498A-8546-FDD1167EF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BF5DFF-D3B2-4C70-A24E-145505DBED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90567" y="6365064"/>
            <a:ext cx="1763233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61F62F-DCEF-4001-BFD4-00A33E7D7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449F93E-D5FE-452F-BF52-DD21D272008D}"/>
              </a:ext>
            </a:extLst>
          </p:cNvPr>
          <p:cNvCxnSpPr/>
          <p:nvPr userDrawn="1"/>
        </p:nvCxnSpPr>
        <p:spPr>
          <a:xfrm>
            <a:off x="838200" y="1681163"/>
            <a:ext cx="10515600" cy="9525"/>
          </a:xfrm>
          <a:prstGeom prst="line">
            <a:avLst/>
          </a:prstGeom>
          <a:ln w="28575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8876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CF37E-C8FD-4103-B20C-5BCCC8A0C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96F150-6BAE-4517-A59F-C741C8FC7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3A597F-CBF5-4481-90B1-E8B0033BF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296400" y="6356349"/>
            <a:ext cx="20574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87B3E5B-A35D-4C6C-B607-C297F7E69241}"/>
              </a:ext>
            </a:extLst>
          </p:cNvPr>
          <p:cNvCxnSpPr/>
          <p:nvPr userDrawn="1"/>
        </p:nvCxnSpPr>
        <p:spPr>
          <a:xfrm>
            <a:off x="838200" y="1794867"/>
            <a:ext cx="105156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58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rgbClr val="FA69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F0F7C-9730-4138-8C8B-09E24BA30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Copyright © 2018 Rising Sun. All rights reserved.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3D2947-10DF-4E78-AC8A-A21B1A82D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6005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2694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F0F7C-9730-4138-8C8B-09E24BA30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Copyright © 2018 Rising Sun. All rights reserved.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3D2947-10DF-4E78-AC8A-A21B1A82D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648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rgbClr val="4596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F0F7C-9730-4138-8C8B-09E24BA30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Copyright © 2018 Rising Sun. All rights reserved.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3D2947-10DF-4E78-AC8A-A21B1A82D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600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bg>
      <p:bgPr>
        <a:solidFill>
          <a:srgbClr val="FABE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91F0F7C-9730-4138-8C8B-09E24BA30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Copyright © 2018 Rising Sun. All rights reserved.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3D2947-10DF-4E78-AC8A-A21B1A82D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23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F1AFA-5627-4439-A785-CE3512384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5099D1-755D-416F-B366-0A8D188EB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DE063F-B7C7-4686-83F4-7357F06EA2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F25C1-DBA8-4EBB-9204-4B176488F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Copyright © 2018 Rising Sun. All rights reserved.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ECFEB7-A08B-4854-982E-4B21B3CAB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452344" y="6356349"/>
            <a:ext cx="1901456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380246-D5B8-4DB6-BC9C-C379D8BC7D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E74E78E-F237-4C66-A20D-B6A4903CE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6403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FB9F2D-0C83-45FD-85A1-C2DC1052C1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0" y="1"/>
            <a:ext cx="12192000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291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A81B0C-4F19-4CEA-A657-470964C2E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E39A28-C6B7-4B66-85CB-FD306070A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7B071-0D0E-43AD-A32C-F7FEAFEB8D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5DC6D-547D-40FD-97C0-5441BAB89E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249786" y="6372077"/>
            <a:ext cx="1104014" cy="366166"/>
          </a:xfrm>
          <a:prstGeom prst="rect">
            <a:avLst/>
          </a:prstGeom>
          <a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44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kern="1200">
          <a:solidFill>
            <a:srgbClr val="2694DC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918F8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5966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A690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E3B5A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604FD4BA-2725-4A9C-B91B-DE4E7EBF25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2729"/>
            <a:ext cx="4034211" cy="412891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0BB8FC-47BA-4094-8323-5623EA3FB38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7" y="3206188"/>
            <a:ext cx="2951703" cy="3020992"/>
          </a:xfrm>
          <a:prstGeom prst="rect">
            <a:avLst/>
          </a:prstGeom>
        </p:spPr>
      </p:pic>
      <p:pic>
        <p:nvPicPr>
          <p:cNvPr id="10" name="Picture 9" descr="A picture containing sign, object, tree, photo&#10;&#10;Description automatically generated">
            <a:extLst>
              <a:ext uri="{FF2B5EF4-FFF2-40B4-BE49-F238E27FC236}">
                <a16:creationId xmlns:a16="http://schemas.microsoft.com/office/drawing/2014/main" id="{3C280FF7-2A3A-47CA-9E28-EB9BA195E29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6033" y="279999"/>
            <a:ext cx="3765967" cy="3854370"/>
          </a:xfrm>
          <a:prstGeom prst="rect">
            <a:avLst/>
          </a:prstGeom>
        </p:spPr>
      </p:pic>
      <p:pic>
        <p:nvPicPr>
          <p:cNvPr id="13" name="Picture 12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8B0303E7-3E17-47B4-AC20-2557A2FDBCA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5993" y="3206188"/>
            <a:ext cx="2951703" cy="3020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01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E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B0B51B0-F9F3-439B-9BDF-4AF9C4A719AC}"/>
              </a:ext>
            </a:extLst>
          </p:cNvPr>
          <p:cNvSpPr/>
          <p:nvPr/>
        </p:nvSpPr>
        <p:spPr>
          <a:xfrm rot="16200000">
            <a:off x="8432912" y="1422206"/>
            <a:ext cx="6392554" cy="420651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DC8C9D-581D-4B6D-984C-26A6BDD14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Copyright © 2018 Rising Sun. All rights reserved.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75A0CC8-FE11-4055-9A74-0A0CB2DE6D83}"/>
              </a:ext>
            </a:extLst>
          </p:cNvPr>
          <p:cNvSpPr/>
          <p:nvPr/>
        </p:nvSpPr>
        <p:spPr>
          <a:xfrm>
            <a:off x="6361874" y="329184"/>
            <a:ext cx="6604318" cy="6392554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4">
            <a:extLst>
              <a:ext uri="{FF2B5EF4-FFF2-40B4-BE49-F238E27FC236}">
                <a16:creationId xmlns:a16="http://schemas.microsoft.com/office/drawing/2014/main" id="{34242CFC-744F-4126-A4B7-97FF71D4AB25}"/>
              </a:ext>
            </a:extLst>
          </p:cNvPr>
          <p:cNvSpPr txBox="1">
            <a:spLocks/>
          </p:cNvSpPr>
          <p:nvPr/>
        </p:nvSpPr>
        <p:spPr>
          <a:xfrm>
            <a:off x="707136" y="953455"/>
            <a:ext cx="53145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600" dirty="0">
              <a:solidFill>
                <a:schemeClr val="bg1"/>
              </a:solidFill>
            </a:endParaRP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5FCA5E3A-8D8B-446B-B0B8-FF027C3DB58C}"/>
              </a:ext>
            </a:extLst>
          </p:cNvPr>
          <p:cNvSpPr txBox="1">
            <a:spLocks/>
          </p:cNvSpPr>
          <p:nvPr/>
        </p:nvSpPr>
        <p:spPr>
          <a:xfrm>
            <a:off x="781457" y="2279018"/>
            <a:ext cx="5314543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kern="1200">
                <a:solidFill>
                  <a:srgbClr val="2694DC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918F8F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5966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FA690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E3B5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73B04F2-A615-4175-BE0C-1B649D30D5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57" r="3790" b="-3"/>
          <a:stretch/>
        </p:blipFill>
        <p:spPr>
          <a:xfrm>
            <a:off x="6805005" y="702087"/>
            <a:ext cx="5441859" cy="5654940"/>
          </a:xfrm>
          <a:prstGeom prst="ellipse">
            <a:avLst/>
          </a:prstGeom>
          <a:ln w="190500" cap="rnd">
            <a:noFill/>
            <a:prstDash val="solid"/>
          </a:ln>
          <a:effectLst>
            <a:outerShdw blurRad="127000" algn="bl" rotWithShape="0">
              <a:srgbClr val="000000"/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9A9FD54-5027-4B72-A2E0-69CD07F59D9F}"/>
              </a:ext>
            </a:extLst>
          </p:cNvPr>
          <p:cNvSpPr txBox="1"/>
          <p:nvPr/>
        </p:nvSpPr>
        <p:spPr>
          <a:xfrm>
            <a:off x="707136" y="794710"/>
            <a:ext cx="5378541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>
                <a:solidFill>
                  <a:schemeClr val="bg2"/>
                </a:solidFill>
              </a:rPr>
              <a:t>Mission</a:t>
            </a:r>
            <a:br>
              <a:rPr lang="en-US" sz="8000" dirty="0">
                <a:solidFill>
                  <a:schemeClr val="bg2"/>
                </a:solidFill>
              </a:rPr>
            </a:br>
            <a:endParaRPr lang="en-US" sz="8000" dirty="0">
              <a:solidFill>
                <a:schemeClr val="bg2"/>
              </a:solidFill>
            </a:endParaRPr>
          </a:p>
          <a:p>
            <a:pPr algn="ctr"/>
            <a:r>
              <a:rPr lang="en-US" sz="2800" b="1" dirty="0">
                <a:solidFill>
                  <a:schemeClr val="bg2"/>
                </a:solidFill>
              </a:rPr>
              <a:t>Our mission is to empower individuals to achieve environmental and economic sustainability for themselves and their communities</a:t>
            </a:r>
            <a:endParaRPr lang="en-US" sz="2800" dirty="0">
              <a:solidFill>
                <a:schemeClr val="bg2"/>
              </a:solidFill>
            </a:endParaRPr>
          </a:p>
          <a:p>
            <a:br>
              <a:rPr lang="en-US" sz="8000" dirty="0"/>
            </a:br>
            <a:endParaRPr lang="en-US" sz="8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383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94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CB0B51B0-F9F3-439B-9BDF-4AF9C4A719AC}"/>
              </a:ext>
            </a:extLst>
          </p:cNvPr>
          <p:cNvSpPr/>
          <p:nvPr/>
        </p:nvSpPr>
        <p:spPr>
          <a:xfrm rot="16200000">
            <a:off x="-1627906" y="1872202"/>
            <a:ext cx="6392554" cy="313674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DC8C9D-581D-4B6D-984C-26A6BDD14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Copyright © 2018 Rising Sun. All rights reserved.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75A0CC8-FE11-4055-9A74-0A0CB2DE6D83}"/>
              </a:ext>
            </a:extLst>
          </p:cNvPr>
          <p:cNvSpPr/>
          <p:nvPr/>
        </p:nvSpPr>
        <p:spPr>
          <a:xfrm>
            <a:off x="-1" y="244296"/>
            <a:ext cx="6615981" cy="6403843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4">
            <a:extLst>
              <a:ext uri="{FF2B5EF4-FFF2-40B4-BE49-F238E27FC236}">
                <a16:creationId xmlns:a16="http://schemas.microsoft.com/office/drawing/2014/main" id="{34242CFC-744F-4126-A4B7-97FF71D4AB25}"/>
              </a:ext>
            </a:extLst>
          </p:cNvPr>
          <p:cNvSpPr txBox="1">
            <a:spLocks/>
          </p:cNvSpPr>
          <p:nvPr/>
        </p:nvSpPr>
        <p:spPr>
          <a:xfrm>
            <a:off x="6674264" y="519289"/>
            <a:ext cx="531453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>
                <a:solidFill>
                  <a:schemeClr val="bg1"/>
                </a:solidFill>
              </a:rPr>
              <a:t>Expertise</a:t>
            </a:r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5FCA5E3A-8D8B-446B-B0B8-FF027C3DB58C}"/>
              </a:ext>
            </a:extLst>
          </p:cNvPr>
          <p:cNvSpPr txBox="1">
            <a:spLocks/>
          </p:cNvSpPr>
          <p:nvPr/>
        </p:nvSpPr>
        <p:spPr>
          <a:xfrm>
            <a:off x="6824165" y="1844851"/>
            <a:ext cx="5314543" cy="479199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kern="1200">
                <a:solidFill>
                  <a:srgbClr val="2694DC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918F8F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459663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FA690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E3B5A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FABE1C"/>
                </a:solidFill>
              </a:rPr>
              <a:t>Equity</a:t>
            </a:r>
          </a:p>
          <a:p>
            <a:r>
              <a:rPr lang="en-US" sz="1800" dirty="0">
                <a:solidFill>
                  <a:schemeClr val="bg2"/>
                </a:solidFill>
              </a:rPr>
              <a:t>We believe that economic, environmental, and social opportunities should be accessible to everyone.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ABE1C"/>
                </a:solidFill>
              </a:rPr>
              <a:t>Workforce Development</a:t>
            </a:r>
          </a:p>
          <a:p>
            <a:r>
              <a:rPr lang="en-US" sz="1800" dirty="0">
                <a:solidFill>
                  <a:schemeClr val="bg2"/>
                </a:solidFill>
              </a:rPr>
              <a:t>We focus on high-road, clean economy careers in construction, the building trades, solar, and energy efficiency.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solidFill>
                  <a:srgbClr val="FABE1C"/>
                </a:solidFill>
              </a:rPr>
              <a:t>Underserved Populations</a:t>
            </a:r>
          </a:p>
          <a:p>
            <a:r>
              <a:rPr lang="en-US" sz="1800" dirty="0">
                <a:solidFill>
                  <a:schemeClr val="bg2"/>
                </a:solidFill>
              </a:rPr>
              <a:t>Our programs prioritize low-income youth, women, and individuals in reentry.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FABE1C"/>
                </a:solidFill>
              </a:rPr>
              <a:t>Community Outreach</a:t>
            </a:r>
          </a:p>
          <a:p>
            <a:r>
              <a:rPr lang="en-US" sz="1800" dirty="0">
                <a:solidFill>
                  <a:schemeClr val="bg2"/>
                </a:solidFill>
              </a:rPr>
              <a:t>We specialize in working in and with underserved, hard-to-reach, and disadvantaged communities.</a:t>
            </a:r>
            <a:endParaRPr lang="en-US" sz="2400" b="1" dirty="0">
              <a:solidFill>
                <a:srgbClr val="FABE1C"/>
              </a:solidFill>
            </a:endParaRPr>
          </a:p>
          <a:p>
            <a:pPr marL="0" indent="0">
              <a:buNone/>
            </a:pPr>
            <a:endParaRPr lang="en-US" sz="2400" b="1" dirty="0">
              <a:solidFill>
                <a:srgbClr val="FABE1C"/>
              </a:solidFill>
            </a:endParaRPr>
          </a:p>
          <a:p>
            <a:pPr marL="0" indent="0">
              <a:buNone/>
            </a:pPr>
            <a:endParaRPr lang="en-US" sz="2400" dirty="0">
              <a:solidFill>
                <a:schemeClr val="bg2"/>
              </a:solidFill>
            </a:endParaRPr>
          </a:p>
          <a:p>
            <a:endParaRPr lang="en-US" sz="2000" dirty="0">
              <a:solidFill>
                <a:schemeClr val="bg2"/>
              </a:solidFill>
            </a:endParaRPr>
          </a:p>
        </p:txBody>
      </p:sp>
      <p:pic>
        <p:nvPicPr>
          <p:cNvPr id="15" name="Picture 14" descr="A close up of a blackboard&#10;&#10;Description automatically generated">
            <a:extLst>
              <a:ext uri="{FF2B5EF4-FFF2-40B4-BE49-F238E27FC236}">
                <a16:creationId xmlns:a16="http://schemas.microsoft.com/office/drawing/2014/main" id="{4A20B372-B3EF-414D-88B7-EAADBD49DF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8115" y="4065818"/>
            <a:ext cx="2337253" cy="22171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88458C-A33A-40A4-A060-73B0190BFF8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93907" y="2376397"/>
            <a:ext cx="2143466" cy="21103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EA67E36-6AD8-41D8-B89A-35AED4C15A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975" y="2385393"/>
            <a:ext cx="2170048" cy="211035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4CA3065-1E45-4BE2-9A69-59AB05A270A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8116" y="478605"/>
            <a:ext cx="2337253" cy="211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212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AB9E962-7EDC-46DE-A1C4-F60451FD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Where to find us</a:t>
            </a:r>
            <a:endParaRPr lang="en-US" sz="6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51B88B-69FC-47A8-8760-64083285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EBB94A-FDA2-4105-B14F-E7F0B8451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0EEF3F9-2856-4C23-889C-1D6B3DB89D1B}"/>
              </a:ext>
            </a:extLst>
          </p:cNvPr>
          <p:cNvSpPr/>
          <p:nvPr/>
        </p:nvSpPr>
        <p:spPr>
          <a:xfrm>
            <a:off x="838200" y="1407207"/>
            <a:ext cx="10629900" cy="102935"/>
          </a:xfrm>
          <a:prstGeom prst="rect">
            <a:avLst/>
          </a:prstGeom>
          <a:solidFill>
            <a:srgbClr val="50B8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Raleway" panose="020B0503030101060003" pitchFamily="34" charset="0"/>
            </a:endParaRPr>
          </a:p>
        </p:txBody>
      </p:sp>
      <p:pic>
        <p:nvPicPr>
          <p:cNvPr id="8" name="Content Placeholder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6342DB65-6A75-480A-BB32-AEDCCDD1F3C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790"/>
          <a:stretch/>
        </p:blipFill>
        <p:spPr>
          <a:xfrm>
            <a:off x="6221205" y="1598931"/>
            <a:ext cx="5805413" cy="4757419"/>
          </a:xfrm>
        </p:spPr>
      </p:pic>
      <p:pic>
        <p:nvPicPr>
          <p:cNvPr id="14" name="Picture 13" descr="A car parked on the side of a building&#10;&#10;Description automatically generated">
            <a:extLst>
              <a:ext uri="{FF2B5EF4-FFF2-40B4-BE49-F238E27FC236}">
                <a16:creationId xmlns:a16="http://schemas.microsoft.com/office/drawing/2014/main" id="{A3CD3E3F-08B0-4137-8A28-2BF5507AEF9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264" y="1843729"/>
            <a:ext cx="5658520" cy="3170542"/>
          </a:xfrm>
          <a:prstGeom prst="ellipse">
            <a:avLst/>
          </a:prstGeom>
          <a:ln w="63500" cap="rnd">
            <a:solidFill>
              <a:schemeClr val="accent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4" name="Content Placeholder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0E574BFB-C0DA-4CB0-989D-74335A4E5F0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264" y="5419491"/>
            <a:ext cx="5600736" cy="107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814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A5278-FADA-4E78-822F-E2CC1D167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733800" cy="6858000"/>
          </a:xfrm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Raleway" panose="020B0503030101060003" pitchFamily="34" charset="0"/>
              </a:rPr>
              <a:t>People.</a:t>
            </a:r>
            <a:br>
              <a:rPr lang="en-US" sz="2800" b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r>
              <a:rPr lang="en-US" sz="2800" b="1" dirty="0">
                <a:solidFill>
                  <a:schemeClr val="bg1"/>
                </a:solidFill>
                <a:latin typeface="Raleway" panose="020B0503030101060003" pitchFamily="34" charset="0"/>
              </a:rPr>
              <a:t>Planet.</a:t>
            </a:r>
            <a:br>
              <a:rPr lang="en-US" sz="2800" b="1" dirty="0">
                <a:solidFill>
                  <a:schemeClr val="bg1"/>
                </a:solidFill>
                <a:latin typeface="Raleway" panose="020B0503030101060003" pitchFamily="34" charset="0"/>
              </a:rPr>
            </a:br>
            <a:r>
              <a:rPr lang="en-US" sz="2800" b="1" dirty="0">
                <a:solidFill>
                  <a:schemeClr val="bg1"/>
                </a:solidFill>
                <a:latin typeface="Raleway" panose="020B0503030101060003" pitchFamily="34" charset="0"/>
              </a:rPr>
              <a:t>Pathways</a:t>
            </a:r>
            <a:r>
              <a:rPr lang="en-US" sz="2400" dirty="0">
                <a:solidFill>
                  <a:schemeClr val="bg1"/>
                </a:solidFill>
                <a:latin typeface="Raleway" panose="020B0503030101060003" pitchFamily="34" charset="0"/>
              </a:rPr>
              <a:t>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A089ADE-92EB-47A8-A28F-E00C79D8D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379211"/>
            <a:ext cx="3733799" cy="14662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b="1" dirty="0">
                <a:solidFill>
                  <a:schemeClr val="bg1"/>
                </a:solidFill>
              </a:rPr>
              <a:t>Programs</a:t>
            </a:r>
            <a:endParaRPr lang="en-US" sz="66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6B499435-5B13-4099-ABF3-A2521CCACE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31874839"/>
              </p:ext>
            </p:extLst>
          </p:nvPr>
        </p:nvGraphicFramePr>
        <p:xfrm>
          <a:off x="4175413" y="214866"/>
          <a:ext cx="7647709" cy="6122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17267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A7CC8F-1FE7-4D5E-AF95-83567D2DE077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Copyright © 2018 Rising Sun. All rights reserved.</a:t>
            </a:r>
          </a:p>
        </p:txBody>
      </p:sp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10E71B3C-2FF2-4522-9732-D550C094AB5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pic>
        <p:nvPicPr>
          <p:cNvPr id="11" name="Picture Placeholder 10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364F42AF-9D0D-4192-BC60-D47FEBC058F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91328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A7CC8F-1FE7-4D5E-AF95-83567D2DE077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>
                <a:solidFill>
                  <a:srgbClr val="FFFFFF"/>
                </a:solidFill>
              </a:rPr>
              <a:t>Copyright © 2018 Rising Sun. All rights reserved.</a:t>
            </a:r>
          </a:p>
        </p:txBody>
      </p:sp>
      <p:pic>
        <p:nvPicPr>
          <p:cNvPr id="7" name="Picture Placeholder 6" descr="A group of people in a field&#10;&#10;Description automatically generated">
            <a:extLst>
              <a:ext uri="{FF2B5EF4-FFF2-40B4-BE49-F238E27FC236}">
                <a16:creationId xmlns:a16="http://schemas.microsoft.com/office/drawing/2014/main" id="{51104892-AF41-416C-A748-B9A3EDA3D2F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85326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A5278-FADA-4E78-822F-E2CC1D167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733800" cy="68580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endParaRPr lang="en-US" sz="2400" dirty="0">
              <a:solidFill>
                <a:schemeClr val="bg1"/>
              </a:solidFill>
              <a:latin typeface="Raleway" panose="020B0503030101060003" pitchFamily="34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A089ADE-92EB-47A8-A28F-E00C79D8D8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" y="379211"/>
            <a:ext cx="3733799" cy="146621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b="1" dirty="0">
                <a:solidFill>
                  <a:schemeClr val="bg1"/>
                </a:solidFill>
              </a:rPr>
              <a:t>Policy Work</a:t>
            </a:r>
            <a:endParaRPr lang="en-US" sz="6600" b="1" dirty="0">
              <a:solidFill>
                <a:schemeClr val="bg1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36707F7-4650-40B7-905B-BDBF62E33061}"/>
              </a:ext>
            </a:extLst>
          </p:cNvPr>
          <p:cNvSpPr/>
          <p:nvPr/>
        </p:nvSpPr>
        <p:spPr>
          <a:xfrm>
            <a:off x="4086225" y="304801"/>
            <a:ext cx="7848600" cy="2440189"/>
          </a:xfrm>
          <a:prstGeom prst="roundRect">
            <a:avLst/>
          </a:prstGeom>
          <a:solidFill>
            <a:srgbClr val="FFFFFF">
              <a:alpha val="90000"/>
              <a:hueOff val="0"/>
              <a:satOff val="0"/>
              <a:lumOff val="0"/>
              <a:alphaOff val="0"/>
            </a:srgbClr>
          </a:solidFill>
          <a:ln w="12700" cap="flat" cmpd="sng" algn="ctr">
            <a:solidFill>
              <a:srgbClr val="FABE1C">
                <a:hueOff val="0"/>
                <a:satOff val="0"/>
                <a:lumOff val="0"/>
                <a:alphaOff val="0"/>
              </a:srgbClr>
            </a:solidFill>
            <a:prstDash val="solid"/>
            <a:miter lim="800000"/>
          </a:ln>
          <a:effectLst/>
        </p:spPr>
        <p:txBody>
          <a:bodyPr spcFirstLastPara="0" vert="horz" wrap="square" lIns="27940" tIns="83820" rIns="27940" bIns="27940" numCol="1" spcCol="1270" anchor="t" anchorCtr="0"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Job quality and access for disadvantaged workers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Equitable energy/climate program access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Prioritization of frontline communities in climate investments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503FA5-2DAD-4DB2-B1E6-A4458C4CDA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125" y="2952749"/>
            <a:ext cx="6400800" cy="3600450"/>
          </a:xfrm>
          <a:prstGeom prst="roundRect">
            <a:avLst>
              <a:gd name="adj" fmla="val 16667"/>
            </a:avLst>
          </a:prstGeom>
          <a:ln>
            <a:solidFill>
              <a:schemeClr val="accent4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2635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AB9E962-7EDC-46DE-A1C4-F60451FD7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Make green jobs quality jobs.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6A3A15A-FBE6-4ECA-8C4B-BE390DCE9F4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Family-sustaining </a:t>
            </a:r>
            <a:r>
              <a:rPr lang="en-US" b="1" dirty="0"/>
              <a:t>wages</a:t>
            </a:r>
            <a:r>
              <a:rPr lang="en-US" dirty="0"/>
              <a:t> for entry-level workers</a:t>
            </a:r>
          </a:p>
          <a:p>
            <a:r>
              <a:rPr lang="en-US" dirty="0"/>
              <a:t>Employer-provided </a:t>
            </a:r>
            <a:r>
              <a:rPr lang="en-US" b="1" dirty="0"/>
              <a:t>benefits</a:t>
            </a:r>
          </a:p>
          <a:p>
            <a:r>
              <a:rPr lang="en-US" dirty="0"/>
              <a:t>Career pathways/</a:t>
            </a:r>
            <a:r>
              <a:rPr lang="en-US" b="1" dirty="0"/>
              <a:t>advancement</a:t>
            </a:r>
            <a:r>
              <a:rPr lang="en-US" dirty="0"/>
              <a:t> opportunities</a:t>
            </a:r>
          </a:p>
          <a:p>
            <a:r>
              <a:rPr lang="en-US" dirty="0"/>
              <a:t>Workplace </a:t>
            </a:r>
            <a:r>
              <a:rPr lang="en-US" b="1" dirty="0"/>
              <a:t>safety</a:t>
            </a:r>
          </a:p>
          <a:p>
            <a:r>
              <a:rPr lang="en-US" dirty="0"/>
              <a:t>Worker </a:t>
            </a:r>
            <a:r>
              <a:rPr lang="en-US" b="1" dirty="0"/>
              <a:t>voice</a:t>
            </a:r>
          </a:p>
          <a:p>
            <a:r>
              <a:rPr lang="en-US" b="1" dirty="0"/>
              <a:t>Hiring targets </a:t>
            </a:r>
            <a:r>
              <a:rPr lang="en-US" dirty="0"/>
              <a:t>for low-income households, disadvantaged communities, and workers with barriers to employment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D45DEB7-0DD6-48D1-9609-E70BA66B7A8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/>
              <a:t>Funded training</a:t>
            </a:r>
            <a:r>
              <a:rPr lang="en-US" dirty="0"/>
              <a:t>, supportive services, case management</a:t>
            </a:r>
          </a:p>
          <a:p>
            <a:r>
              <a:rPr lang="en-US" b="1" dirty="0"/>
              <a:t>Project Labor Agreements</a:t>
            </a:r>
            <a:r>
              <a:rPr lang="en-US" dirty="0"/>
              <a:t>, Community Workforce Agreements, Community Benefits Agreements with labor standards and targeted/local hire language</a:t>
            </a:r>
          </a:p>
          <a:p>
            <a:r>
              <a:rPr lang="en-US" dirty="0"/>
              <a:t>Job and </a:t>
            </a:r>
            <a:r>
              <a:rPr lang="en-US" b="1" dirty="0"/>
              <a:t>metrics</a:t>
            </a:r>
            <a:r>
              <a:rPr lang="en-US" dirty="0"/>
              <a:t> tracking for accountability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51B88B-69FC-47A8-8760-64083285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>
                <a:solidFill>
                  <a:schemeClr val="bg1">
                    <a:lumMod val="65000"/>
                  </a:schemeClr>
                </a:solidFill>
              </a:rPr>
              <a:t>Copyright © 2018 Rising Sun. All rights reserved.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EBB94A-FDA2-4105-B14F-E7F0B8451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0EEF3F9-2856-4C23-889C-1D6B3DB89D1B}"/>
              </a:ext>
            </a:extLst>
          </p:cNvPr>
          <p:cNvSpPr/>
          <p:nvPr/>
        </p:nvSpPr>
        <p:spPr>
          <a:xfrm>
            <a:off x="838200" y="1407207"/>
            <a:ext cx="10629900" cy="102935"/>
          </a:xfrm>
          <a:prstGeom prst="rect">
            <a:avLst/>
          </a:prstGeom>
          <a:solidFill>
            <a:srgbClr val="50B8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938187"/>
      </p:ext>
    </p:extLst>
  </p:cSld>
  <p:clrMapOvr>
    <a:masterClrMapping/>
  </p:clrMapOvr>
</p:sld>
</file>

<file path=ppt/theme/theme1.xml><?xml version="1.0" encoding="utf-8"?>
<a:theme xmlns:a="http://schemas.openxmlformats.org/drawingml/2006/main" name="Rising Sun Layout">
  <a:themeElements>
    <a:clrScheme name="Custom 3">
      <a:dk1>
        <a:srgbClr val="2694DC"/>
      </a:dk1>
      <a:lt1>
        <a:srgbClr val="FFFFFF"/>
      </a:lt1>
      <a:dk2>
        <a:srgbClr val="000000"/>
      </a:dk2>
      <a:lt2>
        <a:srgbClr val="FFFFFF"/>
      </a:lt2>
      <a:accent1>
        <a:srgbClr val="2694DC"/>
      </a:accent1>
      <a:accent2>
        <a:srgbClr val="459663"/>
      </a:accent2>
      <a:accent3>
        <a:srgbClr val="FA6902"/>
      </a:accent3>
      <a:accent4>
        <a:srgbClr val="FABE1C"/>
      </a:accent4>
      <a:accent5>
        <a:srgbClr val="0E3B5A"/>
      </a:accent5>
      <a:accent6>
        <a:srgbClr val="99E265"/>
      </a:accent6>
      <a:hlink>
        <a:srgbClr val="0E3B5A"/>
      </a:hlink>
      <a:folHlink>
        <a:srgbClr val="D7114E"/>
      </a:folHlink>
    </a:clrScheme>
    <a:fontScheme name="Raleway">
      <a:majorFont>
        <a:latin typeface="Raleway ExtraBold"/>
        <a:ea typeface=""/>
        <a:cs typeface=""/>
      </a:majorFont>
      <a:minorFont>
        <a:latin typeface="Ralew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1474</TotalTime>
  <Words>329</Words>
  <Application>Microsoft Office PowerPoint</Application>
  <PresentationFormat>Widescreen</PresentationFormat>
  <Paragraphs>49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Courier New</vt:lpstr>
      <vt:lpstr>Raleway</vt:lpstr>
      <vt:lpstr>Raleway ExtraBold</vt:lpstr>
      <vt:lpstr>Rising Sun Layout</vt:lpstr>
      <vt:lpstr>PowerPoint Presentation</vt:lpstr>
      <vt:lpstr>PowerPoint Presentation</vt:lpstr>
      <vt:lpstr>PowerPoint Presentation</vt:lpstr>
      <vt:lpstr>Where to find us</vt:lpstr>
      <vt:lpstr>People. Planet. Pathways.</vt:lpstr>
      <vt:lpstr>PowerPoint Presentation</vt:lpstr>
      <vt:lpstr>PowerPoint Presentation</vt:lpstr>
      <vt:lpstr>PowerPoint Presentation</vt:lpstr>
      <vt:lpstr>Make green jobs quality jobs.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Vega</dc:creator>
  <cp:lastModifiedBy>Julia Hatton</cp:lastModifiedBy>
  <cp:revision>117</cp:revision>
  <dcterms:created xsi:type="dcterms:W3CDTF">2019-02-12T17:22:35Z</dcterms:created>
  <dcterms:modified xsi:type="dcterms:W3CDTF">2020-05-15T23:54:37Z</dcterms:modified>
</cp:coreProperties>
</file>