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5"/>
  </p:sldMasterIdLst>
  <p:notesMasterIdLst>
    <p:notesMasterId r:id="rId18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7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4" d="100"/>
          <a:sy n="124" d="100"/>
        </p:scale>
        <p:origin x="1123" y="8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AB62D1-F8A3-4DAB-AC9C-6D379A6AD2BB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10506-0400-4421-BDBC-39FC34DAFD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41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F294A-B4B8-434D-A0B8-2CAEE66E012C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190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E15A5-7567-4BD5-ADD5-F65104F0B2A5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502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9605-DE69-4F9A-8ED8-762B4FE9F256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951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604E2-4972-4537-8105-09CA27057A3C}" type="datetime1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495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06FEA-DE76-47B5-89E1-51C6C79F2B5D}" type="datetime1">
              <a:rPr lang="en-US" smtClean="0"/>
              <a:t>7/5/2016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671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2BDA-2A4F-40BD-9F2E-DF40E7CFBB26}" type="datetime1">
              <a:rPr lang="en-US" smtClean="0"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543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F2722-4555-4F31-A2BB-0E20A6670AB0}" type="datetime1">
              <a:rPr lang="en-US" smtClean="0"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263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DE4CB-CEBF-4417-B588-6D342A9F697B}" type="datetime1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506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8774D-9DDD-41A1-9EF0-050DFF162B0F}" type="datetime1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09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7E54D-6D4A-4133-B6B0-E98EA6AFDC10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386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07886-AA14-4EFB-BAE7-31C327C62ACB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82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8E66-BC42-4717-8CB2-E0A8B8E53EF0}" type="datetime1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0BFE8-56E3-4C8D-A635-FD0A302F3B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826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chemeClr val="tx2"/>
                </a:solidFill>
              </a:rPr>
              <a:t>BWP’s Integrated Resource Planning</a:t>
            </a:r>
            <a:endParaRPr lang="en-US" b="1" dirty="0">
              <a:solidFill>
                <a:schemeClr val="tx2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474" y="4610981"/>
            <a:ext cx="1461378" cy="1637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96200" y="6477000"/>
            <a:ext cx="1066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 smtClean="0"/>
              <a:t>LEB 04/13/2016</a:t>
            </a:r>
            <a:endParaRPr lang="en-US" sz="8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Presentation to CEC Staff</a:t>
            </a:r>
          </a:p>
          <a:p>
            <a:r>
              <a:rPr lang="en-US" sz="2000" dirty="0" smtClean="0"/>
              <a:t>April 18, 2016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99035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Defining an Integrated Resource Plan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4000" dirty="0" smtClean="0"/>
              <a:t>An IRP is a comprehensive, </a:t>
            </a:r>
            <a:r>
              <a:rPr lang="en-US" sz="4000" b="1" dirty="0" smtClean="0">
                <a:solidFill>
                  <a:srgbClr val="C00000"/>
                </a:solidFill>
              </a:rPr>
              <a:t>integrated</a:t>
            </a:r>
            <a:r>
              <a:rPr lang="en-US" sz="4000" dirty="0" smtClean="0"/>
              <a:t>, long-term planning process by which a utility </a:t>
            </a:r>
            <a:r>
              <a:rPr lang="en-US" sz="4000" b="1" dirty="0" smtClean="0">
                <a:solidFill>
                  <a:srgbClr val="C00000"/>
                </a:solidFill>
              </a:rPr>
              <a:t>communicates</a:t>
            </a:r>
            <a:r>
              <a:rPr lang="en-US" sz="4000" dirty="0" smtClean="0"/>
              <a:t> the opportunities and challenges associated with the community’s projected energy demands.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808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Why?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3</a:t>
            </a:fld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762000" y="838200"/>
            <a:ext cx="7904477" cy="5611184"/>
            <a:chOff x="762000" y="673947"/>
            <a:chExt cx="7904477" cy="5611184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1371600"/>
              <a:ext cx="4191000" cy="4169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ight Arrow 4"/>
            <p:cNvSpPr/>
            <p:nvPr/>
          </p:nvSpPr>
          <p:spPr>
            <a:xfrm>
              <a:off x="762000" y="3112347"/>
              <a:ext cx="1632374" cy="139530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dirty="0" smtClean="0"/>
                <a:t>34%</a:t>
              </a:r>
              <a:endParaRPr lang="en-US" sz="4400" dirty="0"/>
            </a:p>
          </p:txBody>
        </p:sp>
        <p:sp>
          <p:nvSpPr>
            <p:cNvPr id="6" name="Right Arrow 5"/>
            <p:cNvSpPr/>
            <p:nvPr/>
          </p:nvSpPr>
          <p:spPr>
            <a:xfrm rot="8627551" flipV="1">
              <a:off x="5883886" y="673947"/>
              <a:ext cx="1948229" cy="139530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 smtClean="0"/>
                <a:t>99.999%</a:t>
              </a:r>
              <a:endParaRPr lang="en-US" sz="2800" dirty="0"/>
            </a:p>
          </p:txBody>
        </p:sp>
        <p:sp>
          <p:nvSpPr>
            <p:cNvPr id="7" name="Right Arrow 6"/>
            <p:cNvSpPr/>
            <p:nvPr/>
          </p:nvSpPr>
          <p:spPr>
            <a:xfrm rot="12127434" flipV="1">
              <a:off x="6383867" y="3910753"/>
              <a:ext cx="2282610" cy="139530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smtClean="0"/>
                <a:t>Lowest (or 2</a:t>
              </a:r>
              <a:r>
                <a:rPr lang="en-US" sz="2400" baseline="30000" dirty="0" smtClean="0"/>
                <a:t>nd</a:t>
              </a:r>
              <a:r>
                <a:rPr lang="en-US" sz="2400" dirty="0" smtClean="0"/>
                <a:t> lowest) all-in</a:t>
              </a:r>
              <a:endParaRPr lang="en-US" sz="2400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86000" y="5638800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US" dirty="0" smtClean="0"/>
                <a:t>… multiplied by 20 years … to the power of game-changing uncertainty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52905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IRP Process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4000" dirty="0" smtClean="0"/>
              <a:t>Outreach</a:t>
            </a:r>
          </a:p>
          <a:p>
            <a:pPr>
              <a:spcAft>
                <a:spcPts val="600"/>
              </a:spcAft>
            </a:pPr>
            <a:r>
              <a:rPr lang="en-US" sz="4000" dirty="0" smtClean="0"/>
              <a:t>Modeling</a:t>
            </a:r>
          </a:p>
          <a:p>
            <a:pPr>
              <a:spcAft>
                <a:spcPts val="600"/>
              </a:spcAft>
            </a:pPr>
            <a:r>
              <a:rPr lang="en-US" sz="4000" dirty="0" smtClean="0"/>
              <a:t>Analysis</a:t>
            </a:r>
          </a:p>
          <a:p>
            <a:pPr>
              <a:spcAft>
                <a:spcPts val="600"/>
              </a:spcAft>
            </a:pPr>
            <a:r>
              <a:rPr lang="en-US" sz="4000" dirty="0" smtClean="0"/>
              <a:t>Documentation</a:t>
            </a:r>
          </a:p>
          <a:p>
            <a:pPr>
              <a:spcAft>
                <a:spcPts val="600"/>
              </a:spcAft>
            </a:pPr>
            <a:r>
              <a:rPr lang="en-US" sz="4000" dirty="0" smtClean="0"/>
              <a:t>Approval</a:t>
            </a:r>
            <a:endParaRPr lang="en-US" sz="4000" dirty="0"/>
          </a:p>
        </p:txBody>
      </p:sp>
      <p:sp>
        <p:nvSpPr>
          <p:cNvPr id="4" name="Right Brace 3"/>
          <p:cNvSpPr/>
          <p:nvPr/>
        </p:nvSpPr>
        <p:spPr>
          <a:xfrm>
            <a:off x="4343400" y="1600200"/>
            <a:ext cx="533400" cy="3886200"/>
          </a:xfrm>
          <a:prstGeom prst="rightBrac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410200" y="2773740"/>
            <a:ext cx="2819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</a:rPr>
              <a:t>Communicate</a:t>
            </a:r>
          </a:p>
          <a:p>
            <a:r>
              <a:rPr lang="en-US" sz="3200" i="1" dirty="0" smtClean="0">
                <a:solidFill>
                  <a:srgbClr val="C00000"/>
                </a:solidFill>
              </a:rPr>
              <a:t>Communicate</a:t>
            </a:r>
          </a:p>
          <a:p>
            <a:r>
              <a:rPr lang="en-US" sz="3200" i="1" dirty="0" smtClean="0">
                <a:solidFill>
                  <a:srgbClr val="C00000"/>
                </a:solidFill>
              </a:rPr>
              <a:t>Communicate</a:t>
            </a:r>
            <a:endParaRPr lang="en-US" sz="3200" i="1" dirty="0">
              <a:solidFill>
                <a:srgbClr val="C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485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Outreach and Modeling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u="sng" dirty="0" smtClean="0"/>
              <a:t>Outreach</a:t>
            </a:r>
          </a:p>
          <a:p>
            <a:r>
              <a:rPr lang="en-US" dirty="0" smtClean="0"/>
              <a:t>More Renewables</a:t>
            </a:r>
          </a:p>
          <a:p>
            <a:r>
              <a:rPr lang="en-US" dirty="0" smtClean="0"/>
              <a:t>Coal Exit</a:t>
            </a:r>
          </a:p>
          <a:p>
            <a:r>
              <a:rPr lang="en-US" dirty="0" smtClean="0"/>
              <a:t>Rooftop Solar Subsidy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u="sng" dirty="0" smtClean="0"/>
              <a:t>Modeling</a:t>
            </a:r>
          </a:p>
          <a:p>
            <a:r>
              <a:rPr lang="en-US" dirty="0" err="1" smtClean="0"/>
              <a:t>Leidos</a:t>
            </a:r>
            <a:r>
              <a:rPr lang="en-US" dirty="0" smtClean="0"/>
              <a:t> (</a:t>
            </a:r>
            <a:r>
              <a:rPr lang="en-US" dirty="0" err="1" smtClean="0"/>
              <a:t>fka</a:t>
            </a:r>
            <a:r>
              <a:rPr lang="en-US" dirty="0" smtClean="0"/>
              <a:t> SAIC, RW Beck)</a:t>
            </a:r>
          </a:p>
          <a:p>
            <a:r>
              <a:rPr lang="en-US" dirty="0" smtClean="0"/>
              <a:t>Scenarios</a:t>
            </a:r>
          </a:p>
          <a:p>
            <a:r>
              <a:rPr lang="en-US" dirty="0" smtClean="0"/>
              <a:t>Assumptions</a:t>
            </a:r>
          </a:p>
          <a:p>
            <a:r>
              <a:rPr lang="en-US" i="1" dirty="0" smtClean="0">
                <a:solidFill>
                  <a:srgbClr val="FF0000"/>
                </a:solidFill>
              </a:rPr>
              <a:t>Directional, not </a:t>
            </a:r>
            <a:r>
              <a:rPr lang="en-US" i="1" dirty="0" err="1" smtClean="0">
                <a:solidFill>
                  <a:srgbClr val="FF0000"/>
                </a:solidFill>
              </a:rPr>
              <a:t>Determinitive</a:t>
            </a:r>
            <a:endParaRPr lang="en-US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86200"/>
            <a:ext cx="19018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886200"/>
            <a:ext cx="1504950" cy="1486535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676400" y="5867400"/>
            <a:ext cx="5791200" cy="369332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2"/>
                </a:solidFill>
              </a:rPr>
              <a:t>With our ratepayers and City policy-makers at the center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613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BWP’s Fundamental Challenges (1)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6" name="Content Placeholder 5" descr="K:\IRP 2015\Neiswonger Working Documents\Graphics\For Review\ImpactConservation&amp;Solar_v4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95401"/>
            <a:ext cx="6781800" cy="426719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1447800" y="5562600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… while meeting federal and state mandates, including transition to 50% renewable energy by 2030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099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BWP’s Fundamental Challenges (2)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7848600" cy="4267200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838200" y="1409862"/>
            <a:ext cx="7543800" cy="4381338"/>
            <a:chOff x="358556" y="1706739"/>
            <a:chExt cx="6781079" cy="4313061"/>
          </a:xfrm>
        </p:grpSpPr>
        <p:grpSp>
          <p:nvGrpSpPr>
            <p:cNvPr id="5" name="Group 4"/>
            <p:cNvGrpSpPr/>
            <p:nvPr/>
          </p:nvGrpSpPr>
          <p:grpSpPr>
            <a:xfrm>
              <a:off x="358556" y="1706739"/>
              <a:ext cx="6781079" cy="4313061"/>
              <a:chOff x="358556" y="1706739"/>
              <a:chExt cx="8319654" cy="4959392"/>
            </a:xfrm>
          </p:grpSpPr>
          <p:pic>
            <p:nvPicPr>
              <p:cNvPr id="7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8556" y="1706739"/>
                <a:ext cx="8319654" cy="42368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8" name="TextBox 7"/>
              <p:cNvSpPr txBox="1"/>
              <p:nvPr/>
            </p:nvSpPr>
            <p:spPr>
              <a:xfrm>
                <a:off x="3657600" y="6019800"/>
                <a:ext cx="17526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i="1" dirty="0" smtClean="0"/>
                  <a:t>Clear Skies</a:t>
                </a: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990600" y="6019800"/>
                <a:ext cx="1828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i="1" dirty="0" smtClean="0"/>
                  <a:t>Moderately Cloudy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6324600" y="6019800"/>
                <a:ext cx="1752600" cy="381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i="1" dirty="0" smtClean="0"/>
                  <a:t>Very Cloudy</a:t>
                </a:r>
                <a:endParaRPr lang="en-US" i="1" dirty="0"/>
              </a:p>
            </p:txBody>
          </p:sp>
        </p:grpSp>
        <p:sp>
          <p:nvSpPr>
            <p:cNvPr id="6" name="Down Arrow 5"/>
            <p:cNvSpPr/>
            <p:nvPr/>
          </p:nvSpPr>
          <p:spPr>
            <a:xfrm rot="18828471">
              <a:off x="4503170" y="1972804"/>
              <a:ext cx="645439" cy="1864868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447800" y="5983069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… trading </a:t>
            </a:r>
            <a:r>
              <a:rPr lang="en-US" dirty="0" err="1" smtClean="0"/>
              <a:t>dispatchable</a:t>
            </a:r>
            <a:r>
              <a:rPr lang="en-US" dirty="0" smtClean="0"/>
              <a:t> fossil generation for intermittent renewable generation is not 1:1</a:t>
            </a:r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78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BWP’s Fundamental Challenges (3)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" name="Picture 7" descr="http://dqbasmyouzti2.cloudfront.net/assets/content/cache/made/content/images/articles/CAISO_DuckCurve_545_3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845" y="1447800"/>
            <a:ext cx="6551053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47800" y="5791200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… after decades, turning customer behavior 180</a:t>
            </a:r>
            <a:r>
              <a:rPr lang="en-US" baseline="30000" dirty="0" smtClean="0"/>
              <a:t>◦ </a:t>
            </a:r>
            <a:r>
              <a:rPr lang="en-US" dirty="0" smtClean="0"/>
              <a:t>with rate design and education + adding storage</a:t>
            </a:r>
            <a:endParaRPr lang="en-US" baseline="30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22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Guiding Principles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Stay the Course </a:t>
            </a:r>
          </a:p>
          <a:p>
            <a:pPr lvl="1"/>
            <a:r>
              <a:rPr lang="en-US" dirty="0" smtClean="0"/>
              <a:t>based on strategic decisions already made</a:t>
            </a:r>
          </a:p>
          <a:p>
            <a:pPr lvl="1"/>
            <a:r>
              <a:rPr lang="en-US" dirty="0" smtClean="0"/>
              <a:t>based on investments already made</a:t>
            </a:r>
          </a:p>
          <a:p>
            <a:pPr lvl="1"/>
            <a:r>
              <a:rPr lang="en-US" dirty="0" smtClean="0"/>
              <a:t>based on visibility on mandates, esp. to 2020</a:t>
            </a:r>
          </a:p>
          <a:p>
            <a:r>
              <a:rPr lang="en-US" dirty="0" smtClean="0">
                <a:solidFill>
                  <a:srgbClr val="C00000"/>
                </a:solidFill>
              </a:rPr>
              <a:t>Take the Time to Get It Right</a:t>
            </a:r>
          </a:p>
          <a:p>
            <a:pPr lvl="1"/>
            <a:r>
              <a:rPr lang="en-US" dirty="0" smtClean="0"/>
              <a:t>focus on measured, thoughtful long-term planning</a:t>
            </a:r>
          </a:p>
          <a:p>
            <a:pPr lvl="1"/>
            <a:r>
              <a:rPr lang="en-US" dirty="0" smtClean="0"/>
              <a:t>study, think, discuss, plan, repeat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167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Action Item Highlights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Plan for 80% of 1990 </a:t>
            </a:r>
            <a:r>
              <a:rPr lang="en-US" dirty="0" smtClean="0">
                <a:solidFill>
                  <a:srgbClr val="C00000"/>
                </a:solidFill>
              </a:rPr>
              <a:t>GHG</a:t>
            </a:r>
            <a:r>
              <a:rPr lang="en-US" dirty="0" smtClean="0"/>
              <a:t> by 2030</a:t>
            </a:r>
          </a:p>
          <a:p>
            <a:r>
              <a:rPr lang="en-US" dirty="0" smtClean="0"/>
              <a:t>Maximize BWP’s investment in </a:t>
            </a:r>
            <a:r>
              <a:rPr lang="en-US" dirty="0" smtClean="0">
                <a:solidFill>
                  <a:srgbClr val="C00000"/>
                </a:solidFill>
              </a:rPr>
              <a:t>IPP</a:t>
            </a:r>
          </a:p>
          <a:p>
            <a:pPr lvl="1"/>
            <a:r>
              <a:rPr lang="en-US" dirty="0" smtClean="0"/>
              <a:t>cost-effectiveness and reliability now</a:t>
            </a:r>
          </a:p>
          <a:p>
            <a:pPr lvl="1"/>
            <a:r>
              <a:rPr lang="en-US" dirty="0" smtClean="0"/>
              <a:t>flexibility for the future</a:t>
            </a:r>
          </a:p>
          <a:p>
            <a:r>
              <a:rPr lang="en-US" dirty="0" smtClean="0"/>
              <a:t>Redesign </a:t>
            </a:r>
            <a:r>
              <a:rPr lang="en-US" dirty="0" smtClean="0">
                <a:solidFill>
                  <a:srgbClr val="C00000"/>
                </a:solidFill>
              </a:rPr>
              <a:t>rates</a:t>
            </a:r>
            <a:r>
              <a:rPr lang="en-US" dirty="0" smtClean="0"/>
              <a:t> for the “new normal”</a:t>
            </a:r>
          </a:p>
          <a:p>
            <a:r>
              <a:rPr lang="en-US" dirty="0" smtClean="0"/>
              <a:t>Continue </a:t>
            </a:r>
            <a:r>
              <a:rPr lang="en-US" dirty="0" smtClean="0">
                <a:solidFill>
                  <a:srgbClr val="C00000"/>
                </a:solidFill>
              </a:rPr>
              <a:t>energy efficiency</a:t>
            </a:r>
            <a:r>
              <a:rPr lang="en-US" dirty="0" smtClean="0"/>
              <a:t> and conservation</a:t>
            </a:r>
          </a:p>
          <a:p>
            <a:r>
              <a:rPr lang="en-US" dirty="0" smtClean="0"/>
              <a:t>Improve </a:t>
            </a:r>
            <a:r>
              <a:rPr lang="en-US" dirty="0" smtClean="0">
                <a:solidFill>
                  <a:srgbClr val="C00000"/>
                </a:solidFill>
              </a:rPr>
              <a:t>load factor</a:t>
            </a:r>
            <a:r>
              <a:rPr lang="en-US" dirty="0" smtClean="0"/>
              <a:t> from 42% to 50-60%</a:t>
            </a:r>
          </a:p>
          <a:p>
            <a:r>
              <a:rPr lang="en-US" dirty="0" smtClean="0"/>
              <a:t>Derive value from </a:t>
            </a:r>
            <a:r>
              <a:rPr lang="en-US" dirty="0" smtClean="0">
                <a:solidFill>
                  <a:srgbClr val="C00000"/>
                </a:solidFill>
              </a:rPr>
              <a:t>innovation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652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Already Planning for Next IRP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SB350 requirements</a:t>
            </a:r>
          </a:p>
          <a:p>
            <a:r>
              <a:rPr lang="en-US" dirty="0" smtClean="0"/>
              <a:t>50% RPS by 2030</a:t>
            </a:r>
          </a:p>
          <a:p>
            <a:r>
              <a:rPr lang="en-US" dirty="0" smtClean="0"/>
              <a:t>De-carbonization</a:t>
            </a:r>
          </a:p>
          <a:p>
            <a:r>
              <a:rPr lang="en-US" dirty="0" smtClean="0"/>
              <a:t>Peak mitigation strategies</a:t>
            </a:r>
          </a:p>
          <a:p>
            <a:r>
              <a:rPr lang="en-US" dirty="0" smtClean="0"/>
              <a:t>Fuel supply challenges, both physical and regulatory</a:t>
            </a:r>
          </a:p>
          <a:p>
            <a:r>
              <a:rPr lang="en-US" dirty="0" smtClean="0"/>
              <a:t>Community solar</a:t>
            </a:r>
          </a:p>
          <a:p>
            <a:r>
              <a:rPr lang="en-US" dirty="0" smtClean="0"/>
              <a:t>Utility &gt; customer but also customer &gt; utility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(not to mention 3</a:t>
            </a:r>
            <a:r>
              <a:rPr lang="en-US" baseline="30000" dirty="0" smtClean="0"/>
              <a:t>rd</a:t>
            </a:r>
            <a:r>
              <a:rPr lang="en-US" dirty="0" smtClean="0"/>
              <a:t> parties)</a:t>
            </a:r>
          </a:p>
          <a:p>
            <a:r>
              <a:rPr lang="en-US" dirty="0" smtClean="0"/>
              <a:t>Across silos, not just within silos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11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676400" y="6096000"/>
            <a:ext cx="5791200" cy="369332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2"/>
                </a:solidFill>
              </a:rPr>
              <a:t>With our ratepayers and City policy-makers at the center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209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810000"/>
            <a:ext cx="1922915" cy="2154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BFE8-56E3-4C8D-A635-FD0A302F3B6E}" type="slidenum">
              <a:rPr lang="en-US" smtClean="0"/>
              <a:t>12</a:t>
            </a:fld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676400" y="1366897"/>
            <a:ext cx="5562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Lincoln Bleveans</a:t>
            </a:r>
          </a:p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Burbank Water and Power</a:t>
            </a:r>
          </a:p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818-238-3651</a:t>
            </a:r>
          </a:p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lbleveans@burbankca.gov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491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City of Burbank</Received_x0020_From>
    <Docket_x0020_Number xmlns="8eef3743-c7b3-4cbe-8837-b6e805be353c">16-OIR-04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Z5JXHV6S7NA6-3-103959</_dlc_DocId>
    <_dlc_DocIdUrl xmlns="8eef3743-c7b3-4cbe-8837-b6e805be353c">
      <Url>http://efilingspinternal/_layouts/DocIdRedir.aspx?ID=Z5JXHV6S7NA6-3-103959</Url>
      <Description>Z5JXHV6S7NA6-3-103959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67F624-EEDC-460B-85F5-C7FF626C256E}"/>
</file>

<file path=customXml/itemProps2.xml><?xml version="1.0" encoding="utf-8"?>
<ds:datastoreItem xmlns:ds="http://schemas.openxmlformats.org/officeDocument/2006/customXml" ds:itemID="{AB797B0E-A909-423E-A683-22C2B508CADD}"/>
</file>

<file path=customXml/itemProps3.xml><?xml version="1.0" encoding="utf-8"?>
<ds:datastoreItem xmlns:ds="http://schemas.openxmlformats.org/officeDocument/2006/customXml" ds:itemID="{49FF501A-C4D6-4163-BA69-A8AA7C141860}"/>
</file>

<file path=customXml/itemProps4.xml><?xml version="1.0" encoding="utf-8"?>
<ds:datastoreItem xmlns:ds="http://schemas.openxmlformats.org/officeDocument/2006/customXml" ds:itemID="{63C4B689-22FD-42AF-AE7A-D743960B4A55}"/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349</Words>
  <Application>Microsoft Office PowerPoint</Application>
  <PresentationFormat>On-screen Show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BWP’s Integrated Resource Planning</vt:lpstr>
      <vt:lpstr>Defining an Integrated Resource Plan</vt:lpstr>
      <vt:lpstr>Why?</vt:lpstr>
      <vt:lpstr>IRP Process</vt:lpstr>
      <vt:lpstr>Outreach and Modeling</vt:lpstr>
      <vt:lpstr>BWP’s Fundamental Challenges (1)</vt:lpstr>
      <vt:lpstr>BWP’s Fundamental Challenges (2)</vt:lpstr>
      <vt:lpstr>BWP’s Fundamental Challenges (3)</vt:lpstr>
      <vt:lpstr>Guiding Principles</vt:lpstr>
      <vt:lpstr>Action Item Highlights</vt:lpstr>
      <vt:lpstr>Already Planning for Next IRP</vt:lpstr>
      <vt:lpstr>PowerPoint Presentation</vt:lpstr>
    </vt:vector>
  </TitlesOfParts>
  <Company>City of Burbank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BWP's Integrated Resource Planning, Presentation, April 18, 2016</dc:title>
  <dc:creator>Bleveans, Lincoln</dc:creator>
  <cp:lastModifiedBy>Paul, Patricia@Energy</cp:lastModifiedBy>
  <cp:revision>12</cp:revision>
  <dcterms:created xsi:type="dcterms:W3CDTF">2016-01-26T17:19:10Z</dcterms:created>
  <dcterms:modified xsi:type="dcterms:W3CDTF">2016-07-05T16:19:19Z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fde7561a-ad3f-4eec-a65a-2d7d07e91928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http://efilingspinternal/PendingDocuments/16-OIR-04/20160705T103156_BWP's_Integrated_Resource_Planning_Presentation_April_18_2016.pptx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1271300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