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8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10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4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handoutMasterIdLst>
    <p:handoutMasterId r:id="rId1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7010400" cy="9296400"/>
  <p:embeddedFontLst>
    <p:embeddedFont>
      <p:font typeface="Roboto" panose="020B0604020202020204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96" y="-125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5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95B196CC-FF89-40A1-9FFE-42B6D9062299}" type="datetimeFigureOut">
              <a:rPr lang="en-US" smtClean="0"/>
              <a:t>4/17/2017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835F704-2D14-4193-9BC8-780BA4294DF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74435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9188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  <a:noFill/>
          <a:ln>
            <a:noFill/>
          </a:ln>
        </p:spPr>
        <p:txBody>
          <a:bodyPr lIns="93162" tIns="93162" rIns="93162" bIns="93162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80391122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Shape 76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Shape 77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Shape 82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Shape 83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Shape 94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Shape 95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Shape 101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2" name="Shape 102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Shape 109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Shape 116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Shape 149"/>
          <p:cNvSpPr>
            <a:spLocks noGrp="1" noRot="1" noChangeAspect="1"/>
          </p:cNvSpPr>
          <p:nvPr>
            <p:ph type="sldImg" idx="2"/>
          </p:nvPr>
        </p:nvSpPr>
        <p:spPr>
          <a:xfrm>
            <a:off x="406400" y="696913"/>
            <a:ext cx="6197600" cy="348615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0" name="Shape 150"/>
          <p:cNvSpPr txBox="1">
            <a:spLocks noGrp="1"/>
          </p:cNvSpPr>
          <p:nvPr>
            <p:ph type="body" idx="1"/>
          </p:nvPr>
        </p:nvSpPr>
        <p:spPr>
          <a:xfrm>
            <a:off x="701041" y="4415790"/>
            <a:ext cx="5608319" cy="4183380"/>
          </a:xfrm>
          <a:prstGeom prst="rect">
            <a:avLst/>
          </a:prstGeom>
        </p:spPr>
        <p:txBody>
          <a:bodyPr lIns="93162" tIns="93162" rIns="93162" bIns="93162" anchor="t" anchorCtr="0">
            <a:no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/>
          <p:nvPr/>
        </p:nvSpPr>
        <p:spPr>
          <a:xfrm rot="10800000" flipH="1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rot="10800000" flipH="1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/>
        </p:nvSpPr>
        <p:spPr>
          <a:xfrm rot="10800000" flipH="1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226077" y="357800"/>
            <a:ext cx="2808000" cy="9534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6000"/>
            </a:lvl1pPr>
            <a:lvl2pPr lvl="1">
              <a:spcBef>
                <a:spcPts val="0"/>
              </a:spcBef>
              <a:buSzPct val="100000"/>
              <a:defRPr sz="6000"/>
            </a:lvl2pPr>
            <a:lvl3pPr lvl="2">
              <a:spcBef>
                <a:spcPts val="0"/>
              </a:spcBef>
              <a:buSzPct val="100000"/>
              <a:defRPr sz="6000"/>
            </a:lvl3pPr>
            <a:lvl4pPr lvl="3">
              <a:spcBef>
                <a:spcPts val="0"/>
              </a:spcBef>
              <a:buSzPct val="100000"/>
              <a:defRPr sz="6000"/>
            </a:lvl4pPr>
            <a:lvl5pPr lvl="4">
              <a:spcBef>
                <a:spcPts val="0"/>
              </a:spcBef>
              <a:buSzPct val="100000"/>
              <a:defRPr sz="6000"/>
            </a:lvl5pPr>
            <a:lvl6pPr lvl="5">
              <a:spcBef>
                <a:spcPts val="0"/>
              </a:spcBef>
              <a:buSzPct val="100000"/>
              <a:defRPr sz="6000"/>
            </a:lvl6pPr>
            <a:lvl7pPr lvl="6">
              <a:spcBef>
                <a:spcPts val="0"/>
              </a:spcBef>
              <a:buSzPct val="100000"/>
              <a:defRPr sz="6000"/>
            </a:lvl7pPr>
            <a:lvl8pPr lvl="7">
              <a:spcBef>
                <a:spcPts val="0"/>
              </a:spcBef>
              <a:buSzPct val="100000"/>
              <a:defRPr sz="6000"/>
            </a:lvl8pPr>
            <a:lvl9pPr lvl="8">
              <a:spcBef>
                <a:spcPts val="0"/>
              </a:spcBef>
              <a:buSzPct val="100000"/>
              <a:defRPr sz="60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265500" y="2779466"/>
            <a:ext cx="4045200" cy="12350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/>
        </p:nvSpPr>
        <p:spPr>
          <a:xfrm rot="10800000" flipH="1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 rot="10800000" flipH="1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bg>
      <p:bgPr>
        <a:solidFill>
          <a:schemeClr val="accent4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bg>
      <p:bgPr>
        <a:solidFill>
          <a:schemeClr val="accent4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SzPct val="100000"/>
              <a:buFont typeface="Roboto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t>‹#›</a:t>
            </a:fld>
            <a:endParaRPr lang="en" sz="10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/>
              <a:t>Burbank Water and Power IRP:</a:t>
            </a:r>
            <a:r>
              <a:rPr lang="en"/>
              <a:t/>
            </a:r>
            <a:br>
              <a:rPr lang="en"/>
            </a:br>
            <a:r>
              <a:rPr lang="en" sz="3600"/>
              <a:t>Transportation Electrification</a:t>
            </a:r>
          </a:p>
        </p:txBody>
      </p:sp>
      <p:sp>
        <p:nvSpPr>
          <p:cNvPr id="68" name="Shape 68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Kapil Kulkarni • 04.18.2017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Sectors</a:t>
            </a:r>
          </a:p>
          <a:p>
            <a:pPr lvl="0">
              <a:spcBef>
                <a:spcPts val="0"/>
              </a:spcBef>
              <a:buNone/>
            </a:pPr>
            <a:r>
              <a:rPr lang="en" sz="1500"/>
              <a:t>Commercial, Residential, Multi-family</a:t>
            </a:r>
          </a:p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Incentives</a:t>
            </a:r>
          </a:p>
          <a:p>
            <a:pPr marL="457200" lvl="0" indent="-323850">
              <a:spcBef>
                <a:spcPts val="0"/>
              </a:spcBef>
              <a:buSzPct val="100000"/>
              <a:buNone/>
            </a:pPr>
            <a:r>
              <a:rPr lang="en" sz="1500"/>
              <a:t>Rebates</a:t>
            </a:r>
          </a:p>
          <a:p>
            <a:pPr marL="457200" lvl="0" indent="-323850">
              <a:spcBef>
                <a:spcPts val="0"/>
              </a:spcBef>
              <a:buSzPct val="100000"/>
              <a:buNone/>
            </a:pPr>
            <a:r>
              <a:rPr lang="en" sz="1500"/>
              <a:t>Rates</a:t>
            </a:r>
          </a:p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Marketing</a:t>
            </a:r>
          </a:p>
          <a:p>
            <a:pPr lvl="0">
              <a:spcBef>
                <a:spcPts val="0"/>
              </a:spcBef>
              <a:buNone/>
            </a:pPr>
            <a:r>
              <a:rPr lang="en" sz="1500"/>
              <a:t>Everything but the car</a:t>
            </a:r>
          </a:p>
        </p:txBody>
      </p:sp>
      <p:pic>
        <p:nvPicPr>
          <p:cNvPr id="74" name="Shape 74"/>
          <p:cNvPicPr preferRelativeResize="0"/>
          <p:nvPr/>
        </p:nvPicPr>
        <p:blipFill rotWithShape="1">
          <a:blip r:embed="rId3">
            <a:alphaModFix/>
          </a:blip>
          <a:srcRect r="35069"/>
          <a:stretch/>
        </p:blipFill>
        <p:spPr>
          <a:xfrm>
            <a:off x="0" y="594074"/>
            <a:ext cx="4560573" cy="3955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City of Burbank, Department of Water and Power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500"/>
              <a:t>Population of 105,000 in 17 square miles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History</a:t>
            </a:r>
          </a:p>
          <a:p>
            <a:pPr lvl="0">
              <a:spcBef>
                <a:spcPts val="0"/>
              </a:spcBef>
              <a:buNone/>
            </a:pPr>
            <a:r>
              <a:rPr lang="en" sz="1500"/>
              <a:t>Full AMI deployment</a:t>
            </a:r>
          </a:p>
          <a:p>
            <a:pPr lvl="0">
              <a:spcBef>
                <a:spcPts val="0"/>
              </a:spcBef>
              <a:buNone/>
            </a:pPr>
            <a:r>
              <a:rPr lang="en" sz="1500"/>
              <a:t>28 public curbside and parking lot chargers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1500"/>
              <a:t>TOU rates and rebates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/>
              <a:t>Vibrant commercial sector</a:t>
            </a:r>
          </a:p>
          <a:p>
            <a:pPr marL="457200" lvl="0" indent="-323850" rtl="0">
              <a:spcBef>
                <a:spcPts val="0"/>
              </a:spcBef>
              <a:buSzPct val="100000"/>
            </a:pPr>
            <a:r>
              <a:rPr lang="en" sz="1500"/>
              <a:t>75% of electric load</a:t>
            </a:r>
          </a:p>
          <a:p>
            <a:pPr marL="457200" lvl="0" indent="-323850" rtl="0">
              <a:spcBef>
                <a:spcPts val="0"/>
              </a:spcBef>
              <a:buSzPct val="100000"/>
            </a:pPr>
            <a:r>
              <a:rPr lang="en" sz="1500"/>
              <a:t>~50% increase in daytime population, mostly via light duty vehicles</a:t>
            </a:r>
          </a:p>
          <a:p>
            <a:pPr marL="457200" lvl="0" indent="-323850" rtl="0">
              <a:spcBef>
                <a:spcPts val="0"/>
              </a:spcBef>
              <a:buSzPct val="100000"/>
            </a:pPr>
            <a:r>
              <a:rPr lang="en" sz="1500"/>
              <a:t>High potential for workplace charging</a:t>
            </a:r>
          </a:p>
        </p:txBody>
      </p:sp>
      <p:pic>
        <p:nvPicPr>
          <p:cNvPr id="80" name="Shape 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3850" y="152400"/>
            <a:ext cx="3833903" cy="4838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5" name="Shape 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74512" y="879400"/>
            <a:ext cx="5594975" cy="4063125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Shape 86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BWP Daily Load Profile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BWP Current Rate Design</a:t>
            </a:r>
          </a:p>
        </p:txBody>
      </p:sp>
      <p:pic>
        <p:nvPicPr>
          <p:cNvPr id="92" name="Shape 9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06400" y="862012"/>
            <a:ext cx="6210300" cy="34194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Workplace Charging - Next steps</a:t>
            </a:r>
          </a:p>
        </p:txBody>
      </p:sp>
      <p:sp>
        <p:nvSpPr>
          <p:cNvPr id="98" name="Shape 98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100" b="1">
                <a:solidFill>
                  <a:schemeClr val="dk1"/>
                </a:solidFill>
              </a:rPr>
              <a:t>Data collection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Key Account meetings</a:t>
            </a:r>
          </a:p>
          <a:p>
            <a:pPr marL="457200" lvl="0" indent="-330200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r>
              <a:rPr lang="en" sz="1600"/>
              <a:t>Surveys and focus groups</a:t>
            </a:r>
          </a:p>
          <a:p>
            <a:pPr marL="457200" lvl="0" indent="-330200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r>
              <a:rPr lang="en" sz="1600"/>
              <a:t>More information needed on current and future charging infrastructure, and necessary incentives	</a:t>
            </a:r>
          </a:p>
        </p:txBody>
      </p:sp>
      <p:sp>
        <p:nvSpPr>
          <p:cNvPr id="99" name="Shape 99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Clr>
                <a:schemeClr val="dk2"/>
              </a:buClr>
              <a:buSzPct val="52380"/>
              <a:buNone/>
            </a:pPr>
            <a:r>
              <a:rPr lang="en" sz="2100" b="1">
                <a:solidFill>
                  <a:schemeClr val="dk1"/>
                </a:solidFill>
              </a:rPr>
              <a:t>Data analysis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Package into customized incentives, such as:</a:t>
            </a:r>
          </a:p>
          <a:p>
            <a:pPr marL="914400" lvl="1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BWP-built Level 1 infrastructure</a:t>
            </a:r>
          </a:p>
          <a:p>
            <a:pPr marL="914400" lvl="1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Level 2 rebates based on usage</a:t>
            </a:r>
          </a:p>
          <a:p>
            <a:pPr marL="914400" lvl="1" indent="-33020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Super off-peak rates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Non-Commercial Sector</a:t>
            </a:r>
          </a:p>
        </p:txBody>
      </p:sp>
      <p:sp>
        <p:nvSpPr>
          <p:cNvPr id="105" name="Shape 105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100" b="1">
                <a:solidFill>
                  <a:schemeClr val="dk1"/>
                </a:solidFill>
              </a:rPr>
              <a:t>Residential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Voluntary whole home TOU rate plan, with 3:1 ratio for Peak to Off-Peak rates 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$500 rebate for Level 2 charger, with mandatory whole home TOU rate plan</a:t>
            </a:r>
          </a:p>
          <a:p>
            <a:pPr marL="457200" lvl="0" indent="-330200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r>
              <a:rPr lang="en" sz="1600"/>
              <a:t>Other incentives?</a:t>
            </a:r>
          </a:p>
        </p:txBody>
      </p:sp>
      <p:sp>
        <p:nvSpPr>
          <p:cNvPr id="106" name="Shape 106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100" b="1">
                <a:solidFill>
                  <a:schemeClr val="dk1"/>
                </a:solidFill>
              </a:rPr>
              <a:t>Multifamily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Access to public curbside chargers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Up to $1,000 rebate, for either property representative or resident</a:t>
            </a:r>
          </a:p>
          <a:p>
            <a:pPr marL="457200" lvl="0" indent="-330200">
              <a:spcBef>
                <a:spcPts val="0"/>
              </a:spcBef>
              <a:spcAft>
                <a:spcPts val="1200"/>
              </a:spcAft>
              <a:buSzPct val="100000"/>
              <a:buNone/>
            </a:pPr>
            <a:r>
              <a:rPr lang="en" sz="1600"/>
              <a:t>More is needed!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Shape 11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Coordinated Education and Outreach</a:t>
            </a:r>
          </a:p>
        </p:txBody>
      </p:sp>
      <p:sp>
        <p:nvSpPr>
          <p:cNvPr id="112" name="Shape 112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100" b="1">
                <a:solidFill>
                  <a:schemeClr val="dk1"/>
                </a:solidFill>
              </a:rPr>
              <a:t>Tri-City Electric Car Guest Drive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Saturday April 8 at the Rose Bowl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Jointly sponsored by BWP, GWP, and PWP through SCPPA contract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27 EVs for driving and display </a:t>
            </a:r>
          </a:p>
          <a:p>
            <a:pPr marL="457200" lvl="0" indent="-330200" rtl="0">
              <a:spcBef>
                <a:spcPts val="0"/>
              </a:spcBef>
              <a:spcAft>
                <a:spcPts val="1200"/>
              </a:spcAft>
              <a:buSzPct val="100000"/>
            </a:pPr>
            <a:r>
              <a:rPr lang="en" sz="1600"/>
              <a:t>237 drivers / 355 attendees / 490 guest drives</a:t>
            </a:r>
          </a:p>
        </p:txBody>
      </p:sp>
      <p:pic>
        <p:nvPicPr>
          <p:cNvPr id="113" name="Shape 1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52400" y="2063050"/>
            <a:ext cx="4389449" cy="2422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Shape 118" descr="Background pointer shape in timeline graphic"/>
          <p:cNvSpPr/>
          <p:nvPr/>
        </p:nvSpPr>
        <p:spPr>
          <a:xfrm>
            <a:off x="340933" y="2199000"/>
            <a:ext cx="1872300" cy="745500"/>
          </a:xfrm>
          <a:prstGeom prst="homePlate">
            <a:avLst>
              <a:gd name="adj" fmla="val 50000"/>
            </a:avLst>
          </a:prstGeom>
          <a:solidFill>
            <a:schemeClr val="dk1"/>
          </a:solidFill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21875" tIns="121875" rIns="121875" bIns="1218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body" idx="4294967295"/>
          </p:nvPr>
        </p:nvSpPr>
        <p:spPr>
          <a:xfrm>
            <a:off x="340923" y="2336550"/>
            <a:ext cx="1455599" cy="4704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</a:rPr>
              <a:t>Vehicles</a:t>
            </a:r>
          </a:p>
        </p:txBody>
      </p:sp>
      <p:grpSp>
        <p:nvGrpSpPr>
          <p:cNvPr id="120" name="Shape 120"/>
          <p:cNvGrpSpPr/>
          <p:nvPr/>
        </p:nvGrpSpPr>
        <p:grpSpPr>
          <a:xfrm>
            <a:off x="969269" y="1610215"/>
            <a:ext cx="198899" cy="593656"/>
            <a:chOff x="777446" y="1610215"/>
            <a:chExt cx="198899" cy="593656"/>
          </a:xfrm>
        </p:grpSpPr>
        <p:cxnSp>
          <p:nvCxnSpPr>
            <p:cNvPr id="121" name="Shape 121"/>
            <p:cNvCxnSpPr/>
            <p:nvPr/>
          </p:nvCxnSpPr>
          <p:spPr>
            <a:xfrm>
              <a:off x="876909" y="1649171"/>
              <a:ext cx="0" cy="5547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22" name="Shape 122"/>
            <p:cNvSpPr/>
            <p:nvPr/>
          </p:nvSpPr>
          <p:spPr>
            <a:xfrm>
              <a:off x="777446" y="1610215"/>
              <a:ext cx="198899" cy="198899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23" name="Shape 123"/>
          <p:cNvSpPr txBox="1">
            <a:spLocks noGrp="1"/>
          </p:cNvSpPr>
          <p:nvPr>
            <p:ph type="body" idx="4294967295"/>
          </p:nvPr>
        </p:nvSpPr>
        <p:spPr>
          <a:xfrm>
            <a:off x="318375" y="385675"/>
            <a:ext cx="2407800" cy="90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600"/>
              <a:t>The state must continue to provide periodic forecasts of EV sales.</a:t>
            </a:r>
          </a:p>
        </p:txBody>
      </p:sp>
      <p:sp>
        <p:nvSpPr>
          <p:cNvPr id="124" name="Shape 124" descr="Background pointer shape in timeline graphic"/>
          <p:cNvSpPr/>
          <p:nvPr/>
        </p:nvSpPr>
        <p:spPr>
          <a:xfrm>
            <a:off x="1817053" y="2199000"/>
            <a:ext cx="2051100" cy="745500"/>
          </a:xfrm>
          <a:prstGeom prst="chevron">
            <a:avLst>
              <a:gd name="adj" fmla="val 50000"/>
            </a:avLst>
          </a:prstGeom>
          <a:solidFill>
            <a:schemeClr val="dk1"/>
          </a:solidFill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21875" tIns="121875" rIns="121875" bIns="1218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body" idx="4294967295"/>
          </p:nvPr>
        </p:nvSpPr>
        <p:spPr>
          <a:xfrm>
            <a:off x="2126316" y="2336550"/>
            <a:ext cx="1315499" cy="4704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</a:rPr>
              <a:t>Chargers</a:t>
            </a:r>
          </a:p>
        </p:txBody>
      </p:sp>
      <p:grpSp>
        <p:nvGrpSpPr>
          <p:cNvPr id="126" name="Shape 126"/>
          <p:cNvGrpSpPr/>
          <p:nvPr/>
        </p:nvGrpSpPr>
        <p:grpSpPr>
          <a:xfrm>
            <a:off x="2684632" y="2938957"/>
            <a:ext cx="198899" cy="593655"/>
            <a:chOff x="2223534" y="2938957"/>
            <a:chExt cx="198899" cy="593655"/>
          </a:xfrm>
        </p:grpSpPr>
        <p:cxnSp>
          <p:nvCxnSpPr>
            <p:cNvPr id="127" name="Shape 127"/>
            <p:cNvCxnSpPr/>
            <p:nvPr/>
          </p:nvCxnSpPr>
          <p:spPr>
            <a:xfrm rot="10800000">
              <a:off x="2322996" y="2938957"/>
              <a:ext cx="0" cy="5547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28" name="Shape 128"/>
            <p:cNvSpPr/>
            <p:nvPr/>
          </p:nvSpPr>
          <p:spPr>
            <a:xfrm rot="10800000" flipH="1">
              <a:off x="2223534" y="3333713"/>
              <a:ext cx="198899" cy="198899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29" name="Shape 129"/>
          <p:cNvSpPr txBox="1">
            <a:spLocks noGrp="1"/>
          </p:cNvSpPr>
          <p:nvPr>
            <p:ph type="body" idx="4294967295"/>
          </p:nvPr>
        </p:nvSpPr>
        <p:spPr>
          <a:xfrm>
            <a:off x="1244325" y="3757725"/>
            <a:ext cx="2459099" cy="90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600"/>
              <a:t>Private sector must continue deployment of charging infrastructure.</a:t>
            </a:r>
          </a:p>
        </p:txBody>
      </p:sp>
      <p:sp>
        <p:nvSpPr>
          <p:cNvPr id="130" name="Shape 130" descr="Background pointer shape in timeline graphic"/>
          <p:cNvSpPr/>
          <p:nvPr/>
        </p:nvSpPr>
        <p:spPr>
          <a:xfrm>
            <a:off x="3471973" y="2199000"/>
            <a:ext cx="2051100" cy="745500"/>
          </a:xfrm>
          <a:prstGeom prst="chevron">
            <a:avLst>
              <a:gd name="adj" fmla="val 50000"/>
            </a:avLst>
          </a:prstGeom>
          <a:solidFill>
            <a:schemeClr val="dk1"/>
          </a:solidFill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21875" tIns="121875" rIns="121875" bIns="1218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body" idx="4294967295"/>
          </p:nvPr>
        </p:nvSpPr>
        <p:spPr>
          <a:xfrm>
            <a:off x="3767754" y="2336550"/>
            <a:ext cx="1315499" cy="4704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</a:rPr>
              <a:t>Rates</a:t>
            </a:r>
          </a:p>
        </p:txBody>
      </p:sp>
      <p:grpSp>
        <p:nvGrpSpPr>
          <p:cNvPr id="132" name="Shape 132"/>
          <p:cNvGrpSpPr/>
          <p:nvPr/>
        </p:nvGrpSpPr>
        <p:grpSpPr>
          <a:xfrm>
            <a:off x="4319544" y="1610215"/>
            <a:ext cx="198899" cy="593656"/>
            <a:chOff x="3918083" y="1610215"/>
            <a:chExt cx="198899" cy="593656"/>
          </a:xfrm>
        </p:grpSpPr>
        <p:cxnSp>
          <p:nvCxnSpPr>
            <p:cNvPr id="133" name="Shape 133"/>
            <p:cNvCxnSpPr/>
            <p:nvPr/>
          </p:nvCxnSpPr>
          <p:spPr>
            <a:xfrm>
              <a:off x="4017546" y="1649171"/>
              <a:ext cx="0" cy="5547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4" name="Shape 134"/>
            <p:cNvSpPr/>
            <p:nvPr/>
          </p:nvSpPr>
          <p:spPr>
            <a:xfrm>
              <a:off x="3918083" y="1610215"/>
              <a:ext cx="198899" cy="198899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35" name="Shape 135"/>
          <p:cNvSpPr txBox="1">
            <a:spLocks noGrp="1"/>
          </p:cNvSpPr>
          <p:nvPr>
            <p:ph type="body" idx="4294967295"/>
          </p:nvPr>
        </p:nvSpPr>
        <p:spPr>
          <a:xfrm>
            <a:off x="3304100" y="385675"/>
            <a:ext cx="2669100" cy="90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600"/>
              <a:t>Utilities will continue to set rates that comply with operations and local policy.</a:t>
            </a:r>
          </a:p>
        </p:txBody>
      </p:sp>
      <p:sp>
        <p:nvSpPr>
          <p:cNvPr id="136" name="Shape 136" descr="Background pointer shape in timeline graphic"/>
          <p:cNvSpPr/>
          <p:nvPr/>
        </p:nvSpPr>
        <p:spPr>
          <a:xfrm>
            <a:off x="5126893" y="2199000"/>
            <a:ext cx="2051100" cy="745500"/>
          </a:xfrm>
          <a:prstGeom prst="chevron">
            <a:avLst>
              <a:gd name="adj" fmla="val 50000"/>
            </a:avLst>
          </a:prstGeom>
          <a:solidFill>
            <a:schemeClr val="dk1"/>
          </a:solidFill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21875" tIns="121875" rIns="121875" bIns="1218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37" name="Shape 137"/>
          <p:cNvSpPr txBox="1">
            <a:spLocks noGrp="1"/>
          </p:cNvSpPr>
          <p:nvPr>
            <p:ph type="body" idx="4294967295"/>
          </p:nvPr>
        </p:nvSpPr>
        <p:spPr>
          <a:xfrm>
            <a:off x="5416699" y="2336550"/>
            <a:ext cx="1315499" cy="4704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</a:rPr>
              <a:t>Operations</a:t>
            </a:r>
          </a:p>
        </p:txBody>
      </p:sp>
      <p:grpSp>
        <p:nvGrpSpPr>
          <p:cNvPr id="138" name="Shape 138"/>
          <p:cNvGrpSpPr/>
          <p:nvPr/>
        </p:nvGrpSpPr>
        <p:grpSpPr>
          <a:xfrm>
            <a:off x="5973069" y="2938957"/>
            <a:ext cx="198899" cy="593655"/>
            <a:chOff x="5958946" y="2938957"/>
            <a:chExt cx="198899" cy="593655"/>
          </a:xfrm>
        </p:grpSpPr>
        <p:cxnSp>
          <p:nvCxnSpPr>
            <p:cNvPr id="139" name="Shape 139"/>
            <p:cNvCxnSpPr/>
            <p:nvPr/>
          </p:nvCxnSpPr>
          <p:spPr>
            <a:xfrm rot="10800000">
              <a:off x="6058408" y="2938957"/>
              <a:ext cx="0" cy="5547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40" name="Shape 140"/>
            <p:cNvSpPr/>
            <p:nvPr/>
          </p:nvSpPr>
          <p:spPr>
            <a:xfrm rot="10800000" flipH="1">
              <a:off x="5958946" y="3333713"/>
              <a:ext cx="198899" cy="198899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41" name="Shape 141"/>
          <p:cNvSpPr txBox="1">
            <a:spLocks noGrp="1"/>
          </p:cNvSpPr>
          <p:nvPr>
            <p:ph type="body" idx="4294967295"/>
          </p:nvPr>
        </p:nvSpPr>
        <p:spPr>
          <a:xfrm>
            <a:off x="5126902" y="3757725"/>
            <a:ext cx="2242800" cy="90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600"/>
              <a:t>Utilities will manage load that maximizes efficiency.  </a:t>
            </a:r>
          </a:p>
        </p:txBody>
      </p:sp>
      <p:sp>
        <p:nvSpPr>
          <p:cNvPr id="142" name="Shape 142" descr="Background pointer shape in timeline graphic"/>
          <p:cNvSpPr/>
          <p:nvPr/>
        </p:nvSpPr>
        <p:spPr>
          <a:xfrm>
            <a:off x="6781813" y="2199000"/>
            <a:ext cx="2051100" cy="745500"/>
          </a:xfrm>
          <a:prstGeom prst="chevron">
            <a:avLst>
              <a:gd name="adj" fmla="val 50000"/>
            </a:avLst>
          </a:prstGeom>
          <a:solidFill>
            <a:schemeClr val="dk1"/>
          </a:solidFill>
          <a:ln w="9525" cap="flat" cmpd="sng">
            <a:solidFill>
              <a:schemeClr val="lt1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121875" tIns="121875" rIns="121875" bIns="12187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43" name="Shape 143"/>
          <p:cNvSpPr txBox="1">
            <a:spLocks noGrp="1"/>
          </p:cNvSpPr>
          <p:nvPr>
            <p:ph type="body" idx="4294967295"/>
          </p:nvPr>
        </p:nvSpPr>
        <p:spPr>
          <a:xfrm>
            <a:off x="7111511" y="2336550"/>
            <a:ext cx="1315499" cy="4704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b="1">
                <a:solidFill>
                  <a:schemeClr val="lt1"/>
                </a:solidFill>
              </a:rPr>
              <a:t>Planning</a:t>
            </a:r>
          </a:p>
        </p:txBody>
      </p:sp>
      <p:grpSp>
        <p:nvGrpSpPr>
          <p:cNvPr id="144" name="Shape 144"/>
          <p:cNvGrpSpPr/>
          <p:nvPr/>
        </p:nvGrpSpPr>
        <p:grpSpPr>
          <a:xfrm>
            <a:off x="7669807" y="1610215"/>
            <a:ext cx="198899" cy="593656"/>
            <a:chOff x="3918083" y="1610215"/>
            <a:chExt cx="198899" cy="593656"/>
          </a:xfrm>
        </p:grpSpPr>
        <p:cxnSp>
          <p:nvCxnSpPr>
            <p:cNvPr id="145" name="Shape 145"/>
            <p:cNvCxnSpPr/>
            <p:nvPr/>
          </p:nvCxnSpPr>
          <p:spPr>
            <a:xfrm>
              <a:off x="4017546" y="1649171"/>
              <a:ext cx="0" cy="554700"/>
            </a:xfrm>
            <a:prstGeom prst="straightConnector1">
              <a:avLst/>
            </a:prstGeom>
            <a:noFill/>
            <a:ln w="9525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46" name="Shape 146"/>
            <p:cNvSpPr/>
            <p:nvPr/>
          </p:nvSpPr>
          <p:spPr>
            <a:xfrm>
              <a:off x="3918083" y="1610215"/>
              <a:ext cx="198899" cy="198899"/>
            </a:xfrm>
            <a:prstGeom prst="ellipse">
              <a:avLst/>
            </a:prstGeom>
            <a:solidFill>
              <a:schemeClr val="dk1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47" name="Shape 147"/>
          <p:cNvSpPr txBox="1">
            <a:spLocks noGrp="1"/>
          </p:cNvSpPr>
          <p:nvPr>
            <p:ph type="body" idx="4294967295"/>
          </p:nvPr>
        </p:nvSpPr>
        <p:spPr>
          <a:xfrm>
            <a:off x="6685978" y="385666"/>
            <a:ext cx="2242800" cy="90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600"/>
              <a:t>Utilities will include TE in IRPs that help inform the state.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Shape 152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BWP - Next steps</a:t>
            </a:r>
          </a:p>
        </p:txBody>
      </p:sp>
      <p:sp>
        <p:nvSpPr>
          <p:cNvPr id="153" name="Shape 153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chemeClr val="dk1"/>
                </a:solidFill>
              </a:rPr>
              <a:t>Commercial sector outreach</a:t>
            </a:r>
          </a:p>
          <a:p>
            <a:pPr lv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Collect data to develop and collaborate on programs that benefit Burbank and its employers</a:t>
            </a:r>
          </a:p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endParaRPr sz="1600"/>
          </a:p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chemeClr val="dk1"/>
                </a:solidFill>
              </a:rPr>
              <a:t>Innovations</a:t>
            </a:r>
          </a:p>
          <a:p>
            <a:pPr lvl="0">
              <a:spcBef>
                <a:spcPts val="0"/>
              </a:spcBef>
              <a:buNone/>
            </a:pPr>
            <a:r>
              <a:rPr lang="en" sz="1600"/>
              <a:t>Develop incentives, including rebates and rates, to advance the EV market</a:t>
            </a:r>
          </a:p>
          <a:p>
            <a:pPr lv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100" b="1">
                <a:solidFill>
                  <a:schemeClr val="dk1"/>
                </a:solidFill>
              </a:rPr>
              <a:t>More Marketing</a:t>
            </a:r>
          </a:p>
          <a:p>
            <a:pPr lvl="0">
              <a:spcBef>
                <a:spcPts val="0"/>
              </a:spcBef>
              <a:spcAft>
                <a:spcPts val="1200"/>
              </a:spcAft>
              <a:buNone/>
            </a:pPr>
            <a:r>
              <a:rPr lang="en" sz="1600"/>
              <a:t>Determine ROI of current investments</a:t>
            </a:r>
          </a:p>
          <a:p>
            <a:pPr lvl="0">
              <a:spcBef>
                <a:spcPts val="0"/>
              </a:spcBef>
              <a:buNone/>
            </a:pPr>
            <a:endParaRPr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Burbank Water and Power</Received_x0020_From>
    <Docket_x0020_Number xmlns="8eef3743-c7b3-4cbe-8837-b6e805be353c">17-IEPR-07</Docket_x0020_Number>
    <TaxCatchAll xmlns="8eef3743-c7b3-4cbe-8837-b6e805be353c">
      <Value>6</Value>
      <Value>124</Value>
      <Value>18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Public Agency</TermName>
          <TermId xmlns="http://schemas.microsoft.com/office/infopath/2007/PartnerControls">5e9efa52-72c2-4b4c-ad77-d864509888ed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2017-04-18 Workshop</TermName>
          <TermId xmlns="http://schemas.microsoft.com/office/infopath/2007/PartnerControls">aceb3bf3-635d-4434-876a-4561fc697bfb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Z5JXHV6S7NA6-3-108956</_dlc_DocId>
    <_dlc_DocIdUrl xmlns="8eef3743-c7b3-4cbe-8837-b6e805be353c">
      <Url>http://efilingspinternal/_layouts/DocIdRedir.aspx?ID=Z5JXHV6S7NA6-3-108956</Url>
      <Description>Z5JXHV6S7NA6-3-108956</Description>
    </_dlc_DocIdUrl>
  </documentManagement>
</p:properties>
</file>

<file path=customXml/itemProps1.xml><?xml version="1.0" encoding="utf-8"?>
<ds:datastoreItem xmlns:ds="http://schemas.openxmlformats.org/officeDocument/2006/customXml" ds:itemID="{C68A4426-2E32-46AF-B66A-8978E0C66E13}"/>
</file>

<file path=customXml/itemProps2.xml><?xml version="1.0" encoding="utf-8"?>
<ds:datastoreItem xmlns:ds="http://schemas.openxmlformats.org/officeDocument/2006/customXml" ds:itemID="{1BE88A26-D5BB-4AA7-BBC0-430A6B1BA891}"/>
</file>

<file path=customXml/itemProps3.xml><?xml version="1.0" encoding="utf-8"?>
<ds:datastoreItem xmlns:ds="http://schemas.openxmlformats.org/officeDocument/2006/customXml" ds:itemID="{DF1040E5-3F20-4103-81AB-4099D95F55AF}"/>
</file>

<file path=customXml/itemProps4.xml><?xml version="1.0" encoding="utf-8"?>
<ds:datastoreItem xmlns:ds="http://schemas.openxmlformats.org/officeDocument/2006/customXml" ds:itemID="{C91BF4A4-6B70-4DAE-BB02-7E8117B23C09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342</Words>
  <Application>Microsoft Office PowerPoint</Application>
  <PresentationFormat>On-screen Show (16:9)</PresentationFormat>
  <Paragraphs>64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Roboto</vt:lpstr>
      <vt:lpstr>material</vt:lpstr>
      <vt:lpstr>Burbank Water and Power IRP: Transportation Electrification</vt:lpstr>
      <vt:lpstr>PowerPoint Presentation</vt:lpstr>
      <vt:lpstr>PowerPoint Presentation</vt:lpstr>
      <vt:lpstr>BWP Daily Load Profile</vt:lpstr>
      <vt:lpstr>BWP Current Rate Design</vt:lpstr>
      <vt:lpstr>Workplace Charging - Next steps</vt:lpstr>
      <vt:lpstr>Non-Commercial Sector</vt:lpstr>
      <vt:lpstr>Coordinated Education and Outreach</vt:lpstr>
      <vt:lpstr>PowerPoint Presentation</vt:lpstr>
      <vt:lpstr>BWP - Next steps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Burbank Water and Power IRP Transportation Electrification</dc:title>
  <dc:creator>Costa, Denise@Energy</dc:creator>
  <cp:lastModifiedBy>Costa, Denise@Energy</cp:lastModifiedBy>
  <cp:revision>1</cp:revision>
  <cp:lastPrinted>2017-04-17T17:11:04Z</cp:lastPrinted>
  <dcterms:modified xsi:type="dcterms:W3CDTF">2017-04-17T17:15:47Z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0367d114-e12f-4e02-b0e5-65f50af62e7d</vt:lpwstr>
  </property>
  <property fmtid="{D5CDD505-2E9C-101B-9397-08002B2CF9AE}" pid="4" name="Subject_x0020_Areas">
    <vt:lpwstr>124;#IEPR 2017-04-18 Workshop|aceb3bf3-635d-4434-876a-4561fc697bfb;#61;#IEPR Presentations|51277923-a549-4352-9cc5-bcce892adf24</vt:lpwstr>
  </property>
  <property fmtid="{D5CDD505-2E9C-101B-9397-08002B2CF9AE}" pid="5" name="_CopySource">
    <vt:lpwstr>http://efilingspinternal/PendingDocuments/17-IEPR-07/20170417T164550_Burbank_Water_and_Power_IRP_Transportation_Electrification.pptx</vt:lpwstr>
  </property>
  <property fmtid="{D5CDD505-2E9C-101B-9397-08002B2CF9AE}" pid="6" name="Subject Areas">
    <vt:lpwstr>124;#IEPR 2017-04-18 Workshop|aceb3bf3-635d-4434-876a-4561fc697bfb;#61;#IEPR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18;#Public Agency|5e9efa52-72c2-4b4c-ad77-d864509888ed</vt:lpwstr>
  </property>
  <property fmtid="{D5CDD505-2E9C-101B-9397-08002B2CF9AE}" pid="9" name="Order">
    <vt:r8>1996100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