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8" r:id="rId4"/>
    <p:sldMasterId id="2147483678" r:id="rId5"/>
  </p:sldMasterIdLst>
  <p:notesMasterIdLst>
    <p:notesMasterId r:id="rId22"/>
  </p:notesMasterIdLst>
  <p:handoutMasterIdLst>
    <p:handoutMasterId r:id="rId23"/>
  </p:handoutMasterIdLst>
  <p:sldIdLst>
    <p:sldId id="469" r:id="rId6"/>
    <p:sldId id="260" r:id="rId7"/>
    <p:sldId id="464" r:id="rId8"/>
    <p:sldId id="372" r:id="rId9"/>
    <p:sldId id="487" r:id="rId10"/>
    <p:sldId id="545" r:id="rId11"/>
    <p:sldId id="536" r:id="rId12"/>
    <p:sldId id="542" r:id="rId13"/>
    <p:sldId id="541" r:id="rId14"/>
    <p:sldId id="510" r:id="rId15"/>
    <p:sldId id="543" r:id="rId16"/>
    <p:sldId id="539" r:id="rId17"/>
    <p:sldId id="544" r:id="rId18"/>
    <p:sldId id="530" r:id="rId19"/>
    <p:sldId id="484" r:id="rId20"/>
    <p:sldId id="485" r:id="rId21"/>
  </p:sldIdLst>
  <p:sldSz cx="9144000" cy="5143500" type="screen16x9"/>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Horangic, Alex@Energy" initials="HA [2]" lastIdx="1" clrIdx="5">
    <p:extLst>
      <p:ext uri="{19B8F6BF-5375-455C-9EA6-DF929625EA0E}">
        <p15:presenceInfo xmlns:p15="http://schemas.microsoft.com/office/powerpoint/2012/main" userId="S::Alex.Horangic@energy.ca.gov::3b075351-bb15-44f7-91fc-d89dccc35bbe" providerId="AD"/>
      </p:ext>
    </p:extLst>
  </p:cmAuthor>
  <p:cmAuthor id="8" name="Thind, Maninder@Energy" initials="TM" lastIdx="8" clrIdx="6">
    <p:extLst>
      <p:ext uri="{19B8F6BF-5375-455C-9EA6-DF929625EA0E}">
        <p15:presenceInfo xmlns:p15="http://schemas.microsoft.com/office/powerpoint/2012/main" userId="S::Maninder.Thind@energy.ca.gov::607ad862-6a7c-4ae3-bd39-9fda75b3a7b1" providerId="AD"/>
      </p:ext>
    </p:extLst>
  </p:cmAuthor>
  <p:cmAuthor id="2" name="Stoms, David@Energy" initials="SD" lastIdx="25" clrIdx="0">
    <p:extLst>
      <p:ext uri="{19B8F6BF-5375-455C-9EA6-DF929625EA0E}">
        <p15:presenceInfo xmlns:p15="http://schemas.microsoft.com/office/powerpoint/2012/main" userId="S-1-5-21-606747145-1060284298-682003330-63765" providerId="AD"/>
      </p:ext>
    </p:extLst>
  </p:cmAuthor>
  <p:cmAuthor id="3" name="O'Hagan, Joe@Energy" initials="OJ" lastIdx="3" clrIdx="1">
    <p:extLst>
      <p:ext uri="{19B8F6BF-5375-455C-9EA6-DF929625EA0E}">
        <p15:presenceInfo xmlns:p15="http://schemas.microsoft.com/office/powerpoint/2012/main" userId="S-1-5-21-606747145-1060284298-682003330-3522" providerId="AD"/>
      </p:ext>
    </p:extLst>
  </p:cmAuthor>
  <p:cmAuthor id="4" name="Horangic, Alex@Energy" initials="HA" lastIdx="1" clrIdx="2">
    <p:extLst>
      <p:ext uri="{19B8F6BF-5375-455C-9EA6-DF929625EA0E}">
        <p15:presenceInfo xmlns:p15="http://schemas.microsoft.com/office/powerpoint/2012/main" userId="S-1-5-21-606747145-1060284298-682003330-95171" providerId="AD"/>
      </p:ext>
    </p:extLst>
  </p:cmAuthor>
  <p:cmAuthor id="5" name="Wilhelm, Susan@Energy" initials="WS" lastIdx="4" clrIdx="3">
    <p:extLst>
      <p:ext uri="{19B8F6BF-5375-455C-9EA6-DF929625EA0E}">
        <p15:presenceInfo xmlns:p15="http://schemas.microsoft.com/office/powerpoint/2012/main" userId="S-1-5-21-606747145-1060284298-682003330-65359" providerId="AD"/>
      </p:ext>
    </p:extLst>
  </p:cmAuthor>
  <p:cmAuthor id="6" name="Wilhelm, Susan@Energy" initials="WS [2]" lastIdx="17" clrIdx="4">
    <p:extLst>
      <p:ext uri="{19B8F6BF-5375-455C-9EA6-DF929625EA0E}">
        <p15:presenceInfo xmlns:p15="http://schemas.microsoft.com/office/powerpoint/2012/main" userId="S::susan.wilhelm@energy.ca.gov::5ed20752-d5d1-4cec-8bc6-2afe5167eb7c"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558C"/>
    <a:srgbClr val="005F89"/>
    <a:srgbClr val="423ADE"/>
    <a:srgbClr val="2B5B95"/>
    <a:srgbClr val="113AAF"/>
    <a:srgbClr val="1438AC"/>
    <a:srgbClr val="1A375A"/>
    <a:srgbClr val="3065A6"/>
    <a:srgbClr val="2164B5"/>
    <a:srgbClr val="3E36D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7089" autoAdjust="0"/>
  </p:normalViewPr>
  <p:slideViewPr>
    <p:cSldViewPr snapToGrid="0">
      <p:cViewPr varScale="1">
        <p:scale>
          <a:sx n="165" d="100"/>
          <a:sy n="165" d="100"/>
        </p:scale>
        <p:origin x="150" y="35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commentAuthors" Target="commentAuthor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4F6DACD-BB6F-4D4E-BB2C-8D2B76AF7352}" type="doc">
      <dgm:prSet loTypeId="urn:microsoft.com/office/officeart/2005/8/layout/default" loCatId="list" qsTypeId="urn:microsoft.com/office/officeart/2005/8/quickstyle/simple1" qsCatId="simple" csTypeId="urn:microsoft.com/office/officeart/2005/8/colors/accent0_3" csCatId="mainScheme" phldr="1"/>
      <dgm:spPr/>
      <dgm:t>
        <a:bodyPr/>
        <a:lstStyle/>
        <a:p>
          <a:endParaRPr lang="en-US"/>
        </a:p>
      </dgm:t>
    </dgm:pt>
    <dgm:pt modelId="{2F4EEB77-9A79-4403-94F4-2F336C8343D5}">
      <dgm:prSet phldrT="[Text]"/>
      <dgm:spPr/>
      <dgm:t>
        <a:bodyPr/>
        <a:lstStyle/>
        <a:p>
          <a:r>
            <a:rPr lang="en-US"/>
            <a:t>Magnitude</a:t>
          </a:r>
        </a:p>
      </dgm:t>
    </dgm:pt>
    <dgm:pt modelId="{5CAFCDDD-881F-4C96-8120-7A23D3B0B512}" type="parTrans" cxnId="{5F7ADB88-047D-4598-B585-A72B5B80F416}">
      <dgm:prSet/>
      <dgm:spPr/>
      <dgm:t>
        <a:bodyPr/>
        <a:lstStyle/>
        <a:p>
          <a:endParaRPr lang="en-US"/>
        </a:p>
      </dgm:t>
    </dgm:pt>
    <dgm:pt modelId="{BFF5FD59-1093-4969-BB53-0934C2981AFF}" type="sibTrans" cxnId="{5F7ADB88-047D-4598-B585-A72B5B80F416}">
      <dgm:prSet/>
      <dgm:spPr/>
      <dgm:t>
        <a:bodyPr/>
        <a:lstStyle/>
        <a:p>
          <a:endParaRPr lang="en-US"/>
        </a:p>
      </dgm:t>
    </dgm:pt>
    <dgm:pt modelId="{761443A1-0CDA-4CD1-AD9C-22B04105D142}">
      <dgm:prSet phldrT="[Text]"/>
      <dgm:spPr/>
      <dgm:t>
        <a:bodyPr/>
        <a:lstStyle/>
        <a:p>
          <a:r>
            <a:rPr lang="en-US"/>
            <a:t>Distribution</a:t>
          </a:r>
        </a:p>
      </dgm:t>
    </dgm:pt>
    <dgm:pt modelId="{787B4A67-84B2-4DEF-83E1-895DF6472766}" type="parTrans" cxnId="{B9D2E99F-05B7-440F-A699-E6F28B6A1F00}">
      <dgm:prSet/>
      <dgm:spPr/>
      <dgm:t>
        <a:bodyPr/>
        <a:lstStyle/>
        <a:p>
          <a:endParaRPr lang="en-US"/>
        </a:p>
      </dgm:t>
    </dgm:pt>
    <dgm:pt modelId="{239D8ACC-0E3C-4E57-9867-8552FD72CF6E}" type="sibTrans" cxnId="{B9D2E99F-05B7-440F-A699-E6F28B6A1F00}">
      <dgm:prSet/>
      <dgm:spPr/>
      <dgm:t>
        <a:bodyPr/>
        <a:lstStyle/>
        <a:p>
          <a:endParaRPr lang="en-US"/>
        </a:p>
      </dgm:t>
    </dgm:pt>
    <dgm:pt modelId="{D7E37F26-AF6C-40BD-962F-746634115131}">
      <dgm:prSet phldrT="[Text]"/>
      <dgm:spPr/>
      <dgm:t>
        <a:bodyPr/>
        <a:lstStyle/>
        <a:p>
          <a:r>
            <a:rPr lang="en-US"/>
            <a:t>Determinants of distribution</a:t>
          </a:r>
        </a:p>
      </dgm:t>
    </dgm:pt>
    <dgm:pt modelId="{D11124A6-D1B2-4F95-9C00-62AE8E28B958}" type="parTrans" cxnId="{0DD35484-7B0F-432C-BDEB-2A0235715806}">
      <dgm:prSet/>
      <dgm:spPr/>
      <dgm:t>
        <a:bodyPr/>
        <a:lstStyle/>
        <a:p>
          <a:endParaRPr lang="en-US"/>
        </a:p>
      </dgm:t>
    </dgm:pt>
    <dgm:pt modelId="{082EFE25-F5E7-4154-AECA-0B28822B244E}" type="sibTrans" cxnId="{0DD35484-7B0F-432C-BDEB-2A0235715806}">
      <dgm:prSet/>
      <dgm:spPr/>
      <dgm:t>
        <a:bodyPr/>
        <a:lstStyle/>
        <a:p>
          <a:endParaRPr lang="en-US"/>
        </a:p>
      </dgm:t>
    </dgm:pt>
    <dgm:pt modelId="{EF7BCD0E-215A-4E28-815B-768724D6A0E2}">
      <dgm:prSet/>
      <dgm:spPr/>
      <dgm:t>
        <a:bodyPr/>
        <a:lstStyle/>
        <a:p>
          <a:r>
            <a:rPr lang="en-US"/>
            <a:t>Measurement methods</a:t>
          </a:r>
        </a:p>
      </dgm:t>
    </dgm:pt>
    <dgm:pt modelId="{073F2861-A2DD-43EA-91B4-B8A7E076F664}" type="parTrans" cxnId="{C0711CD7-2929-4223-8281-FB90036D755C}">
      <dgm:prSet/>
      <dgm:spPr/>
      <dgm:t>
        <a:bodyPr/>
        <a:lstStyle/>
        <a:p>
          <a:endParaRPr lang="en-US"/>
        </a:p>
      </dgm:t>
    </dgm:pt>
    <dgm:pt modelId="{4C542B41-D9D2-45E3-B926-FC4167BC53D3}" type="sibTrans" cxnId="{C0711CD7-2929-4223-8281-FB90036D755C}">
      <dgm:prSet/>
      <dgm:spPr/>
      <dgm:t>
        <a:bodyPr/>
        <a:lstStyle/>
        <a:p>
          <a:endParaRPr lang="en-US"/>
        </a:p>
      </dgm:t>
    </dgm:pt>
    <dgm:pt modelId="{A58FD43D-4356-40E4-97C0-677AC977034B}" type="pres">
      <dgm:prSet presAssocID="{14F6DACD-BB6F-4D4E-BB2C-8D2B76AF7352}" presName="diagram" presStyleCnt="0">
        <dgm:presLayoutVars>
          <dgm:dir/>
          <dgm:resizeHandles val="exact"/>
        </dgm:presLayoutVars>
      </dgm:prSet>
      <dgm:spPr/>
    </dgm:pt>
    <dgm:pt modelId="{1CFC7C27-6870-4E4F-B862-F82507E85AA9}" type="pres">
      <dgm:prSet presAssocID="{2F4EEB77-9A79-4403-94F4-2F336C8343D5}" presName="node" presStyleLbl="node1" presStyleIdx="0" presStyleCnt="4">
        <dgm:presLayoutVars>
          <dgm:bulletEnabled val="1"/>
        </dgm:presLayoutVars>
      </dgm:prSet>
      <dgm:spPr/>
    </dgm:pt>
    <dgm:pt modelId="{6337C0C6-381C-4237-9A45-D47084B93B48}" type="pres">
      <dgm:prSet presAssocID="{BFF5FD59-1093-4969-BB53-0934C2981AFF}" presName="sibTrans" presStyleCnt="0"/>
      <dgm:spPr/>
    </dgm:pt>
    <dgm:pt modelId="{F97D2468-A1E9-4162-8696-670A93E7D719}" type="pres">
      <dgm:prSet presAssocID="{761443A1-0CDA-4CD1-AD9C-22B04105D142}" presName="node" presStyleLbl="node1" presStyleIdx="1" presStyleCnt="4">
        <dgm:presLayoutVars>
          <dgm:bulletEnabled val="1"/>
        </dgm:presLayoutVars>
      </dgm:prSet>
      <dgm:spPr/>
    </dgm:pt>
    <dgm:pt modelId="{150479CC-10FE-4D0F-8660-48A705FB93C8}" type="pres">
      <dgm:prSet presAssocID="{239D8ACC-0E3C-4E57-9867-8552FD72CF6E}" presName="sibTrans" presStyleCnt="0"/>
      <dgm:spPr/>
    </dgm:pt>
    <dgm:pt modelId="{4316E18E-D00C-418E-A629-002701999506}" type="pres">
      <dgm:prSet presAssocID="{D7E37F26-AF6C-40BD-962F-746634115131}" presName="node" presStyleLbl="node1" presStyleIdx="2" presStyleCnt="4">
        <dgm:presLayoutVars>
          <dgm:bulletEnabled val="1"/>
        </dgm:presLayoutVars>
      </dgm:prSet>
      <dgm:spPr/>
    </dgm:pt>
    <dgm:pt modelId="{6EAB04BE-158F-42FA-A8E0-614B60DFF459}" type="pres">
      <dgm:prSet presAssocID="{082EFE25-F5E7-4154-AECA-0B28822B244E}" presName="sibTrans" presStyleCnt="0"/>
      <dgm:spPr/>
    </dgm:pt>
    <dgm:pt modelId="{1D64FFB4-D58B-4AD8-8779-DDB1FD239B8D}" type="pres">
      <dgm:prSet presAssocID="{EF7BCD0E-215A-4E28-815B-768724D6A0E2}" presName="node" presStyleLbl="node1" presStyleIdx="3" presStyleCnt="4">
        <dgm:presLayoutVars>
          <dgm:bulletEnabled val="1"/>
        </dgm:presLayoutVars>
      </dgm:prSet>
      <dgm:spPr/>
    </dgm:pt>
  </dgm:ptLst>
  <dgm:cxnLst>
    <dgm:cxn modelId="{CCEE7D08-B230-4AE0-8084-7E098C09C45B}" type="presOf" srcId="{761443A1-0CDA-4CD1-AD9C-22B04105D142}" destId="{F97D2468-A1E9-4162-8696-670A93E7D719}" srcOrd="0" destOrd="0" presId="urn:microsoft.com/office/officeart/2005/8/layout/default"/>
    <dgm:cxn modelId="{363E335F-22BE-48BA-90C6-CCE92E9F7719}" type="presOf" srcId="{14F6DACD-BB6F-4D4E-BB2C-8D2B76AF7352}" destId="{A58FD43D-4356-40E4-97C0-677AC977034B}" srcOrd="0" destOrd="0" presId="urn:microsoft.com/office/officeart/2005/8/layout/default"/>
    <dgm:cxn modelId="{0DD35484-7B0F-432C-BDEB-2A0235715806}" srcId="{14F6DACD-BB6F-4D4E-BB2C-8D2B76AF7352}" destId="{D7E37F26-AF6C-40BD-962F-746634115131}" srcOrd="2" destOrd="0" parTransId="{D11124A6-D1B2-4F95-9C00-62AE8E28B958}" sibTransId="{082EFE25-F5E7-4154-AECA-0B28822B244E}"/>
    <dgm:cxn modelId="{5F7ADB88-047D-4598-B585-A72B5B80F416}" srcId="{14F6DACD-BB6F-4D4E-BB2C-8D2B76AF7352}" destId="{2F4EEB77-9A79-4403-94F4-2F336C8343D5}" srcOrd="0" destOrd="0" parTransId="{5CAFCDDD-881F-4C96-8120-7A23D3B0B512}" sibTransId="{BFF5FD59-1093-4969-BB53-0934C2981AFF}"/>
    <dgm:cxn modelId="{FE80F68E-DFCD-4E77-8136-43B884F024ED}" type="presOf" srcId="{D7E37F26-AF6C-40BD-962F-746634115131}" destId="{4316E18E-D00C-418E-A629-002701999506}" srcOrd="0" destOrd="0" presId="urn:microsoft.com/office/officeart/2005/8/layout/default"/>
    <dgm:cxn modelId="{B9D2E99F-05B7-440F-A699-E6F28B6A1F00}" srcId="{14F6DACD-BB6F-4D4E-BB2C-8D2B76AF7352}" destId="{761443A1-0CDA-4CD1-AD9C-22B04105D142}" srcOrd="1" destOrd="0" parTransId="{787B4A67-84B2-4DEF-83E1-895DF6472766}" sibTransId="{239D8ACC-0E3C-4E57-9867-8552FD72CF6E}"/>
    <dgm:cxn modelId="{C4832EA1-DE2A-4F82-83C1-D48570A18B94}" type="presOf" srcId="{EF7BCD0E-215A-4E28-815B-768724D6A0E2}" destId="{1D64FFB4-D58B-4AD8-8779-DDB1FD239B8D}" srcOrd="0" destOrd="0" presId="urn:microsoft.com/office/officeart/2005/8/layout/default"/>
    <dgm:cxn modelId="{55E3E2AA-C8DB-48EF-8592-5EDB25363B12}" type="presOf" srcId="{2F4EEB77-9A79-4403-94F4-2F336C8343D5}" destId="{1CFC7C27-6870-4E4F-B862-F82507E85AA9}" srcOrd="0" destOrd="0" presId="urn:microsoft.com/office/officeart/2005/8/layout/default"/>
    <dgm:cxn modelId="{C0711CD7-2929-4223-8281-FB90036D755C}" srcId="{14F6DACD-BB6F-4D4E-BB2C-8D2B76AF7352}" destId="{EF7BCD0E-215A-4E28-815B-768724D6A0E2}" srcOrd="3" destOrd="0" parTransId="{073F2861-A2DD-43EA-91B4-B8A7E076F664}" sibTransId="{4C542B41-D9D2-45E3-B926-FC4167BC53D3}"/>
    <dgm:cxn modelId="{C44465A1-81C1-4B64-AB4C-0CB7436307A3}" type="presParOf" srcId="{A58FD43D-4356-40E4-97C0-677AC977034B}" destId="{1CFC7C27-6870-4E4F-B862-F82507E85AA9}" srcOrd="0" destOrd="0" presId="urn:microsoft.com/office/officeart/2005/8/layout/default"/>
    <dgm:cxn modelId="{A91DA942-E7E1-48FE-AEEC-FA7FE3F65578}" type="presParOf" srcId="{A58FD43D-4356-40E4-97C0-677AC977034B}" destId="{6337C0C6-381C-4237-9A45-D47084B93B48}" srcOrd="1" destOrd="0" presId="urn:microsoft.com/office/officeart/2005/8/layout/default"/>
    <dgm:cxn modelId="{43BD98B4-627C-4854-B5E8-0419A7E250C6}" type="presParOf" srcId="{A58FD43D-4356-40E4-97C0-677AC977034B}" destId="{F97D2468-A1E9-4162-8696-670A93E7D719}" srcOrd="2" destOrd="0" presId="urn:microsoft.com/office/officeart/2005/8/layout/default"/>
    <dgm:cxn modelId="{C562AB51-9D7C-4C86-AE6B-FF45DA4F318B}" type="presParOf" srcId="{A58FD43D-4356-40E4-97C0-677AC977034B}" destId="{150479CC-10FE-4D0F-8660-48A705FB93C8}" srcOrd="3" destOrd="0" presId="urn:microsoft.com/office/officeart/2005/8/layout/default"/>
    <dgm:cxn modelId="{145289D4-1BF1-4FAE-9F8D-D59D0FFA5719}" type="presParOf" srcId="{A58FD43D-4356-40E4-97C0-677AC977034B}" destId="{4316E18E-D00C-418E-A629-002701999506}" srcOrd="4" destOrd="0" presId="urn:microsoft.com/office/officeart/2005/8/layout/default"/>
    <dgm:cxn modelId="{889A621B-0E97-4F26-80E8-3383E01B5EF1}" type="presParOf" srcId="{A58FD43D-4356-40E4-97C0-677AC977034B}" destId="{6EAB04BE-158F-42FA-A8E0-614B60DFF459}" srcOrd="5" destOrd="0" presId="urn:microsoft.com/office/officeart/2005/8/layout/default"/>
    <dgm:cxn modelId="{E5242326-8E3F-4022-A971-AEAB4728DD1C}" type="presParOf" srcId="{A58FD43D-4356-40E4-97C0-677AC977034B}" destId="{1D64FFB4-D58B-4AD8-8779-DDB1FD239B8D}" srcOrd="6"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FC7C27-6870-4E4F-B862-F82507E85AA9}">
      <dsp:nvSpPr>
        <dsp:cNvPr id="0" name=""/>
        <dsp:cNvSpPr/>
      </dsp:nvSpPr>
      <dsp:spPr>
        <a:xfrm>
          <a:off x="2120" y="477125"/>
          <a:ext cx="1682040" cy="1009224"/>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Magnitude</a:t>
          </a:r>
        </a:p>
      </dsp:txBody>
      <dsp:txXfrm>
        <a:off x="2120" y="477125"/>
        <a:ext cx="1682040" cy="1009224"/>
      </dsp:txXfrm>
    </dsp:sp>
    <dsp:sp modelId="{F97D2468-A1E9-4162-8696-670A93E7D719}">
      <dsp:nvSpPr>
        <dsp:cNvPr id="0" name=""/>
        <dsp:cNvSpPr/>
      </dsp:nvSpPr>
      <dsp:spPr>
        <a:xfrm>
          <a:off x="1852364" y="477125"/>
          <a:ext cx="1682040" cy="1009224"/>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Distribution</a:t>
          </a:r>
        </a:p>
      </dsp:txBody>
      <dsp:txXfrm>
        <a:off x="1852364" y="477125"/>
        <a:ext cx="1682040" cy="1009224"/>
      </dsp:txXfrm>
    </dsp:sp>
    <dsp:sp modelId="{4316E18E-D00C-418E-A629-002701999506}">
      <dsp:nvSpPr>
        <dsp:cNvPr id="0" name=""/>
        <dsp:cNvSpPr/>
      </dsp:nvSpPr>
      <dsp:spPr>
        <a:xfrm>
          <a:off x="3702609" y="477125"/>
          <a:ext cx="1682040" cy="1009224"/>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Determinants of distribution</a:t>
          </a:r>
        </a:p>
      </dsp:txBody>
      <dsp:txXfrm>
        <a:off x="3702609" y="477125"/>
        <a:ext cx="1682040" cy="1009224"/>
      </dsp:txXfrm>
    </dsp:sp>
    <dsp:sp modelId="{1D64FFB4-D58B-4AD8-8779-DDB1FD239B8D}">
      <dsp:nvSpPr>
        <dsp:cNvPr id="0" name=""/>
        <dsp:cNvSpPr/>
      </dsp:nvSpPr>
      <dsp:spPr>
        <a:xfrm>
          <a:off x="5552853" y="477125"/>
          <a:ext cx="1682040" cy="1009224"/>
        </a:xfrm>
        <a:prstGeom prst="rect">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Measurement methods</a:t>
          </a:r>
        </a:p>
      </dsp:txBody>
      <dsp:txXfrm>
        <a:off x="5552853" y="477125"/>
        <a:ext cx="1682040" cy="1009224"/>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119"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898102" y="0"/>
            <a:ext cx="2982119" cy="464820"/>
          </a:xfrm>
          <a:prstGeom prst="rect">
            <a:avLst/>
          </a:prstGeom>
        </p:spPr>
        <p:txBody>
          <a:bodyPr vert="horz" lIns="93177" tIns="46589" rIns="93177" bIns="46589" rtlCol="0"/>
          <a:lstStyle>
            <a:lvl1pPr algn="r">
              <a:defRPr sz="1200"/>
            </a:lvl1pPr>
          </a:lstStyle>
          <a:p>
            <a:fld id="{4315ADD9-6CDA-429A-9659-720B110C731D}" type="datetimeFigureOut">
              <a:rPr lang="en-US" smtClean="0"/>
              <a:t>5/14/2021</a:t>
            </a:fld>
            <a:endParaRPr lang="en-US"/>
          </a:p>
        </p:txBody>
      </p:sp>
      <p:sp>
        <p:nvSpPr>
          <p:cNvPr id="4" name="Footer Placeholder 3"/>
          <p:cNvSpPr>
            <a:spLocks noGrp="1"/>
          </p:cNvSpPr>
          <p:nvPr>
            <p:ph type="ftr" sz="quarter" idx="2"/>
          </p:nvPr>
        </p:nvSpPr>
        <p:spPr>
          <a:xfrm>
            <a:off x="0" y="8829967"/>
            <a:ext cx="2982119" cy="4648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898102" y="8829967"/>
            <a:ext cx="2982119" cy="464820"/>
          </a:xfrm>
          <a:prstGeom prst="rect">
            <a:avLst/>
          </a:prstGeom>
        </p:spPr>
        <p:txBody>
          <a:bodyPr vert="horz" lIns="93177" tIns="46589" rIns="93177" bIns="46589" rtlCol="0" anchor="b"/>
          <a:lstStyle>
            <a:lvl1pPr algn="r">
              <a:defRPr sz="1200"/>
            </a:lvl1pPr>
          </a:lstStyle>
          <a:p>
            <a:fld id="{0A1EAC1E-2E04-41FD-AF3C-F735CCD2F4B1}" type="slidenum">
              <a:rPr lang="en-US" smtClean="0"/>
              <a:t>‹#›</a:t>
            </a:fld>
            <a:endParaRPr lang="en-US"/>
          </a:p>
        </p:txBody>
      </p:sp>
    </p:spTree>
    <p:extLst>
      <p:ext uri="{BB962C8B-B14F-4D97-AF65-F5344CB8AC3E}">
        <p14:creationId xmlns:p14="http://schemas.microsoft.com/office/powerpoint/2010/main" val="8827298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119"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898102" y="0"/>
            <a:ext cx="2982119" cy="464820"/>
          </a:xfrm>
          <a:prstGeom prst="rect">
            <a:avLst/>
          </a:prstGeom>
        </p:spPr>
        <p:txBody>
          <a:bodyPr vert="horz" lIns="93177" tIns="46589" rIns="93177" bIns="46589" rtlCol="0"/>
          <a:lstStyle>
            <a:lvl1pPr algn="r">
              <a:defRPr sz="1200"/>
            </a:lvl1pPr>
          </a:lstStyle>
          <a:p>
            <a:fld id="{5A8E7FC1-C667-4356-9B84-F5E0C1D4B6BE}" type="datetimeFigureOut">
              <a:rPr lang="en-US" smtClean="0"/>
              <a:t>5/14/2021</a:t>
            </a:fld>
            <a:endParaRPr lang="en-US"/>
          </a:p>
        </p:txBody>
      </p:sp>
      <p:sp>
        <p:nvSpPr>
          <p:cNvPr id="4" name="Slide Image Placeholder 3"/>
          <p:cNvSpPr>
            <a:spLocks noGrp="1" noRot="1" noChangeAspect="1"/>
          </p:cNvSpPr>
          <p:nvPr>
            <p:ph type="sldImg" idx="2"/>
          </p:nvPr>
        </p:nvSpPr>
        <p:spPr>
          <a:xfrm>
            <a:off x="342900" y="696913"/>
            <a:ext cx="6196013"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688182" y="4415790"/>
            <a:ext cx="5505450" cy="4183380"/>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2982119"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898102" y="8829967"/>
            <a:ext cx="2982119" cy="464820"/>
          </a:xfrm>
          <a:prstGeom prst="rect">
            <a:avLst/>
          </a:prstGeom>
        </p:spPr>
        <p:txBody>
          <a:bodyPr vert="horz" lIns="93177" tIns="46589" rIns="93177" bIns="46589" rtlCol="0" anchor="b"/>
          <a:lstStyle>
            <a:lvl1pPr algn="r">
              <a:defRPr sz="1200"/>
            </a:lvl1pPr>
          </a:lstStyle>
          <a:p>
            <a:fld id="{F5D4CD6F-1255-46E6-BF72-5A35B2A81E88}" type="slidenum">
              <a:rPr lang="en-US" smtClean="0"/>
              <a:t>‹#›</a:t>
            </a:fld>
            <a:endParaRPr lang="en-US"/>
          </a:p>
        </p:txBody>
      </p:sp>
    </p:spTree>
    <p:extLst>
      <p:ext uri="{BB962C8B-B14F-4D97-AF65-F5344CB8AC3E}">
        <p14:creationId xmlns:p14="http://schemas.microsoft.com/office/powerpoint/2010/main" val="9970559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b="0" i="1"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5D4CD6F-1255-46E6-BF72-5A35B2A81E88}" type="slidenum">
              <a:rPr lang="en-US" smtClean="0"/>
              <a:t>1</a:t>
            </a:fld>
            <a:endParaRPr lang="en-US"/>
          </a:p>
        </p:txBody>
      </p:sp>
    </p:spTree>
    <p:extLst>
      <p:ext uri="{BB962C8B-B14F-4D97-AF65-F5344CB8AC3E}">
        <p14:creationId xmlns:p14="http://schemas.microsoft.com/office/powerpoint/2010/main" val="1997384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667625" y="2006600"/>
            <a:ext cx="17697450" cy="9955213"/>
          </a:xfrm>
        </p:spPr>
      </p:sp>
      <p:sp>
        <p:nvSpPr>
          <p:cNvPr id="3" name="Notes Placeholder 2"/>
          <p:cNvSpPr>
            <a:spLocks noGrp="1"/>
          </p:cNvSpPr>
          <p:nvPr>
            <p:ph type="body" idx="1"/>
          </p:nvPr>
        </p:nvSpPr>
        <p:spPr/>
        <p:txBody>
          <a:bodyPr/>
          <a:lstStyle/>
          <a:p>
            <a:endParaRPr lang="en-US" sz="1200" kern="1200">
              <a:solidFill>
                <a:schemeClr val="tx1"/>
              </a:solidFill>
              <a:effectLst/>
              <a:latin typeface="+mn-lt"/>
              <a:ea typeface="+mn-ea"/>
              <a:cs typeface="+mn-cs"/>
            </a:endParaRPr>
          </a:p>
          <a:p>
            <a:pPr marL="457200" indent="-457200">
              <a:buFont typeface="Wingdings" panose="05000000000000000000" pitchFamily="2" charset="2"/>
              <a:buChar char="Ø"/>
            </a:pPr>
            <a:r>
              <a:rPr lang="en-US" sz="2000" b="1">
                <a:solidFill>
                  <a:schemeClr val="accent1">
                    <a:lumMod val="75000"/>
                  </a:schemeClr>
                </a:solidFill>
              </a:rPr>
              <a:t>Comments and Questions:</a:t>
            </a:r>
          </a:p>
          <a:p>
            <a:pPr marL="1200150" lvl="1" indent="-457200">
              <a:buFont typeface="Courier New" panose="02070309020205020404" pitchFamily="49" charset="0"/>
              <a:buChar char="o"/>
            </a:pPr>
            <a:r>
              <a:rPr lang="en-US" sz="1800">
                <a:solidFill>
                  <a:schemeClr val="accent1">
                    <a:lumMod val="75000"/>
                  </a:schemeClr>
                </a:solidFill>
              </a:rPr>
              <a:t>Use the Q&amp;A function for substantive comments</a:t>
            </a:r>
          </a:p>
          <a:p>
            <a:pPr marL="1999615" lvl="4" indent="-385445">
              <a:spcBef>
                <a:spcPts val="900"/>
              </a:spcBef>
              <a:buFont typeface="Courier New" panose="02070309020205020404" pitchFamily="49" charset="0"/>
              <a:buChar char="o"/>
            </a:pPr>
            <a:r>
              <a:rPr lang="en-US" sz="1000">
                <a:solidFill>
                  <a:schemeClr val="accent1">
                    <a:lumMod val="75000"/>
                  </a:schemeClr>
                </a:solidFill>
                <a:cs typeface="Arial"/>
              </a:rPr>
              <a:t>Please provide name and affiliation.</a:t>
            </a:r>
          </a:p>
          <a:p>
            <a:pPr marL="1999615" lvl="4" indent="-385445">
              <a:spcBef>
                <a:spcPts val="900"/>
              </a:spcBef>
              <a:buFont typeface="Courier New" panose="02070309020205020404" pitchFamily="49" charset="0"/>
              <a:buChar char="o"/>
            </a:pPr>
            <a:r>
              <a:rPr lang="en-US" sz="1000">
                <a:solidFill>
                  <a:schemeClr val="accent1">
                    <a:lumMod val="75000"/>
                  </a:schemeClr>
                </a:solidFill>
                <a:cs typeface="Arial"/>
              </a:rPr>
              <a:t>Please indicate which discussion questions you are commenting on (E.g., 1a, 1b, 2, etc.)</a:t>
            </a:r>
            <a:endParaRPr lang="en-US" sz="1800">
              <a:solidFill>
                <a:schemeClr val="accent1">
                  <a:lumMod val="75000"/>
                </a:schemeClr>
              </a:solidFill>
            </a:endParaRPr>
          </a:p>
          <a:p>
            <a:pPr marL="1200150" lvl="1" indent="-457200">
              <a:buFont typeface="Courier New" panose="02070309020205020404" pitchFamily="49" charset="0"/>
              <a:buChar char="o"/>
            </a:pPr>
            <a:r>
              <a:rPr lang="en-US" sz="1800">
                <a:solidFill>
                  <a:schemeClr val="accent1">
                    <a:lumMod val="75000"/>
                  </a:schemeClr>
                </a:solidFill>
              </a:rPr>
              <a:t>Use chat function for technical issues or causal chat</a:t>
            </a:r>
          </a:p>
          <a:p>
            <a:endParaRPr lang="en-US"/>
          </a:p>
        </p:txBody>
      </p:sp>
      <p:sp>
        <p:nvSpPr>
          <p:cNvPr id="4" name="Slide Number Placeholder 3"/>
          <p:cNvSpPr>
            <a:spLocks noGrp="1"/>
          </p:cNvSpPr>
          <p:nvPr>
            <p:ph type="sldNum" sz="quarter" idx="5"/>
          </p:nvPr>
        </p:nvSpPr>
        <p:spPr/>
        <p:txBody>
          <a:bodyPr/>
          <a:lstStyle/>
          <a:p>
            <a:fld id="{0B67BDF7-E776-6644-B0FD-0131F7606DCF}" type="slidenum">
              <a:rPr lang="en-US" smtClean="0"/>
              <a:t>2</a:t>
            </a:fld>
            <a:endParaRPr lang="en-US"/>
          </a:p>
        </p:txBody>
      </p:sp>
    </p:spTree>
    <p:extLst>
      <p:ext uri="{BB962C8B-B14F-4D97-AF65-F5344CB8AC3E}">
        <p14:creationId xmlns:p14="http://schemas.microsoft.com/office/powerpoint/2010/main" val="29018708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a:defRPr/>
            </a:pPr>
            <a:fld id="{BE21A9E8-A9BC-4190-9B59-D4532E9828D4}" type="slidenum">
              <a:rPr lang="en-US" smtClean="0"/>
              <a:pPr>
                <a:defRPr/>
              </a:pPr>
              <a:t>3</a:t>
            </a:fld>
            <a:endParaRPr lang="en-US"/>
          </a:p>
        </p:txBody>
      </p:sp>
    </p:spTree>
    <p:extLst>
      <p:ext uri="{BB962C8B-B14F-4D97-AF65-F5344CB8AC3E}">
        <p14:creationId xmlns:p14="http://schemas.microsoft.com/office/powerpoint/2010/main" val="36539666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1" baseline="0"/>
          </a:p>
        </p:txBody>
      </p:sp>
      <p:sp>
        <p:nvSpPr>
          <p:cNvPr id="4" name="Slide Number Placeholder 3"/>
          <p:cNvSpPr>
            <a:spLocks noGrp="1"/>
          </p:cNvSpPr>
          <p:nvPr>
            <p:ph type="sldNum" sz="quarter" idx="10"/>
          </p:nvPr>
        </p:nvSpPr>
        <p:spPr/>
        <p:txBody>
          <a:bodyPr/>
          <a:lstStyle/>
          <a:p>
            <a:fld id="{F5D4CD6F-1255-46E6-BF72-5A35B2A81E88}" type="slidenum">
              <a:rPr lang="en-US" smtClean="0"/>
              <a:t>4</a:t>
            </a:fld>
            <a:endParaRPr lang="en-US"/>
          </a:p>
        </p:txBody>
      </p:sp>
    </p:spTree>
    <p:extLst>
      <p:ext uri="{BB962C8B-B14F-4D97-AF65-F5344CB8AC3E}">
        <p14:creationId xmlns:p14="http://schemas.microsoft.com/office/powerpoint/2010/main" val="18350024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a:solidFill>
                  <a:schemeClr val="tx1"/>
                </a:solidFill>
                <a:latin typeface="+mn-lt"/>
                <a:ea typeface="+mn-ea"/>
                <a:cs typeface="+mn-cs"/>
              </a:rPr>
              <a:t>This proposed research would be funded by the California Energy Commission (CEC) through its Natural Gas Research, which supports public interest R&amp;D investments in technologies and solutions that help the natural gas sector support California’s energy and environmental goals.</a:t>
            </a:r>
          </a:p>
          <a:p>
            <a:endParaRPr lang="en-US" sz="1600"/>
          </a:p>
          <a:p>
            <a:r>
              <a:rPr lang="en-US" sz="1600"/>
              <a:t>The FY 2019-2020 investment plan includes (environmental area):</a:t>
            </a:r>
          </a:p>
          <a:p>
            <a:r>
              <a:rPr lang="en-US" sz="1600"/>
              <a:t>“Further Characterizing Methane Emissions and Development of Residential Sector Mitigation Methods for Methane Leakage”</a:t>
            </a:r>
            <a:endParaRPr lang="en-US" sz="1600" b="0" baseline="0"/>
          </a:p>
        </p:txBody>
      </p:sp>
      <p:sp>
        <p:nvSpPr>
          <p:cNvPr id="4" name="Slide Number Placeholder 3"/>
          <p:cNvSpPr>
            <a:spLocks noGrp="1"/>
          </p:cNvSpPr>
          <p:nvPr>
            <p:ph type="sldNum" sz="quarter" idx="10"/>
          </p:nvPr>
        </p:nvSpPr>
        <p:spPr/>
        <p:txBody>
          <a:bodyPr/>
          <a:lstStyle/>
          <a:p>
            <a:fld id="{F5D4CD6F-1255-46E6-BF72-5A35B2A81E88}" type="slidenum">
              <a:rPr lang="en-US" smtClean="0"/>
              <a:t>5</a:t>
            </a:fld>
            <a:endParaRPr lang="en-US"/>
          </a:p>
        </p:txBody>
      </p:sp>
    </p:spTree>
    <p:extLst>
      <p:ext uri="{BB962C8B-B14F-4D97-AF65-F5344CB8AC3E}">
        <p14:creationId xmlns:p14="http://schemas.microsoft.com/office/powerpoint/2010/main" val="41506520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1" baseline="0"/>
          </a:p>
        </p:txBody>
      </p:sp>
      <p:sp>
        <p:nvSpPr>
          <p:cNvPr id="4" name="Slide Number Placeholder 3"/>
          <p:cNvSpPr>
            <a:spLocks noGrp="1"/>
          </p:cNvSpPr>
          <p:nvPr>
            <p:ph type="sldNum" sz="quarter" idx="10"/>
          </p:nvPr>
        </p:nvSpPr>
        <p:spPr/>
        <p:txBody>
          <a:bodyPr/>
          <a:lstStyle/>
          <a:p>
            <a:fld id="{F5D4CD6F-1255-46E6-BF72-5A35B2A81E88}" type="slidenum">
              <a:rPr lang="en-US" smtClean="0"/>
              <a:t>6</a:t>
            </a:fld>
            <a:endParaRPr lang="en-US"/>
          </a:p>
        </p:txBody>
      </p:sp>
    </p:spTree>
    <p:extLst>
      <p:ext uri="{BB962C8B-B14F-4D97-AF65-F5344CB8AC3E}">
        <p14:creationId xmlns:p14="http://schemas.microsoft.com/office/powerpoint/2010/main" val="32696134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1" baseline="0"/>
          </a:p>
        </p:txBody>
      </p:sp>
      <p:sp>
        <p:nvSpPr>
          <p:cNvPr id="4" name="Slide Number Placeholder 3"/>
          <p:cNvSpPr>
            <a:spLocks noGrp="1"/>
          </p:cNvSpPr>
          <p:nvPr>
            <p:ph type="sldNum" sz="quarter" idx="10"/>
          </p:nvPr>
        </p:nvSpPr>
        <p:spPr/>
        <p:txBody>
          <a:bodyPr/>
          <a:lstStyle/>
          <a:p>
            <a:fld id="{F5D4CD6F-1255-46E6-BF72-5A35B2A81E88}" type="slidenum">
              <a:rPr lang="en-US" smtClean="0"/>
              <a:t>7</a:t>
            </a:fld>
            <a:endParaRPr lang="en-US"/>
          </a:p>
        </p:txBody>
      </p:sp>
    </p:spTree>
    <p:extLst>
      <p:ext uri="{BB962C8B-B14F-4D97-AF65-F5344CB8AC3E}">
        <p14:creationId xmlns:p14="http://schemas.microsoft.com/office/powerpoint/2010/main" val="9449410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spcBef>
                <a:spcPts val="400"/>
              </a:spcBef>
              <a:buClr>
                <a:schemeClr val="tx2"/>
              </a:buClr>
              <a:buFont typeface="Arial" panose="020B0604020202020204" pitchFamily="34" charset="0"/>
              <a:buNone/>
            </a:pPr>
            <a:r>
              <a:rPr lang="en-US" sz="2000"/>
              <a:t>CEC study used quiescent whole-house CH4 emissions and measurements of individual components within a house to determine the EFs for inactive whole-house leakage and appliance pilot lights. Lebel and </a:t>
            </a:r>
            <a:r>
              <a:rPr lang="en-US" sz="2000" err="1"/>
              <a:t>Merrin</a:t>
            </a:r>
            <a:r>
              <a:rPr lang="en-US" sz="2000"/>
              <a:t> specifically focused on steady-state usage and transient emissions from NG powered appliances at homes. Together, these studies can be used to make estimates for beyond-the-meter CH4 emissions at the national scale.</a:t>
            </a:r>
          </a:p>
          <a:p>
            <a:pPr marL="0" indent="0">
              <a:spcBef>
                <a:spcPts val="400"/>
              </a:spcBef>
              <a:buClr>
                <a:schemeClr val="tx2"/>
              </a:buClr>
              <a:buFont typeface="Arial" panose="020B0604020202020204" pitchFamily="34" charset="0"/>
              <a:buNone/>
            </a:pPr>
            <a:endParaRPr lang="en-US" sz="2000"/>
          </a:p>
          <a:p>
            <a:pPr>
              <a:spcBef>
                <a:spcPts val="400"/>
              </a:spcBef>
              <a:buClr>
                <a:schemeClr val="tx2"/>
              </a:buClr>
            </a:pPr>
            <a:r>
              <a:rPr lang="en-US" sz="2000" i="1"/>
              <a:t>Highlights from Lebel et al. 2020 and </a:t>
            </a:r>
            <a:r>
              <a:rPr lang="en-US" sz="2000" i="1" err="1"/>
              <a:t>Merrin</a:t>
            </a:r>
            <a:r>
              <a:rPr lang="en-US" sz="2000" i="1"/>
              <a:t> et al. 2019</a:t>
            </a:r>
            <a:endParaRPr lang="en-US" sz="2000"/>
          </a:p>
          <a:p>
            <a:pPr marL="342900" indent="-342900">
              <a:spcBef>
                <a:spcPts val="400"/>
              </a:spcBef>
              <a:buClr>
                <a:schemeClr val="tx2"/>
              </a:buClr>
              <a:buFont typeface="Arial" panose="020B0604020202020204" pitchFamily="34" charset="0"/>
              <a:buChar char="•"/>
            </a:pPr>
            <a:r>
              <a:rPr lang="en-US" sz="2000"/>
              <a:t>Lebel et al. 2020 </a:t>
            </a:r>
          </a:p>
          <a:p>
            <a:pPr marL="1085850" lvl="1" indent="-342900">
              <a:spcBef>
                <a:spcPts val="400"/>
              </a:spcBef>
              <a:buClr>
                <a:schemeClr val="tx2"/>
              </a:buClr>
              <a:buFont typeface="Courier New" panose="02070309020205020404" pitchFamily="49" charset="0"/>
              <a:buChar char="o"/>
            </a:pPr>
            <a:r>
              <a:rPr lang="en-US" sz="1400"/>
              <a:t>Quantified transient (leaks, incomplete combustion) and steady state methane emissions from household natural gas water heaters (n=64 northern California homes)</a:t>
            </a:r>
          </a:p>
          <a:p>
            <a:pPr marL="1085850" lvl="1" indent="-342900">
              <a:spcBef>
                <a:spcPts val="400"/>
              </a:spcBef>
              <a:buClr>
                <a:schemeClr val="tx2"/>
              </a:buClr>
              <a:buFont typeface="Courier New" panose="02070309020205020404" pitchFamily="49" charset="0"/>
              <a:buChar char="o"/>
            </a:pPr>
            <a:r>
              <a:rPr lang="en-US" sz="1400"/>
              <a:t>Storage water heaters (SWH): emitted 0.39% methane of the SWH natural gas consumption</a:t>
            </a:r>
          </a:p>
          <a:p>
            <a:pPr lvl="1" indent="0">
              <a:spcBef>
                <a:spcPts val="400"/>
              </a:spcBef>
              <a:buClr>
                <a:schemeClr val="tx2"/>
              </a:buClr>
              <a:buNone/>
            </a:pPr>
            <a:r>
              <a:rPr lang="en-US" sz="1400"/>
              <a:t>                Tankless water heaters (TWH): emitted 0.93% methane of the TWH natural gas consumption</a:t>
            </a:r>
          </a:p>
          <a:p>
            <a:pPr marL="1085850" lvl="1" indent="-342900">
              <a:spcBef>
                <a:spcPts val="400"/>
              </a:spcBef>
              <a:buClr>
                <a:schemeClr val="tx2"/>
              </a:buClr>
              <a:buFont typeface="Courier New" panose="02070309020205020404" pitchFamily="49" charset="0"/>
              <a:buChar char="o"/>
            </a:pPr>
            <a:r>
              <a:rPr lang="en-US" sz="1400"/>
              <a:t>Nationally, water heaters emitted 0.40% methane of all natural gas consumed by these appliances</a:t>
            </a:r>
            <a:endParaRPr lang="en-US" sz="2000"/>
          </a:p>
          <a:p>
            <a:pPr marL="342900" indent="-342900">
              <a:spcBef>
                <a:spcPts val="400"/>
              </a:spcBef>
              <a:buClr>
                <a:schemeClr val="tx2"/>
              </a:buClr>
              <a:buFont typeface="Arial" panose="020B0604020202020204" pitchFamily="34" charset="0"/>
              <a:buChar char="•"/>
            </a:pPr>
            <a:r>
              <a:rPr lang="en-US" sz="2000" err="1"/>
              <a:t>Merrin</a:t>
            </a:r>
            <a:r>
              <a:rPr lang="en-US" sz="2000"/>
              <a:t> et al. 2019 </a:t>
            </a:r>
          </a:p>
          <a:p>
            <a:pPr marL="1085850" lvl="1" indent="-342900">
              <a:spcBef>
                <a:spcPts val="400"/>
              </a:spcBef>
              <a:buClr>
                <a:schemeClr val="tx2"/>
              </a:buClr>
              <a:buFont typeface="Courier New" panose="02070309020205020404" pitchFamily="49" charset="0"/>
              <a:buChar char="o"/>
            </a:pPr>
            <a:r>
              <a:rPr lang="en-US" sz="1400"/>
              <a:t>Measured unburned methane emissions from natural gas space heating, water heating, and cooking appliances (n=100 homes in Boston and Indianapolis)</a:t>
            </a:r>
          </a:p>
          <a:p>
            <a:pPr marL="1085850" lvl="1" indent="-342900">
              <a:spcBef>
                <a:spcPts val="400"/>
              </a:spcBef>
              <a:buClr>
                <a:schemeClr val="tx2"/>
              </a:buClr>
              <a:buFont typeface="Courier New" panose="02070309020205020404" pitchFamily="49" charset="0"/>
              <a:buChar char="o"/>
            </a:pPr>
            <a:r>
              <a:rPr lang="en-US" sz="1400"/>
              <a:t>U.S. residential natural gas appliances accounts for ∼0.1% of U.S. anthropogenic methane emissions</a:t>
            </a:r>
          </a:p>
          <a:p>
            <a:pPr marL="0" indent="0">
              <a:spcBef>
                <a:spcPts val="400"/>
              </a:spcBef>
              <a:buClr>
                <a:schemeClr val="tx2"/>
              </a:buClr>
              <a:buFont typeface="Arial" panose="020B0604020202020204" pitchFamily="34" charset="0"/>
              <a:buNone/>
            </a:pPr>
            <a:endParaRPr lang="en-US" sz="2000"/>
          </a:p>
          <a:p>
            <a:endParaRPr lang="en-US" sz="1600" b="0" baseline="0"/>
          </a:p>
        </p:txBody>
      </p:sp>
      <p:sp>
        <p:nvSpPr>
          <p:cNvPr id="4" name="Slide Number Placeholder 3"/>
          <p:cNvSpPr>
            <a:spLocks noGrp="1"/>
          </p:cNvSpPr>
          <p:nvPr>
            <p:ph type="sldNum" sz="quarter" idx="10"/>
          </p:nvPr>
        </p:nvSpPr>
        <p:spPr/>
        <p:txBody>
          <a:bodyPr/>
          <a:lstStyle/>
          <a:p>
            <a:fld id="{F5D4CD6F-1255-46E6-BF72-5A35B2A81E88}" type="slidenum">
              <a:rPr lang="en-US" smtClean="0"/>
              <a:t>8</a:t>
            </a:fld>
            <a:endParaRPr lang="en-US"/>
          </a:p>
        </p:txBody>
      </p:sp>
    </p:spTree>
    <p:extLst>
      <p:ext uri="{BB962C8B-B14F-4D97-AF65-F5344CB8AC3E}">
        <p14:creationId xmlns:p14="http://schemas.microsoft.com/office/powerpoint/2010/main" val="1621964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a:p>
        </p:txBody>
      </p:sp>
      <p:sp>
        <p:nvSpPr>
          <p:cNvPr id="4" name="Slide Number Placeholder 3"/>
          <p:cNvSpPr>
            <a:spLocks noGrp="1"/>
          </p:cNvSpPr>
          <p:nvPr>
            <p:ph type="sldNum" sz="quarter" idx="10"/>
          </p:nvPr>
        </p:nvSpPr>
        <p:spPr/>
        <p:txBody>
          <a:bodyPr/>
          <a:lstStyle/>
          <a:p>
            <a:fld id="{F5D4CD6F-1255-46E6-BF72-5A35B2A81E88}" type="slidenum">
              <a:rPr lang="en-US" smtClean="0"/>
              <a:t>9</a:t>
            </a:fld>
            <a:endParaRPr lang="en-US"/>
          </a:p>
        </p:txBody>
      </p:sp>
    </p:spTree>
    <p:extLst>
      <p:ext uri="{BB962C8B-B14F-4D97-AF65-F5344CB8AC3E}">
        <p14:creationId xmlns:p14="http://schemas.microsoft.com/office/powerpoint/2010/main" val="13237110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a:p>
          <a:p>
            <a:endParaRPr lang="en-US" sz="1600" b="0" baseline="0"/>
          </a:p>
        </p:txBody>
      </p:sp>
      <p:sp>
        <p:nvSpPr>
          <p:cNvPr id="4" name="Slide Number Placeholder 3"/>
          <p:cNvSpPr>
            <a:spLocks noGrp="1"/>
          </p:cNvSpPr>
          <p:nvPr>
            <p:ph type="sldNum" sz="quarter" idx="10"/>
          </p:nvPr>
        </p:nvSpPr>
        <p:spPr/>
        <p:txBody>
          <a:bodyPr/>
          <a:lstStyle/>
          <a:p>
            <a:fld id="{F5D4CD6F-1255-46E6-BF72-5A35B2A81E88}" type="slidenum">
              <a:rPr lang="en-US" smtClean="0"/>
              <a:t>10</a:t>
            </a:fld>
            <a:endParaRPr lang="en-US"/>
          </a:p>
        </p:txBody>
      </p:sp>
    </p:spTree>
    <p:extLst>
      <p:ext uri="{BB962C8B-B14F-4D97-AF65-F5344CB8AC3E}">
        <p14:creationId xmlns:p14="http://schemas.microsoft.com/office/powerpoint/2010/main" val="41871107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AutoNum type="arabicPeriod"/>
            </a:pPr>
            <a:endParaRPr lang="en-US" sz="1600" b="0" baseline="0"/>
          </a:p>
          <a:p>
            <a:pPr marL="342900" indent="-342900">
              <a:buAutoNum type="arabicPeriod"/>
            </a:pPr>
            <a:endParaRPr lang="en-US" sz="1600" b="0" baseline="0"/>
          </a:p>
        </p:txBody>
      </p:sp>
      <p:sp>
        <p:nvSpPr>
          <p:cNvPr id="4" name="Slide Number Placeholder 3"/>
          <p:cNvSpPr>
            <a:spLocks noGrp="1"/>
          </p:cNvSpPr>
          <p:nvPr>
            <p:ph type="sldNum" sz="quarter" idx="10"/>
          </p:nvPr>
        </p:nvSpPr>
        <p:spPr/>
        <p:txBody>
          <a:bodyPr/>
          <a:lstStyle/>
          <a:p>
            <a:fld id="{F5D4CD6F-1255-46E6-BF72-5A35B2A81E88}" type="slidenum">
              <a:rPr lang="en-US" smtClean="0"/>
              <a:t>11</a:t>
            </a:fld>
            <a:endParaRPr lang="en-US"/>
          </a:p>
        </p:txBody>
      </p:sp>
    </p:spTree>
    <p:extLst>
      <p:ext uri="{BB962C8B-B14F-4D97-AF65-F5344CB8AC3E}">
        <p14:creationId xmlns:p14="http://schemas.microsoft.com/office/powerpoint/2010/main" val="34067846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a:p>
        </p:txBody>
      </p:sp>
      <p:sp>
        <p:nvSpPr>
          <p:cNvPr id="4" name="Slide Number Placeholder 3"/>
          <p:cNvSpPr>
            <a:spLocks noGrp="1"/>
          </p:cNvSpPr>
          <p:nvPr>
            <p:ph type="sldNum" sz="quarter" idx="10"/>
          </p:nvPr>
        </p:nvSpPr>
        <p:spPr/>
        <p:txBody>
          <a:bodyPr/>
          <a:lstStyle/>
          <a:p>
            <a:fld id="{F5D4CD6F-1255-46E6-BF72-5A35B2A81E88}" type="slidenum">
              <a:rPr lang="en-US" smtClean="0"/>
              <a:t>12</a:t>
            </a:fld>
            <a:endParaRPr lang="en-US"/>
          </a:p>
        </p:txBody>
      </p:sp>
    </p:spTree>
    <p:extLst>
      <p:ext uri="{BB962C8B-B14F-4D97-AF65-F5344CB8AC3E}">
        <p14:creationId xmlns:p14="http://schemas.microsoft.com/office/powerpoint/2010/main" val="23237158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a:t>Inventory dimensions backwards and forward as we look into electrification</a:t>
            </a:r>
          </a:p>
          <a:p>
            <a:endParaRPr lang="en-US" sz="1600" b="0" baseline="0"/>
          </a:p>
        </p:txBody>
      </p:sp>
      <p:sp>
        <p:nvSpPr>
          <p:cNvPr id="4" name="Slide Number Placeholder 3"/>
          <p:cNvSpPr>
            <a:spLocks noGrp="1"/>
          </p:cNvSpPr>
          <p:nvPr>
            <p:ph type="sldNum" sz="quarter" idx="10"/>
          </p:nvPr>
        </p:nvSpPr>
        <p:spPr/>
        <p:txBody>
          <a:bodyPr/>
          <a:lstStyle/>
          <a:p>
            <a:fld id="{F5D4CD6F-1255-46E6-BF72-5A35B2A81E88}" type="slidenum">
              <a:rPr lang="en-US" smtClean="0"/>
              <a:t>13</a:t>
            </a:fld>
            <a:endParaRPr lang="en-US"/>
          </a:p>
        </p:txBody>
      </p:sp>
    </p:spTree>
    <p:extLst>
      <p:ext uri="{BB962C8B-B14F-4D97-AF65-F5344CB8AC3E}">
        <p14:creationId xmlns:p14="http://schemas.microsoft.com/office/powerpoint/2010/main" val="8820137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667625" y="1990725"/>
            <a:ext cx="17697450" cy="9955213"/>
          </a:xfrm>
        </p:spPr>
      </p:sp>
      <p:sp>
        <p:nvSpPr>
          <p:cNvPr id="3" name="Notes Placeholder 2"/>
          <p:cNvSpPr>
            <a:spLocks noGrp="1"/>
          </p:cNvSpPr>
          <p:nvPr>
            <p:ph type="body" idx="1"/>
          </p:nvPr>
        </p:nvSpPr>
        <p:spPr/>
        <p:txBody>
          <a:bodyPr/>
          <a:lstStyle/>
          <a:p>
            <a:pPr>
              <a:defRPr/>
            </a:pPr>
            <a:r>
              <a:rPr lang="en-US">
                <a:solidFill>
                  <a:srgbClr val="000000"/>
                </a:solidFill>
                <a:cs typeface="Calibri"/>
              </a:rPr>
              <a:t>There are three ways to provide feedback to the discussion questions:</a:t>
            </a:r>
            <a:endParaRPr lang="en-US" sz="1200">
              <a:solidFill>
                <a:srgbClr val="000000"/>
              </a:solidFill>
              <a:cs typeface="Calibri"/>
            </a:endParaRPr>
          </a:p>
          <a:p>
            <a:r>
              <a:rPr lang="en-US">
                <a:cs typeface="Calibri"/>
              </a:rPr>
              <a:t>1. Use the raise hand function. If you are on the phone it is *9 to raise your hand and *6 to unmute. Please introduce yourself by stating your name and affiliation</a:t>
            </a:r>
          </a:p>
          <a:p>
            <a:r>
              <a:rPr lang="en-US">
                <a:cs typeface="Calibri"/>
              </a:rPr>
              <a:t>2. You can also submit your comments in the Q&amp;A function on Zoom. Please do not use the chat function for this. Please explicitly note which discussion question you are commenting on to help Alex correlate the comments to the appropriate discussion question. Also please include your name and affiliation. </a:t>
            </a:r>
          </a:p>
          <a:p>
            <a:r>
              <a:rPr lang="en-US">
                <a:cs typeface="Calibri"/>
              </a:rPr>
              <a:t>3. You can also submit your comments in written form to the docket. Directions are located on this slide and in the notice for the workshop. Please submit by March 27, 5pm</a:t>
            </a:r>
          </a:p>
          <a:p>
            <a:endParaRPr lang="en-US">
              <a:cs typeface="Calibri"/>
            </a:endParaRPr>
          </a:p>
          <a:p>
            <a:r>
              <a:rPr lang="en-US">
                <a:cs typeface="Calibri"/>
              </a:rPr>
              <a:t>And please note that </a:t>
            </a:r>
            <a:r>
              <a:rPr lang="en-US"/>
              <a:t>all input from today’s workshop plus any written comments submitted to the docket will inform the final development of this funding opportunity. </a:t>
            </a:r>
            <a:endParaRPr lang="en-US">
              <a:cs typeface="Calibri"/>
            </a:endParaRPr>
          </a:p>
          <a:p>
            <a:endParaRPr lang="en-US">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0B67BDF7-E776-6644-B0FD-0131F7606DCF}" type="slidenum">
              <a:rPr lang="en-US" smtClean="0"/>
              <a:t>14</a:t>
            </a:fld>
            <a:endParaRPr lang="en-US"/>
          </a:p>
        </p:txBody>
      </p:sp>
    </p:spTree>
    <p:extLst>
      <p:ext uri="{BB962C8B-B14F-4D97-AF65-F5344CB8AC3E}">
        <p14:creationId xmlns:p14="http://schemas.microsoft.com/office/powerpoint/2010/main" val="35504440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a:t>The CEC encourages use of its electronic commenting system.</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600"/>
              <a:t>Written comments may be submitted by email. Include docket number 19-ERDD-01 and “Research to Improve Characterization of Methane Emissions from California’s Residential Sector” in the subject line and email to docket@energy.ca.gov.</a:t>
            </a:r>
            <a:endParaRPr lang="en-US" sz="1600" b="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600" b="0"/>
          </a:p>
        </p:txBody>
      </p:sp>
      <p:sp>
        <p:nvSpPr>
          <p:cNvPr id="4" name="Slide Number Placeholder 3"/>
          <p:cNvSpPr>
            <a:spLocks noGrp="1"/>
          </p:cNvSpPr>
          <p:nvPr>
            <p:ph type="sldNum" sz="quarter" idx="10"/>
          </p:nvPr>
        </p:nvSpPr>
        <p:spPr/>
        <p:txBody>
          <a:bodyPr/>
          <a:lstStyle/>
          <a:p>
            <a:pPr>
              <a:defRPr/>
            </a:pPr>
            <a:fld id="{BE21A9E8-A9BC-4190-9B59-D4532E9828D4}" type="slidenum">
              <a:rPr lang="en-US" smtClean="0"/>
              <a:pPr>
                <a:defRPr/>
              </a:pPr>
              <a:t>16</a:t>
            </a:fld>
            <a:endParaRPr lang="en-US"/>
          </a:p>
        </p:txBody>
      </p:sp>
    </p:spTree>
    <p:extLst>
      <p:ext uri="{BB962C8B-B14F-4D97-AF65-F5344CB8AC3E}">
        <p14:creationId xmlns:p14="http://schemas.microsoft.com/office/powerpoint/2010/main" val="83103619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l="60000" r="-60000"/>
          </a:stretch>
        </a:blipFill>
        <a:effectLst/>
      </p:bgPr>
    </p:bg>
    <p:spTree>
      <p:nvGrpSpPr>
        <p:cNvPr id="1" name=""/>
        <p:cNvGrpSpPr/>
        <p:nvPr/>
      </p:nvGrpSpPr>
      <p:grpSpPr>
        <a:xfrm>
          <a:off x="0" y="0"/>
          <a:ext cx="0" cy="0"/>
          <a:chOff x="0" y="0"/>
          <a:chExt cx="0" cy="0"/>
        </a:xfrm>
      </p:grpSpPr>
      <p:sp>
        <p:nvSpPr>
          <p:cNvPr id="25" name="Rectangle 1"/>
          <p:cNvSpPr/>
          <p:nvPr/>
        </p:nvSpPr>
        <p:spPr>
          <a:xfrm>
            <a:off x="3886200" y="0"/>
            <a:ext cx="360045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363855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3638550 w 723900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9525 w 3600450"/>
              <a:gd name="connsiteY3" fmla="*/ 5133975 h 5143500"/>
              <a:gd name="connsiteX4" fmla="*/ 0 w 360045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0 w 3600450"/>
              <a:gd name="connsiteY3" fmla="*/ 5133975 h 5143500"/>
              <a:gd name="connsiteX4" fmla="*/ 0 w 360045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0450" h="5143500">
                <a:moveTo>
                  <a:pt x="0" y="0"/>
                </a:moveTo>
                <a:lnTo>
                  <a:pt x="3600450" y="0"/>
                </a:lnTo>
                <a:lnTo>
                  <a:pt x="2276475" y="5143500"/>
                </a:lnTo>
                <a:lnTo>
                  <a:pt x="0" y="5133975"/>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1"/>
          <p:cNvSpPr/>
          <p:nvPr/>
        </p:nvSpPr>
        <p:spPr>
          <a:xfrm>
            <a:off x="0" y="0"/>
            <a:ext cx="7239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9000" h="5143500">
                <a:moveTo>
                  <a:pt x="0" y="0"/>
                </a:moveTo>
                <a:lnTo>
                  <a:pt x="7239000" y="0"/>
                </a:lnTo>
                <a:lnTo>
                  <a:pt x="5915025" y="5143500"/>
                </a:lnTo>
                <a:lnTo>
                  <a:pt x="0" y="514350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800" y="438150"/>
            <a:ext cx="1383791" cy="1219200"/>
          </a:xfrm>
          <a:prstGeom prst="rect">
            <a:avLst/>
          </a:prstGeom>
        </p:spPr>
      </p:pic>
      <p:sp>
        <p:nvSpPr>
          <p:cNvPr id="28" name="TextBox 27"/>
          <p:cNvSpPr txBox="1"/>
          <p:nvPr/>
        </p:nvSpPr>
        <p:spPr>
          <a:xfrm>
            <a:off x="1688591" y="462081"/>
            <a:ext cx="5029200" cy="1107996"/>
          </a:xfrm>
          <a:prstGeom prst="rect">
            <a:avLst/>
          </a:prstGeom>
          <a:noFill/>
        </p:spPr>
        <p:txBody>
          <a:bodyPr wrap="square" rtlCol="0">
            <a:spAutoFit/>
          </a:bodyPr>
          <a:lstStyle/>
          <a:p>
            <a:r>
              <a:rPr lang="en-US" sz="2200">
                <a:solidFill>
                  <a:schemeClr val="bg1"/>
                </a:solidFill>
                <a:latin typeface="Century Gothic" panose="020B0502020202020204" pitchFamily="34" charset="0"/>
              </a:rPr>
              <a:t>California</a:t>
            </a:r>
          </a:p>
          <a:p>
            <a:r>
              <a:rPr lang="en-US" sz="2200">
                <a:solidFill>
                  <a:schemeClr val="bg1"/>
                </a:solidFill>
                <a:latin typeface="Century Gothic" panose="020B0502020202020204" pitchFamily="34" charset="0"/>
              </a:rPr>
              <a:t>Energy Commission</a:t>
            </a:r>
          </a:p>
          <a:p>
            <a:r>
              <a:rPr lang="en-US" sz="2200">
                <a:solidFill>
                  <a:schemeClr val="bg1"/>
                </a:solidFill>
                <a:latin typeface="Century Gothic" panose="020B0502020202020204" pitchFamily="34" charset="0"/>
              </a:rPr>
              <a:t>Research &amp; Development</a:t>
            </a:r>
          </a:p>
        </p:txBody>
      </p:sp>
      <p:sp>
        <p:nvSpPr>
          <p:cNvPr id="29" name="TextBox 28"/>
          <p:cNvSpPr txBox="1"/>
          <p:nvPr/>
        </p:nvSpPr>
        <p:spPr>
          <a:xfrm>
            <a:off x="304800" y="2038350"/>
            <a:ext cx="5867400" cy="646331"/>
          </a:xfrm>
          <a:prstGeom prst="rect">
            <a:avLst/>
          </a:prstGeom>
          <a:noFill/>
        </p:spPr>
        <p:txBody>
          <a:bodyPr wrap="square" rtlCol="0">
            <a:spAutoFit/>
          </a:bodyPr>
          <a:lstStyle/>
          <a:p>
            <a:r>
              <a:rPr lang="en-US" sz="3600">
                <a:solidFill>
                  <a:schemeClr val="bg1"/>
                </a:solidFill>
                <a:latin typeface="Segoe UI Semibold" panose="020B0702040204020203" pitchFamily="34" charset="0"/>
              </a:rPr>
              <a:t>TITLE OF PRESENTATION</a:t>
            </a:r>
          </a:p>
        </p:txBody>
      </p:sp>
      <p:sp>
        <p:nvSpPr>
          <p:cNvPr id="30" name="TextBox 29"/>
          <p:cNvSpPr txBox="1"/>
          <p:nvPr/>
        </p:nvSpPr>
        <p:spPr>
          <a:xfrm>
            <a:off x="330437" y="2643143"/>
            <a:ext cx="4343400" cy="400110"/>
          </a:xfrm>
          <a:prstGeom prst="rect">
            <a:avLst/>
          </a:prstGeom>
          <a:noFill/>
        </p:spPr>
        <p:txBody>
          <a:bodyPr wrap="square" rtlCol="0">
            <a:spAutoFit/>
          </a:bodyPr>
          <a:lstStyle/>
          <a:p>
            <a:r>
              <a:rPr lang="en-US" sz="2000">
                <a:solidFill>
                  <a:schemeClr val="accent5"/>
                </a:solidFill>
                <a:latin typeface="Segoe UI" panose="020B0502040204020203" pitchFamily="34" charset="0"/>
                <a:ea typeface="Segoe UI" panose="020B0502040204020203" pitchFamily="34" charset="0"/>
                <a:cs typeface="Segoe UI" panose="020B0502040204020203" pitchFamily="34" charset="0"/>
              </a:rPr>
              <a:t>Name of Presenter</a:t>
            </a:r>
          </a:p>
        </p:txBody>
      </p:sp>
      <p:sp>
        <p:nvSpPr>
          <p:cNvPr id="31" name="TextBox 30"/>
          <p:cNvSpPr txBox="1"/>
          <p:nvPr/>
        </p:nvSpPr>
        <p:spPr>
          <a:xfrm>
            <a:off x="329184" y="2952750"/>
            <a:ext cx="5157216" cy="400110"/>
          </a:xfrm>
          <a:prstGeom prst="rect">
            <a:avLst/>
          </a:prstGeom>
          <a:noFill/>
        </p:spPr>
        <p:txBody>
          <a:bodyPr wrap="square" rtlCol="0">
            <a:spAutoFit/>
          </a:bodyPr>
          <a:lstStyle/>
          <a:p>
            <a:r>
              <a:rPr lang="en-US" sz="2000">
                <a:solidFill>
                  <a:schemeClr val="accent5"/>
                </a:solidFill>
                <a:latin typeface="Segoe UI" panose="020B0502040204020203" pitchFamily="34" charset="0"/>
                <a:ea typeface="Segoe UI" panose="020B0502040204020203" pitchFamily="34" charset="0"/>
                <a:cs typeface="Segoe UI" panose="020B0502040204020203" pitchFamily="34" charset="0"/>
              </a:rPr>
              <a:t>Energy Research and Development Division</a:t>
            </a:r>
          </a:p>
        </p:txBody>
      </p:sp>
      <p:sp>
        <p:nvSpPr>
          <p:cNvPr id="32" name="TextBox 31"/>
          <p:cNvSpPr txBox="1"/>
          <p:nvPr/>
        </p:nvSpPr>
        <p:spPr>
          <a:xfrm>
            <a:off x="304800" y="4019550"/>
            <a:ext cx="4343400" cy="861774"/>
          </a:xfrm>
          <a:prstGeom prst="rect">
            <a:avLst/>
          </a:prstGeom>
          <a:noFill/>
        </p:spPr>
        <p:txBody>
          <a:bodyPr wrap="square" rtlCol="0">
            <a:spAutoFit/>
          </a:bodyPr>
          <a:lstStyle/>
          <a:p>
            <a:r>
              <a:rPr lang="en-US" sz="1600">
                <a:solidFill>
                  <a:schemeClr val="bg1"/>
                </a:solidFill>
                <a:latin typeface="Segoe UI" panose="020B0502040204020203" pitchFamily="34" charset="0"/>
                <a:ea typeface="Segoe UI" panose="020B0502040204020203" pitchFamily="34" charset="0"/>
                <a:cs typeface="Segoe UI" panose="020B0502040204020203" pitchFamily="34" charset="0"/>
              </a:rPr>
              <a:t>Title of conference/meeting</a:t>
            </a:r>
          </a:p>
          <a:p>
            <a:r>
              <a:rPr lang="en-US" sz="1600">
                <a:solidFill>
                  <a:schemeClr val="bg1"/>
                </a:solidFill>
                <a:latin typeface="Segoe UI" panose="020B0502040204020203" pitchFamily="34" charset="0"/>
                <a:ea typeface="Segoe UI" panose="020B0502040204020203" pitchFamily="34" charset="0"/>
                <a:cs typeface="Segoe UI" panose="020B0502040204020203" pitchFamily="34" charset="0"/>
              </a:rPr>
              <a:t>Location presentation was given</a:t>
            </a:r>
          </a:p>
          <a:p>
            <a:r>
              <a:rPr lang="en-US" sz="1600">
                <a:solidFill>
                  <a:schemeClr val="bg1"/>
                </a:solidFill>
                <a:latin typeface="Segoe UI" panose="020B0502040204020203" pitchFamily="34" charset="0"/>
                <a:ea typeface="Segoe UI" panose="020B0502040204020203" pitchFamily="34" charset="0"/>
                <a:cs typeface="Segoe UI" panose="020B0502040204020203" pitchFamily="34" charset="0"/>
              </a:rPr>
              <a:t>Date of meeting</a:t>
            </a:r>
          </a:p>
        </p:txBody>
      </p:sp>
      <p:cxnSp>
        <p:nvCxnSpPr>
          <p:cNvPr id="33" name="Straight Connector 32"/>
          <p:cNvCxnSpPr/>
          <p:nvPr/>
        </p:nvCxnSpPr>
        <p:spPr>
          <a:xfrm>
            <a:off x="381000" y="3695700"/>
            <a:ext cx="5638800" cy="0"/>
          </a:xfrm>
          <a:prstGeom prst="line">
            <a:avLst/>
          </a:prstGeom>
          <a:ln w="28575">
            <a:solidFill>
              <a:schemeClr val="bg1"/>
            </a:solidFill>
          </a:ln>
        </p:spPr>
        <p:style>
          <a:lnRef idx="1">
            <a:schemeClr val="dk1"/>
          </a:lnRef>
          <a:fillRef idx="0">
            <a:schemeClr val="dk1"/>
          </a:fillRef>
          <a:effectRef idx="0">
            <a:schemeClr val="dk1"/>
          </a:effectRef>
          <a:fontRef idx="minor">
            <a:schemeClr val="tx1"/>
          </a:fontRef>
        </p:style>
      </p:cxnSp>
      <p:sp>
        <p:nvSpPr>
          <p:cNvPr id="11" name="Rectangle 1"/>
          <p:cNvSpPr/>
          <p:nvPr userDrawn="1"/>
        </p:nvSpPr>
        <p:spPr>
          <a:xfrm>
            <a:off x="3886200" y="0"/>
            <a:ext cx="360045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363855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3638550 w 723900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9525 w 3600450"/>
              <a:gd name="connsiteY3" fmla="*/ 5133975 h 5143500"/>
              <a:gd name="connsiteX4" fmla="*/ 0 w 360045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0 w 3600450"/>
              <a:gd name="connsiteY3" fmla="*/ 5133975 h 5143500"/>
              <a:gd name="connsiteX4" fmla="*/ 0 w 360045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0450" h="5143500">
                <a:moveTo>
                  <a:pt x="0" y="0"/>
                </a:moveTo>
                <a:lnTo>
                  <a:pt x="3600450" y="0"/>
                </a:lnTo>
                <a:lnTo>
                  <a:pt x="2276475" y="5143500"/>
                </a:lnTo>
                <a:lnTo>
                  <a:pt x="0" y="5133975"/>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
          <p:cNvSpPr/>
          <p:nvPr userDrawn="1"/>
        </p:nvSpPr>
        <p:spPr>
          <a:xfrm>
            <a:off x="0" y="0"/>
            <a:ext cx="7239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9000" h="5143500">
                <a:moveTo>
                  <a:pt x="0" y="0"/>
                </a:moveTo>
                <a:lnTo>
                  <a:pt x="7239000" y="0"/>
                </a:lnTo>
                <a:lnTo>
                  <a:pt x="5915025" y="5143500"/>
                </a:lnTo>
                <a:lnTo>
                  <a:pt x="0" y="514350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04800" y="438150"/>
            <a:ext cx="1383791" cy="1219200"/>
          </a:xfrm>
          <a:prstGeom prst="rect">
            <a:avLst/>
          </a:prstGeom>
        </p:spPr>
      </p:pic>
      <p:sp>
        <p:nvSpPr>
          <p:cNvPr id="14" name="TextBox 13"/>
          <p:cNvSpPr txBox="1"/>
          <p:nvPr userDrawn="1"/>
        </p:nvSpPr>
        <p:spPr>
          <a:xfrm>
            <a:off x="1688591" y="800635"/>
            <a:ext cx="5029200" cy="430887"/>
          </a:xfrm>
          <a:prstGeom prst="rect">
            <a:avLst/>
          </a:prstGeom>
          <a:noFill/>
        </p:spPr>
        <p:txBody>
          <a:bodyPr wrap="square" rtlCol="0">
            <a:spAutoFit/>
          </a:bodyPr>
          <a:lstStyle/>
          <a:p>
            <a:r>
              <a:rPr lang="en-US" sz="2200">
                <a:solidFill>
                  <a:schemeClr val="bg1"/>
                </a:solidFill>
                <a:latin typeface="Century Gothic" panose="020B0502020202020204" pitchFamily="34" charset="0"/>
              </a:rPr>
              <a:t>California Energy Commission</a:t>
            </a:r>
          </a:p>
        </p:txBody>
      </p:sp>
      <p:sp>
        <p:nvSpPr>
          <p:cNvPr id="17" name="TextBox 16"/>
          <p:cNvSpPr txBox="1"/>
          <p:nvPr userDrawn="1"/>
        </p:nvSpPr>
        <p:spPr>
          <a:xfrm>
            <a:off x="381000" y="2952750"/>
            <a:ext cx="5157216" cy="400110"/>
          </a:xfrm>
          <a:prstGeom prst="rect">
            <a:avLst/>
          </a:prstGeom>
          <a:noFill/>
        </p:spPr>
        <p:txBody>
          <a:bodyPr wrap="square" rtlCol="0">
            <a:spAutoFit/>
          </a:bodyPr>
          <a:lstStyle/>
          <a:p>
            <a:r>
              <a:rPr lang="en-US" sz="2000">
                <a:solidFill>
                  <a:schemeClr val="accent5"/>
                </a:solidFill>
                <a:latin typeface="Segoe UI" panose="020B0502040204020203" pitchFamily="34" charset="0"/>
                <a:ea typeface="Segoe UI" panose="020B0502040204020203" pitchFamily="34" charset="0"/>
                <a:cs typeface="Segoe UI" panose="020B0502040204020203" pitchFamily="34" charset="0"/>
              </a:rPr>
              <a:t>Chair Robert B. Weisenmiller</a:t>
            </a:r>
          </a:p>
        </p:txBody>
      </p:sp>
      <p:cxnSp>
        <p:nvCxnSpPr>
          <p:cNvPr id="19" name="Straight Connector 18"/>
          <p:cNvCxnSpPr/>
          <p:nvPr userDrawn="1"/>
        </p:nvCxnSpPr>
        <p:spPr>
          <a:xfrm>
            <a:off x="381000" y="3695700"/>
            <a:ext cx="5638800" cy="0"/>
          </a:xfrm>
          <a:prstGeom prst="line">
            <a:avLst/>
          </a:prstGeom>
          <a:ln w="28575">
            <a:solidFill>
              <a:schemeClr val="bg1"/>
            </a:solidFill>
          </a:ln>
        </p:spPr>
        <p:style>
          <a:lnRef idx="1">
            <a:schemeClr val="dk1"/>
          </a:lnRef>
          <a:fillRef idx="0">
            <a:schemeClr val="dk1"/>
          </a:fillRef>
          <a:effectRef idx="0">
            <a:schemeClr val="dk1"/>
          </a:effectRef>
          <a:fontRef idx="minor">
            <a:schemeClr val="tx1"/>
          </a:fontRef>
        </p:style>
      </p:cxnSp>
      <p:sp>
        <p:nvSpPr>
          <p:cNvPr id="3" name="Text Placeholder 2"/>
          <p:cNvSpPr>
            <a:spLocks noGrp="1"/>
          </p:cNvSpPr>
          <p:nvPr>
            <p:ph type="body" sz="quarter" idx="10"/>
          </p:nvPr>
        </p:nvSpPr>
        <p:spPr>
          <a:xfrm>
            <a:off x="381000" y="1885950"/>
            <a:ext cx="6019800" cy="757238"/>
          </a:xfrm>
        </p:spPr>
        <p:txBody>
          <a:bodyPr>
            <a:noAutofit/>
          </a:bodyPr>
          <a:lstStyle>
            <a:lvl1pPr>
              <a:defRPr sz="3600" b="1">
                <a:solidFill>
                  <a:schemeClr val="bg1"/>
                </a:solidFill>
                <a:latin typeface="+mj-lt"/>
              </a:defRPr>
            </a:lvl1pPr>
          </a:lstStyle>
          <a:p>
            <a:pPr lvl="0"/>
            <a:r>
              <a:rPr lang="en-US"/>
              <a:t>Click to edit Master text styles</a:t>
            </a:r>
          </a:p>
        </p:txBody>
      </p:sp>
      <p:sp>
        <p:nvSpPr>
          <p:cNvPr id="5" name="Text Placeholder 4"/>
          <p:cNvSpPr>
            <a:spLocks noGrp="1"/>
          </p:cNvSpPr>
          <p:nvPr>
            <p:ph type="body" sz="quarter" idx="11"/>
          </p:nvPr>
        </p:nvSpPr>
        <p:spPr>
          <a:xfrm>
            <a:off x="381000" y="2633662"/>
            <a:ext cx="5638800" cy="319088"/>
          </a:xfrm>
        </p:spPr>
        <p:txBody>
          <a:bodyPr>
            <a:noAutofit/>
          </a:bodyPr>
          <a:lstStyle>
            <a:lvl1pPr>
              <a:defRPr sz="2000">
                <a:solidFill>
                  <a:schemeClr val="accent5"/>
                </a:solidFill>
              </a:defRPr>
            </a:lvl1pPr>
          </a:lstStyle>
          <a:p>
            <a:pPr lvl="0"/>
            <a:r>
              <a:rPr lang="en-US"/>
              <a:t>Click to edit Master text styles</a:t>
            </a:r>
          </a:p>
        </p:txBody>
      </p:sp>
      <p:sp>
        <p:nvSpPr>
          <p:cNvPr id="24" name="Text Placeholder 4"/>
          <p:cNvSpPr>
            <a:spLocks noGrp="1"/>
          </p:cNvSpPr>
          <p:nvPr>
            <p:ph type="body" sz="quarter" idx="12"/>
          </p:nvPr>
        </p:nvSpPr>
        <p:spPr>
          <a:xfrm>
            <a:off x="371475" y="4005262"/>
            <a:ext cx="4581525" cy="319088"/>
          </a:xfrm>
        </p:spPr>
        <p:txBody>
          <a:bodyPr>
            <a:noAutofit/>
          </a:bodyPr>
          <a:lstStyle>
            <a:lvl1pPr>
              <a:defRPr sz="160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4765770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0" indent="0">
              <a:buFont typeface="Arial" panose="020B0604020202020204" pitchFamily="34" charset="0"/>
              <a:buNone/>
              <a:defRPr sz="2600">
                <a:solidFill>
                  <a:schemeClr val="tx2"/>
                </a:solidFill>
              </a:defRPr>
            </a:lvl1pPr>
            <a:lvl2pPr marL="742950" indent="-285750">
              <a:buFontTx/>
              <a:buBlip>
                <a:blip r:embed="rId2"/>
              </a:buBlip>
              <a:defRPr sz="2400">
                <a:solidFill>
                  <a:schemeClr val="tx2"/>
                </a:solidFill>
              </a:defRPr>
            </a:lvl2pPr>
            <a:lvl3pPr marL="1143000" indent="-228600">
              <a:buFontTx/>
              <a:buBlip>
                <a:blip r:embed="rId2"/>
              </a:buBlip>
              <a:defRPr sz="2000">
                <a:solidFill>
                  <a:schemeClr val="tx2"/>
                </a:solidFill>
              </a:defRPr>
            </a:lvl3pPr>
            <a:lvl4pPr marL="1600200" indent="-228600">
              <a:buFontTx/>
              <a:buBlip>
                <a:blip r:embed="rId2"/>
              </a:buBlip>
              <a:defRPr sz="1800">
                <a:solidFill>
                  <a:schemeClr val="tx2"/>
                </a:solidFill>
              </a:defRPr>
            </a:lvl4pPr>
            <a:lvl5pPr marL="2057400" indent="-228600">
              <a:buFontTx/>
              <a:buBlip>
                <a:blip r:embed="rId2"/>
              </a:buBlip>
              <a:defRPr sz="160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346066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Slide Number Placeholder 5"/>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4993828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marL="0" indent="0">
              <a:buFont typeface="Arial" panose="020B0604020202020204" pitchFamily="34" charset="0"/>
              <a:buNone/>
              <a:defRPr sz="2000"/>
            </a:lvl1pPr>
            <a:lvl2pPr marL="742950" indent="-285750">
              <a:buFontTx/>
              <a:buBlip>
                <a:blip r:embed="rId2"/>
              </a:buBlip>
              <a:defRPr sz="2400"/>
            </a:lvl2pPr>
            <a:lvl3pPr marL="1143000" indent="-228600">
              <a:buFontTx/>
              <a:buBlip>
                <a:blip r:embed="rId2"/>
              </a:buBlip>
              <a:defRPr sz="2000"/>
            </a:lvl3pPr>
            <a:lvl4pPr marL="1600200" indent="-228600">
              <a:buFontTx/>
              <a:buBlip>
                <a:blip r:embed="rId2"/>
              </a:buBlip>
              <a:defRPr sz="1800"/>
            </a:lvl4pPr>
            <a:lvl5pPr marL="2057400" indent="-228600">
              <a:buFontTx/>
              <a:buBlip>
                <a:blip r:embed="rId2"/>
              </a:buBlip>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603742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normAutofit/>
          </a:bodyPr>
          <a:lstStyle>
            <a:lvl1pPr marL="0" indent="0">
              <a:buNone/>
              <a:defRPr sz="2000" b="0">
                <a:latin typeface="Segoe UI Semibold" panose="020B07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normAutofit/>
          </a:bodyPr>
          <a:lstStyle>
            <a:lvl1pPr marL="0" indent="0">
              <a:buNone/>
              <a:defRPr sz="2000" b="0">
                <a:latin typeface="Segoe UI Semibold" panose="020B07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38843435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3809451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2283605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90515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l="60000" r="-60000"/>
          </a:stretch>
        </a:blipFill>
        <a:effectLst/>
      </p:bgPr>
    </p:bg>
    <p:spTree>
      <p:nvGrpSpPr>
        <p:cNvPr id="1" name=""/>
        <p:cNvGrpSpPr/>
        <p:nvPr/>
      </p:nvGrpSpPr>
      <p:grpSpPr>
        <a:xfrm>
          <a:off x="0" y="0"/>
          <a:ext cx="0" cy="0"/>
          <a:chOff x="0" y="0"/>
          <a:chExt cx="0" cy="0"/>
        </a:xfrm>
      </p:grpSpPr>
      <p:sp>
        <p:nvSpPr>
          <p:cNvPr id="25" name="Rectangle 1"/>
          <p:cNvSpPr/>
          <p:nvPr/>
        </p:nvSpPr>
        <p:spPr>
          <a:xfrm>
            <a:off x="3886200" y="0"/>
            <a:ext cx="360045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363855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3638550 w 723900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9525 w 3600450"/>
              <a:gd name="connsiteY3" fmla="*/ 5133975 h 5143500"/>
              <a:gd name="connsiteX4" fmla="*/ 0 w 360045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0 w 3600450"/>
              <a:gd name="connsiteY3" fmla="*/ 5133975 h 5143500"/>
              <a:gd name="connsiteX4" fmla="*/ 0 w 360045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0450" h="5143500">
                <a:moveTo>
                  <a:pt x="0" y="0"/>
                </a:moveTo>
                <a:lnTo>
                  <a:pt x="3600450" y="0"/>
                </a:lnTo>
                <a:lnTo>
                  <a:pt x="2276475" y="5143500"/>
                </a:lnTo>
                <a:lnTo>
                  <a:pt x="0" y="5133975"/>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1"/>
          <p:cNvSpPr/>
          <p:nvPr/>
        </p:nvSpPr>
        <p:spPr>
          <a:xfrm>
            <a:off x="0" y="0"/>
            <a:ext cx="7239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9000" h="5143500">
                <a:moveTo>
                  <a:pt x="0" y="0"/>
                </a:moveTo>
                <a:lnTo>
                  <a:pt x="7239000" y="0"/>
                </a:lnTo>
                <a:lnTo>
                  <a:pt x="5915025" y="5143500"/>
                </a:lnTo>
                <a:lnTo>
                  <a:pt x="0" y="514350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800" y="438150"/>
            <a:ext cx="1383791" cy="1219200"/>
          </a:xfrm>
          <a:prstGeom prst="rect">
            <a:avLst/>
          </a:prstGeom>
        </p:spPr>
      </p:pic>
      <p:sp>
        <p:nvSpPr>
          <p:cNvPr id="28" name="TextBox 27"/>
          <p:cNvSpPr txBox="1"/>
          <p:nvPr/>
        </p:nvSpPr>
        <p:spPr>
          <a:xfrm>
            <a:off x="1688591" y="462081"/>
            <a:ext cx="5029200" cy="1107996"/>
          </a:xfrm>
          <a:prstGeom prst="rect">
            <a:avLst/>
          </a:prstGeom>
          <a:noFill/>
        </p:spPr>
        <p:txBody>
          <a:bodyPr wrap="square" rtlCol="0">
            <a:spAutoFit/>
          </a:bodyPr>
          <a:lstStyle/>
          <a:p>
            <a:r>
              <a:rPr lang="en-US" sz="2200">
                <a:solidFill>
                  <a:schemeClr val="bg1"/>
                </a:solidFill>
                <a:latin typeface="Century Gothic" panose="020B0502020202020204" pitchFamily="34" charset="0"/>
              </a:rPr>
              <a:t>California</a:t>
            </a:r>
          </a:p>
          <a:p>
            <a:r>
              <a:rPr lang="en-US" sz="2200">
                <a:solidFill>
                  <a:schemeClr val="bg1"/>
                </a:solidFill>
                <a:latin typeface="Century Gothic" panose="020B0502020202020204" pitchFamily="34" charset="0"/>
              </a:rPr>
              <a:t>Energy Commission</a:t>
            </a:r>
          </a:p>
          <a:p>
            <a:r>
              <a:rPr lang="en-US" sz="2200">
                <a:solidFill>
                  <a:schemeClr val="bg1"/>
                </a:solidFill>
                <a:latin typeface="Century Gothic" panose="020B0502020202020204" pitchFamily="34" charset="0"/>
              </a:rPr>
              <a:t>Research &amp; Development</a:t>
            </a:r>
          </a:p>
        </p:txBody>
      </p:sp>
      <p:sp>
        <p:nvSpPr>
          <p:cNvPr id="29" name="TextBox 28"/>
          <p:cNvSpPr txBox="1"/>
          <p:nvPr/>
        </p:nvSpPr>
        <p:spPr>
          <a:xfrm>
            <a:off x="304800" y="2038350"/>
            <a:ext cx="5867400" cy="646331"/>
          </a:xfrm>
          <a:prstGeom prst="rect">
            <a:avLst/>
          </a:prstGeom>
          <a:noFill/>
        </p:spPr>
        <p:txBody>
          <a:bodyPr wrap="square" rtlCol="0">
            <a:spAutoFit/>
          </a:bodyPr>
          <a:lstStyle/>
          <a:p>
            <a:r>
              <a:rPr lang="en-US" sz="3600">
                <a:solidFill>
                  <a:schemeClr val="bg1"/>
                </a:solidFill>
                <a:latin typeface="Segoe UI Semibold" panose="020B0702040204020203" pitchFamily="34" charset="0"/>
              </a:rPr>
              <a:t>TITLE OF PRESENTATION</a:t>
            </a:r>
          </a:p>
        </p:txBody>
      </p:sp>
      <p:sp>
        <p:nvSpPr>
          <p:cNvPr id="30" name="TextBox 29"/>
          <p:cNvSpPr txBox="1"/>
          <p:nvPr/>
        </p:nvSpPr>
        <p:spPr>
          <a:xfrm>
            <a:off x="330437" y="2643143"/>
            <a:ext cx="4343400" cy="400110"/>
          </a:xfrm>
          <a:prstGeom prst="rect">
            <a:avLst/>
          </a:prstGeom>
          <a:noFill/>
        </p:spPr>
        <p:txBody>
          <a:bodyPr wrap="square" rtlCol="0">
            <a:spAutoFit/>
          </a:bodyPr>
          <a:lstStyle/>
          <a:p>
            <a:r>
              <a:rPr lang="en-US" sz="2000">
                <a:solidFill>
                  <a:schemeClr val="accent5"/>
                </a:solidFill>
                <a:latin typeface="Segoe UI" panose="020B0502040204020203" pitchFamily="34" charset="0"/>
                <a:ea typeface="Segoe UI" panose="020B0502040204020203" pitchFamily="34" charset="0"/>
                <a:cs typeface="Segoe UI" panose="020B0502040204020203" pitchFamily="34" charset="0"/>
              </a:rPr>
              <a:t>Name of Presenter</a:t>
            </a:r>
          </a:p>
        </p:txBody>
      </p:sp>
      <p:sp>
        <p:nvSpPr>
          <p:cNvPr id="31" name="TextBox 30"/>
          <p:cNvSpPr txBox="1"/>
          <p:nvPr/>
        </p:nvSpPr>
        <p:spPr>
          <a:xfrm>
            <a:off x="329184" y="2952750"/>
            <a:ext cx="5157216" cy="400110"/>
          </a:xfrm>
          <a:prstGeom prst="rect">
            <a:avLst/>
          </a:prstGeom>
          <a:noFill/>
        </p:spPr>
        <p:txBody>
          <a:bodyPr wrap="square" rtlCol="0">
            <a:spAutoFit/>
          </a:bodyPr>
          <a:lstStyle/>
          <a:p>
            <a:r>
              <a:rPr lang="en-US" sz="2000">
                <a:solidFill>
                  <a:schemeClr val="accent5"/>
                </a:solidFill>
                <a:latin typeface="Segoe UI" panose="020B0502040204020203" pitchFamily="34" charset="0"/>
                <a:ea typeface="Segoe UI" panose="020B0502040204020203" pitchFamily="34" charset="0"/>
                <a:cs typeface="Segoe UI" panose="020B0502040204020203" pitchFamily="34" charset="0"/>
              </a:rPr>
              <a:t>Energy Research and Development Division</a:t>
            </a:r>
          </a:p>
        </p:txBody>
      </p:sp>
      <p:sp>
        <p:nvSpPr>
          <p:cNvPr id="32" name="TextBox 31"/>
          <p:cNvSpPr txBox="1"/>
          <p:nvPr/>
        </p:nvSpPr>
        <p:spPr>
          <a:xfrm>
            <a:off x="304800" y="4019550"/>
            <a:ext cx="4343400" cy="861774"/>
          </a:xfrm>
          <a:prstGeom prst="rect">
            <a:avLst/>
          </a:prstGeom>
          <a:noFill/>
        </p:spPr>
        <p:txBody>
          <a:bodyPr wrap="square" rtlCol="0">
            <a:spAutoFit/>
          </a:bodyPr>
          <a:lstStyle/>
          <a:p>
            <a:r>
              <a:rPr lang="en-US" sz="1600">
                <a:solidFill>
                  <a:schemeClr val="bg1"/>
                </a:solidFill>
                <a:latin typeface="Segoe UI" panose="020B0502040204020203" pitchFamily="34" charset="0"/>
                <a:ea typeface="Segoe UI" panose="020B0502040204020203" pitchFamily="34" charset="0"/>
                <a:cs typeface="Segoe UI" panose="020B0502040204020203" pitchFamily="34" charset="0"/>
              </a:rPr>
              <a:t>Title of conference/meeting</a:t>
            </a:r>
          </a:p>
          <a:p>
            <a:r>
              <a:rPr lang="en-US" sz="1600">
                <a:solidFill>
                  <a:schemeClr val="bg1"/>
                </a:solidFill>
                <a:latin typeface="Segoe UI" panose="020B0502040204020203" pitchFamily="34" charset="0"/>
                <a:ea typeface="Segoe UI" panose="020B0502040204020203" pitchFamily="34" charset="0"/>
                <a:cs typeface="Segoe UI" panose="020B0502040204020203" pitchFamily="34" charset="0"/>
              </a:rPr>
              <a:t>Location presentation was given</a:t>
            </a:r>
          </a:p>
          <a:p>
            <a:r>
              <a:rPr lang="en-US" sz="1600">
                <a:solidFill>
                  <a:schemeClr val="bg1"/>
                </a:solidFill>
                <a:latin typeface="Segoe UI" panose="020B0502040204020203" pitchFamily="34" charset="0"/>
                <a:ea typeface="Segoe UI" panose="020B0502040204020203" pitchFamily="34" charset="0"/>
                <a:cs typeface="Segoe UI" panose="020B0502040204020203" pitchFamily="34" charset="0"/>
              </a:rPr>
              <a:t>Date of meeting</a:t>
            </a:r>
          </a:p>
        </p:txBody>
      </p:sp>
      <p:cxnSp>
        <p:nvCxnSpPr>
          <p:cNvPr id="33" name="Straight Connector 32"/>
          <p:cNvCxnSpPr/>
          <p:nvPr/>
        </p:nvCxnSpPr>
        <p:spPr>
          <a:xfrm>
            <a:off x="381000" y="3695700"/>
            <a:ext cx="5638800" cy="0"/>
          </a:xfrm>
          <a:prstGeom prst="line">
            <a:avLst/>
          </a:prstGeom>
          <a:ln w="28575">
            <a:solidFill>
              <a:schemeClr val="bg1"/>
            </a:solidFill>
          </a:ln>
        </p:spPr>
        <p:style>
          <a:lnRef idx="1">
            <a:schemeClr val="dk1"/>
          </a:lnRef>
          <a:fillRef idx="0">
            <a:schemeClr val="dk1"/>
          </a:fillRef>
          <a:effectRef idx="0">
            <a:schemeClr val="dk1"/>
          </a:effectRef>
          <a:fontRef idx="minor">
            <a:schemeClr val="tx1"/>
          </a:fontRef>
        </p:style>
      </p:cxnSp>
      <p:sp>
        <p:nvSpPr>
          <p:cNvPr id="11" name="Rectangle 1"/>
          <p:cNvSpPr/>
          <p:nvPr userDrawn="1"/>
        </p:nvSpPr>
        <p:spPr>
          <a:xfrm>
            <a:off x="3886200" y="0"/>
            <a:ext cx="360045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363855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3638550 w 723900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9525 w 3600450"/>
              <a:gd name="connsiteY3" fmla="*/ 5133975 h 5143500"/>
              <a:gd name="connsiteX4" fmla="*/ 0 w 360045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0 w 3600450"/>
              <a:gd name="connsiteY3" fmla="*/ 5133975 h 5143500"/>
              <a:gd name="connsiteX4" fmla="*/ 0 w 360045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0450" h="5143500">
                <a:moveTo>
                  <a:pt x="0" y="0"/>
                </a:moveTo>
                <a:lnTo>
                  <a:pt x="3600450" y="0"/>
                </a:lnTo>
                <a:lnTo>
                  <a:pt x="2276475" y="5143500"/>
                </a:lnTo>
                <a:lnTo>
                  <a:pt x="0" y="5133975"/>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
          <p:cNvSpPr/>
          <p:nvPr userDrawn="1"/>
        </p:nvSpPr>
        <p:spPr>
          <a:xfrm>
            <a:off x="0" y="0"/>
            <a:ext cx="7239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9000" h="5143500">
                <a:moveTo>
                  <a:pt x="0" y="0"/>
                </a:moveTo>
                <a:lnTo>
                  <a:pt x="7239000" y="0"/>
                </a:lnTo>
                <a:lnTo>
                  <a:pt x="5915025" y="5143500"/>
                </a:lnTo>
                <a:lnTo>
                  <a:pt x="0" y="514350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04800" y="438150"/>
            <a:ext cx="1383791" cy="1219200"/>
          </a:xfrm>
          <a:prstGeom prst="rect">
            <a:avLst/>
          </a:prstGeom>
        </p:spPr>
      </p:pic>
      <p:sp>
        <p:nvSpPr>
          <p:cNvPr id="14" name="TextBox 13"/>
          <p:cNvSpPr txBox="1"/>
          <p:nvPr userDrawn="1"/>
        </p:nvSpPr>
        <p:spPr>
          <a:xfrm>
            <a:off x="1752600" y="769263"/>
            <a:ext cx="4331209" cy="430887"/>
          </a:xfrm>
          <a:prstGeom prst="rect">
            <a:avLst/>
          </a:prstGeom>
          <a:noFill/>
        </p:spPr>
        <p:txBody>
          <a:bodyPr wrap="square" rtlCol="0">
            <a:spAutoFit/>
          </a:bodyPr>
          <a:lstStyle/>
          <a:p>
            <a:r>
              <a:rPr lang="en-US" sz="2200">
                <a:solidFill>
                  <a:schemeClr val="bg1"/>
                </a:solidFill>
                <a:latin typeface="Century Gothic" panose="020B0502020202020204" pitchFamily="34" charset="0"/>
              </a:rPr>
              <a:t>California</a:t>
            </a:r>
            <a:r>
              <a:rPr lang="en-US" sz="2200" baseline="0">
                <a:solidFill>
                  <a:schemeClr val="bg1"/>
                </a:solidFill>
                <a:latin typeface="Century Gothic" panose="020B0502020202020204" pitchFamily="34" charset="0"/>
              </a:rPr>
              <a:t> </a:t>
            </a:r>
            <a:r>
              <a:rPr lang="en-US" sz="2200">
                <a:solidFill>
                  <a:schemeClr val="bg1"/>
                </a:solidFill>
                <a:latin typeface="Century Gothic" panose="020B0502020202020204" pitchFamily="34" charset="0"/>
              </a:rPr>
              <a:t>Energy Commission</a:t>
            </a:r>
          </a:p>
        </p:txBody>
      </p:sp>
      <p:cxnSp>
        <p:nvCxnSpPr>
          <p:cNvPr id="19" name="Straight Connector 18"/>
          <p:cNvCxnSpPr/>
          <p:nvPr userDrawn="1"/>
        </p:nvCxnSpPr>
        <p:spPr>
          <a:xfrm>
            <a:off x="381000" y="3695700"/>
            <a:ext cx="5638800" cy="0"/>
          </a:xfrm>
          <a:prstGeom prst="line">
            <a:avLst/>
          </a:prstGeom>
          <a:ln w="28575">
            <a:solidFill>
              <a:schemeClr val="bg1"/>
            </a:solidFill>
          </a:ln>
        </p:spPr>
        <p:style>
          <a:lnRef idx="1">
            <a:schemeClr val="dk1"/>
          </a:lnRef>
          <a:fillRef idx="0">
            <a:schemeClr val="dk1"/>
          </a:fillRef>
          <a:effectRef idx="0">
            <a:schemeClr val="dk1"/>
          </a:effectRef>
          <a:fontRef idx="minor">
            <a:schemeClr val="tx1"/>
          </a:fontRef>
        </p:style>
      </p:cxnSp>
      <p:sp>
        <p:nvSpPr>
          <p:cNvPr id="3" name="Text Placeholder 2"/>
          <p:cNvSpPr>
            <a:spLocks noGrp="1"/>
          </p:cNvSpPr>
          <p:nvPr>
            <p:ph type="body" sz="quarter" idx="10"/>
          </p:nvPr>
        </p:nvSpPr>
        <p:spPr>
          <a:xfrm>
            <a:off x="381000" y="1885950"/>
            <a:ext cx="6019800" cy="757238"/>
          </a:xfrm>
        </p:spPr>
        <p:txBody>
          <a:bodyPr>
            <a:noAutofit/>
          </a:bodyPr>
          <a:lstStyle>
            <a:lvl1pPr>
              <a:defRPr sz="3600" b="1">
                <a:solidFill>
                  <a:schemeClr val="bg1"/>
                </a:solidFill>
                <a:latin typeface="+mj-lt"/>
              </a:defRPr>
            </a:lvl1pPr>
          </a:lstStyle>
          <a:p>
            <a:pPr lvl="0"/>
            <a:r>
              <a:rPr lang="en-US"/>
              <a:t>Edit Master text styles</a:t>
            </a:r>
          </a:p>
        </p:txBody>
      </p:sp>
      <p:sp>
        <p:nvSpPr>
          <p:cNvPr id="5" name="Text Placeholder 4"/>
          <p:cNvSpPr>
            <a:spLocks noGrp="1"/>
          </p:cNvSpPr>
          <p:nvPr>
            <p:ph type="body" sz="quarter" idx="11"/>
          </p:nvPr>
        </p:nvSpPr>
        <p:spPr>
          <a:xfrm>
            <a:off x="381000" y="2633662"/>
            <a:ext cx="5638800" cy="319088"/>
          </a:xfrm>
        </p:spPr>
        <p:txBody>
          <a:bodyPr>
            <a:noAutofit/>
          </a:bodyPr>
          <a:lstStyle>
            <a:lvl1pPr>
              <a:defRPr sz="2000">
                <a:solidFill>
                  <a:schemeClr val="accent5"/>
                </a:solidFill>
              </a:defRPr>
            </a:lvl1pPr>
          </a:lstStyle>
          <a:p>
            <a:pPr lvl="0"/>
            <a:r>
              <a:rPr lang="en-US"/>
              <a:t>Edit Master text styles</a:t>
            </a:r>
          </a:p>
        </p:txBody>
      </p:sp>
      <p:sp>
        <p:nvSpPr>
          <p:cNvPr id="24" name="Text Placeholder 4"/>
          <p:cNvSpPr>
            <a:spLocks noGrp="1"/>
          </p:cNvSpPr>
          <p:nvPr>
            <p:ph type="body" sz="quarter" idx="12"/>
          </p:nvPr>
        </p:nvSpPr>
        <p:spPr>
          <a:xfrm>
            <a:off x="371475" y="4005262"/>
            <a:ext cx="4581525" cy="319088"/>
          </a:xfrm>
        </p:spPr>
        <p:txBody>
          <a:bodyPr>
            <a:noAutofit/>
          </a:bodyPr>
          <a:lstStyle>
            <a:lvl1pPr>
              <a:defRPr sz="1600">
                <a:solidFill>
                  <a:schemeClr val="bg1"/>
                </a:solidFill>
              </a:defRPr>
            </a:lvl1pPr>
          </a:lstStyle>
          <a:p>
            <a:pPr lvl="0"/>
            <a:r>
              <a:rPr lang="en-US"/>
              <a:t>Edit Master text styles</a:t>
            </a:r>
          </a:p>
        </p:txBody>
      </p:sp>
    </p:spTree>
    <p:extLst>
      <p:ext uri="{BB962C8B-B14F-4D97-AF65-F5344CB8AC3E}">
        <p14:creationId xmlns:p14="http://schemas.microsoft.com/office/powerpoint/2010/main" val="15464413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0" indent="0">
              <a:buFont typeface="Arial" panose="020B0604020202020204" pitchFamily="34" charset="0"/>
              <a:buNone/>
              <a:defRPr sz="2600">
                <a:solidFill>
                  <a:schemeClr val="tx2"/>
                </a:solidFill>
              </a:defRPr>
            </a:lvl1pPr>
            <a:lvl2pPr marL="742950" indent="-285750">
              <a:buFontTx/>
              <a:buBlip>
                <a:blip r:embed="rId2"/>
              </a:buBlip>
              <a:defRPr sz="2400">
                <a:solidFill>
                  <a:schemeClr val="tx2"/>
                </a:solidFill>
              </a:defRPr>
            </a:lvl2pPr>
            <a:lvl3pPr marL="1143000" indent="-228600">
              <a:buFontTx/>
              <a:buBlip>
                <a:blip r:embed="rId2"/>
              </a:buBlip>
              <a:defRPr sz="2000">
                <a:solidFill>
                  <a:schemeClr val="tx2"/>
                </a:solidFill>
              </a:defRPr>
            </a:lvl3pPr>
            <a:lvl4pPr marL="1600200" indent="-228600">
              <a:buFontTx/>
              <a:buBlip>
                <a:blip r:embed="rId2"/>
              </a:buBlip>
              <a:defRPr sz="1800">
                <a:solidFill>
                  <a:schemeClr val="tx2"/>
                </a:solidFill>
              </a:defRPr>
            </a:lvl4pPr>
            <a:lvl5pPr marL="2057400" indent="-228600">
              <a:buFontTx/>
              <a:buBlip>
                <a:blip r:embed="rId2"/>
              </a:buBlip>
              <a:defRPr sz="160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31094672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063671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marL="0" indent="0">
              <a:buFont typeface="Arial" panose="020B0604020202020204" pitchFamily="34" charset="0"/>
              <a:buNone/>
              <a:defRPr sz="2000"/>
            </a:lvl1pPr>
            <a:lvl2pPr marL="742950" indent="-285750">
              <a:buFontTx/>
              <a:buBlip>
                <a:blip r:embed="rId2"/>
              </a:buBlip>
              <a:defRPr sz="2400"/>
            </a:lvl2pPr>
            <a:lvl3pPr marL="1143000" indent="-228600">
              <a:buFontTx/>
              <a:buBlip>
                <a:blip r:embed="rId2"/>
              </a:buBlip>
              <a:defRPr sz="2000"/>
            </a:lvl3pPr>
            <a:lvl4pPr marL="1600200" indent="-228600">
              <a:buFontTx/>
              <a:buBlip>
                <a:blip r:embed="rId2"/>
              </a:buBlip>
              <a:defRPr sz="1800"/>
            </a:lvl4pPr>
            <a:lvl5pPr marL="2057400" indent="-228600">
              <a:buFontTx/>
              <a:buBlip>
                <a:blip r:embed="rId2"/>
              </a:buBlip>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35065400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normAutofit/>
          </a:bodyPr>
          <a:lstStyle>
            <a:lvl1pPr marL="0" indent="0">
              <a:buNone/>
              <a:defRPr sz="2000" b="0">
                <a:latin typeface="Segoe UI Semibold" panose="020B07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1631156"/>
            <a:ext cx="4040188" cy="2963466"/>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normAutofit/>
          </a:bodyPr>
          <a:lstStyle>
            <a:lvl1pPr marL="0" indent="0">
              <a:buNone/>
              <a:defRPr sz="2000" b="0">
                <a:latin typeface="Segoe UI Semibold" panose="020B07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6" y="1631156"/>
            <a:ext cx="4041775" cy="2963466"/>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32690033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7427454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0104192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Slide Number Placeholder 6"/>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1163098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image" Target="../media/image2.png"/><Relationship Id="rId5" Type="http://schemas.openxmlformats.org/officeDocument/2006/relationships/slideLayout" Target="../slideLayouts/slideLayout13.xml"/><Relationship Id="rId10" Type="http://schemas.openxmlformats.org/officeDocument/2006/relationships/image" Target="../media/image5.png"/><Relationship Id="rId4" Type="http://schemas.openxmlformats.org/officeDocument/2006/relationships/slideLayout" Target="../slideLayouts/slideLayout12.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33350"/>
            <a:ext cx="82296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934200" y="4857750"/>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569167A-9D82-438A-BF70-1028D6A4A763}" type="slidenum">
              <a:rPr lang="en-US" smtClean="0"/>
              <a:t>‹#›</a:t>
            </a:fld>
            <a:endParaRPr lang="en-US"/>
          </a:p>
        </p:txBody>
      </p:sp>
    </p:spTree>
    <p:extLst>
      <p:ext uri="{BB962C8B-B14F-4D97-AF65-F5344CB8AC3E}">
        <p14:creationId xmlns:p14="http://schemas.microsoft.com/office/powerpoint/2010/main" val="4275347303"/>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7" r:id="rId8"/>
  </p:sldLayoutIdLst>
  <p:hf hdr="0" ftr="0" dt="0"/>
  <p:txStyles>
    <p:titleStyle>
      <a:lvl1pPr algn="ctr" defTabSz="914400" rtl="0" eaLnBrk="1" latinLnBrk="0" hangingPunct="1">
        <a:spcBef>
          <a:spcPct val="0"/>
        </a:spcBef>
        <a:buNone/>
        <a:defRPr sz="3200" b="1" kern="1200">
          <a:solidFill>
            <a:schemeClr val="tx2"/>
          </a:solidFill>
          <a:latin typeface="+mj-lt"/>
          <a:ea typeface="+mj-ea"/>
          <a:cs typeface="+mj-cs"/>
        </a:defRPr>
      </a:lvl1pPr>
    </p:titleStyle>
    <p:body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11"/>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11"/>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11"/>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11"/>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33350"/>
            <a:ext cx="82296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934200" y="4857750"/>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569167A-9D82-438A-BF70-1028D6A4A763}" type="slidenum">
              <a:rPr lang="en-US" smtClean="0"/>
              <a:t>‹#›</a:t>
            </a:fld>
            <a:endParaRPr lang="en-US"/>
          </a:p>
        </p:txBody>
      </p:sp>
    </p:spTree>
    <p:extLst>
      <p:ext uri="{BB962C8B-B14F-4D97-AF65-F5344CB8AC3E}">
        <p14:creationId xmlns:p14="http://schemas.microsoft.com/office/powerpoint/2010/main" val="410516789"/>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Lst>
  <p:txStyles>
    <p:titleStyle>
      <a:lvl1pPr algn="ctr" defTabSz="914400" rtl="0" eaLnBrk="1" latinLnBrk="0" hangingPunct="1">
        <a:spcBef>
          <a:spcPct val="0"/>
        </a:spcBef>
        <a:buNone/>
        <a:defRPr sz="3200" b="1" kern="1200">
          <a:solidFill>
            <a:schemeClr val="tx2"/>
          </a:solidFill>
          <a:latin typeface="+mj-lt"/>
          <a:ea typeface="+mj-ea"/>
          <a:cs typeface="+mj-cs"/>
        </a:defRPr>
      </a:lvl1pPr>
    </p:titleStyle>
    <p:body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11"/>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11"/>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11"/>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11"/>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hyperlink" Target="https://www.energy.ca.gov/event/workshop/2021-05/staff-workshop-forthcoming-solicitation-regarding-research-improve" TargetMode="External"/><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energy.ca.gov/programs-and-topics/programs/natural-gas-program" TargetMode="External"/><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hyperlink" Target="https://appliancerepair-sd.com/lighting-the-pilot-light-in-your-hotpoint-oven" TargetMode="External"/><Relationship Id="rId3" Type="http://schemas.openxmlformats.org/officeDocument/2006/relationships/image" Target="../media/image7.png"/><Relationship Id="rId7" Type="http://schemas.microsoft.com/office/2007/relationships/hdphoto" Target="../media/hdphoto2.wdp"/><Relationship Id="rId12" Type="http://schemas.openxmlformats.org/officeDocument/2006/relationships/hyperlink" Target="drenergysaverarkansas.com/heating/heating-systems/gas-heating.html"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9.png"/><Relationship Id="rId11" Type="http://schemas.openxmlformats.org/officeDocument/2006/relationships/image" Target="../media/image13.png"/><Relationship Id="rId5" Type="http://schemas.openxmlformats.org/officeDocument/2006/relationships/image" Target="../media/image8.png"/><Relationship Id="rId10" Type="http://schemas.openxmlformats.org/officeDocument/2006/relationships/image" Target="../media/image12.png"/><Relationship Id="rId4" Type="http://schemas.microsoft.com/office/2007/relationships/hdphoto" Target="../media/hdphoto1.wdp"/><Relationship Id="rId9"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hyperlink" Target="https://ww2.energy.ca.gov/2018publications/CEC-500-2018-021/CEC-500-2018-021.pdf"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hyperlink" Target="https://ww2.energy.ca.gov/2020publications/CEC-500-2020-035/CEC-500-2020-035.pdf"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s://ww2.energy.ca.gov/2020publications/CEC-500-2020-048/CEC-500-2020-048.pdf"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9.png"/><Relationship Id="rId7" Type="http://schemas.openxmlformats.org/officeDocument/2006/relationships/diagramColors" Target="../diagrams/colors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energy.ca.gov/event/workshop/2021-05/staff-workshop-forthcoming-solicitation-regarding-research-improve" TargetMode="External"/><Relationship Id="rId2" Type="http://schemas.openxmlformats.org/officeDocument/2006/relationships/notesSlide" Target="../notesSlides/notesSlide15.xml"/><Relationship Id="rId1" Type="http://schemas.openxmlformats.org/officeDocument/2006/relationships/slideLayout" Target="../slideLayouts/slideLayout6.xml"/><Relationship Id="rId5" Type="http://schemas.openxmlformats.org/officeDocument/2006/relationships/hyperlink" Target="mailto:docket@energy.ca.gov" TargetMode="External"/><Relationship Id="rId4" Type="http://schemas.openxmlformats.org/officeDocument/2006/relationships/hyperlink" Target="https://efiling.energy.ca.gov/Ecomment/Ecomment.aspx?docketnumber=19-ERDD-0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idx="4294967295"/>
          </p:nvPr>
        </p:nvSpPr>
        <p:spPr>
          <a:xfrm>
            <a:off x="362080" y="1809750"/>
            <a:ext cx="6038720" cy="1150146"/>
          </a:xfrm>
        </p:spPr>
        <p:txBody>
          <a:bodyPr>
            <a:normAutofit fontScale="90000"/>
          </a:bodyPr>
          <a:lstStyle/>
          <a:p>
            <a:pPr algn="l"/>
            <a:r>
              <a:rPr lang="en-US" sz="2000">
                <a:solidFill>
                  <a:schemeClr val="bg1"/>
                </a:solidFill>
                <a:ea typeface="+mj-lt"/>
                <a:cs typeface="+mj-lt"/>
              </a:rPr>
              <a:t>Research </a:t>
            </a:r>
            <a:r>
              <a:rPr lang="en-US" sz="2000" b="1" kern="1200">
                <a:solidFill>
                  <a:schemeClr val="bg1"/>
                </a:solidFill>
                <a:effectLst/>
                <a:ea typeface="+mj-lt"/>
                <a:cs typeface="+mj-lt"/>
              </a:rPr>
              <a:t>to I</a:t>
            </a:r>
            <a:r>
              <a:rPr lang="en-US" sz="2000">
                <a:solidFill>
                  <a:schemeClr val="bg1"/>
                </a:solidFill>
                <a:ea typeface="+mj-lt"/>
                <a:cs typeface="+mj-lt"/>
              </a:rPr>
              <a:t>mprove Characterization of Methane Emissions from California’s Residential Sector</a:t>
            </a:r>
            <a:endParaRPr lang="en-US">
              <a:solidFill>
                <a:schemeClr val="bg1"/>
              </a:solidFill>
            </a:endParaRPr>
          </a:p>
          <a:p>
            <a:pPr algn="l" rtl="0" eaLnBrk="1" latinLnBrk="0" hangingPunct="1"/>
            <a:r>
              <a:rPr lang="en-US" sz="1600" b="1" kern="1200">
                <a:solidFill>
                  <a:schemeClr val="bg1"/>
                </a:solidFill>
                <a:effectLst/>
                <a:latin typeface="Century Gothic"/>
                <a:ea typeface="+mn-ea"/>
                <a:cs typeface="+mn-cs"/>
              </a:rPr>
              <a:t>Request for Comments on Forthcoming Solicitation</a:t>
            </a:r>
            <a:endParaRPr lang="en-US">
              <a:solidFill>
                <a:schemeClr val="bg1"/>
              </a:solidFill>
              <a:effectLst/>
              <a:latin typeface="Century Gothic"/>
            </a:endParaRPr>
          </a:p>
        </p:txBody>
      </p:sp>
      <p:sp>
        <p:nvSpPr>
          <p:cNvPr id="3" name="Text Placeholder 2"/>
          <p:cNvSpPr>
            <a:spLocks noGrp="1"/>
          </p:cNvSpPr>
          <p:nvPr>
            <p:ph type="body" sz="quarter" idx="11"/>
          </p:nvPr>
        </p:nvSpPr>
        <p:spPr>
          <a:xfrm>
            <a:off x="371475" y="3105151"/>
            <a:ext cx="5638800" cy="609600"/>
          </a:xfrm>
        </p:spPr>
        <p:txBody>
          <a:bodyPr/>
          <a:lstStyle/>
          <a:p>
            <a:r>
              <a:rPr lang="en-US" sz="1400"/>
              <a:t>Energy-Related Environmental Research</a:t>
            </a:r>
          </a:p>
          <a:p>
            <a:r>
              <a:rPr lang="en-US" sz="1400"/>
              <a:t>Energy Research &amp; Development Division </a:t>
            </a:r>
          </a:p>
        </p:txBody>
      </p:sp>
      <p:sp>
        <p:nvSpPr>
          <p:cNvPr id="4" name="Text Placeholder 3"/>
          <p:cNvSpPr>
            <a:spLocks noGrp="1"/>
          </p:cNvSpPr>
          <p:nvPr>
            <p:ph type="body" sz="quarter" idx="12"/>
          </p:nvPr>
        </p:nvSpPr>
        <p:spPr/>
        <p:txBody>
          <a:bodyPr vert="horz" lIns="91440" tIns="45720" rIns="91440" bIns="45720" rtlCol="0" anchor="t">
            <a:noAutofit/>
          </a:bodyPr>
          <a:lstStyle/>
          <a:p>
            <a:r>
              <a:rPr lang="en-US"/>
              <a:t>May 13, 2021</a:t>
            </a:r>
          </a:p>
        </p:txBody>
      </p:sp>
    </p:spTree>
    <p:extLst>
      <p:ext uri="{BB962C8B-B14F-4D97-AF65-F5344CB8AC3E}">
        <p14:creationId xmlns:p14="http://schemas.microsoft.com/office/powerpoint/2010/main" val="19617954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E5B14A8-E48A-C540-9214-39685A723586}"/>
              </a:ext>
            </a:extLst>
          </p:cNvPr>
          <p:cNvSpPr>
            <a:spLocks noGrp="1"/>
          </p:cNvSpPr>
          <p:nvPr>
            <p:ph type="title"/>
          </p:nvPr>
        </p:nvSpPr>
        <p:spPr>
          <a:xfrm>
            <a:off x="1892480" y="165639"/>
            <a:ext cx="5359040" cy="857250"/>
          </a:xfrm>
        </p:spPr>
        <p:txBody>
          <a:bodyPr>
            <a:normAutofit/>
          </a:bodyPr>
          <a:lstStyle/>
          <a:p>
            <a:r>
              <a:rPr lang="en-US" b="1">
                <a:cs typeface="Arial"/>
              </a:rPr>
              <a:t>Housekeeping</a:t>
            </a:r>
          </a:p>
        </p:txBody>
      </p:sp>
      <p:sp>
        <p:nvSpPr>
          <p:cNvPr id="8" name="Content Placeholder 5">
            <a:extLst>
              <a:ext uri="{FF2B5EF4-FFF2-40B4-BE49-F238E27FC236}">
                <a16:creationId xmlns:a16="http://schemas.microsoft.com/office/drawing/2014/main" id="{225032D5-95B1-1548-AFAF-7FB1F52B9EA7}"/>
              </a:ext>
            </a:extLst>
          </p:cNvPr>
          <p:cNvSpPr>
            <a:spLocks noGrp="1"/>
          </p:cNvSpPr>
          <p:nvPr>
            <p:ph idx="1"/>
          </p:nvPr>
        </p:nvSpPr>
        <p:spPr>
          <a:xfrm>
            <a:off x="457200" y="914400"/>
            <a:ext cx="7696200" cy="3394472"/>
          </a:xfrm>
        </p:spPr>
        <p:txBody>
          <a:bodyPr>
            <a:normAutofit lnSpcReduction="10000"/>
          </a:bodyPr>
          <a:lstStyle/>
          <a:p>
            <a:pPr marL="457200" indent="-457200">
              <a:buFont typeface="Wingdings" panose="05000000000000000000" pitchFamily="2" charset="2"/>
              <a:buChar char="Ø"/>
            </a:pPr>
            <a:endParaRPr lang="en-US">
              <a:solidFill>
                <a:schemeClr val="accent1">
                  <a:lumMod val="75000"/>
                </a:schemeClr>
              </a:solidFill>
            </a:endParaRPr>
          </a:p>
          <a:p>
            <a:pPr marL="457200" indent="-457200">
              <a:buFont typeface="Wingdings" panose="05000000000000000000" pitchFamily="2" charset="2"/>
              <a:buChar char="Ø"/>
            </a:pPr>
            <a:r>
              <a:rPr lang="en-US" sz="2000">
                <a:solidFill>
                  <a:schemeClr val="accent1">
                    <a:lumMod val="75000"/>
                  </a:schemeClr>
                </a:solidFill>
              </a:rPr>
              <a:t>All participants muted on Zoom (until Q&amp;A)</a:t>
            </a:r>
          </a:p>
          <a:p>
            <a:endParaRPr lang="en-US" sz="2000">
              <a:solidFill>
                <a:schemeClr val="accent1">
                  <a:lumMod val="75000"/>
                </a:schemeClr>
              </a:solidFill>
            </a:endParaRPr>
          </a:p>
          <a:p>
            <a:pPr marL="457200" indent="-457200">
              <a:buFont typeface="Wingdings" panose="05000000000000000000" pitchFamily="2" charset="2"/>
              <a:buChar char="Ø"/>
            </a:pPr>
            <a:r>
              <a:rPr lang="en-US" sz="2000">
                <a:solidFill>
                  <a:schemeClr val="accent1">
                    <a:lumMod val="75000"/>
                  </a:schemeClr>
                </a:solidFill>
              </a:rPr>
              <a:t>Zoom recording</a:t>
            </a:r>
          </a:p>
          <a:p>
            <a:pPr marL="1085850" lvl="1" indent="-342900">
              <a:buFont typeface="Courier New" panose="02070309020205020404" pitchFamily="49" charset="0"/>
              <a:buChar char="o"/>
            </a:pPr>
            <a:r>
              <a:rPr lang="en-US" sz="1400">
                <a:hlinkClick r:id="rId3"/>
              </a:rPr>
              <a:t>https://www.energy.ca.gov/event/workshop/2021-05/staff-workshop-forthcoming-solicitation-regarding-research-improve</a:t>
            </a:r>
            <a:r>
              <a:rPr lang="en-US" sz="1400"/>
              <a:t> to view the workshop notice, presentation, and Zoom Recording (</a:t>
            </a:r>
            <a:r>
              <a:rPr lang="en-US" sz="1400" i="1"/>
              <a:t>forthcoming</a:t>
            </a:r>
            <a:r>
              <a:rPr lang="en-US" sz="1400"/>
              <a:t>)</a:t>
            </a:r>
          </a:p>
          <a:p>
            <a:pPr lvl="1" indent="0">
              <a:buNone/>
            </a:pPr>
            <a:endParaRPr lang="en-US" sz="1400">
              <a:solidFill>
                <a:schemeClr val="accent1">
                  <a:lumMod val="75000"/>
                </a:schemeClr>
              </a:solidFill>
            </a:endParaRPr>
          </a:p>
          <a:p>
            <a:pPr marL="457200" indent="-457200">
              <a:buFont typeface="Wingdings" panose="05000000000000000000" pitchFamily="2" charset="2"/>
              <a:buChar char="Ø"/>
            </a:pPr>
            <a:r>
              <a:rPr lang="en-US" sz="2000">
                <a:solidFill>
                  <a:schemeClr val="accent1">
                    <a:lumMod val="75000"/>
                  </a:schemeClr>
                </a:solidFill>
              </a:rPr>
              <a:t>Comments and questions</a:t>
            </a:r>
          </a:p>
          <a:p>
            <a:pPr marL="822960" lvl="1" indent="-342900">
              <a:buFont typeface="Wingdings" panose="05000000000000000000" pitchFamily="2" charset="2"/>
              <a:buChar char="§"/>
            </a:pPr>
            <a:r>
              <a:rPr lang="en-US" sz="1800" i="1">
                <a:solidFill>
                  <a:srgbClr val="005F89"/>
                </a:solidFill>
              </a:rPr>
              <a:t>Please use “</a:t>
            </a:r>
            <a:r>
              <a:rPr lang="en-US" sz="1800" b="1" i="1">
                <a:solidFill>
                  <a:srgbClr val="005F89"/>
                </a:solidFill>
              </a:rPr>
              <a:t>Q&amp;A</a:t>
            </a:r>
            <a:r>
              <a:rPr lang="en-US" sz="1800" i="1">
                <a:solidFill>
                  <a:srgbClr val="005F89"/>
                </a:solidFill>
              </a:rPr>
              <a:t>” feature for </a:t>
            </a:r>
            <a:r>
              <a:rPr lang="en-US" sz="1800" b="1" i="1">
                <a:solidFill>
                  <a:srgbClr val="005F89"/>
                </a:solidFill>
              </a:rPr>
              <a:t>comments </a:t>
            </a:r>
            <a:r>
              <a:rPr lang="en-US" sz="1800" b="1">
                <a:solidFill>
                  <a:srgbClr val="005F89"/>
                </a:solidFill>
              </a:rPr>
              <a:t>and</a:t>
            </a:r>
            <a:r>
              <a:rPr lang="en-US" sz="1800" b="1" i="1">
                <a:solidFill>
                  <a:srgbClr val="005F89"/>
                </a:solidFill>
              </a:rPr>
              <a:t> questions</a:t>
            </a:r>
          </a:p>
          <a:p>
            <a:pPr marL="822960" lvl="1" indent="-342900">
              <a:buFont typeface="Wingdings" panose="05000000000000000000" pitchFamily="2" charset="2"/>
              <a:buChar char="§"/>
            </a:pPr>
            <a:r>
              <a:rPr lang="en-US" sz="1800" i="1">
                <a:solidFill>
                  <a:srgbClr val="005F89"/>
                </a:solidFill>
              </a:rPr>
              <a:t>Please reserve the “</a:t>
            </a:r>
            <a:r>
              <a:rPr lang="en-US" sz="1800" b="1" i="1">
                <a:solidFill>
                  <a:srgbClr val="005F89"/>
                </a:solidFill>
              </a:rPr>
              <a:t>Chat</a:t>
            </a:r>
            <a:r>
              <a:rPr lang="en-US" sz="1800" i="1">
                <a:solidFill>
                  <a:srgbClr val="005F89"/>
                </a:solidFill>
              </a:rPr>
              <a:t>” feature for </a:t>
            </a:r>
            <a:r>
              <a:rPr lang="en-US" sz="1800" b="1" i="1">
                <a:solidFill>
                  <a:srgbClr val="005F89"/>
                </a:solidFill>
              </a:rPr>
              <a:t>technical issues, etc.</a:t>
            </a:r>
          </a:p>
          <a:p>
            <a:endParaRPr lang="en-US">
              <a:solidFill>
                <a:schemeClr val="accent1">
                  <a:lumMod val="75000"/>
                </a:schemeClr>
              </a:solidFill>
              <a:latin typeface="Arial"/>
              <a:cs typeface="Arial"/>
            </a:endParaRPr>
          </a:p>
        </p:txBody>
      </p:sp>
      <p:sp>
        <p:nvSpPr>
          <p:cNvPr id="2" name="Slide Number Placeholder 1"/>
          <p:cNvSpPr>
            <a:spLocks noGrp="1"/>
          </p:cNvSpPr>
          <p:nvPr>
            <p:ph type="sldNum" sz="quarter" idx="12"/>
          </p:nvPr>
        </p:nvSpPr>
        <p:spPr/>
        <p:txBody>
          <a:bodyPr/>
          <a:lstStyle/>
          <a:p>
            <a:pPr defTabSz="342892">
              <a:defRPr/>
            </a:pPr>
            <a:fld id="{1BC924B7-EDFF-824B-BCE9-3FAD438598D0}" type="slidenum">
              <a:rPr lang="en-US">
                <a:solidFill>
                  <a:prstClr val="black">
                    <a:tint val="75000"/>
                  </a:prstClr>
                </a:solidFill>
                <a:latin typeface="Calibri"/>
              </a:rPr>
              <a:pPr defTabSz="342892">
                <a:defRPr/>
              </a:pPr>
              <a:t>2</a:t>
            </a:fld>
            <a:endParaRPr lang="en-US">
              <a:solidFill>
                <a:prstClr val="black">
                  <a:tint val="75000"/>
                </a:prstClr>
              </a:solidFill>
              <a:latin typeface="Calibri"/>
            </a:endParaRPr>
          </a:p>
        </p:txBody>
      </p:sp>
    </p:spTree>
    <p:extLst>
      <p:ext uri="{BB962C8B-B14F-4D97-AF65-F5344CB8AC3E}">
        <p14:creationId xmlns:p14="http://schemas.microsoft.com/office/powerpoint/2010/main" val="1598314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3350"/>
            <a:ext cx="8610600" cy="762000"/>
          </a:xfrm>
        </p:spPr>
        <p:txBody>
          <a:bodyPr>
            <a:normAutofit/>
          </a:bodyPr>
          <a:lstStyle/>
          <a:p>
            <a:r>
              <a:rPr lang="en-US" sz="2400"/>
              <a:t>Why We Are Seeking Your Input?</a:t>
            </a:r>
          </a:p>
        </p:txBody>
      </p:sp>
      <p:sp>
        <p:nvSpPr>
          <p:cNvPr id="3" name="Content Placeholder 2"/>
          <p:cNvSpPr>
            <a:spLocks noGrp="1"/>
          </p:cNvSpPr>
          <p:nvPr>
            <p:ph idx="1"/>
          </p:nvPr>
        </p:nvSpPr>
        <p:spPr>
          <a:xfrm>
            <a:off x="457200" y="914400"/>
            <a:ext cx="8153400" cy="4083843"/>
          </a:xfrm>
        </p:spPr>
        <p:txBody>
          <a:bodyPr vert="horz" lIns="91440" tIns="45720" rIns="91440" bIns="45720" rtlCol="0" anchor="t">
            <a:normAutofit/>
          </a:bodyPr>
          <a:lstStyle/>
          <a:p>
            <a:pPr marL="457200" indent="-457200">
              <a:lnSpc>
                <a:spcPct val="120000"/>
              </a:lnSpc>
              <a:spcBef>
                <a:spcPts val="400"/>
              </a:spcBef>
              <a:buFont typeface="Wingdings" panose="05000000000000000000" pitchFamily="2" charset="2"/>
              <a:buChar char="Ø"/>
            </a:pPr>
            <a:r>
              <a:rPr lang="en-US" sz="1600"/>
              <a:t>In </a:t>
            </a:r>
            <a:r>
              <a:rPr lang="en-US" sz="1600" b="1"/>
              <a:t>Q4 2021</a:t>
            </a:r>
            <a:r>
              <a:rPr lang="en-US" sz="1600"/>
              <a:t>, we anticipate releasing a </a:t>
            </a:r>
            <a:r>
              <a:rPr lang="en-US" sz="1600" u="sng"/>
              <a:t>Grant Funding Opportunity </a:t>
            </a:r>
            <a:r>
              <a:rPr lang="en-US" sz="1600"/>
              <a:t>(GFO) that would fund </a:t>
            </a:r>
            <a:r>
              <a:rPr lang="en-US" sz="1600" u="sng"/>
              <a:t>up to $2M of </a:t>
            </a:r>
            <a:r>
              <a:rPr lang="en-US" sz="1600" u="sng">
                <a:ea typeface="+mn-lt"/>
                <a:cs typeface="+mn-lt"/>
              </a:rPr>
              <a:t>research</a:t>
            </a:r>
            <a:r>
              <a:rPr lang="en-US" sz="1600">
                <a:ea typeface="+mn-lt"/>
                <a:cs typeface="+mn-lt"/>
              </a:rPr>
              <a:t> to improve characterization of methane emissions from California’s residential sector</a:t>
            </a:r>
          </a:p>
          <a:p>
            <a:pPr marL="457200" indent="-457200">
              <a:lnSpc>
                <a:spcPct val="120000"/>
              </a:lnSpc>
              <a:spcBef>
                <a:spcPts val="400"/>
              </a:spcBef>
              <a:buFont typeface="Wingdings" panose="05000000000000000000" pitchFamily="2" charset="2"/>
              <a:buChar char="Ø"/>
            </a:pPr>
            <a:endParaRPr lang="en-US" sz="1600"/>
          </a:p>
          <a:p>
            <a:pPr marL="457200" indent="-457200">
              <a:lnSpc>
                <a:spcPct val="120000"/>
              </a:lnSpc>
              <a:spcBef>
                <a:spcPts val="400"/>
              </a:spcBef>
              <a:buFont typeface="Wingdings" panose="05000000000000000000" pitchFamily="2" charset="2"/>
              <a:buChar char="Ø"/>
            </a:pPr>
            <a:r>
              <a:rPr lang="en-US" sz="1600">
                <a:ea typeface="+mn-lt"/>
                <a:cs typeface="+mn-lt"/>
              </a:rPr>
              <a:t>CEC staff are seeking input from researchers, policy-makers, and other interested stakeholders</a:t>
            </a:r>
            <a:r>
              <a:rPr lang="en-US" sz="1600"/>
              <a:t> to inform the scope and structure of the anticipated solicitation</a:t>
            </a:r>
          </a:p>
          <a:p>
            <a:pPr marL="457200" indent="-457200">
              <a:lnSpc>
                <a:spcPct val="120000"/>
              </a:lnSpc>
              <a:spcBef>
                <a:spcPts val="400"/>
              </a:spcBef>
              <a:buFont typeface="Wingdings" panose="05000000000000000000" pitchFamily="2" charset="2"/>
              <a:buChar char="Ø"/>
            </a:pPr>
            <a:endParaRPr lang="en-US" sz="1600"/>
          </a:p>
          <a:p>
            <a:pPr marL="457200" indent="-457200">
              <a:lnSpc>
                <a:spcPct val="120000"/>
              </a:lnSpc>
              <a:spcBef>
                <a:spcPts val="400"/>
              </a:spcBef>
              <a:buFont typeface="Wingdings" panose="05000000000000000000" pitchFamily="2" charset="2"/>
              <a:buChar char="Ø"/>
            </a:pPr>
            <a:r>
              <a:rPr lang="en-US" sz="1600"/>
              <a:t>Your input helps us craft a solicitation designed to support the state’s ambitious climate goals</a:t>
            </a:r>
          </a:p>
          <a:p>
            <a:pPr marL="457200" indent="-457200">
              <a:lnSpc>
                <a:spcPct val="120000"/>
              </a:lnSpc>
              <a:spcBef>
                <a:spcPts val="400"/>
              </a:spcBef>
              <a:buFont typeface="Wingdings" panose="05000000000000000000" pitchFamily="2" charset="2"/>
              <a:buChar char="Ø"/>
            </a:pPr>
            <a:endParaRPr lang="en-US" sz="1600">
              <a:cs typeface="Segoe UI"/>
            </a:endParaRPr>
          </a:p>
          <a:p>
            <a:pPr>
              <a:lnSpc>
                <a:spcPct val="120000"/>
              </a:lnSpc>
              <a:spcBef>
                <a:spcPts val="400"/>
              </a:spcBef>
            </a:pPr>
            <a:endParaRPr lang="en-US" sz="1600">
              <a:cs typeface="Segoe UI"/>
            </a:endParaRPr>
          </a:p>
        </p:txBody>
      </p:sp>
      <p:sp>
        <p:nvSpPr>
          <p:cNvPr id="4" name="Slide Number Placeholder 3"/>
          <p:cNvSpPr>
            <a:spLocks noGrp="1"/>
          </p:cNvSpPr>
          <p:nvPr>
            <p:ph type="sldNum" sz="quarter" idx="12"/>
          </p:nvPr>
        </p:nvSpPr>
        <p:spPr/>
        <p:txBody>
          <a:bodyPr/>
          <a:lstStyle/>
          <a:p>
            <a:pPr>
              <a:defRPr/>
            </a:pPr>
            <a:fld id="{67556601-949B-4DCA-A2CD-C392C8402A46}" type="slidenum">
              <a:rPr lang="en-US" smtClean="0"/>
              <a:pPr>
                <a:defRPr/>
              </a:pPr>
              <a:t>3</a:t>
            </a:fld>
            <a:endParaRPr lang="en-US"/>
          </a:p>
        </p:txBody>
      </p:sp>
    </p:spTree>
    <p:extLst>
      <p:ext uri="{BB962C8B-B14F-4D97-AF65-F5344CB8AC3E}">
        <p14:creationId xmlns:p14="http://schemas.microsoft.com/office/powerpoint/2010/main" val="28210483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a:t>Workshop Agenda </a:t>
            </a:r>
          </a:p>
        </p:txBody>
      </p:sp>
      <p:sp>
        <p:nvSpPr>
          <p:cNvPr id="3" name="Content Placeholder 2"/>
          <p:cNvSpPr>
            <a:spLocks noGrp="1"/>
          </p:cNvSpPr>
          <p:nvPr>
            <p:ph idx="1"/>
          </p:nvPr>
        </p:nvSpPr>
        <p:spPr>
          <a:xfrm>
            <a:off x="457199" y="914400"/>
            <a:ext cx="8512629" cy="4007644"/>
          </a:xfrm>
        </p:spPr>
        <p:txBody>
          <a:bodyPr vert="horz" lIns="91440" tIns="45720" rIns="91440" bIns="45720" rtlCol="0" anchor="t">
            <a:noAutofit/>
          </a:bodyPr>
          <a:lstStyle/>
          <a:p>
            <a:pPr marL="514350" indent="-514350">
              <a:spcBef>
                <a:spcPts val="400"/>
              </a:spcBef>
              <a:buClr>
                <a:schemeClr val="tx2"/>
              </a:buClr>
              <a:buFont typeface="Wingdings" panose="05000000000000000000" pitchFamily="2" charset="2"/>
              <a:buChar char="Ø"/>
            </a:pPr>
            <a:r>
              <a:rPr lang="en-US" sz="1800">
                <a:solidFill>
                  <a:srgbClr val="28558C"/>
                </a:solidFill>
              </a:rPr>
              <a:t>Background on CEC’s Natural Gas R&amp;D funding program</a:t>
            </a:r>
          </a:p>
          <a:p>
            <a:pPr marL="514350" indent="-514350">
              <a:spcBef>
                <a:spcPts val="400"/>
              </a:spcBef>
              <a:buClr>
                <a:schemeClr val="tx2"/>
              </a:buClr>
              <a:buFont typeface="Wingdings" panose="05000000000000000000" pitchFamily="2" charset="2"/>
              <a:buChar char="Ø"/>
            </a:pPr>
            <a:endParaRPr lang="en-US" sz="1800">
              <a:solidFill>
                <a:srgbClr val="28558C"/>
              </a:solidFill>
            </a:endParaRPr>
          </a:p>
          <a:p>
            <a:pPr marL="514350" indent="-514350">
              <a:spcBef>
                <a:spcPts val="400"/>
              </a:spcBef>
              <a:buClr>
                <a:schemeClr val="tx2"/>
              </a:buClr>
              <a:buFont typeface="Wingdings" panose="05000000000000000000" pitchFamily="2" charset="2"/>
              <a:buChar char="Ø"/>
            </a:pPr>
            <a:r>
              <a:rPr lang="en-US" sz="1800"/>
              <a:t>Issue and overview of prior research related to residential methane emissions </a:t>
            </a:r>
          </a:p>
          <a:p>
            <a:pPr marL="514350" indent="-514350">
              <a:spcBef>
                <a:spcPts val="400"/>
              </a:spcBef>
              <a:buClr>
                <a:schemeClr val="tx2"/>
              </a:buClr>
              <a:buFont typeface="Wingdings" panose="05000000000000000000" pitchFamily="2" charset="2"/>
              <a:buChar char="Ø"/>
            </a:pPr>
            <a:endParaRPr lang="en-US" sz="1800"/>
          </a:p>
          <a:p>
            <a:pPr marL="514350" indent="-514350">
              <a:spcBef>
                <a:spcPts val="400"/>
              </a:spcBef>
              <a:buClr>
                <a:schemeClr val="tx2"/>
              </a:buClr>
              <a:buFont typeface="Wingdings" panose="05000000000000000000" pitchFamily="2" charset="2"/>
              <a:buChar char="Ø"/>
            </a:pPr>
            <a:r>
              <a:rPr lang="en-US" sz="1800"/>
              <a:t>Research gaps identified </a:t>
            </a:r>
          </a:p>
          <a:p>
            <a:pPr marL="514350" indent="-514350">
              <a:spcBef>
                <a:spcPts val="400"/>
              </a:spcBef>
              <a:buClr>
                <a:schemeClr val="tx2"/>
              </a:buClr>
              <a:buFont typeface="Wingdings" panose="05000000000000000000" pitchFamily="2" charset="2"/>
              <a:buChar char="Ø"/>
            </a:pPr>
            <a:endParaRPr lang="en-US" sz="1800"/>
          </a:p>
          <a:p>
            <a:pPr marL="514350" indent="-514350">
              <a:spcBef>
                <a:spcPts val="400"/>
              </a:spcBef>
              <a:buClr>
                <a:schemeClr val="tx2"/>
              </a:buClr>
              <a:buFont typeface="Wingdings" panose="05000000000000000000" pitchFamily="2" charset="2"/>
              <a:buChar char="Ø"/>
            </a:pPr>
            <a:r>
              <a:rPr lang="en-US" sz="1800"/>
              <a:t>Objective of anticipated solicitation</a:t>
            </a:r>
          </a:p>
          <a:p>
            <a:pPr marL="514350" indent="-514350">
              <a:spcBef>
                <a:spcPts val="400"/>
              </a:spcBef>
              <a:buClr>
                <a:schemeClr val="tx2"/>
              </a:buClr>
              <a:buFont typeface="Wingdings" panose="05000000000000000000" pitchFamily="2" charset="2"/>
              <a:buChar char="Ø"/>
            </a:pPr>
            <a:endParaRPr lang="en-US" sz="1800"/>
          </a:p>
          <a:p>
            <a:pPr marL="514350" indent="-514350">
              <a:spcBef>
                <a:spcPts val="400"/>
              </a:spcBef>
              <a:buClr>
                <a:schemeClr val="tx2"/>
              </a:buClr>
              <a:buFont typeface="Wingdings" panose="05000000000000000000" pitchFamily="2" charset="2"/>
              <a:buChar char="Ø"/>
            </a:pPr>
            <a:r>
              <a:rPr lang="en-US" sz="1800"/>
              <a:t>Discussion questions</a:t>
            </a:r>
          </a:p>
          <a:p>
            <a:pPr>
              <a:spcBef>
                <a:spcPts val="400"/>
              </a:spcBef>
              <a:buClr>
                <a:schemeClr val="tx2">
                  <a:lumMod val="50000"/>
                </a:schemeClr>
              </a:buClr>
            </a:pPr>
            <a:endParaRPr lang="en-US" sz="1800" i="1"/>
          </a:p>
          <a:p>
            <a:pPr>
              <a:spcBef>
                <a:spcPts val="400"/>
              </a:spcBef>
              <a:buClr>
                <a:schemeClr val="tx2">
                  <a:lumMod val="50000"/>
                </a:schemeClr>
              </a:buClr>
            </a:pPr>
            <a:r>
              <a:rPr lang="en-US" sz="1600" i="1"/>
              <a:t>Input from today’s workshop plus public comments (oral and/or written comments) will help shape the Grant Funding Opportunity. </a:t>
            </a:r>
            <a:endParaRPr lang="en-US" sz="1600" i="1">
              <a:cs typeface="Segoe UI"/>
            </a:endParaRPr>
          </a:p>
        </p:txBody>
      </p:sp>
      <p:sp>
        <p:nvSpPr>
          <p:cNvPr id="4" name="Slide Number Placeholder 3"/>
          <p:cNvSpPr>
            <a:spLocks noGrp="1"/>
          </p:cNvSpPr>
          <p:nvPr>
            <p:ph type="sldNum" sz="quarter" idx="12"/>
          </p:nvPr>
        </p:nvSpPr>
        <p:spPr/>
        <p:txBody>
          <a:bodyPr/>
          <a:lstStyle/>
          <a:p>
            <a:fld id="{8569167A-9D82-438A-BF70-1028D6A4A763}" type="slidenum">
              <a:rPr lang="en-US" smtClean="0"/>
              <a:t>4</a:t>
            </a:fld>
            <a:endParaRPr lang="en-US"/>
          </a:p>
        </p:txBody>
      </p:sp>
    </p:spTree>
    <p:extLst>
      <p:ext uri="{BB962C8B-B14F-4D97-AF65-F5344CB8AC3E}">
        <p14:creationId xmlns:p14="http://schemas.microsoft.com/office/powerpoint/2010/main" val="19217877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958" y="-84604"/>
            <a:ext cx="8229600" cy="762000"/>
          </a:xfrm>
        </p:spPr>
        <p:txBody>
          <a:bodyPr>
            <a:normAutofit/>
          </a:bodyPr>
          <a:lstStyle/>
          <a:p>
            <a:r>
              <a:rPr lang="en-US" sz="2400">
                <a:solidFill>
                  <a:srgbClr val="00588A"/>
                </a:solidFill>
                <a:latin typeface="Century Gothic"/>
              </a:rPr>
              <a:t>CEC’s Natural Gas Research Program</a:t>
            </a:r>
            <a:endParaRPr lang="en-US" sz="2400">
              <a:latin typeface="Century Gothic"/>
            </a:endParaRPr>
          </a:p>
        </p:txBody>
      </p:sp>
      <p:sp>
        <p:nvSpPr>
          <p:cNvPr id="4" name="Slide Number Placeholder 3">
            <a:extLst>
              <a:ext uri="{C183D7F6-B498-43B3-948B-1728B52AA6E4}">
                <adec:decorative xmlns:adec="http://schemas.microsoft.com/office/drawing/2017/decorative" val="1"/>
              </a:ext>
            </a:extLst>
          </p:cNvPr>
          <p:cNvSpPr>
            <a:spLocks noGrp="1"/>
          </p:cNvSpPr>
          <p:nvPr>
            <p:ph type="sldNum" sz="quarter" idx="12"/>
          </p:nvPr>
        </p:nvSpPr>
        <p:spPr/>
        <p:txBody>
          <a:bodyPr/>
          <a:lstStyle/>
          <a:p>
            <a:fld id="{8569167A-9D82-438A-BF70-1028D6A4A763}" type="slidenum">
              <a:rPr lang="en-US" smtClean="0"/>
              <a:t>5</a:t>
            </a:fld>
            <a:endParaRPr lang="en-US"/>
          </a:p>
        </p:txBody>
      </p:sp>
      <p:sp>
        <p:nvSpPr>
          <p:cNvPr id="7" name="Slide Number Placeholder 2">
            <a:extLst>
              <a:ext uri="{C183D7F6-B498-43B3-948B-1728B52AA6E4}">
                <adec:decorative xmlns:adec="http://schemas.microsoft.com/office/drawing/2017/decorative" val="1"/>
              </a:ext>
            </a:extLst>
          </p:cNvPr>
          <p:cNvSpPr txBox="1">
            <a:spLocks/>
          </p:cNvSpPr>
          <p:nvPr/>
        </p:nvSpPr>
        <p:spPr>
          <a:xfrm>
            <a:off x="6934200" y="4857750"/>
            <a:ext cx="2133600" cy="273844"/>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93B945C4-4213-415B-86F2-DB8FD23835C3}" type="slidenum">
              <a:rPr lang="en-US" smtClean="0">
                <a:solidFill>
                  <a:prstClr val="black">
                    <a:tint val="75000"/>
                  </a:prstClr>
                </a:solidFill>
              </a:rPr>
              <a:pPr/>
              <a:t>5</a:t>
            </a:fld>
            <a:endParaRPr lang="en-US">
              <a:solidFill>
                <a:prstClr val="black">
                  <a:tint val="75000"/>
                </a:prstClr>
              </a:solidFill>
            </a:endParaRPr>
          </a:p>
        </p:txBody>
      </p:sp>
      <p:sp>
        <p:nvSpPr>
          <p:cNvPr id="10" name="TextBox 9" descr="Electric Program Investment Charge: Proposed 2018-2020 Triennial Investment Plan" title="CEC Staff Report "/>
          <p:cNvSpPr txBox="1"/>
          <p:nvPr/>
        </p:nvSpPr>
        <p:spPr>
          <a:xfrm>
            <a:off x="468959" y="634830"/>
            <a:ext cx="5138208" cy="2462213"/>
          </a:xfrm>
          <a:prstGeom prst="rect">
            <a:avLst/>
          </a:prstGeom>
          <a:solidFill>
            <a:schemeClr val="accent3">
              <a:lumMod val="20000"/>
              <a:lumOff val="80000"/>
            </a:schemeClr>
          </a:solidFill>
        </p:spPr>
        <p:txBody>
          <a:bodyPr wrap="square" lIns="91440" tIns="45720" rIns="91440" bIns="45720" rtlCol="0" anchor="t">
            <a:spAutoFit/>
          </a:bodyPr>
          <a:lstStyle/>
          <a:p>
            <a:pPr>
              <a:spcBef>
                <a:spcPts val="400"/>
              </a:spcBef>
            </a:pPr>
            <a:r>
              <a:rPr lang="en-US"/>
              <a:t>CEC’s Natural Gas Research Program supports public interest R&amp;D </a:t>
            </a:r>
          </a:p>
          <a:p>
            <a:pPr>
              <a:spcBef>
                <a:spcPts val="400"/>
              </a:spcBef>
            </a:pPr>
            <a:endParaRPr lang="en-US"/>
          </a:p>
          <a:p>
            <a:pPr>
              <a:spcBef>
                <a:spcPts val="400"/>
              </a:spcBef>
            </a:pPr>
            <a:r>
              <a:rPr lang="en-US"/>
              <a:t>FY 2019-2020 Natural Gas R&amp;D Funding Plan includes a research initiative that aims to improve characterization of methane emissions from residential sector</a:t>
            </a:r>
            <a:endParaRPr lang="en-US">
              <a:solidFill>
                <a:schemeClr val="tx2"/>
              </a:solidFill>
            </a:endParaRPr>
          </a:p>
          <a:p>
            <a:pPr>
              <a:spcBef>
                <a:spcPts val="400"/>
              </a:spcBef>
            </a:pPr>
            <a:endParaRPr lang="en-US">
              <a:solidFill>
                <a:srgbClr val="FF0000"/>
              </a:solidFill>
            </a:endParaRPr>
          </a:p>
        </p:txBody>
      </p:sp>
      <p:sp>
        <p:nvSpPr>
          <p:cNvPr id="8" name="TextBox 7"/>
          <p:cNvSpPr txBox="1"/>
          <p:nvPr/>
        </p:nvSpPr>
        <p:spPr>
          <a:xfrm>
            <a:off x="468957" y="4256008"/>
            <a:ext cx="5138209" cy="738664"/>
          </a:xfrm>
          <a:prstGeom prst="rect">
            <a:avLst/>
          </a:prstGeom>
          <a:solidFill>
            <a:srgbClr val="EBBB43"/>
          </a:solidFill>
          <a:ln>
            <a:solidFill>
              <a:schemeClr val="accent5">
                <a:lumMod val="50000"/>
              </a:schemeClr>
            </a:solidFill>
          </a:ln>
        </p:spPr>
        <p:txBody>
          <a:bodyPr wrap="square" lIns="91440" tIns="45720" rIns="91440" bIns="45720" anchor="t">
            <a:spAutoFit/>
          </a:bodyPr>
          <a:lstStyle/>
          <a:p>
            <a:pPr eaLnBrk="0" hangingPunct="0">
              <a:tabLst>
                <a:tab pos="0" algn="l"/>
              </a:tabLst>
              <a:defRPr/>
            </a:pPr>
            <a:r>
              <a:rPr lang="en-US" sz="1400"/>
              <a:t>Natural Gas Research Program: </a:t>
            </a:r>
            <a:r>
              <a:rPr lang="en-US" sz="1400">
                <a:hlinkClick r:id="rId3">
                  <a:extLst>
                    <a:ext uri="{A12FA001-AC4F-418D-AE19-62706E023703}">
                      <ahyp:hlinkClr xmlns:ahyp="http://schemas.microsoft.com/office/drawing/2018/hyperlinkcolor" val="tx"/>
                    </a:ext>
                  </a:extLst>
                </a:hlinkClick>
              </a:rPr>
              <a:t>https://www.energy.ca.gov/programs-and-topics/programs/natural-gas-program</a:t>
            </a:r>
            <a:endParaRPr lang="en-US" sz="1400"/>
          </a:p>
        </p:txBody>
      </p:sp>
      <p:pic>
        <p:nvPicPr>
          <p:cNvPr id="3" name="Picture 2" descr="Picture showing snapshot of front page of California Energy Commission's staff report on Natural gas research and development program.">
            <a:extLst>
              <a:ext uri="{FF2B5EF4-FFF2-40B4-BE49-F238E27FC236}">
                <a16:creationId xmlns:a16="http://schemas.microsoft.com/office/drawing/2014/main" id="{DF9FE5EE-45E4-4616-A5A7-19E29E590385}"/>
              </a:ext>
            </a:extLst>
          </p:cNvPr>
          <p:cNvPicPr>
            <a:picLocks noChangeAspect="1"/>
          </p:cNvPicPr>
          <p:nvPr/>
        </p:nvPicPr>
        <p:blipFill>
          <a:blip r:embed="rId4"/>
          <a:stretch>
            <a:fillRect/>
          </a:stretch>
        </p:blipFill>
        <p:spPr>
          <a:xfrm>
            <a:off x="5706247" y="634831"/>
            <a:ext cx="3361553" cy="4385276"/>
          </a:xfrm>
          <a:prstGeom prst="rect">
            <a:avLst/>
          </a:prstGeom>
          <a:ln>
            <a:solidFill>
              <a:schemeClr val="tx1"/>
            </a:solidFill>
          </a:ln>
        </p:spPr>
      </p:pic>
    </p:spTree>
    <p:extLst>
      <p:ext uri="{BB962C8B-B14F-4D97-AF65-F5344CB8AC3E}">
        <p14:creationId xmlns:p14="http://schemas.microsoft.com/office/powerpoint/2010/main" val="18984501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8AE9CBA1-9007-4E4E-BC73-28EA6D291B1E}"/>
              </a:ext>
              <a:ext uri="{C183D7F6-B498-43B3-948B-1728B52AA6E4}">
                <adec:decorative xmlns:adec="http://schemas.microsoft.com/office/drawing/2017/decorative" val="0"/>
              </a:ext>
            </a:extLst>
          </p:cNvPr>
          <p:cNvSpPr>
            <a:spLocks noGrp="1"/>
          </p:cNvSpPr>
          <p:nvPr>
            <p:ph type="title"/>
          </p:nvPr>
        </p:nvSpPr>
        <p:spPr>
          <a:xfrm>
            <a:off x="697558" y="240621"/>
            <a:ext cx="8229600" cy="762000"/>
          </a:xfrm>
        </p:spPr>
        <p:txBody>
          <a:bodyPr>
            <a:normAutofit/>
          </a:bodyPr>
          <a:lstStyle/>
          <a:p>
            <a:r>
              <a:rPr lang="en-US" sz="3600"/>
              <a:t>What is the issue addressed? </a:t>
            </a:r>
          </a:p>
        </p:txBody>
      </p:sp>
      <p:pic>
        <p:nvPicPr>
          <p:cNvPr id="1026" name="Picture 2" descr="Black And White Outline Clip Art showing a house outline.">
            <a:extLst>
              <a:ext uri="{FF2B5EF4-FFF2-40B4-BE49-F238E27FC236}">
                <a16:creationId xmlns:a16="http://schemas.microsoft.com/office/drawing/2014/main" id="{242EE38A-002A-4E10-9898-873804D89835}"/>
              </a:ext>
              <a:ext uri="{C183D7F6-B498-43B3-948B-1728B52AA6E4}">
                <adec:decorative xmlns:adec="http://schemas.microsoft.com/office/drawing/2017/decorative" val="0"/>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742603" y="1002621"/>
            <a:ext cx="6092616" cy="3715010"/>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C183D7F6-B498-43B3-948B-1728B52AA6E4}">
                <adec:decorative xmlns:adec="http://schemas.microsoft.com/office/drawing/2017/decorative" val="1"/>
              </a:ext>
            </a:extLst>
          </p:cNvPr>
          <p:cNvSpPr>
            <a:spLocks noGrp="1"/>
          </p:cNvSpPr>
          <p:nvPr>
            <p:ph type="sldNum" sz="quarter" idx="12"/>
          </p:nvPr>
        </p:nvSpPr>
        <p:spPr/>
        <p:txBody>
          <a:bodyPr/>
          <a:lstStyle/>
          <a:p>
            <a:fld id="{8569167A-9D82-438A-BF70-1028D6A4A763}" type="slidenum">
              <a:rPr lang="en-US" smtClean="0"/>
              <a:t>6</a:t>
            </a:fld>
            <a:endParaRPr lang="en-US"/>
          </a:p>
        </p:txBody>
      </p:sp>
      <p:sp>
        <p:nvSpPr>
          <p:cNvPr id="20" name="TextBox 19">
            <a:extLst>
              <a:ext uri="{FF2B5EF4-FFF2-40B4-BE49-F238E27FC236}">
                <a16:creationId xmlns:a16="http://schemas.microsoft.com/office/drawing/2014/main" id="{435B52E3-65AE-432F-8479-33F4CB1A03E0}"/>
              </a:ext>
              <a:ext uri="{C183D7F6-B498-43B3-948B-1728B52AA6E4}">
                <adec:decorative xmlns:adec="http://schemas.microsoft.com/office/drawing/2017/decorative" val="0"/>
              </a:ext>
            </a:extLst>
          </p:cNvPr>
          <p:cNvSpPr txBox="1"/>
          <p:nvPr/>
        </p:nvSpPr>
        <p:spPr>
          <a:xfrm>
            <a:off x="6443319" y="1164456"/>
            <a:ext cx="2554514" cy="1200329"/>
          </a:xfrm>
          <a:prstGeom prst="rect">
            <a:avLst/>
          </a:prstGeom>
          <a:noFill/>
        </p:spPr>
        <p:txBody>
          <a:bodyPr wrap="square" rtlCol="0">
            <a:spAutoFit/>
          </a:bodyPr>
          <a:lstStyle/>
          <a:p>
            <a:pPr marL="285750" indent="-285750">
              <a:buFont typeface="Arial" panose="020B0604020202020204" pitchFamily="34" charset="0"/>
              <a:buChar char="•"/>
            </a:pPr>
            <a:r>
              <a:rPr lang="en-US"/>
              <a:t>Residential Methane emissions</a:t>
            </a:r>
          </a:p>
          <a:p>
            <a:pPr marL="285750" indent="-285750">
              <a:buFont typeface="Arial" panose="020B0604020202020204" pitchFamily="34" charset="0"/>
              <a:buChar char="•"/>
            </a:pPr>
            <a:r>
              <a:rPr lang="en-US"/>
              <a:t>Non-combustion,  post-meter</a:t>
            </a:r>
          </a:p>
        </p:txBody>
      </p:sp>
      <p:pic>
        <p:nvPicPr>
          <p:cNvPr id="15" name="Picture 14" descr="Picture of a natural gas powered gas stove with one burner on showing flames. ">
            <a:extLst>
              <a:ext uri="{FF2B5EF4-FFF2-40B4-BE49-F238E27FC236}">
                <a16:creationId xmlns:a16="http://schemas.microsoft.com/office/drawing/2014/main" id="{9F367637-85A9-4532-B51B-826B7C118046}"/>
              </a:ext>
              <a:ext uri="{C183D7F6-B498-43B3-948B-1728B52AA6E4}">
                <adec:decorative xmlns:adec="http://schemas.microsoft.com/office/drawing/2017/decorative" val="0"/>
              </a:ext>
            </a:extLst>
          </p:cNvPr>
          <p:cNvPicPr>
            <a:picLocks noChangeAspect="1"/>
          </p:cNvPicPr>
          <p:nvPr/>
        </p:nvPicPr>
        <p:blipFill>
          <a:blip r:embed="rId5"/>
          <a:stretch>
            <a:fillRect/>
          </a:stretch>
        </p:blipFill>
        <p:spPr>
          <a:xfrm>
            <a:off x="3021450" y="2413014"/>
            <a:ext cx="1423790" cy="953939"/>
          </a:xfrm>
          <a:prstGeom prst="rect">
            <a:avLst/>
          </a:prstGeom>
        </p:spPr>
      </p:pic>
      <p:pic>
        <p:nvPicPr>
          <p:cNvPr id="12" name="Picture 11" descr="Picture showing a pilot light.">
            <a:extLst>
              <a:ext uri="{FF2B5EF4-FFF2-40B4-BE49-F238E27FC236}">
                <a16:creationId xmlns:a16="http://schemas.microsoft.com/office/drawing/2014/main" id="{9DC0F35E-BF38-4049-8105-D866CC452D94}"/>
              </a:ext>
              <a:ext uri="{C183D7F6-B498-43B3-948B-1728B52AA6E4}">
                <adec:decorative xmlns:adec="http://schemas.microsoft.com/office/drawing/2017/decorative" val="0"/>
              </a:ext>
            </a:extLst>
          </p:cNvPr>
          <p:cNvPicPr>
            <a:picLocks noChangeAspect="1"/>
          </p:cNvPicPr>
          <p:nvPr/>
        </p:nvPicPr>
        <p:blipFill>
          <a:blip r:embed="rId6">
            <a:extLst>
              <a:ext uri="{BEBA8EAE-BF5A-486C-A8C5-ECC9F3942E4B}">
                <a14:imgProps xmlns:a14="http://schemas.microsoft.com/office/drawing/2010/main">
                  <a14:imgLayer r:embed="rId7">
                    <a14:imgEffect>
                      <a14:brightnessContrast bright="40000" contrast="-20000"/>
                    </a14:imgEffect>
                  </a14:imgLayer>
                </a14:imgProps>
              </a:ext>
            </a:extLst>
          </a:blip>
          <a:stretch>
            <a:fillRect/>
          </a:stretch>
        </p:blipFill>
        <p:spPr>
          <a:xfrm>
            <a:off x="3946428" y="3126767"/>
            <a:ext cx="714533" cy="953939"/>
          </a:xfrm>
          <a:prstGeom prst="rect">
            <a:avLst/>
          </a:prstGeom>
        </p:spPr>
      </p:pic>
      <p:pic>
        <p:nvPicPr>
          <p:cNvPr id="17" name="Picture 16" descr="Picture of a standard gas-fired furnace.">
            <a:extLst>
              <a:ext uri="{FF2B5EF4-FFF2-40B4-BE49-F238E27FC236}">
                <a16:creationId xmlns:a16="http://schemas.microsoft.com/office/drawing/2014/main" id="{045443DB-6E34-44B6-9A39-5240B64636F4}"/>
              </a:ext>
              <a:ext uri="{C183D7F6-B498-43B3-948B-1728B52AA6E4}">
                <adec:decorative xmlns:adec="http://schemas.microsoft.com/office/drawing/2017/decorative" val="0"/>
              </a:ext>
            </a:extLst>
          </p:cNvPr>
          <p:cNvPicPr>
            <a:picLocks noChangeAspect="1"/>
          </p:cNvPicPr>
          <p:nvPr/>
        </p:nvPicPr>
        <p:blipFill>
          <a:blip r:embed="rId8"/>
          <a:stretch>
            <a:fillRect/>
          </a:stretch>
        </p:blipFill>
        <p:spPr>
          <a:xfrm>
            <a:off x="4768816" y="2055455"/>
            <a:ext cx="1202804" cy="1202804"/>
          </a:xfrm>
          <a:prstGeom prst="rect">
            <a:avLst/>
          </a:prstGeom>
        </p:spPr>
      </p:pic>
      <p:pic>
        <p:nvPicPr>
          <p:cNvPr id="21" name="Picture 20" descr="Picture showing pipelines at a residential building that bring gas for use in various appliances. ">
            <a:extLst>
              <a:ext uri="{FF2B5EF4-FFF2-40B4-BE49-F238E27FC236}">
                <a16:creationId xmlns:a16="http://schemas.microsoft.com/office/drawing/2014/main" id="{F28CC726-7077-4E58-B786-240038633724}"/>
              </a:ext>
              <a:ext uri="{C183D7F6-B498-43B3-948B-1728B52AA6E4}">
                <adec:decorative xmlns:adec="http://schemas.microsoft.com/office/drawing/2017/decorative" val="0"/>
              </a:ext>
            </a:extLst>
          </p:cNvPr>
          <p:cNvPicPr>
            <a:picLocks noChangeAspect="1"/>
          </p:cNvPicPr>
          <p:nvPr/>
        </p:nvPicPr>
        <p:blipFill>
          <a:blip r:embed="rId9"/>
          <a:stretch>
            <a:fillRect/>
          </a:stretch>
        </p:blipFill>
        <p:spPr>
          <a:xfrm>
            <a:off x="1682015" y="3366953"/>
            <a:ext cx="1042289" cy="1042289"/>
          </a:xfrm>
          <a:prstGeom prst="rect">
            <a:avLst/>
          </a:prstGeom>
        </p:spPr>
      </p:pic>
      <p:pic>
        <p:nvPicPr>
          <p:cNvPr id="19" name="Picture 18" descr="Picture of a gas range. ">
            <a:extLst>
              <a:ext uri="{FF2B5EF4-FFF2-40B4-BE49-F238E27FC236}">
                <a16:creationId xmlns:a16="http://schemas.microsoft.com/office/drawing/2014/main" id="{318BE98E-BC6E-4B60-9F91-35F707BF4B2A}"/>
              </a:ext>
              <a:ext uri="{C183D7F6-B498-43B3-948B-1728B52AA6E4}">
                <adec:decorative xmlns:adec="http://schemas.microsoft.com/office/drawing/2017/decorative" val="0"/>
              </a:ext>
            </a:extLst>
          </p:cNvPr>
          <p:cNvPicPr>
            <a:picLocks noChangeAspect="1"/>
          </p:cNvPicPr>
          <p:nvPr/>
        </p:nvPicPr>
        <p:blipFill>
          <a:blip r:embed="rId10"/>
          <a:stretch>
            <a:fillRect/>
          </a:stretch>
        </p:blipFill>
        <p:spPr>
          <a:xfrm>
            <a:off x="3043139" y="3409263"/>
            <a:ext cx="690206" cy="845724"/>
          </a:xfrm>
          <a:prstGeom prst="rect">
            <a:avLst/>
          </a:prstGeom>
        </p:spPr>
      </p:pic>
      <p:pic>
        <p:nvPicPr>
          <p:cNvPr id="16" name="Picture 15" descr="Picture of a tankless water heater">
            <a:extLst>
              <a:ext uri="{FF2B5EF4-FFF2-40B4-BE49-F238E27FC236}">
                <a16:creationId xmlns:a16="http://schemas.microsoft.com/office/drawing/2014/main" id="{216C78DA-DD95-47FA-82F5-216EA29491BE}"/>
              </a:ext>
              <a:ext uri="{C183D7F6-B498-43B3-948B-1728B52AA6E4}">
                <adec:decorative xmlns:adec="http://schemas.microsoft.com/office/drawing/2017/decorative" val="0"/>
              </a:ext>
            </a:extLst>
          </p:cNvPr>
          <p:cNvPicPr>
            <a:picLocks noChangeAspect="1"/>
          </p:cNvPicPr>
          <p:nvPr/>
        </p:nvPicPr>
        <p:blipFill>
          <a:blip r:embed="rId11"/>
          <a:stretch>
            <a:fillRect/>
          </a:stretch>
        </p:blipFill>
        <p:spPr>
          <a:xfrm>
            <a:off x="5334515" y="3301048"/>
            <a:ext cx="1274210" cy="953939"/>
          </a:xfrm>
          <a:prstGeom prst="rect">
            <a:avLst/>
          </a:prstGeom>
        </p:spPr>
      </p:pic>
      <p:sp>
        <p:nvSpPr>
          <p:cNvPr id="18" name="TextBox 17">
            <a:extLst>
              <a:ext uri="{FF2B5EF4-FFF2-40B4-BE49-F238E27FC236}">
                <a16:creationId xmlns:a16="http://schemas.microsoft.com/office/drawing/2014/main" id="{A0BCA240-3F9C-45DC-9574-70CAD1E7EAFA}"/>
              </a:ext>
              <a:ext uri="{C183D7F6-B498-43B3-948B-1728B52AA6E4}">
                <adec:decorative xmlns:adec="http://schemas.microsoft.com/office/drawing/2017/decorative" val="0"/>
              </a:ext>
            </a:extLst>
          </p:cNvPr>
          <p:cNvSpPr txBox="1"/>
          <p:nvPr/>
        </p:nvSpPr>
        <p:spPr>
          <a:xfrm>
            <a:off x="399700" y="4742334"/>
            <a:ext cx="8984975" cy="230832"/>
          </a:xfrm>
          <a:prstGeom prst="rect">
            <a:avLst/>
          </a:prstGeom>
          <a:noFill/>
        </p:spPr>
        <p:txBody>
          <a:bodyPr wrap="square" rtlCol="0">
            <a:spAutoFit/>
          </a:bodyPr>
          <a:lstStyle/>
          <a:p>
            <a:r>
              <a:rPr lang="en-US" sz="900"/>
              <a:t>Picture Sources: </a:t>
            </a:r>
            <a:r>
              <a:rPr lang="en-US" sz="900">
                <a:hlinkClick r:id="rId12"/>
              </a:rPr>
              <a:t>drenergysaverarkansas.com/heating/heating-systems/gas-heating.html</a:t>
            </a:r>
            <a:r>
              <a:rPr lang="en-US" sz="900"/>
              <a:t>, </a:t>
            </a:r>
            <a:r>
              <a:rPr lang="en-US" sz="900">
                <a:hlinkClick r:id="rId13"/>
              </a:rPr>
              <a:t>https://appliancerepair-sd.com/lighting-the-pilot-light-in-your-hotpoint-oven</a:t>
            </a:r>
            <a:r>
              <a:rPr lang="en-US" sz="900"/>
              <a:t>/</a:t>
            </a:r>
          </a:p>
        </p:txBody>
      </p:sp>
    </p:spTree>
    <p:extLst>
      <p:ext uri="{BB962C8B-B14F-4D97-AF65-F5344CB8AC3E}">
        <p14:creationId xmlns:p14="http://schemas.microsoft.com/office/powerpoint/2010/main" val="1772531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en-US" sz="2400"/>
              <a:t>Prior CEC-funded Research </a:t>
            </a:r>
            <a:br>
              <a:rPr lang="en-US" sz="2400"/>
            </a:br>
            <a:r>
              <a:rPr lang="en-US" sz="2400" b="0"/>
              <a:t>Related to Anticipated Solicitation</a:t>
            </a:r>
            <a:endParaRPr lang="en-US" sz="2400" b="0" i="1">
              <a:solidFill>
                <a:srgbClr val="FF0000"/>
              </a:solidFill>
            </a:endParaRPr>
          </a:p>
        </p:txBody>
      </p:sp>
      <p:sp>
        <p:nvSpPr>
          <p:cNvPr id="6" name="Rectangle 5">
            <a:extLst>
              <a:ext uri="{FF2B5EF4-FFF2-40B4-BE49-F238E27FC236}">
                <a16:creationId xmlns:a16="http://schemas.microsoft.com/office/drawing/2014/main" id="{0566A991-8C4E-46A7-AEF6-B98C63D1823F}"/>
              </a:ext>
            </a:extLst>
          </p:cNvPr>
          <p:cNvSpPr/>
          <p:nvPr/>
        </p:nvSpPr>
        <p:spPr>
          <a:xfrm>
            <a:off x="527242" y="1164569"/>
            <a:ext cx="6613146" cy="369332"/>
          </a:xfrm>
          <a:prstGeom prst="rect">
            <a:avLst/>
          </a:prstGeom>
        </p:spPr>
        <p:txBody>
          <a:bodyPr wrap="square">
            <a:spAutoFit/>
          </a:bodyPr>
          <a:lstStyle/>
          <a:p>
            <a:r>
              <a:rPr lang="en-US" i="1">
                <a:solidFill>
                  <a:srgbClr val="28558C"/>
                </a:solidFill>
              </a:rPr>
              <a:t>Natural Gas Methane Emissions from California Homes (2018)</a:t>
            </a:r>
            <a:endParaRPr lang="en-US">
              <a:solidFill>
                <a:srgbClr val="28558C"/>
              </a:solidFill>
            </a:endParaRPr>
          </a:p>
        </p:txBody>
      </p:sp>
      <p:sp>
        <p:nvSpPr>
          <p:cNvPr id="3" name="Content Placeholder 2"/>
          <p:cNvSpPr>
            <a:spLocks noGrp="1"/>
          </p:cNvSpPr>
          <p:nvPr>
            <p:ph idx="1"/>
          </p:nvPr>
        </p:nvSpPr>
        <p:spPr>
          <a:xfrm>
            <a:off x="527242" y="1634938"/>
            <a:ext cx="8540558" cy="3733800"/>
          </a:xfrm>
        </p:spPr>
        <p:txBody>
          <a:bodyPr vert="horz" lIns="91440" tIns="45720" rIns="91440" bIns="45720" rtlCol="0" anchor="t">
            <a:noAutofit/>
          </a:bodyPr>
          <a:lstStyle/>
          <a:p>
            <a:pPr marL="285750" indent="-285750">
              <a:spcBef>
                <a:spcPts val="400"/>
              </a:spcBef>
              <a:buClr>
                <a:schemeClr val="tx2"/>
              </a:buClr>
              <a:buFont typeface="Arial" panose="020B0604020202020204" pitchFamily="34" charset="0"/>
              <a:buChar char="•"/>
            </a:pPr>
            <a:r>
              <a:rPr lang="en-US" sz="1600"/>
              <a:t>First-of-its-kind study</a:t>
            </a:r>
          </a:p>
          <a:p>
            <a:pPr marL="285750" indent="-285750">
              <a:spcBef>
                <a:spcPts val="400"/>
              </a:spcBef>
              <a:buClr>
                <a:schemeClr val="tx2"/>
              </a:buClr>
              <a:buFont typeface="Arial" panose="020B0604020202020204" pitchFamily="34" charset="0"/>
              <a:buChar char="•"/>
            </a:pPr>
            <a:r>
              <a:rPr lang="en-US" sz="1600"/>
              <a:t>Inactive and steady-state methane leaks in single-family California homes (n=75)</a:t>
            </a:r>
          </a:p>
          <a:p>
            <a:pPr marL="285750" indent="-285750">
              <a:spcBef>
                <a:spcPts val="400"/>
              </a:spcBef>
              <a:buClr>
                <a:schemeClr val="tx2"/>
              </a:buClr>
              <a:buFont typeface="Arial" panose="020B0604020202020204" pitchFamily="34" charset="0"/>
              <a:buChar char="•"/>
            </a:pPr>
            <a:r>
              <a:rPr lang="en-US" sz="1600"/>
              <a:t>Fugitive methane emissions account for ca. </a:t>
            </a:r>
            <a:r>
              <a:rPr lang="en-US" sz="1600" b="1"/>
              <a:t>0.5%</a:t>
            </a:r>
            <a:r>
              <a:rPr lang="en-US" sz="1600"/>
              <a:t> of residential natural gas consumption</a:t>
            </a:r>
          </a:p>
          <a:p>
            <a:pPr marL="285750" indent="-285750">
              <a:spcBef>
                <a:spcPts val="400"/>
              </a:spcBef>
              <a:buClr>
                <a:schemeClr val="tx2"/>
              </a:buClr>
              <a:buFont typeface="Arial" panose="020B0604020202020204" pitchFamily="34" charset="0"/>
              <a:buChar char="•"/>
            </a:pPr>
            <a:r>
              <a:rPr lang="en-US" sz="1600"/>
              <a:t>Small fraction of homes may dominate overall emissions</a:t>
            </a:r>
          </a:p>
          <a:p>
            <a:pPr>
              <a:spcBef>
                <a:spcPts val="400"/>
              </a:spcBef>
              <a:buClr>
                <a:schemeClr val="tx2"/>
              </a:buClr>
            </a:pPr>
            <a:endParaRPr lang="en-US" sz="1400"/>
          </a:p>
          <a:p>
            <a:pPr>
              <a:spcBef>
                <a:spcPts val="400"/>
              </a:spcBef>
              <a:buClr>
                <a:schemeClr val="tx2"/>
              </a:buClr>
            </a:pPr>
            <a:endParaRPr lang="en-US" sz="1400"/>
          </a:p>
          <a:p>
            <a:pPr>
              <a:spcBef>
                <a:spcPts val="400"/>
              </a:spcBef>
              <a:buClr>
                <a:schemeClr val="tx2"/>
              </a:buClr>
            </a:pPr>
            <a:endParaRPr lang="en-US" sz="1400"/>
          </a:p>
          <a:p>
            <a:pPr>
              <a:spcBef>
                <a:spcPts val="400"/>
              </a:spcBef>
              <a:buClr>
                <a:schemeClr val="tx2"/>
              </a:buClr>
            </a:pPr>
            <a:endParaRPr lang="en-US" sz="1400"/>
          </a:p>
          <a:p>
            <a:pPr>
              <a:spcBef>
                <a:spcPts val="400"/>
              </a:spcBef>
              <a:buClr>
                <a:schemeClr val="tx2"/>
              </a:buClr>
            </a:pPr>
            <a:endParaRPr lang="en-US" sz="1400"/>
          </a:p>
          <a:p>
            <a:pPr>
              <a:spcBef>
                <a:spcPts val="400"/>
              </a:spcBef>
              <a:buClr>
                <a:schemeClr val="tx2"/>
              </a:buClr>
            </a:pPr>
            <a:endParaRPr lang="en-US" sz="1400"/>
          </a:p>
          <a:p>
            <a:pPr>
              <a:spcBef>
                <a:spcPts val="400"/>
              </a:spcBef>
              <a:buClr>
                <a:schemeClr val="tx2"/>
              </a:buClr>
            </a:pPr>
            <a:r>
              <a:rPr lang="en-US" sz="1200"/>
              <a:t>Fischer, M.L. et al (LBNL). 2018. </a:t>
            </a:r>
            <a:r>
              <a:rPr lang="en-US" sz="1200" i="1"/>
              <a:t>Natural Gas Methane Emissions from California Homes</a:t>
            </a:r>
            <a:r>
              <a:rPr lang="en-US" sz="1200"/>
              <a:t>. California Energy Commission. Publication Number: CEC-500-2018-021.</a:t>
            </a:r>
          </a:p>
          <a:p>
            <a:pPr>
              <a:spcBef>
                <a:spcPts val="400"/>
              </a:spcBef>
              <a:buClr>
                <a:schemeClr val="tx2"/>
              </a:buClr>
            </a:pPr>
            <a:r>
              <a:rPr lang="en-US" sz="1200"/>
              <a:t>Link to Report: </a:t>
            </a:r>
            <a:r>
              <a:rPr lang="en-US" sz="1200">
                <a:hlinkClick r:id="rId3"/>
              </a:rPr>
              <a:t>https://ww2.energy.ca.gov/2018publications/CEC-500-2018-021/CEC-500-2018-021.pdf</a:t>
            </a:r>
            <a:r>
              <a:rPr lang="en-US" sz="1200"/>
              <a:t>  </a:t>
            </a:r>
          </a:p>
          <a:p>
            <a:pPr>
              <a:spcBef>
                <a:spcPts val="400"/>
              </a:spcBef>
              <a:buClr>
                <a:schemeClr val="tx2"/>
              </a:buClr>
            </a:pPr>
            <a:endParaRPr lang="en-US" sz="2000"/>
          </a:p>
        </p:txBody>
      </p:sp>
      <p:sp>
        <p:nvSpPr>
          <p:cNvPr id="4" name="Slide Number Placeholder 3">
            <a:extLst>
              <a:ext uri="{C183D7F6-B498-43B3-948B-1728B52AA6E4}">
                <adec:decorative xmlns:adec="http://schemas.microsoft.com/office/drawing/2017/decorative" val="1"/>
              </a:ext>
            </a:extLst>
          </p:cNvPr>
          <p:cNvSpPr>
            <a:spLocks noGrp="1"/>
          </p:cNvSpPr>
          <p:nvPr>
            <p:ph type="sldNum" sz="quarter" idx="12"/>
          </p:nvPr>
        </p:nvSpPr>
        <p:spPr/>
        <p:txBody>
          <a:bodyPr/>
          <a:lstStyle/>
          <a:p>
            <a:fld id="{8569167A-9D82-438A-BF70-1028D6A4A763}" type="slidenum">
              <a:rPr lang="en-US" smtClean="0"/>
              <a:t>7</a:t>
            </a:fld>
            <a:endParaRPr lang="en-US"/>
          </a:p>
        </p:txBody>
      </p:sp>
      <p:pic>
        <p:nvPicPr>
          <p:cNvPr id="5" name="Picture 4" descr="Picture from Fischer et al. 2018 showing mass balance method for estimating methane leaks from a house. Arrow into house shows outdoor air flow, arrow out shows indoor exhaust out and arrow inside home shows indoor methane leaks. ">
            <a:extLst>
              <a:ext uri="{FF2B5EF4-FFF2-40B4-BE49-F238E27FC236}">
                <a16:creationId xmlns:a16="http://schemas.microsoft.com/office/drawing/2014/main" id="{FA845044-EF6B-4E17-BE07-284D7F5526B1}"/>
              </a:ext>
            </a:extLst>
          </p:cNvPr>
          <p:cNvPicPr>
            <a:picLocks noChangeAspect="1"/>
          </p:cNvPicPr>
          <p:nvPr/>
        </p:nvPicPr>
        <p:blipFill>
          <a:blip r:embed="rId4"/>
          <a:stretch>
            <a:fillRect/>
          </a:stretch>
        </p:blipFill>
        <p:spPr>
          <a:xfrm>
            <a:off x="2965076" y="2991649"/>
            <a:ext cx="2815695" cy="1278326"/>
          </a:xfrm>
          <a:prstGeom prst="rect">
            <a:avLst/>
          </a:prstGeom>
        </p:spPr>
      </p:pic>
    </p:spTree>
    <p:extLst>
      <p:ext uri="{BB962C8B-B14F-4D97-AF65-F5344CB8AC3E}">
        <p14:creationId xmlns:p14="http://schemas.microsoft.com/office/powerpoint/2010/main" val="5191882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en-US" sz="2400"/>
              <a:t>Additional Research Findings</a:t>
            </a:r>
            <a:br>
              <a:rPr lang="en-US" sz="2400"/>
            </a:br>
            <a:r>
              <a:rPr lang="en-US" sz="2400" b="0"/>
              <a:t>1. Related to Residential Methane Emissions</a:t>
            </a:r>
            <a:endParaRPr lang="en-US" sz="2400" b="0" i="1">
              <a:solidFill>
                <a:srgbClr val="FF0000"/>
              </a:solidFill>
            </a:endParaRPr>
          </a:p>
        </p:txBody>
      </p:sp>
      <p:sp>
        <p:nvSpPr>
          <p:cNvPr id="3" name="Content Placeholder 2"/>
          <p:cNvSpPr>
            <a:spLocks noGrp="1"/>
          </p:cNvSpPr>
          <p:nvPr>
            <p:ph idx="1"/>
          </p:nvPr>
        </p:nvSpPr>
        <p:spPr>
          <a:xfrm>
            <a:off x="548640" y="1012514"/>
            <a:ext cx="8519160" cy="4234070"/>
          </a:xfrm>
        </p:spPr>
        <p:txBody>
          <a:bodyPr vert="horz" lIns="91440" tIns="45720" rIns="91440" bIns="45720" rtlCol="0" anchor="t">
            <a:noAutofit/>
          </a:bodyPr>
          <a:lstStyle/>
          <a:p>
            <a:pPr>
              <a:spcBef>
                <a:spcPts val="400"/>
              </a:spcBef>
              <a:buClr>
                <a:schemeClr val="tx2"/>
              </a:buClr>
            </a:pPr>
            <a:r>
              <a:rPr lang="en-US" sz="2000" i="1"/>
              <a:t>             </a:t>
            </a:r>
            <a:r>
              <a:rPr lang="en-US" sz="2000" b="1" i="1"/>
              <a:t>Lebel et al. 2020 (n=64)</a:t>
            </a:r>
            <a:endParaRPr lang="en-US" sz="900" b="1"/>
          </a:p>
          <a:p>
            <a:endParaRPr lang="en-US" sz="900"/>
          </a:p>
          <a:p>
            <a:endParaRPr lang="en-US" sz="900"/>
          </a:p>
          <a:p>
            <a:endParaRPr lang="en-US" sz="900"/>
          </a:p>
          <a:p>
            <a:endParaRPr lang="en-US" sz="900"/>
          </a:p>
          <a:p>
            <a:endParaRPr lang="en-US" sz="900"/>
          </a:p>
          <a:p>
            <a:endParaRPr lang="en-US" sz="900"/>
          </a:p>
          <a:p>
            <a:endParaRPr lang="en-US" sz="900"/>
          </a:p>
          <a:p>
            <a:endParaRPr lang="en-US" sz="900"/>
          </a:p>
          <a:p>
            <a:endParaRPr lang="en-US" sz="900"/>
          </a:p>
          <a:p>
            <a:endParaRPr lang="en-US" sz="900"/>
          </a:p>
          <a:p>
            <a:endParaRPr lang="en-US" sz="900"/>
          </a:p>
          <a:p>
            <a:endParaRPr lang="en-US" sz="900"/>
          </a:p>
          <a:p>
            <a:endParaRPr lang="en-US" sz="900"/>
          </a:p>
          <a:p>
            <a:endParaRPr lang="en-US" sz="900"/>
          </a:p>
          <a:p>
            <a:endParaRPr lang="en-US" sz="900"/>
          </a:p>
          <a:p>
            <a:endParaRPr lang="en-US" sz="900"/>
          </a:p>
          <a:p>
            <a:endParaRPr lang="en-US" sz="900"/>
          </a:p>
          <a:p>
            <a:endParaRPr lang="en-US" sz="900"/>
          </a:p>
          <a:p>
            <a:endParaRPr lang="en-US" sz="900"/>
          </a:p>
          <a:p>
            <a:endParaRPr lang="en-US" sz="800"/>
          </a:p>
          <a:p>
            <a:endParaRPr lang="en-US" sz="800"/>
          </a:p>
          <a:p>
            <a:r>
              <a:rPr lang="en-US" sz="800"/>
              <a:t>Lebel, E.D.; Lu, H.S.; </a:t>
            </a:r>
            <a:r>
              <a:rPr lang="en-US" sz="800" err="1"/>
              <a:t>Speizer</a:t>
            </a:r>
            <a:r>
              <a:rPr lang="en-US" sz="800"/>
              <a:t>, S.A.; Finnegan, C.J.; Jackson, R.B. 2020. Quantifying Methane Emissions from Natural Gas Water Heaters. </a:t>
            </a:r>
            <a:r>
              <a:rPr lang="en-US" sz="800" i="1"/>
              <a:t>Environmental Science &amp; Technology</a:t>
            </a:r>
            <a:r>
              <a:rPr lang="en-US" sz="800"/>
              <a:t>, 54, 5737-5745.</a:t>
            </a:r>
          </a:p>
          <a:p>
            <a:r>
              <a:rPr lang="en-US" sz="800"/>
              <a:t>Merrin, Z. and Francisco, P.W. 2019. Unburned Methane Emissions from Residential Natural Gas Appliances. </a:t>
            </a:r>
            <a:r>
              <a:rPr lang="en-US" sz="800" i="1"/>
              <a:t>Environmental Science &amp; Technology</a:t>
            </a:r>
            <a:r>
              <a:rPr lang="en-US" sz="800"/>
              <a:t>, 53, 5473-5482.</a:t>
            </a:r>
          </a:p>
        </p:txBody>
      </p:sp>
      <p:sp>
        <p:nvSpPr>
          <p:cNvPr id="4" name="Slide Number Placeholder 3">
            <a:extLst>
              <a:ext uri="{C183D7F6-B498-43B3-948B-1728B52AA6E4}">
                <adec:decorative xmlns:adec="http://schemas.microsoft.com/office/drawing/2017/decorative" val="1"/>
              </a:ext>
            </a:extLst>
          </p:cNvPr>
          <p:cNvSpPr>
            <a:spLocks noGrp="1"/>
          </p:cNvSpPr>
          <p:nvPr>
            <p:ph type="sldNum" sz="quarter" idx="12"/>
          </p:nvPr>
        </p:nvSpPr>
        <p:spPr/>
        <p:txBody>
          <a:bodyPr/>
          <a:lstStyle/>
          <a:p>
            <a:fld id="{8569167A-9D82-438A-BF70-1028D6A4A763}" type="slidenum">
              <a:rPr lang="en-US" smtClean="0"/>
              <a:t>8</a:t>
            </a:fld>
            <a:endParaRPr lang="en-US"/>
          </a:p>
        </p:txBody>
      </p:sp>
      <p:pic>
        <p:nvPicPr>
          <p:cNvPr id="9" name="Picture 8" descr="A picture from Lebel et al. 2019 showing a real-world natural gas powered water heater with arrow in showing natural gas and arrow out showing methane from incomplete combustion and leaks and carbon dioxide from combustion. It shows one of the study findings that nationally water heaters emitted 0.4% methane of all natural has consumed by these appliances. ">
            <a:extLst>
              <a:ext uri="{FF2B5EF4-FFF2-40B4-BE49-F238E27FC236}">
                <a16:creationId xmlns:a16="http://schemas.microsoft.com/office/drawing/2014/main" id="{691DC236-4CFE-4959-B41A-E89CC1BEC5A0}"/>
              </a:ext>
            </a:extLst>
          </p:cNvPr>
          <p:cNvPicPr>
            <a:picLocks noChangeAspect="1"/>
          </p:cNvPicPr>
          <p:nvPr/>
        </p:nvPicPr>
        <p:blipFill rotWithShape="1">
          <a:blip r:embed="rId3">
            <a:extLst>
              <a:ext uri="{28A0092B-C50C-407E-A947-70E740481C1C}">
                <a14:useLocalDpi xmlns:a14="http://schemas.microsoft.com/office/drawing/2010/main" val="0"/>
              </a:ext>
            </a:extLst>
          </a:blip>
          <a:srcRect l="460" t="3656" r="2184" b="3722"/>
          <a:stretch/>
        </p:blipFill>
        <p:spPr>
          <a:xfrm>
            <a:off x="773611" y="1495906"/>
            <a:ext cx="3370217" cy="2022129"/>
          </a:xfrm>
          <a:prstGeom prst="rect">
            <a:avLst/>
          </a:prstGeom>
        </p:spPr>
      </p:pic>
      <p:sp>
        <p:nvSpPr>
          <p:cNvPr id="12" name="TextBox 11">
            <a:extLst>
              <a:ext uri="{FF2B5EF4-FFF2-40B4-BE49-F238E27FC236}">
                <a16:creationId xmlns:a16="http://schemas.microsoft.com/office/drawing/2014/main" id="{B8D2ACA2-2975-4C5F-B329-6D3E0C7DBA26}"/>
              </a:ext>
            </a:extLst>
          </p:cNvPr>
          <p:cNvSpPr txBox="1"/>
          <p:nvPr/>
        </p:nvSpPr>
        <p:spPr>
          <a:xfrm>
            <a:off x="472440" y="3688199"/>
            <a:ext cx="4227027" cy="1077218"/>
          </a:xfrm>
          <a:prstGeom prst="rect">
            <a:avLst/>
          </a:prstGeom>
          <a:noFill/>
        </p:spPr>
        <p:txBody>
          <a:bodyPr wrap="square" rtlCol="0">
            <a:spAutoFit/>
          </a:bodyPr>
          <a:lstStyle/>
          <a:p>
            <a:pPr marL="285750" indent="-285750">
              <a:buFont typeface="Arial" panose="020B0604020202020204" pitchFamily="34" charset="0"/>
              <a:buChar char="•"/>
            </a:pPr>
            <a:r>
              <a:rPr lang="en-US" sz="1600">
                <a:solidFill>
                  <a:srgbClr val="28558C"/>
                </a:solidFill>
              </a:rPr>
              <a:t>Nationally, water heaters emitted ~</a:t>
            </a:r>
            <a:r>
              <a:rPr lang="en-US" sz="1600" b="1">
                <a:solidFill>
                  <a:srgbClr val="28558C"/>
                </a:solidFill>
              </a:rPr>
              <a:t>0.40%</a:t>
            </a:r>
            <a:r>
              <a:rPr lang="en-US" sz="1600">
                <a:solidFill>
                  <a:srgbClr val="28558C"/>
                </a:solidFill>
              </a:rPr>
              <a:t> methane of all natural gas consumed by these appliances</a:t>
            </a:r>
          </a:p>
          <a:p>
            <a:pPr marL="285750" indent="-285750">
              <a:buFont typeface="Arial" panose="020B0604020202020204" pitchFamily="34" charset="0"/>
              <a:buChar char="•"/>
            </a:pPr>
            <a:endParaRPr lang="en-US" sz="1600">
              <a:solidFill>
                <a:srgbClr val="28558C"/>
              </a:solidFill>
            </a:endParaRPr>
          </a:p>
        </p:txBody>
      </p:sp>
      <p:sp>
        <p:nvSpPr>
          <p:cNvPr id="10" name="TextBox 9">
            <a:extLst>
              <a:ext uri="{FF2B5EF4-FFF2-40B4-BE49-F238E27FC236}">
                <a16:creationId xmlns:a16="http://schemas.microsoft.com/office/drawing/2014/main" id="{BD44937F-B2BB-44EB-B2DC-905E53AEB9DA}"/>
              </a:ext>
            </a:extLst>
          </p:cNvPr>
          <p:cNvSpPr txBox="1"/>
          <p:nvPr/>
        </p:nvSpPr>
        <p:spPr>
          <a:xfrm>
            <a:off x="5258143" y="1012514"/>
            <a:ext cx="4096250" cy="646331"/>
          </a:xfrm>
          <a:prstGeom prst="rect">
            <a:avLst/>
          </a:prstGeom>
          <a:noFill/>
        </p:spPr>
        <p:txBody>
          <a:bodyPr wrap="square" rtlCol="0">
            <a:spAutoFit/>
          </a:bodyPr>
          <a:lstStyle/>
          <a:p>
            <a:r>
              <a:rPr lang="en-US" b="1" i="1" err="1">
                <a:solidFill>
                  <a:srgbClr val="28558C"/>
                </a:solidFill>
              </a:rPr>
              <a:t>Merrin</a:t>
            </a:r>
            <a:r>
              <a:rPr lang="en-US" b="1" i="1">
                <a:solidFill>
                  <a:srgbClr val="28558C"/>
                </a:solidFill>
              </a:rPr>
              <a:t> and Francisco 2019 (n=100)</a:t>
            </a:r>
            <a:endParaRPr lang="en-US" b="1">
              <a:solidFill>
                <a:srgbClr val="28558C"/>
              </a:solidFill>
            </a:endParaRPr>
          </a:p>
          <a:p>
            <a:endParaRPr lang="en-US"/>
          </a:p>
        </p:txBody>
      </p:sp>
      <p:pic>
        <p:nvPicPr>
          <p:cNvPr id="7" name="Picture 6" descr="Picture from Merrin and Francisco 2019 showing various appliances within a residential building including gas stove, oven, and water heaters. It also shows a graph showing exhaust methane emissions concentration versus time. It shows spikes of concentration when appliance is turned on (large spike) and off (comparatively small spike).  ">
            <a:extLst>
              <a:ext uri="{FF2B5EF4-FFF2-40B4-BE49-F238E27FC236}">
                <a16:creationId xmlns:a16="http://schemas.microsoft.com/office/drawing/2014/main" id="{E1E7AD3A-9D3A-4E63-961B-0529AA070551}"/>
              </a:ext>
            </a:extLst>
          </p:cNvPr>
          <p:cNvPicPr>
            <a:picLocks noChangeAspect="1"/>
          </p:cNvPicPr>
          <p:nvPr/>
        </p:nvPicPr>
        <p:blipFill rotWithShape="1">
          <a:blip r:embed="rId4">
            <a:extLst>
              <a:ext uri="{28A0092B-C50C-407E-A947-70E740481C1C}">
                <a14:useLocalDpi xmlns:a14="http://schemas.microsoft.com/office/drawing/2010/main" val="0"/>
              </a:ext>
            </a:extLst>
          </a:blip>
          <a:srcRect l="2714" t="2366" r="2536" b="3022"/>
          <a:stretch/>
        </p:blipFill>
        <p:spPr>
          <a:xfrm>
            <a:off x="5339063" y="1584861"/>
            <a:ext cx="3256297" cy="1844220"/>
          </a:xfrm>
          <a:prstGeom prst="rect">
            <a:avLst/>
          </a:prstGeom>
        </p:spPr>
      </p:pic>
      <p:sp>
        <p:nvSpPr>
          <p:cNvPr id="13" name="TextBox 12">
            <a:extLst>
              <a:ext uri="{FF2B5EF4-FFF2-40B4-BE49-F238E27FC236}">
                <a16:creationId xmlns:a16="http://schemas.microsoft.com/office/drawing/2014/main" id="{CFF538F3-09CB-4376-AF19-B0D7D1B4D098}"/>
              </a:ext>
            </a:extLst>
          </p:cNvPr>
          <p:cNvSpPr txBox="1"/>
          <p:nvPr/>
        </p:nvSpPr>
        <p:spPr>
          <a:xfrm>
            <a:off x="5168347" y="3688199"/>
            <a:ext cx="3975653" cy="1261884"/>
          </a:xfrm>
          <a:prstGeom prst="rect">
            <a:avLst/>
          </a:prstGeom>
          <a:noFill/>
        </p:spPr>
        <p:txBody>
          <a:bodyPr wrap="square" rtlCol="0">
            <a:spAutoFit/>
          </a:bodyPr>
          <a:lstStyle/>
          <a:p>
            <a:pPr marL="285750" indent="-285750">
              <a:buFont typeface="Arial" panose="020B0604020202020204" pitchFamily="34" charset="0"/>
              <a:buChar char="•"/>
            </a:pPr>
            <a:r>
              <a:rPr lang="en-US" sz="1600">
                <a:solidFill>
                  <a:srgbClr val="28558C"/>
                </a:solidFill>
              </a:rPr>
              <a:t>Nationally, residential natural gas appliances emitted </a:t>
            </a:r>
            <a:r>
              <a:rPr lang="en-US" sz="1600" b="1">
                <a:solidFill>
                  <a:srgbClr val="28558C"/>
                </a:solidFill>
              </a:rPr>
              <a:t>∼0.038% </a:t>
            </a:r>
            <a:r>
              <a:rPr lang="en-US" sz="1600">
                <a:solidFill>
                  <a:srgbClr val="28558C"/>
                </a:solidFill>
              </a:rPr>
              <a:t>methane of total natural gas consumed by these appliances </a:t>
            </a:r>
          </a:p>
          <a:p>
            <a:pPr marL="285750" indent="-285750">
              <a:buFont typeface="Arial" panose="020B0604020202020204" pitchFamily="34" charset="0"/>
              <a:buChar char="•"/>
            </a:pPr>
            <a:endParaRPr lang="en-US" sz="1200">
              <a:solidFill>
                <a:srgbClr val="28558C"/>
              </a:solidFill>
            </a:endParaRPr>
          </a:p>
        </p:txBody>
      </p:sp>
    </p:spTree>
    <p:extLst>
      <p:ext uri="{BB962C8B-B14F-4D97-AF65-F5344CB8AC3E}">
        <p14:creationId xmlns:p14="http://schemas.microsoft.com/office/powerpoint/2010/main" val="10426360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C183D7F6-B498-43B3-948B-1728B52AA6E4}">
                <adec:decorative xmlns:adec="http://schemas.microsoft.com/office/drawing/2017/decorative" val="1"/>
              </a:ext>
            </a:extLst>
          </p:cNvPr>
          <p:cNvSpPr>
            <a:spLocks noGrp="1"/>
          </p:cNvSpPr>
          <p:nvPr>
            <p:ph type="title"/>
          </p:nvPr>
        </p:nvSpPr>
        <p:spPr>
          <a:xfrm>
            <a:off x="457200" y="133350"/>
            <a:ext cx="8229600" cy="762000"/>
          </a:xfrm>
        </p:spPr>
        <p:txBody>
          <a:bodyPr vert="horz" lIns="91440" tIns="45720" rIns="91440" bIns="45720" rtlCol="0" anchor="ctr">
            <a:noAutofit/>
          </a:bodyPr>
          <a:lstStyle/>
          <a:p>
            <a:r>
              <a:rPr lang="en-US" sz="2400"/>
              <a:t>Additional Research Findings</a:t>
            </a:r>
            <a:br>
              <a:rPr lang="en-US" sz="2400"/>
            </a:br>
            <a:r>
              <a:rPr lang="en-US" sz="2400" b="0"/>
              <a:t>2. Related to Residential Methane Emissions</a:t>
            </a:r>
            <a:endParaRPr lang="en-US" sz="2400" b="0" i="1">
              <a:solidFill>
                <a:srgbClr val="FF0000"/>
              </a:solidFill>
            </a:endParaRPr>
          </a:p>
        </p:txBody>
      </p:sp>
      <p:sp>
        <p:nvSpPr>
          <p:cNvPr id="7" name="TextBox 6">
            <a:extLst>
              <a:ext uri="{FF2B5EF4-FFF2-40B4-BE49-F238E27FC236}">
                <a16:creationId xmlns:a16="http://schemas.microsoft.com/office/drawing/2014/main" id="{63010741-6D4A-4C99-9684-04804EAD8AF1}"/>
              </a:ext>
            </a:extLst>
          </p:cNvPr>
          <p:cNvSpPr txBox="1"/>
          <p:nvPr/>
        </p:nvSpPr>
        <p:spPr>
          <a:xfrm>
            <a:off x="775808" y="968243"/>
            <a:ext cx="3667622" cy="538609"/>
          </a:xfrm>
          <a:prstGeom prst="rect">
            <a:avLst/>
          </a:prstGeom>
          <a:noFill/>
        </p:spPr>
        <p:txBody>
          <a:bodyPr wrap="square" rtlCol="0">
            <a:spAutoFit/>
          </a:bodyPr>
          <a:lstStyle/>
          <a:p>
            <a:r>
              <a:rPr lang="en-US" b="1" i="1" dirty="0">
                <a:solidFill>
                  <a:srgbClr val="28558C"/>
                </a:solidFill>
              </a:rPr>
              <a:t>Saint-Vincent and </a:t>
            </a:r>
            <a:r>
              <a:rPr lang="en-US" b="1" i="1" dirty="0" err="1">
                <a:solidFill>
                  <a:srgbClr val="28558C"/>
                </a:solidFill>
              </a:rPr>
              <a:t>Pekney</a:t>
            </a:r>
            <a:r>
              <a:rPr lang="en-US" b="1" i="1" dirty="0">
                <a:solidFill>
                  <a:srgbClr val="28558C"/>
                </a:solidFill>
              </a:rPr>
              <a:t>, 2020 </a:t>
            </a:r>
            <a:r>
              <a:rPr lang="en-US" sz="1100" b="1" i="1" dirty="0">
                <a:solidFill>
                  <a:srgbClr val="28558C"/>
                </a:solidFill>
              </a:rPr>
              <a:t>(NETL whole house and appliance study)</a:t>
            </a:r>
            <a:endParaRPr lang="en-US" sz="1100" dirty="0"/>
          </a:p>
        </p:txBody>
      </p:sp>
      <p:pic>
        <p:nvPicPr>
          <p:cNvPr id="6" name="Picture 5" descr="A picture from Saint-Vincent et al. 2020 showing a house with various appliances such as water heater and gas range that can emit methane emissions from oil and natural gas use. ">
            <a:extLst>
              <a:ext uri="{FF2B5EF4-FFF2-40B4-BE49-F238E27FC236}">
                <a16:creationId xmlns:a16="http://schemas.microsoft.com/office/drawing/2014/main" id="{16A0B6DD-2760-4690-B6C0-2226133E422D}"/>
              </a:ext>
            </a:extLst>
          </p:cNvPr>
          <p:cNvPicPr>
            <a:picLocks noChangeAspect="1"/>
          </p:cNvPicPr>
          <p:nvPr/>
        </p:nvPicPr>
        <p:blipFill>
          <a:blip r:embed="rId3"/>
          <a:stretch>
            <a:fillRect/>
          </a:stretch>
        </p:blipFill>
        <p:spPr>
          <a:xfrm>
            <a:off x="934834" y="1653971"/>
            <a:ext cx="3144185" cy="1760743"/>
          </a:xfrm>
          <a:prstGeom prst="rect">
            <a:avLst/>
          </a:prstGeom>
        </p:spPr>
      </p:pic>
      <p:sp>
        <p:nvSpPr>
          <p:cNvPr id="3" name="Content Placeholder 2"/>
          <p:cNvSpPr>
            <a:spLocks noGrp="1"/>
          </p:cNvSpPr>
          <p:nvPr>
            <p:ph idx="1"/>
          </p:nvPr>
        </p:nvSpPr>
        <p:spPr>
          <a:xfrm>
            <a:off x="649954" y="3636649"/>
            <a:ext cx="4062454" cy="1181273"/>
          </a:xfrm>
        </p:spPr>
        <p:txBody>
          <a:bodyPr vert="horz" lIns="91440" tIns="45720" rIns="91440" bIns="45720" rtlCol="0" anchor="t">
            <a:noAutofit/>
          </a:bodyPr>
          <a:lstStyle/>
          <a:p>
            <a:pPr marL="285750" indent="-285750" algn="just">
              <a:spcBef>
                <a:spcPts val="400"/>
              </a:spcBef>
              <a:buClr>
                <a:schemeClr val="tx2"/>
              </a:buClr>
              <a:buFont typeface="Arial" panose="020B0604020202020204" pitchFamily="34" charset="0"/>
              <a:buChar char="•"/>
            </a:pPr>
            <a:r>
              <a:rPr lang="en-US" sz="1200" dirty="0">
                <a:solidFill>
                  <a:srgbClr val="28558C"/>
                </a:solidFill>
              </a:rPr>
              <a:t>Residential homes and appliances release 9.1 Gg CH</a:t>
            </a:r>
            <a:r>
              <a:rPr lang="en-US" sz="1200" baseline="-25000" dirty="0">
                <a:solidFill>
                  <a:srgbClr val="28558C"/>
                </a:solidFill>
              </a:rPr>
              <a:t>4</a:t>
            </a:r>
            <a:r>
              <a:rPr lang="en-US" sz="1200" dirty="0">
                <a:solidFill>
                  <a:srgbClr val="28558C"/>
                </a:solidFill>
              </a:rPr>
              <a:t> yearly in the U.S., totaling over </a:t>
            </a:r>
            <a:r>
              <a:rPr lang="en-US" sz="1200" b="1" dirty="0">
                <a:solidFill>
                  <a:srgbClr val="28558C"/>
                </a:solidFill>
              </a:rPr>
              <a:t>2%</a:t>
            </a:r>
            <a:r>
              <a:rPr lang="en-US" sz="1200" dirty="0">
                <a:solidFill>
                  <a:srgbClr val="28558C"/>
                </a:solidFill>
              </a:rPr>
              <a:t> of the CH</a:t>
            </a:r>
            <a:r>
              <a:rPr lang="en-US" sz="1200" baseline="-25000" dirty="0">
                <a:solidFill>
                  <a:srgbClr val="28558C"/>
                </a:solidFill>
              </a:rPr>
              <a:t>4</a:t>
            </a:r>
            <a:r>
              <a:rPr lang="en-US" sz="1200" dirty="0">
                <a:solidFill>
                  <a:srgbClr val="28558C"/>
                </a:solidFill>
              </a:rPr>
              <a:t> released from the NG sector</a:t>
            </a:r>
          </a:p>
          <a:p>
            <a:pPr marL="342900" indent="-342900" algn="just">
              <a:spcBef>
                <a:spcPts val="400"/>
              </a:spcBef>
              <a:buClr>
                <a:schemeClr val="tx2"/>
              </a:buClr>
              <a:buFont typeface="Arial" panose="020B0604020202020204" pitchFamily="34" charset="0"/>
              <a:buChar char="•"/>
            </a:pPr>
            <a:endParaRPr lang="en-US" sz="1200" dirty="0">
              <a:solidFill>
                <a:srgbClr val="28558C"/>
              </a:solidFill>
            </a:endParaRPr>
          </a:p>
          <a:p>
            <a:pPr marL="342900" indent="-342900" algn="just">
              <a:spcBef>
                <a:spcPts val="400"/>
              </a:spcBef>
              <a:buClr>
                <a:schemeClr val="tx2"/>
              </a:buClr>
              <a:buFont typeface="Arial" panose="020B0604020202020204" pitchFamily="34" charset="0"/>
              <a:buChar char="•"/>
            </a:pPr>
            <a:endParaRPr lang="en-US" sz="1200" dirty="0">
              <a:solidFill>
                <a:srgbClr val="28558C"/>
              </a:solidFill>
            </a:endParaRPr>
          </a:p>
        </p:txBody>
      </p:sp>
      <p:sp>
        <p:nvSpPr>
          <p:cNvPr id="8" name="TextBox 7">
            <a:extLst>
              <a:ext uri="{FF2B5EF4-FFF2-40B4-BE49-F238E27FC236}">
                <a16:creationId xmlns:a16="http://schemas.microsoft.com/office/drawing/2014/main" id="{62A97236-C52E-4554-8279-4BF397DEF517}"/>
              </a:ext>
            </a:extLst>
          </p:cNvPr>
          <p:cNvSpPr txBox="1"/>
          <p:nvPr/>
        </p:nvSpPr>
        <p:spPr>
          <a:xfrm>
            <a:off x="6160581" y="963571"/>
            <a:ext cx="2526219" cy="538609"/>
          </a:xfrm>
          <a:prstGeom prst="rect">
            <a:avLst/>
          </a:prstGeom>
          <a:noFill/>
        </p:spPr>
        <p:txBody>
          <a:bodyPr wrap="square" rtlCol="0">
            <a:spAutoFit/>
          </a:bodyPr>
          <a:lstStyle/>
          <a:p>
            <a:r>
              <a:rPr lang="en-US" b="1" i="1" dirty="0">
                <a:solidFill>
                  <a:srgbClr val="28558C"/>
                </a:solidFill>
              </a:rPr>
              <a:t>He et al. 2019 </a:t>
            </a:r>
          </a:p>
          <a:p>
            <a:r>
              <a:rPr lang="en-US" sz="1100" b="1" i="1" dirty="0">
                <a:solidFill>
                  <a:srgbClr val="28558C"/>
                </a:solidFill>
              </a:rPr>
              <a:t>(</a:t>
            </a:r>
            <a:r>
              <a:rPr lang="en-US" sz="1100" b="1" i="1" dirty="0" err="1">
                <a:solidFill>
                  <a:srgbClr val="28558C"/>
                </a:solidFill>
              </a:rPr>
              <a:t>CalTech</a:t>
            </a:r>
            <a:r>
              <a:rPr lang="en-US" sz="1100" b="1" i="1" dirty="0">
                <a:solidFill>
                  <a:srgbClr val="28558C"/>
                </a:solidFill>
              </a:rPr>
              <a:t> and JPL top-down study)</a:t>
            </a:r>
            <a:endParaRPr lang="en-US" sz="1100" dirty="0"/>
          </a:p>
        </p:txBody>
      </p:sp>
      <p:pic>
        <p:nvPicPr>
          <p:cNvPr id="11" name="Picture 10" descr="A picture from He et al. 2019 showing schematic of mountaintop remote sensing mapping spectrometer used by this study. It shows schematic of Jet Propulsion Laboratory‐built Fourier transform spectrometer (FTS) located at the California Laboratory for Atmospheric Remote Sensing (CLARS) on Mt. Wilson overlooking the LA basin.">
            <a:extLst>
              <a:ext uri="{FF2B5EF4-FFF2-40B4-BE49-F238E27FC236}">
                <a16:creationId xmlns:a16="http://schemas.microsoft.com/office/drawing/2014/main" id="{3BA4BD44-04C9-45DC-B602-4EBDD5EA512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16380" y="1591438"/>
            <a:ext cx="2810786" cy="1885807"/>
          </a:xfrm>
          <a:prstGeom prst="rect">
            <a:avLst/>
          </a:prstGeom>
        </p:spPr>
      </p:pic>
      <p:sp>
        <p:nvSpPr>
          <p:cNvPr id="9" name="Rectangle 8">
            <a:extLst>
              <a:ext uri="{FF2B5EF4-FFF2-40B4-BE49-F238E27FC236}">
                <a16:creationId xmlns:a16="http://schemas.microsoft.com/office/drawing/2014/main" id="{4E285B80-4E9C-4D8B-94BE-2CD6A1AEE98E}"/>
              </a:ext>
            </a:extLst>
          </p:cNvPr>
          <p:cNvSpPr/>
          <p:nvPr/>
        </p:nvSpPr>
        <p:spPr>
          <a:xfrm>
            <a:off x="5176961" y="3578988"/>
            <a:ext cx="3890839" cy="1015663"/>
          </a:xfrm>
          <a:prstGeom prst="rect">
            <a:avLst/>
          </a:prstGeom>
        </p:spPr>
        <p:txBody>
          <a:bodyPr wrap="square">
            <a:spAutoFit/>
          </a:bodyPr>
          <a:lstStyle/>
          <a:p>
            <a:pPr marL="285750" indent="-285750">
              <a:buFont typeface="Arial" panose="020B0604020202020204" pitchFamily="34" charset="0"/>
              <a:buChar char="•"/>
            </a:pPr>
            <a:r>
              <a:rPr lang="en-US" sz="1200" dirty="0">
                <a:solidFill>
                  <a:srgbClr val="28558C"/>
                </a:solidFill>
              </a:rPr>
              <a:t>LA city’s methane emissions strongly correlated with the consumption of natural gas by residential and commercial consumers, suggested a winter-time leakage rate of </a:t>
            </a:r>
            <a:r>
              <a:rPr lang="en-US" sz="1200" b="1" dirty="0">
                <a:solidFill>
                  <a:srgbClr val="28558C"/>
                </a:solidFill>
              </a:rPr>
              <a:t>1.4%</a:t>
            </a:r>
            <a:r>
              <a:rPr lang="en-US" sz="1200" dirty="0">
                <a:solidFill>
                  <a:srgbClr val="28558C"/>
                </a:solidFill>
              </a:rPr>
              <a:t> while the nonseasonal component is 22.9 Gg CH</a:t>
            </a:r>
            <a:r>
              <a:rPr lang="en-US" sz="1200" baseline="-25000" dirty="0">
                <a:solidFill>
                  <a:srgbClr val="28558C"/>
                </a:solidFill>
              </a:rPr>
              <a:t>4</a:t>
            </a:r>
            <a:r>
              <a:rPr lang="en-US" sz="1200" dirty="0">
                <a:solidFill>
                  <a:srgbClr val="28558C"/>
                </a:solidFill>
              </a:rPr>
              <a:t>/month</a:t>
            </a:r>
          </a:p>
        </p:txBody>
      </p:sp>
      <p:sp>
        <p:nvSpPr>
          <p:cNvPr id="5" name="Rectangle 4">
            <a:extLst>
              <a:ext uri="{FF2B5EF4-FFF2-40B4-BE49-F238E27FC236}">
                <a16:creationId xmlns:a16="http://schemas.microsoft.com/office/drawing/2014/main" id="{3CB733A0-FAD4-4B2F-9787-F1F0D583BB03}"/>
              </a:ext>
            </a:extLst>
          </p:cNvPr>
          <p:cNvSpPr/>
          <p:nvPr/>
        </p:nvSpPr>
        <p:spPr>
          <a:xfrm>
            <a:off x="457200" y="4594651"/>
            <a:ext cx="8690776" cy="584775"/>
          </a:xfrm>
          <a:prstGeom prst="rect">
            <a:avLst/>
          </a:prstGeom>
        </p:spPr>
        <p:txBody>
          <a:bodyPr wrap="square">
            <a:spAutoFit/>
          </a:bodyPr>
          <a:lstStyle/>
          <a:p>
            <a:r>
              <a:rPr lang="en-US" sz="800" dirty="0"/>
              <a:t>Saint-Vincent, P.M.B and </a:t>
            </a:r>
            <a:r>
              <a:rPr lang="en-US" sz="800" dirty="0" err="1"/>
              <a:t>Pekney</a:t>
            </a:r>
            <a:r>
              <a:rPr lang="en-US" sz="800" dirty="0"/>
              <a:t>, N.J. 2020. Beyond-the-Meter: Unaccounted Sources of Methane Emissions in the Natural Gas Distribution Sector, </a:t>
            </a:r>
            <a:r>
              <a:rPr lang="fr-FR" sz="800" i="1" dirty="0"/>
              <a:t>Environnemental Science &amp; </a:t>
            </a:r>
            <a:r>
              <a:rPr lang="fr-FR" sz="800" i="1" dirty="0" err="1"/>
              <a:t>Technology</a:t>
            </a:r>
            <a:r>
              <a:rPr lang="fr-FR" sz="800" dirty="0"/>
              <a:t>, 54, 39-49.</a:t>
            </a:r>
          </a:p>
          <a:p>
            <a:r>
              <a:rPr lang="fr-FR" sz="800" dirty="0"/>
              <a:t>He et al. 2019. </a:t>
            </a:r>
            <a:r>
              <a:rPr lang="en-US" sz="800" dirty="0"/>
              <a:t>Atmospheric Methane Emissions Correlate With Natural Gas Consumption From Residential and Commercial Sectors in Los Angeles, </a:t>
            </a:r>
            <a:r>
              <a:rPr lang="en-US" sz="800" i="1" dirty="0"/>
              <a:t>Geophysical Research Letters</a:t>
            </a:r>
            <a:r>
              <a:rPr lang="en-US" sz="800" dirty="0"/>
              <a:t>, 46, 8563-8571.</a:t>
            </a:r>
          </a:p>
        </p:txBody>
      </p:sp>
      <p:sp>
        <p:nvSpPr>
          <p:cNvPr id="4" name="Slide Number Placeholder 3">
            <a:extLst>
              <a:ext uri="{C183D7F6-B498-43B3-948B-1728B52AA6E4}">
                <adec:decorative xmlns:adec="http://schemas.microsoft.com/office/drawing/2017/decorative" val="1"/>
              </a:ext>
            </a:extLst>
          </p:cNvPr>
          <p:cNvSpPr>
            <a:spLocks noGrp="1"/>
          </p:cNvSpPr>
          <p:nvPr>
            <p:ph type="sldNum" sz="quarter" idx="12"/>
          </p:nvPr>
        </p:nvSpPr>
        <p:spPr/>
        <p:txBody>
          <a:bodyPr/>
          <a:lstStyle/>
          <a:p>
            <a:fld id="{8569167A-9D82-438A-BF70-1028D6A4A763}" type="slidenum">
              <a:rPr lang="en-US" smtClean="0"/>
              <a:t>9</a:t>
            </a:fld>
            <a:endParaRPr lang="en-US"/>
          </a:p>
        </p:txBody>
      </p:sp>
    </p:spTree>
    <p:extLst>
      <p:ext uri="{BB962C8B-B14F-4D97-AF65-F5344CB8AC3E}">
        <p14:creationId xmlns:p14="http://schemas.microsoft.com/office/powerpoint/2010/main" val="10346952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en-US" sz="2400"/>
              <a:t>Additional CEC-funded Research </a:t>
            </a:r>
            <a:br>
              <a:rPr lang="en-US" sz="2400"/>
            </a:br>
            <a:r>
              <a:rPr lang="en-US" sz="2400" b="0"/>
              <a:t>Commercial Sector Methane Emissions</a:t>
            </a:r>
            <a:endParaRPr lang="en-US" sz="2400" b="0" i="1">
              <a:solidFill>
                <a:srgbClr val="FF0000"/>
              </a:solidFill>
            </a:endParaRPr>
          </a:p>
        </p:txBody>
      </p:sp>
      <p:sp>
        <p:nvSpPr>
          <p:cNvPr id="3" name="Content Placeholder 2"/>
          <p:cNvSpPr>
            <a:spLocks noGrp="1"/>
          </p:cNvSpPr>
          <p:nvPr>
            <p:ph idx="1"/>
          </p:nvPr>
        </p:nvSpPr>
        <p:spPr>
          <a:xfrm>
            <a:off x="556588" y="906744"/>
            <a:ext cx="8511211" cy="4224850"/>
          </a:xfrm>
        </p:spPr>
        <p:txBody>
          <a:bodyPr vert="horz" lIns="91440" tIns="45720" rIns="91440" bIns="45720" rtlCol="0" anchor="t">
            <a:noAutofit/>
          </a:bodyPr>
          <a:lstStyle/>
          <a:p>
            <a:pPr>
              <a:spcBef>
                <a:spcPts val="400"/>
              </a:spcBef>
              <a:buClr>
                <a:schemeClr val="tx2"/>
              </a:buClr>
            </a:pPr>
            <a:r>
              <a:rPr lang="en-US" sz="1400" i="1" u="sng"/>
              <a:t>Commercial sector research, GTI study</a:t>
            </a:r>
            <a:endParaRPr lang="en-US" sz="1400" u="sng"/>
          </a:p>
          <a:p>
            <a:pPr marL="342900" indent="-342900">
              <a:spcBef>
                <a:spcPts val="400"/>
              </a:spcBef>
              <a:buClr>
                <a:schemeClr val="tx2"/>
              </a:buClr>
              <a:buFont typeface="Arial" panose="020B0604020202020204" pitchFamily="34" charset="0"/>
              <a:buChar char="•"/>
            </a:pPr>
            <a:r>
              <a:rPr lang="en-US" sz="1200"/>
              <a:t>Development and validation of method to </a:t>
            </a:r>
            <a:r>
              <a:rPr lang="en-US" sz="1200" b="1"/>
              <a:t>detect and quantify leaks from pipes and appliances, </a:t>
            </a:r>
            <a:r>
              <a:rPr lang="en-US" sz="1200"/>
              <a:t>n=20 food service sites and 2 hospitals</a:t>
            </a:r>
          </a:p>
          <a:p>
            <a:pPr marL="342900" indent="-342900">
              <a:spcBef>
                <a:spcPts val="400"/>
              </a:spcBef>
              <a:buClr>
                <a:schemeClr val="tx2"/>
              </a:buClr>
              <a:buFont typeface="Arial" panose="020B0604020202020204" pitchFamily="34" charset="0"/>
              <a:buChar char="•"/>
            </a:pPr>
            <a:r>
              <a:rPr lang="en-US" sz="1200"/>
              <a:t>~</a:t>
            </a:r>
            <a:r>
              <a:rPr lang="en-US" sz="1200" b="1"/>
              <a:t>50% of methane leaks </a:t>
            </a:r>
            <a:r>
              <a:rPr lang="en-US" sz="1200"/>
              <a:t>accounted for by about </a:t>
            </a:r>
            <a:r>
              <a:rPr lang="en-US" sz="1200" b="1"/>
              <a:t>3% of population </a:t>
            </a:r>
            <a:r>
              <a:rPr lang="en-US" sz="1200"/>
              <a:t>(of the 179 gas appliances and same for piping components)</a:t>
            </a:r>
          </a:p>
          <a:p>
            <a:pPr marL="342900" indent="-342900">
              <a:spcBef>
                <a:spcPts val="400"/>
              </a:spcBef>
              <a:buClr>
                <a:schemeClr val="tx2"/>
              </a:buClr>
              <a:buFont typeface="Arial" panose="020B0604020202020204" pitchFamily="34" charset="0"/>
              <a:buChar char="•"/>
            </a:pPr>
            <a:r>
              <a:rPr lang="en-US" sz="1200"/>
              <a:t>0-25% unburned fraction of methane depend on appliance type, heavily weighted to the low end of the histogram</a:t>
            </a:r>
            <a:endParaRPr lang="en-US" sz="1400"/>
          </a:p>
          <a:p>
            <a:pPr>
              <a:spcBef>
                <a:spcPts val="400"/>
              </a:spcBef>
              <a:buClr>
                <a:schemeClr val="tx2"/>
              </a:buClr>
            </a:pPr>
            <a:endParaRPr lang="en-US" sz="1400" i="1"/>
          </a:p>
          <a:p>
            <a:pPr>
              <a:spcBef>
                <a:spcPts val="400"/>
              </a:spcBef>
              <a:buClr>
                <a:schemeClr val="tx2"/>
              </a:buClr>
            </a:pPr>
            <a:r>
              <a:rPr lang="en-US" sz="1400" i="1" u="sng"/>
              <a:t>Commercial sector research, ICF study</a:t>
            </a:r>
            <a:r>
              <a:rPr lang="en-US" sz="1400" i="1"/>
              <a:t> </a:t>
            </a:r>
          </a:p>
          <a:p>
            <a:pPr marL="285750" indent="-285750">
              <a:spcBef>
                <a:spcPts val="400"/>
              </a:spcBef>
              <a:buClr>
                <a:schemeClr val="tx2"/>
              </a:buClr>
              <a:buFont typeface="Arial" panose="020B0604020202020204" pitchFamily="34" charset="0"/>
              <a:buChar char="•"/>
            </a:pPr>
            <a:r>
              <a:rPr lang="en-US" sz="1200"/>
              <a:t>Fugitive methane emissions from commercial building sector estimated based on </a:t>
            </a:r>
            <a:r>
              <a:rPr lang="en-US" sz="1200" b="1"/>
              <a:t>field measurements at ~100 buildings</a:t>
            </a:r>
          </a:p>
          <a:p>
            <a:pPr marL="1085850" lvl="1" indent="-342900">
              <a:spcBef>
                <a:spcPts val="400"/>
              </a:spcBef>
              <a:buClr>
                <a:schemeClr val="tx2"/>
              </a:buClr>
              <a:buFont typeface="Courier New" panose="02070309020205020404" pitchFamily="49" charset="0"/>
              <a:buChar char="o"/>
            </a:pPr>
            <a:r>
              <a:rPr lang="en-US" sz="1200"/>
              <a:t>Central estimate: 311 to 620 million cubic feet per year (~0.14% to 0.28% of commercial building NG consumption)</a:t>
            </a:r>
          </a:p>
          <a:p>
            <a:pPr marL="1085850" lvl="1" indent="-342900">
              <a:spcBef>
                <a:spcPts val="400"/>
              </a:spcBef>
              <a:buClr>
                <a:schemeClr val="tx2"/>
              </a:buClr>
              <a:buFont typeface="Courier New" panose="02070309020205020404" pitchFamily="49" charset="0"/>
              <a:buChar char="o"/>
            </a:pPr>
            <a:r>
              <a:rPr lang="en-US" sz="1200"/>
              <a:t>Highly uncertain: 78.6 million to 1.1 billion cubic feet per year</a:t>
            </a:r>
          </a:p>
          <a:p>
            <a:pPr marL="285750" indent="-285750">
              <a:spcBef>
                <a:spcPts val="400"/>
              </a:spcBef>
              <a:buClr>
                <a:schemeClr val="tx2"/>
              </a:buClr>
              <a:buFont typeface="Arial" panose="020B0604020202020204" pitchFamily="34" charset="0"/>
              <a:buChar char="•"/>
            </a:pPr>
            <a:r>
              <a:rPr lang="en-US" sz="1200"/>
              <a:t>Used method developed by GTI study</a:t>
            </a:r>
          </a:p>
          <a:p>
            <a:pPr marL="285750" indent="-285750">
              <a:spcBef>
                <a:spcPts val="400"/>
              </a:spcBef>
              <a:buClr>
                <a:schemeClr val="tx2"/>
              </a:buClr>
              <a:buFont typeface="Arial" panose="020B0604020202020204" pitchFamily="34" charset="0"/>
              <a:buChar char="•"/>
            </a:pPr>
            <a:r>
              <a:rPr lang="en-US" sz="1200" b="1"/>
              <a:t>Small percentage </a:t>
            </a:r>
            <a:r>
              <a:rPr lang="en-US" sz="1200"/>
              <a:t>of </a:t>
            </a:r>
            <a:r>
              <a:rPr lang="en-US" sz="1200" b="1"/>
              <a:t>sources</a:t>
            </a:r>
            <a:r>
              <a:rPr lang="en-US" sz="1200"/>
              <a:t> accounts for </a:t>
            </a:r>
            <a:r>
              <a:rPr lang="en-US" sz="1200" b="1"/>
              <a:t>most emissions</a:t>
            </a:r>
            <a:endParaRPr lang="en-US" sz="1400" b="1"/>
          </a:p>
          <a:p>
            <a:pPr>
              <a:spcBef>
                <a:spcPts val="400"/>
              </a:spcBef>
              <a:buClr>
                <a:schemeClr val="tx2"/>
              </a:buClr>
            </a:pPr>
            <a:endParaRPr lang="en-US" sz="800"/>
          </a:p>
          <a:p>
            <a:pPr>
              <a:spcBef>
                <a:spcPts val="400"/>
              </a:spcBef>
              <a:buClr>
                <a:schemeClr val="tx2"/>
              </a:buClr>
            </a:pPr>
            <a:r>
              <a:rPr lang="en-US" sz="800"/>
              <a:t>Sweeney, M, et al (Gas Technology Institute). 2020. </a:t>
            </a:r>
            <a:r>
              <a:rPr lang="en-US" sz="800" i="1"/>
              <a:t>Assessment of Fugitive Emissions from the Natural Gas System–Commercial Buildings.</a:t>
            </a:r>
            <a:r>
              <a:rPr lang="en-US" sz="800"/>
              <a:t> CEC. Publication Number: CEC-500-2020-035.</a:t>
            </a:r>
          </a:p>
          <a:p>
            <a:pPr>
              <a:spcBef>
                <a:spcPts val="400"/>
              </a:spcBef>
              <a:buClr>
                <a:schemeClr val="tx2"/>
              </a:buClr>
            </a:pPr>
            <a:r>
              <a:rPr lang="en-US" sz="800"/>
              <a:t>Link to Report: </a:t>
            </a:r>
            <a:r>
              <a:rPr lang="en-US" sz="800">
                <a:hlinkClick r:id="rId3"/>
              </a:rPr>
              <a:t>https://ww2.energy.ca.gov/2020publications/CEC-500-2020-035/CEC-500-2020-035.pdf</a:t>
            </a:r>
            <a:r>
              <a:rPr lang="en-US" sz="800"/>
              <a:t> </a:t>
            </a:r>
          </a:p>
          <a:p>
            <a:pPr>
              <a:spcBef>
                <a:spcPts val="400"/>
              </a:spcBef>
              <a:buClr>
                <a:schemeClr val="tx2"/>
              </a:buClr>
            </a:pPr>
            <a:r>
              <a:rPr lang="en-US" sz="800"/>
              <a:t>Johnston, E. et al (ICF). 2020. </a:t>
            </a:r>
            <a:r>
              <a:rPr lang="en-US" sz="800" i="1"/>
              <a:t>Characterization of Fugitive Methane Emissions from Commercial Buildings in California.</a:t>
            </a:r>
            <a:r>
              <a:rPr lang="en-US" sz="800"/>
              <a:t> CEC. Publication Number: CEC-500-2020-048. Link to Report: </a:t>
            </a:r>
            <a:r>
              <a:rPr lang="en-US" sz="800">
                <a:hlinkClick r:id="rId4"/>
              </a:rPr>
              <a:t>https://ww2.energy.ca.gov/2020publications/CEC-500-2020-048/CEC-500-2020-048.pdf</a:t>
            </a:r>
            <a:r>
              <a:rPr lang="en-US" sz="800"/>
              <a:t> </a:t>
            </a:r>
          </a:p>
          <a:p>
            <a:pPr>
              <a:spcBef>
                <a:spcPts val="400"/>
              </a:spcBef>
              <a:buClr>
                <a:schemeClr val="tx2"/>
              </a:buClr>
            </a:pPr>
            <a:endParaRPr lang="en-US" sz="1200"/>
          </a:p>
        </p:txBody>
      </p:sp>
      <p:sp>
        <p:nvSpPr>
          <p:cNvPr id="4" name="Slide Number Placeholder 3"/>
          <p:cNvSpPr>
            <a:spLocks noGrp="1"/>
          </p:cNvSpPr>
          <p:nvPr>
            <p:ph type="sldNum" sz="quarter" idx="12"/>
          </p:nvPr>
        </p:nvSpPr>
        <p:spPr/>
        <p:txBody>
          <a:bodyPr/>
          <a:lstStyle/>
          <a:p>
            <a:fld id="{8569167A-9D82-438A-BF70-1028D6A4A763}" type="slidenum">
              <a:rPr lang="en-US" smtClean="0"/>
              <a:t>10</a:t>
            </a:fld>
            <a:endParaRPr lang="en-US"/>
          </a:p>
        </p:txBody>
      </p:sp>
    </p:spTree>
    <p:extLst>
      <p:ext uri="{BB962C8B-B14F-4D97-AF65-F5344CB8AC3E}">
        <p14:creationId xmlns:p14="http://schemas.microsoft.com/office/powerpoint/2010/main" val="1896737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en-US" sz="2400"/>
              <a:t>Important research gaps</a:t>
            </a:r>
            <a:br>
              <a:rPr lang="en-US" sz="2400"/>
            </a:br>
            <a:r>
              <a:rPr lang="en-US" sz="2400" b="0"/>
              <a:t>Related to Residential Methane Emissions</a:t>
            </a:r>
            <a:endParaRPr lang="en-US" sz="2400" b="0" i="1">
              <a:solidFill>
                <a:srgbClr val="FF0000"/>
              </a:solidFill>
            </a:endParaRPr>
          </a:p>
        </p:txBody>
      </p:sp>
      <p:sp>
        <p:nvSpPr>
          <p:cNvPr id="4" name="Slide Number Placeholder 3"/>
          <p:cNvSpPr>
            <a:spLocks noGrp="1"/>
          </p:cNvSpPr>
          <p:nvPr>
            <p:ph type="sldNum" sz="quarter" idx="12"/>
          </p:nvPr>
        </p:nvSpPr>
        <p:spPr/>
        <p:txBody>
          <a:bodyPr/>
          <a:lstStyle/>
          <a:p>
            <a:fld id="{8569167A-9D82-438A-BF70-1028D6A4A763}" type="slidenum">
              <a:rPr lang="en-US" smtClean="0"/>
              <a:t>11</a:t>
            </a:fld>
            <a:endParaRPr lang="en-US"/>
          </a:p>
        </p:txBody>
      </p:sp>
      <p:sp>
        <p:nvSpPr>
          <p:cNvPr id="5" name="Rectangle 4">
            <a:extLst>
              <a:ext uri="{FF2B5EF4-FFF2-40B4-BE49-F238E27FC236}">
                <a16:creationId xmlns:a16="http://schemas.microsoft.com/office/drawing/2014/main" id="{3CB733A0-FAD4-4B2F-9787-F1F0D583BB03}"/>
              </a:ext>
            </a:extLst>
          </p:cNvPr>
          <p:cNvSpPr/>
          <p:nvPr/>
        </p:nvSpPr>
        <p:spPr>
          <a:xfrm>
            <a:off x="457200" y="4637814"/>
            <a:ext cx="8690776" cy="523220"/>
          </a:xfrm>
          <a:prstGeom prst="rect">
            <a:avLst/>
          </a:prstGeom>
        </p:spPr>
        <p:txBody>
          <a:bodyPr wrap="square">
            <a:spAutoFit/>
          </a:bodyPr>
          <a:lstStyle/>
          <a:p>
            <a:r>
              <a:rPr lang="en-US" sz="1000"/>
              <a:t>Saint-Vincent, P.M.B and </a:t>
            </a:r>
            <a:r>
              <a:rPr lang="en-US" sz="1000" err="1"/>
              <a:t>Pekney</a:t>
            </a:r>
            <a:r>
              <a:rPr lang="en-US" sz="1000"/>
              <a:t>, N.J. 2020. Beyond-the-Meter: Unaccounted Sources of Methane Emissions in the Natural Gas Distribution Sector</a:t>
            </a:r>
          </a:p>
          <a:p>
            <a:r>
              <a:rPr lang="en-US" sz="1000"/>
              <a:t>He et al. 2019. Atmospheric Methane Emissions Correlate With Natural Gas Consumption From Residential and Commercial Sectors in Los Angeles</a:t>
            </a:r>
            <a:endParaRPr lang="fr-FR" sz="1000"/>
          </a:p>
          <a:p>
            <a:r>
              <a:rPr lang="en-US" sz="800"/>
              <a:t> </a:t>
            </a:r>
          </a:p>
        </p:txBody>
      </p:sp>
      <p:sp>
        <p:nvSpPr>
          <p:cNvPr id="12" name="Content Placeholder 11">
            <a:extLst>
              <a:ext uri="{FF2B5EF4-FFF2-40B4-BE49-F238E27FC236}">
                <a16:creationId xmlns:a16="http://schemas.microsoft.com/office/drawing/2014/main" id="{45AE3BB6-5215-42DA-A6DA-6A778782B02E}"/>
              </a:ext>
            </a:extLst>
          </p:cNvPr>
          <p:cNvSpPr>
            <a:spLocks noGrp="1"/>
          </p:cNvSpPr>
          <p:nvPr>
            <p:ph idx="1"/>
          </p:nvPr>
        </p:nvSpPr>
        <p:spPr>
          <a:xfrm>
            <a:off x="534725" y="1069346"/>
            <a:ext cx="8527774" cy="3394472"/>
          </a:xfrm>
        </p:spPr>
        <p:txBody>
          <a:bodyPr>
            <a:normAutofit fontScale="85000" lnSpcReduction="10000"/>
          </a:bodyPr>
          <a:lstStyle/>
          <a:p>
            <a:pPr marL="457200" indent="-457200">
              <a:lnSpc>
                <a:spcPct val="130000"/>
              </a:lnSpc>
              <a:buFont typeface="Arial" panose="020B0604020202020204" pitchFamily="34" charset="0"/>
              <a:buChar char="•"/>
            </a:pPr>
            <a:r>
              <a:rPr lang="en-US" sz="2000"/>
              <a:t>Identify </a:t>
            </a:r>
            <a:r>
              <a:rPr lang="en-US" sz="2000" b="1"/>
              <a:t>all possible sources </a:t>
            </a:r>
            <a:r>
              <a:rPr lang="en-US" sz="2000"/>
              <a:t>of fugitive emissions</a:t>
            </a:r>
          </a:p>
          <a:p>
            <a:pPr marL="457200" indent="-457200">
              <a:lnSpc>
                <a:spcPct val="130000"/>
              </a:lnSpc>
              <a:buFont typeface="Arial" panose="020B0604020202020204" pitchFamily="34" charset="0"/>
              <a:buChar char="•"/>
            </a:pPr>
            <a:r>
              <a:rPr lang="en-US" sz="2000"/>
              <a:t>Determine the connection, if any, between </a:t>
            </a:r>
          </a:p>
          <a:p>
            <a:pPr marL="1485900" lvl="2" indent="-285750">
              <a:lnSpc>
                <a:spcPct val="130000"/>
              </a:lnSpc>
              <a:buFont typeface="Courier New" panose="02070309020205020404" pitchFamily="49" charset="0"/>
              <a:buChar char="o"/>
            </a:pPr>
            <a:r>
              <a:rPr lang="en-US" sz="1600" b="1"/>
              <a:t>housing type </a:t>
            </a:r>
            <a:r>
              <a:rPr lang="en-US" sz="1600"/>
              <a:t>and methane</a:t>
            </a:r>
            <a:r>
              <a:rPr lang="en-US" sz="1600" baseline="-25000"/>
              <a:t> </a:t>
            </a:r>
            <a:r>
              <a:rPr lang="en-US" sz="1600"/>
              <a:t>leakage </a:t>
            </a:r>
          </a:p>
          <a:p>
            <a:pPr marL="1485900" lvl="2" indent="-285750">
              <a:lnSpc>
                <a:spcPct val="130000"/>
              </a:lnSpc>
              <a:buFont typeface="Courier New" panose="02070309020205020404" pitchFamily="49" charset="0"/>
              <a:buChar char="o"/>
            </a:pPr>
            <a:r>
              <a:rPr lang="en-US" sz="1600" b="1"/>
              <a:t>appliance and equipment age </a:t>
            </a:r>
            <a:r>
              <a:rPr lang="en-US" sz="1600"/>
              <a:t>and methane leakage</a:t>
            </a:r>
          </a:p>
          <a:p>
            <a:pPr marL="457200" indent="-457200">
              <a:lnSpc>
                <a:spcPct val="130000"/>
              </a:lnSpc>
              <a:buFont typeface="Arial" panose="020B0604020202020204" pitchFamily="34" charset="0"/>
              <a:buChar char="•"/>
            </a:pPr>
            <a:r>
              <a:rPr lang="en-US" sz="2000"/>
              <a:t>Determine the </a:t>
            </a:r>
            <a:r>
              <a:rPr lang="en-US" sz="2000" b="1"/>
              <a:t>sample size</a:t>
            </a:r>
            <a:r>
              <a:rPr lang="en-US" sz="2000"/>
              <a:t> and scope necessary to create a statewide emission factors for individual beyond-the-meter residential components, </a:t>
            </a:r>
          </a:p>
          <a:p>
            <a:pPr marL="1485900" lvl="2" indent="-342900">
              <a:lnSpc>
                <a:spcPct val="130000"/>
              </a:lnSpc>
              <a:buFont typeface="Courier New" panose="02070309020205020404" pitchFamily="49" charset="0"/>
              <a:buChar char="o"/>
            </a:pPr>
            <a:r>
              <a:rPr lang="en-US" sz="1600"/>
              <a:t>disaggregated by determinants such as housing type, appliance age</a:t>
            </a:r>
          </a:p>
          <a:p>
            <a:pPr marL="457200" indent="-457200">
              <a:lnSpc>
                <a:spcPct val="130000"/>
              </a:lnSpc>
              <a:buFont typeface="Arial" panose="020B0604020202020204" pitchFamily="34" charset="0"/>
              <a:buChar char="•"/>
            </a:pPr>
            <a:r>
              <a:rPr lang="en-US" sz="2000"/>
              <a:t>Explore </a:t>
            </a:r>
            <a:r>
              <a:rPr lang="en-US" sz="2000" b="1"/>
              <a:t>temporal variations </a:t>
            </a:r>
            <a:r>
              <a:rPr lang="en-US" sz="2000"/>
              <a:t>in emissions under actual operating conditions</a:t>
            </a:r>
          </a:p>
          <a:p>
            <a:pPr marL="457200" indent="-457200">
              <a:lnSpc>
                <a:spcPct val="130000"/>
              </a:lnSpc>
              <a:buFont typeface="Arial" panose="020B0604020202020204" pitchFamily="34" charset="0"/>
              <a:buChar char="•"/>
            </a:pPr>
            <a:r>
              <a:rPr lang="en-US" sz="2000"/>
              <a:t>Determine appropriate </a:t>
            </a:r>
            <a:r>
              <a:rPr lang="en-US" sz="2000" b="1"/>
              <a:t>measurement conditions</a:t>
            </a:r>
            <a:r>
              <a:rPr lang="en-US" sz="2000"/>
              <a:t> and </a:t>
            </a:r>
            <a:r>
              <a:rPr lang="en-US" sz="2000" b="1"/>
              <a:t>measurement devices</a:t>
            </a:r>
            <a:endParaRPr lang="en-US" sz="2000"/>
          </a:p>
          <a:p>
            <a:pPr marL="457200" indent="-457200">
              <a:buFont typeface="Arial" panose="020B0604020202020204" pitchFamily="34" charset="0"/>
              <a:buChar char="•"/>
            </a:pPr>
            <a:endParaRPr lang="en-US" sz="2000"/>
          </a:p>
          <a:p>
            <a:pPr marL="457200" indent="-457200">
              <a:buFont typeface="Arial" panose="020B0604020202020204" pitchFamily="34" charset="0"/>
              <a:buChar char="•"/>
            </a:pPr>
            <a:endParaRPr lang="en-US" sz="2000"/>
          </a:p>
        </p:txBody>
      </p:sp>
    </p:spTree>
    <p:extLst>
      <p:ext uri="{BB962C8B-B14F-4D97-AF65-F5344CB8AC3E}">
        <p14:creationId xmlns:p14="http://schemas.microsoft.com/office/powerpoint/2010/main" val="16952421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en-US" sz="2400">
                <a:cs typeface="Arial"/>
              </a:rPr>
              <a:t>Significance &amp; Purpose of Forthcoming Solicitation</a:t>
            </a:r>
            <a:endParaRPr lang="en-US" sz="2400" b="0" i="1">
              <a:solidFill>
                <a:srgbClr val="FF0000"/>
              </a:solidFill>
            </a:endParaRPr>
          </a:p>
        </p:txBody>
      </p:sp>
      <p:sp>
        <p:nvSpPr>
          <p:cNvPr id="3" name="Content Placeholder 2"/>
          <p:cNvSpPr>
            <a:spLocks noGrp="1"/>
          </p:cNvSpPr>
          <p:nvPr>
            <p:ph idx="1"/>
          </p:nvPr>
        </p:nvSpPr>
        <p:spPr>
          <a:xfrm>
            <a:off x="537210" y="1005840"/>
            <a:ext cx="5529635" cy="2349610"/>
          </a:xfrm>
        </p:spPr>
        <p:txBody>
          <a:bodyPr vert="horz" lIns="91440" tIns="45720" rIns="91440" bIns="45720" rtlCol="0" anchor="t">
            <a:noAutofit/>
          </a:bodyPr>
          <a:lstStyle/>
          <a:p>
            <a:pPr marL="342900" indent="-342900">
              <a:buFont typeface="Arial" panose="020B0604020202020204" pitchFamily="34" charset="0"/>
              <a:buChar char="•"/>
            </a:pPr>
            <a:r>
              <a:rPr lang="en-US" sz="1800">
                <a:solidFill>
                  <a:schemeClr val="tx1"/>
                </a:solidFill>
                <a:ea typeface="+mn-lt"/>
                <a:cs typeface="+mn-lt"/>
              </a:rPr>
              <a:t>Fugitive methane emissions contribute </a:t>
            </a:r>
            <a:r>
              <a:rPr lang="en-US" sz="1800" b="1">
                <a:solidFill>
                  <a:schemeClr val="tx1"/>
                </a:solidFill>
                <a:ea typeface="+mn-lt"/>
                <a:cs typeface="+mn-lt"/>
              </a:rPr>
              <a:t>&gt;~95% </a:t>
            </a:r>
            <a:r>
              <a:rPr lang="en-US" sz="1800">
                <a:solidFill>
                  <a:schemeClr val="tx1"/>
                </a:solidFill>
                <a:ea typeface="+mn-lt"/>
                <a:cs typeface="+mn-lt"/>
              </a:rPr>
              <a:t>of the total methane emissions from CA’s residential sector (CARB’s 2019 edition GHG inventory)</a:t>
            </a:r>
          </a:p>
          <a:p>
            <a:pPr marL="342900" indent="-342900">
              <a:buFont typeface="Arial" panose="020B0604020202020204" pitchFamily="34" charset="0"/>
              <a:buChar char="•"/>
            </a:pPr>
            <a:r>
              <a:rPr lang="en-US" sz="1800">
                <a:solidFill>
                  <a:schemeClr val="tx1"/>
                </a:solidFill>
                <a:ea typeface="+mn-lt"/>
                <a:cs typeface="+mn-lt"/>
              </a:rPr>
              <a:t>Contribute to enhanced foundation for </a:t>
            </a:r>
            <a:r>
              <a:rPr lang="en-US" sz="1800" b="1">
                <a:solidFill>
                  <a:schemeClr val="tx1"/>
                </a:solidFill>
                <a:ea typeface="+mn-lt"/>
                <a:cs typeface="+mn-lt"/>
              </a:rPr>
              <a:t>emissions inventory </a:t>
            </a:r>
            <a:r>
              <a:rPr lang="en-US" sz="1800">
                <a:solidFill>
                  <a:schemeClr val="tx1"/>
                </a:solidFill>
                <a:ea typeface="+mn-lt"/>
                <a:cs typeface="+mn-lt"/>
              </a:rPr>
              <a:t>and </a:t>
            </a:r>
            <a:r>
              <a:rPr lang="en-US" sz="1800" b="1">
                <a:solidFill>
                  <a:schemeClr val="tx1"/>
                </a:solidFill>
                <a:ea typeface="+mn-lt"/>
                <a:cs typeface="+mn-lt"/>
              </a:rPr>
              <a:t>support building decarbonization</a:t>
            </a:r>
          </a:p>
          <a:p>
            <a:pPr marL="342900" indent="-342900">
              <a:buFont typeface="Arial" panose="020B0604020202020204" pitchFamily="34" charset="0"/>
              <a:buChar char="•"/>
            </a:pPr>
            <a:r>
              <a:rPr lang="en-US" sz="1800">
                <a:solidFill>
                  <a:schemeClr val="tx1"/>
                </a:solidFill>
                <a:ea typeface="+mn-lt"/>
                <a:cs typeface="+mn-lt"/>
              </a:rPr>
              <a:t>“Characterization” of methane emissions in residential sector means</a:t>
            </a:r>
          </a:p>
          <a:p>
            <a:endParaRPr lang="en-US" sz="1800">
              <a:solidFill>
                <a:srgbClr val="00B050"/>
              </a:solidFill>
              <a:ea typeface="+mn-lt"/>
              <a:cs typeface="+mn-lt"/>
            </a:endParaRPr>
          </a:p>
          <a:p>
            <a:endParaRPr lang="en-US" sz="1800" i="1">
              <a:solidFill>
                <a:srgbClr val="00B050"/>
              </a:solidFill>
              <a:ea typeface="+mn-lt"/>
              <a:cs typeface="+mn-lt"/>
            </a:endParaRPr>
          </a:p>
          <a:p>
            <a:endParaRPr lang="en-US" sz="1800">
              <a:solidFill>
                <a:srgbClr val="00B050"/>
              </a:solidFill>
              <a:ea typeface="+mn-lt"/>
              <a:cs typeface="+mn-lt"/>
            </a:endParaRPr>
          </a:p>
          <a:p>
            <a:pPr>
              <a:spcBef>
                <a:spcPts val="400"/>
              </a:spcBef>
              <a:buClr>
                <a:schemeClr val="tx2"/>
              </a:buClr>
            </a:pPr>
            <a:endParaRPr lang="en-US" sz="1800"/>
          </a:p>
          <a:p>
            <a:pPr marL="342900" indent="-342900">
              <a:spcBef>
                <a:spcPts val="400"/>
              </a:spcBef>
              <a:buClr>
                <a:schemeClr val="tx2"/>
              </a:buClr>
              <a:buFont typeface="Arial" panose="020B0604020202020204" pitchFamily="34" charset="0"/>
              <a:buChar char="•"/>
            </a:pPr>
            <a:endParaRPr lang="en-US" sz="1800"/>
          </a:p>
        </p:txBody>
      </p:sp>
      <p:pic>
        <p:nvPicPr>
          <p:cNvPr id="7" name="Picture 6" descr="A picture from Saint-Vincent et al. 2020 showing schematic of appliances and devices within a residence that contribute to CH4 emissions.&#10;">
            <a:extLst>
              <a:ext uri="{FF2B5EF4-FFF2-40B4-BE49-F238E27FC236}">
                <a16:creationId xmlns:a16="http://schemas.microsoft.com/office/drawing/2014/main" id="{E898B602-B2E7-40AC-9047-8EE21350B90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66845" y="1033627"/>
            <a:ext cx="3052228" cy="1737251"/>
          </a:xfrm>
          <a:prstGeom prst="rect">
            <a:avLst/>
          </a:prstGeom>
        </p:spPr>
      </p:pic>
      <p:sp>
        <p:nvSpPr>
          <p:cNvPr id="8" name="TextBox 7">
            <a:extLst>
              <a:ext uri="{FF2B5EF4-FFF2-40B4-BE49-F238E27FC236}">
                <a16:creationId xmlns:a16="http://schemas.microsoft.com/office/drawing/2014/main" id="{766E9712-6BB1-409A-97FF-7E1CB6E187F2}"/>
              </a:ext>
            </a:extLst>
          </p:cNvPr>
          <p:cNvSpPr txBox="1"/>
          <p:nvPr/>
        </p:nvSpPr>
        <p:spPr>
          <a:xfrm>
            <a:off x="6339590" y="2738050"/>
            <a:ext cx="2837543" cy="830997"/>
          </a:xfrm>
          <a:prstGeom prst="rect">
            <a:avLst/>
          </a:prstGeom>
          <a:noFill/>
        </p:spPr>
        <p:txBody>
          <a:bodyPr wrap="square" rtlCol="0">
            <a:spAutoFit/>
          </a:bodyPr>
          <a:lstStyle/>
          <a:p>
            <a:r>
              <a:rPr lang="en-US" sz="1200"/>
              <a:t>Schematic of appliances and devices within a residence that contribute to CH</a:t>
            </a:r>
            <a:r>
              <a:rPr lang="en-US" sz="1200" baseline="-25000"/>
              <a:t>4</a:t>
            </a:r>
            <a:r>
              <a:rPr lang="en-US" sz="1200"/>
              <a:t> emissions (Source: Saint-Vincent et al. 2020)</a:t>
            </a:r>
          </a:p>
        </p:txBody>
      </p:sp>
      <p:graphicFrame>
        <p:nvGraphicFramePr>
          <p:cNvPr id="5" name="Diagram 4" descr="Smart art showing four rectangles. Each rectangle highlights what is meant by characterization: Magnitude, Distribution, Determinants of distribution, and measurement methods. ">
            <a:extLst>
              <a:ext uri="{FF2B5EF4-FFF2-40B4-BE49-F238E27FC236}">
                <a16:creationId xmlns:a16="http://schemas.microsoft.com/office/drawing/2014/main" id="{88160561-F170-4937-9A3D-28543275EE9E}"/>
              </a:ext>
            </a:extLst>
          </p:cNvPr>
          <p:cNvGraphicFramePr/>
          <p:nvPr>
            <p:extLst>
              <p:ext uri="{D42A27DB-BD31-4B8C-83A1-F6EECF244321}">
                <p14:modId xmlns:p14="http://schemas.microsoft.com/office/powerpoint/2010/main" val="2202053502"/>
              </p:ext>
            </p:extLst>
          </p:nvPr>
        </p:nvGraphicFramePr>
        <p:xfrm>
          <a:off x="883099" y="3493727"/>
          <a:ext cx="7237014" cy="196347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Slide Number Placeholder 3">
            <a:extLst>
              <a:ext uri="{C183D7F6-B498-43B3-948B-1728B52AA6E4}">
                <adec:decorative xmlns:adec="http://schemas.microsoft.com/office/drawing/2017/decorative" val="1"/>
              </a:ext>
            </a:extLst>
          </p:cNvPr>
          <p:cNvSpPr>
            <a:spLocks noGrp="1"/>
          </p:cNvSpPr>
          <p:nvPr>
            <p:ph type="sldNum" sz="quarter" idx="12"/>
          </p:nvPr>
        </p:nvSpPr>
        <p:spPr/>
        <p:txBody>
          <a:bodyPr/>
          <a:lstStyle/>
          <a:p>
            <a:fld id="{8569167A-9D82-438A-BF70-1028D6A4A763}" type="slidenum">
              <a:rPr lang="en-US" smtClean="0"/>
              <a:t>12</a:t>
            </a:fld>
            <a:endParaRPr lang="en-US"/>
          </a:p>
        </p:txBody>
      </p:sp>
    </p:spTree>
    <p:extLst>
      <p:ext uri="{BB962C8B-B14F-4D97-AF65-F5344CB8AC3E}">
        <p14:creationId xmlns:p14="http://schemas.microsoft.com/office/powerpoint/2010/main" val="8562437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Autofit/>
          </a:bodyPr>
          <a:lstStyle/>
          <a:p>
            <a:r>
              <a:rPr lang="en-US" sz="2400">
                <a:cs typeface="Arial"/>
              </a:rPr>
              <a:t>Objectives of Forthcoming Solicitation</a:t>
            </a:r>
            <a:endParaRPr lang="en-US" sz="2400" b="0" i="1">
              <a:solidFill>
                <a:srgbClr val="FF0000"/>
              </a:solidFill>
            </a:endParaRPr>
          </a:p>
        </p:txBody>
      </p:sp>
      <p:sp>
        <p:nvSpPr>
          <p:cNvPr id="3" name="Content Placeholder 2"/>
          <p:cNvSpPr>
            <a:spLocks noGrp="1"/>
          </p:cNvSpPr>
          <p:nvPr>
            <p:ph idx="1"/>
          </p:nvPr>
        </p:nvSpPr>
        <p:spPr>
          <a:xfrm>
            <a:off x="537210" y="1005840"/>
            <a:ext cx="8530590" cy="3851910"/>
          </a:xfrm>
        </p:spPr>
        <p:txBody>
          <a:bodyPr vert="horz" lIns="91440" tIns="45720" rIns="91440" bIns="45720" rtlCol="0" anchor="t">
            <a:noAutofit/>
          </a:bodyPr>
          <a:lstStyle/>
          <a:p>
            <a:r>
              <a:rPr lang="en-US" sz="2000" i="1">
                <a:ea typeface="+mn-lt"/>
                <a:cs typeface="+mn-lt"/>
              </a:rPr>
              <a:t>Research will:</a:t>
            </a:r>
            <a:endParaRPr lang="en-US" sz="2000" i="1">
              <a:cs typeface="Segoe UI"/>
            </a:endParaRPr>
          </a:p>
          <a:p>
            <a:pPr marL="342900" indent="-342900">
              <a:spcBef>
                <a:spcPts val="400"/>
              </a:spcBef>
              <a:buClr>
                <a:schemeClr val="tx2"/>
              </a:buClr>
              <a:buFont typeface="Arial" panose="020B0604020202020204" pitchFamily="34" charset="0"/>
              <a:buChar char="•"/>
            </a:pPr>
            <a:r>
              <a:rPr lang="en-US" sz="2000"/>
              <a:t>Measure residential emissions from a </a:t>
            </a:r>
            <a:r>
              <a:rPr lang="en-US" sz="2000" b="1"/>
              <a:t>large sample</a:t>
            </a:r>
            <a:r>
              <a:rPr lang="en-US" sz="2000"/>
              <a:t>, including </a:t>
            </a:r>
            <a:r>
              <a:rPr lang="en-US" sz="2000" b="1"/>
              <a:t>multifamily units</a:t>
            </a:r>
          </a:p>
          <a:p>
            <a:pPr marL="342900" indent="-342900">
              <a:spcBef>
                <a:spcPts val="400"/>
              </a:spcBef>
              <a:buClr>
                <a:schemeClr val="tx2"/>
              </a:buClr>
              <a:buFont typeface="Arial" panose="020B0604020202020204" pitchFamily="34" charset="0"/>
              <a:buChar char="•"/>
            </a:pPr>
            <a:r>
              <a:rPr lang="en-US" sz="2000"/>
              <a:t>Quantify the total methane emissions from a residential setting considering both </a:t>
            </a:r>
            <a:r>
              <a:rPr lang="en-US" sz="2000" b="1"/>
              <a:t>steady state</a:t>
            </a:r>
            <a:r>
              <a:rPr lang="en-US" sz="2000"/>
              <a:t> and </a:t>
            </a:r>
            <a:r>
              <a:rPr lang="en-US" sz="2000" b="1"/>
              <a:t>transient emissions </a:t>
            </a:r>
            <a:r>
              <a:rPr lang="en-US" sz="2000"/>
              <a:t>and </a:t>
            </a:r>
            <a:r>
              <a:rPr lang="en-US" sz="2000" b="1"/>
              <a:t>all major appliances</a:t>
            </a:r>
          </a:p>
          <a:p>
            <a:pPr marL="342900" indent="-342900">
              <a:spcBef>
                <a:spcPts val="400"/>
              </a:spcBef>
              <a:buClr>
                <a:schemeClr val="tx2"/>
              </a:buClr>
              <a:buFont typeface="Arial" panose="020B0604020202020204" pitchFamily="34" charset="0"/>
              <a:buChar char="•"/>
            </a:pPr>
            <a:r>
              <a:rPr lang="en-US" sz="2000"/>
              <a:t>Develop methods and mitigation strategies to </a:t>
            </a:r>
            <a:r>
              <a:rPr lang="en-US" sz="2000" b="1"/>
              <a:t>cost-effectively</a:t>
            </a:r>
            <a:r>
              <a:rPr lang="en-US" sz="2000"/>
              <a:t> identify and stop leaks</a:t>
            </a:r>
          </a:p>
          <a:p>
            <a:pPr marL="342900" indent="-342900">
              <a:spcBef>
                <a:spcPts val="400"/>
              </a:spcBef>
              <a:buClr>
                <a:schemeClr val="tx2"/>
              </a:buClr>
              <a:buFont typeface="Arial" panose="020B0604020202020204" pitchFamily="34" charset="0"/>
              <a:buChar char="•"/>
            </a:pPr>
            <a:r>
              <a:rPr lang="en-US" sz="2000"/>
              <a:t>Understand the distribution of emissions to target </a:t>
            </a:r>
            <a:r>
              <a:rPr lang="en-US" sz="2000" b="1"/>
              <a:t>electrification</a:t>
            </a:r>
          </a:p>
          <a:p>
            <a:pPr marL="342900" indent="-342900">
              <a:spcBef>
                <a:spcPts val="400"/>
              </a:spcBef>
              <a:buClr>
                <a:schemeClr val="tx2"/>
              </a:buClr>
              <a:buFont typeface="Arial" panose="020B0604020202020204" pitchFamily="34" charset="0"/>
              <a:buChar char="•"/>
            </a:pPr>
            <a:endParaRPr lang="en-US" sz="2000"/>
          </a:p>
          <a:p>
            <a:pPr marL="342900" indent="-342900">
              <a:spcBef>
                <a:spcPts val="400"/>
              </a:spcBef>
              <a:buClr>
                <a:schemeClr val="tx2"/>
              </a:buClr>
              <a:buFont typeface="Arial" panose="020B0604020202020204" pitchFamily="34" charset="0"/>
              <a:buChar char="•"/>
            </a:pPr>
            <a:endParaRPr lang="en-US" sz="2000"/>
          </a:p>
        </p:txBody>
      </p:sp>
      <p:sp>
        <p:nvSpPr>
          <p:cNvPr id="4" name="Slide Number Placeholder 3"/>
          <p:cNvSpPr>
            <a:spLocks noGrp="1"/>
          </p:cNvSpPr>
          <p:nvPr>
            <p:ph type="sldNum" sz="quarter" idx="12"/>
          </p:nvPr>
        </p:nvSpPr>
        <p:spPr/>
        <p:txBody>
          <a:bodyPr/>
          <a:lstStyle/>
          <a:p>
            <a:fld id="{8569167A-9D82-438A-BF70-1028D6A4A763}" type="slidenum">
              <a:rPr lang="en-US" smtClean="0"/>
              <a:t>13</a:t>
            </a:fld>
            <a:endParaRPr lang="en-US"/>
          </a:p>
        </p:txBody>
      </p:sp>
    </p:spTree>
    <p:extLst>
      <p:ext uri="{BB962C8B-B14F-4D97-AF65-F5344CB8AC3E}">
        <p14:creationId xmlns:p14="http://schemas.microsoft.com/office/powerpoint/2010/main" val="6870082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DE5B14A8-E48A-C540-9214-39685A723586}"/>
              </a:ext>
            </a:extLst>
          </p:cNvPr>
          <p:cNvSpPr>
            <a:spLocks noGrp="1"/>
          </p:cNvSpPr>
          <p:nvPr>
            <p:ph type="title"/>
          </p:nvPr>
        </p:nvSpPr>
        <p:spPr>
          <a:xfrm>
            <a:off x="1891259" y="79499"/>
            <a:ext cx="5359040" cy="857250"/>
          </a:xfrm>
        </p:spPr>
        <p:txBody>
          <a:bodyPr>
            <a:normAutofit/>
          </a:bodyPr>
          <a:lstStyle/>
          <a:p>
            <a:r>
              <a:rPr lang="en-US" sz="2400">
                <a:latin typeface="Century Gothic"/>
                <a:ea typeface="+mj-lt"/>
                <a:cs typeface="+mj-lt"/>
              </a:rPr>
              <a:t>Comments and Questions</a:t>
            </a:r>
          </a:p>
        </p:txBody>
      </p:sp>
      <p:sp>
        <p:nvSpPr>
          <p:cNvPr id="8" name="Content Placeholder 5">
            <a:extLst>
              <a:ext uri="{FF2B5EF4-FFF2-40B4-BE49-F238E27FC236}">
                <a16:creationId xmlns:a16="http://schemas.microsoft.com/office/drawing/2014/main" id="{225032D5-95B1-1548-AFAF-7FB1F52B9EA7}"/>
              </a:ext>
            </a:extLst>
          </p:cNvPr>
          <p:cNvSpPr>
            <a:spLocks noGrp="1"/>
          </p:cNvSpPr>
          <p:nvPr>
            <p:ph idx="1"/>
          </p:nvPr>
        </p:nvSpPr>
        <p:spPr>
          <a:xfrm>
            <a:off x="457200" y="1200150"/>
            <a:ext cx="8229600" cy="3311829"/>
          </a:xfrm>
        </p:spPr>
        <p:txBody>
          <a:bodyPr vert="horz" lIns="68580" tIns="34290" rIns="68580" bIns="34290" rtlCol="0" anchor="t">
            <a:normAutofit fontScale="92500" lnSpcReduction="10000"/>
          </a:bodyPr>
          <a:lstStyle/>
          <a:p>
            <a:pPr>
              <a:spcBef>
                <a:spcPts val="900"/>
              </a:spcBef>
            </a:pPr>
            <a:r>
              <a:rPr lang="en-US" sz="1350" b="1">
                <a:solidFill>
                  <a:schemeClr val="accent1">
                    <a:lumMod val="75000"/>
                  </a:schemeClr>
                </a:solidFill>
                <a:cs typeface="Arial"/>
              </a:rPr>
              <a:t>Three ways to provide feedback or ask questions:</a:t>
            </a:r>
          </a:p>
          <a:p>
            <a:pPr marL="385445" indent="-385445">
              <a:spcBef>
                <a:spcPts val="900"/>
              </a:spcBef>
              <a:buFont typeface="+mj-lt"/>
              <a:buAutoNum type="arabicPeriod"/>
            </a:pPr>
            <a:r>
              <a:rPr lang="en-US" sz="1350" b="1">
                <a:solidFill>
                  <a:schemeClr val="accent1">
                    <a:lumMod val="75000"/>
                  </a:schemeClr>
                </a:solidFill>
                <a:cs typeface="Arial"/>
              </a:rPr>
              <a:t>Use the raise hand function in Zoom:</a:t>
            </a:r>
          </a:p>
          <a:p>
            <a:pPr marL="685165" lvl="1" indent="-385445">
              <a:spcBef>
                <a:spcPts val="900"/>
              </a:spcBef>
            </a:pPr>
            <a:r>
              <a:rPr lang="en-US" sz="1350">
                <a:solidFill>
                  <a:schemeClr val="accent1">
                    <a:lumMod val="75000"/>
                  </a:schemeClr>
                </a:solidFill>
                <a:cs typeface="Arial"/>
              </a:rPr>
              <a:t>Zoom Phone controls:</a:t>
            </a:r>
          </a:p>
          <a:p>
            <a:pPr lvl="2"/>
            <a:r>
              <a:rPr lang="en-US" sz="1350">
                <a:solidFill>
                  <a:schemeClr val="accent1">
                    <a:lumMod val="75000"/>
                  </a:schemeClr>
                </a:solidFill>
              </a:rPr>
              <a:t>*6 - Toggle mute/unmute.</a:t>
            </a:r>
            <a:endParaRPr lang="en-US" sz="1350">
              <a:solidFill>
                <a:schemeClr val="accent1">
                  <a:lumMod val="75000"/>
                </a:schemeClr>
              </a:solidFill>
              <a:cs typeface="Segoe UI"/>
            </a:endParaRPr>
          </a:p>
          <a:p>
            <a:pPr lvl="2"/>
            <a:r>
              <a:rPr lang="en-US" sz="1350">
                <a:solidFill>
                  <a:schemeClr val="accent1">
                    <a:lumMod val="75000"/>
                  </a:schemeClr>
                </a:solidFill>
              </a:rPr>
              <a:t>*9 - Raise hand.</a:t>
            </a:r>
            <a:endParaRPr lang="en-US" sz="1350">
              <a:solidFill>
                <a:schemeClr val="accent1">
                  <a:lumMod val="75000"/>
                </a:schemeClr>
              </a:solidFill>
              <a:cs typeface="Arial"/>
            </a:endParaRPr>
          </a:p>
          <a:p>
            <a:pPr marL="685165" lvl="1" indent="-385445">
              <a:spcBef>
                <a:spcPts val="900"/>
              </a:spcBef>
            </a:pPr>
            <a:r>
              <a:rPr lang="en-US" sz="1350">
                <a:solidFill>
                  <a:schemeClr val="accent1">
                    <a:lumMod val="75000"/>
                  </a:schemeClr>
                </a:solidFill>
                <a:cs typeface="Arial"/>
              </a:rPr>
              <a:t>Please introduce yourself by stating your name and affiliation.</a:t>
            </a:r>
          </a:p>
          <a:p>
            <a:pPr marL="385445" indent="-385445">
              <a:spcBef>
                <a:spcPts val="900"/>
              </a:spcBef>
              <a:buFont typeface="+mj-lt"/>
              <a:buAutoNum type="arabicPeriod"/>
            </a:pPr>
            <a:r>
              <a:rPr lang="en-US" sz="1350" b="1">
                <a:solidFill>
                  <a:schemeClr val="accent1">
                    <a:lumMod val="75000"/>
                  </a:schemeClr>
                </a:solidFill>
                <a:cs typeface="Arial"/>
              </a:rPr>
              <a:t>Type comments and questions in the question function on Zoom: </a:t>
            </a:r>
          </a:p>
          <a:p>
            <a:pPr marL="685165" lvl="1" indent="-385445">
              <a:spcBef>
                <a:spcPts val="900"/>
              </a:spcBef>
            </a:pPr>
            <a:r>
              <a:rPr lang="en-US" sz="1350">
                <a:solidFill>
                  <a:schemeClr val="accent1">
                    <a:lumMod val="75000"/>
                  </a:schemeClr>
                </a:solidFill>
                <a:cs typeface="Arial"/>
              </a:rPr>
              <a:t>Please provide name and affiliation.</a:t>
            </a:r>
          </a:p>
          <a:p>
            <a:pPr marL="685165" lvl="1" indent="-385445">
              <a:spcBef>
                <a:spcPts val="900"/>
              </a:spcBef>
            </a:pPr>
            <a:r>
              <a:rPr lang="en-US" sz="1350">
                <a:solidFill>
                  <a:schemeClr val="accent1">
                    <a:lumMod val="75000"/>
                  </a:schemeClr>
                </a:solidFill>
                <a:cs typeface="Arial"/>
              </a:rPr>
              <a:t>Please indicate which discussion questions you are commenting on (e.g., 1a, 1b, 2, etc.). </a:t>
            </a:r>
          </a:p>
          <a:p>
            <a:pPr marL="385445" indent="-385445">
              <a:spcBef>
                <a:spcPts val="900"/>
              </a:spcBef>
              <a:buFont typeface="+mj-lt"/>
              <a:buAutoNum type="arabicPeriod"/>
            </a:pPr>
            <a:r>
              <a:rPr lang="en-US" sz="1350" b="1">
                <a:solidFill>
                  <a:schemeClr val="accent1">
                    <a:lumMod val="75000"/>
                  </a:schemeClr>
                </a:solidFill>
                <a:cs typeface="Arial"/>
              </a:rPr>
              <a:t>Submit written comments &amp; questions:</a:t>
            </a:r>
          </a:p>
          <a:p>
            <a:pPr marL="685165" lvl="1" indent="-385445">
              <a:spcBef>
                <a:spcPts val="900"/>
              </a:spcBef>
            </a:pPr>
            <a:r>
              <a:rPr lang="en-US" sz="1350">
                <a:solidFill>
                  <a:schemeClr val="accent1">
                    <a:lumMod val="75000"/>
                  </a:schemeClr>
                </a:solidFill>
                <a:cs typeface="Arial"/>
              </a:rPr>
              <a:t>Send written comments &amp; questions to </a:t>
            </a:r>
            <a:r>
              <a:rPr lang="en-US" sz="1350">
                <a:ea typeface="+mn-lt"/>
                <a:cs typeface="+mn-lt"/>
              </a:rPr>
              <a:t>docket@energy.ca.gov</a:t>
            </a:r>
            <a:r>
              <a:rPr lang="en-US" sz="1350">
                <a:solidFill>
                  <a:schemeClr val="accent1">
                    <a:lumMod val="75000"/>
                  </a:schemeClr>
                </a:solidFill>
                <a:ea typeface="+mn-lt"/>
                <a:cs typeface="Arial"/>
              </a:rPr>
              <a:t> </a:t>
            </a:r>
            <a:r>
              <a:rPr lang="en-US" sz="1350">
                <a:solidFill>
                  <a:schemeClr val="accent1">
                    <a:lumMod val="75000"/>
                  </a:schemeClr>
                </a:solidFill>
                <a:cs typeface="Arial"/>
              </a:rPr>
              <a:t>by no later than </a:t>
            </a:r>
            <a:r>
              <a:rPr lang="en-US" sz="1350" b="1">
                <a:solidFill>
                  <a:schemeClr val="accent1">
                    <a:lumMod val="75000"/>
                  </a:schemeClr>
                </a:solidFill>
                <a:cs typeface="Arial"/>
              </a:rPr>
              <a:t>May 27, 2021, 5 p.m. PST.</a:t>
            </a:r>
          </a:p>
          <a:p>
            <a:pPr marL="1085215" lvl="2">
              <a:spcBef>
                <a:spcPts val="900"/>
              </a:spcBef>
              <a:buFontTx/>
              <a:buChar char="•"/>
            </a:pPr>
            <a:r>
              <a:rPr lang="en-US" sz="950">
                <a:ea typeface="+mn-lt"/>
                <a:cs typeface="+mn-lt"/>
              </a:rPr>
              <a:t>Include docket number 19-ERDD-01 and “Staff Workshop on Research to Improve Characterization of Methane Emissions from California’s Residential Sector” in the subject line</a:t>
            </a:r>
            <a:endParaRPr lang="en-US" sz="950" b="1">
              <a:solidFill>
                <a:schemeClr val="accent1">
                  <a:lumMod val="75000"/>
                </a:schemeClr>
              </a:solidFill>
              <a:cs typeface="Arial"/>
            </a:endParaRPr>
          </a:p>
          <a:p>
            <a:endParaRPr lang="en-US">
              <a:solidFill>
                <a:schemeClr val="accent1">
                  <a:lumMod val="75000"/>
                </a:schemeClr>
              </a:solidFill>
              <a:latin typeface="Arial"/>
              <a:cs typeface="Arial"/>
            </a:endParaRPr>
          </a:p>
        </p:txBody>
      </p:sp>
      <p:sp>
        <p:nvSpPr>
          <p:cNvPr id="2" name="Slide Number Placeholder 1"/>
          <p:cNvSpPr>
            <a:spLocks noGrp="1"/>
          </p:cNvSpPr>
          <p:nvPr>
            <p:ph type="sldNum" sz="quarter" idx="12"/>
          </p:nvPr>
        </p:nvSpPr>
        <p:spPr/>
        <p:txBody>
          <a:bodyPr/>
          <a:lstStyle/>
          <a:p>
            <a:pPr defTabSz="342892">
              <a:defRPr/>
            </a:pPr>
            <a:fld id="{1BC924B7-EDFF-824B-BCE9-3FAD438598D0}" type="slidenum">
              <a:rPr lang="en-US">
                <a:solidFill>
                  <a:prstClr val="black">
                    <a:tint val="75000"/>
                  </a:prstClr>
                </a:solidFill>
                <a:latin typeface="Calibri"/>
              </a:rPr>
              <a:pPr defTabSz="342892">
                <a:defRPr/>
              </a:pPr>
              <a:t>14</a:t>
            </a:fld>
            <a:endParaRPr lang="en-US">
              <a:solidFill>
                <a:prstClr val="black">
                  <a:tint val="75000"/>
                </a:prstClr>
              </a:solidFill>
              <a:latin typeface="Calibri"/>
            </a:endParaRPr>
          </a:p>
        </p:txBody>
      </p:sp>
    </p:spTree>
    <p:extLst>
      <p:ext uri="{BB962C8B-B14F-4D97-AF65-F5344CB8AC3E}">
        <p14:creationId xmlns:p14="http://schemas.microsoft.com/office/powerpoint/2010/main" val="37500735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a:t>Discussion Questions</a:t>
            </a:r>
          </a:p>
        </p:txBody>
      </p:sp>
      <p:sp>
        <p:nvSpPr>
          <p:cNvPr id="3" name="Content Placeholder 2"/>
          <p:cNvSpPr>
            <a:spLocks noGrp="1"/>
          </p:cNvSpPr>
          <p:nvPr>
            <p:ph idx="1"/>
          </p:nvPr>
        </p:nvSpPr>
        <p:spPr>
          <a:xfrm>
            <a:off x="457200" y="895351"/>
            <a:ext cx="8336604" cy="4114800"/>
          </a:xfrm>
        </p:spPr>
        <p:txBody>
          <a:bodyPr vert="horz" lIns="91440" tIns="45720" rIns="91440" bIns="45720" rtlCol="0" anchor="t">
            <a:normAutofit lnSpcReduction="10000"/>
          </a:bodyPr>
          <a:lstStyle/>
          <a:p>
            <a:pPr marL="457200" indent="-457200">
              <a:lnSpc>
                <a:spcPct val="120000"/>
              </a:lnSpc>
              <a:buAutoNum type="arabicPeriod"/>
            </a:pPr>
            <a:r>
              <a:rPr lang="en-US" sz="1800">
                <a:ea typeface="+mn-lt"/>
                <a:cs typeface="+mn-lt"/>
              </a:rPr>
              <a:t>What ongoing or planned research efforts should this work coordinate with or leverage to help inform California’s GHG emissions inventory and building decarbonization goals?</a:t>
            </a:r>
          </a:p>
          <a:p>
            <a:pPr marL="457200" indent="-457200">
              <a:lnSpc>
                <a:spcPct val="120000"/>
              </a:lnSpc>
              <a:buAutoNum type="arabicPeriod"/>
            </a:pPr>
            <a:r>
              <a:rPr lang="en-US" sz="1800">
                <a:ea typeface="+mn-lt"/>
                <a:cs typeface="+mn-lt"/>
              </a:rPr>
              <a:t>How should the study approach and sample design be structured to provide insights on the following?</a:t>
            </a:r>
          </a:p>
          <a:p>
            <a:pPr marL="1200150" lvl="1" indent="-457200">
              <a:lnSpc>
                <a:spcPct val="120000"/>
              </a:lnSpc>
              <a:buFont typeface="+mj-lt"/>
              <a:buAutoNum type="alphaLcPeriod"/>
            </a:pPr>
            <a:r>
              <a:rPr lang="en-US" sz="1600">
                <a:ea typeface="+mn-lt"/>
                <a:cs typeface="+mn-lt"/>
              </a:rPr>
              <a:t>Reducing uncertainty in GHG emissions inventory estimates of methane emissions from California’s residential sector natural gas consumption</a:t>
            </a:r>
          </a:p>
          <a:p>
            <a:pPr marL="1200150" lvl="1" indent="-457200">
              <a:lnSpc>
                <a:spcPct val="120000"/>
              </a:lnSpc>
              <a:buFont typeface="+mj-lt"/>
              <a:buAutoNum type="alphaLcPeriod"/>
            </a:pPr>
            <a:r>
              <a:rPr lang="en-US" sz="1600">
                <a:ea typeface="+mn-lt"/>
                <a:cs typeface="+mn-lt"/>
              </a:rPr>
              <a:t>Cost-effectively targeting building decarbonization efforts in the residential sector</a:t>
            </a:r>
          </a:p>
          <a:p>
            <a:pPr marL="1200150" lvl="1" indent="-457200">
              <a:lnSpc>
                <a:spcPct val="120000"/>
              </a:lnSpc>
              <a:buFont typeface="+mj-lt"/>
              <a:buAutoNum type="alphaLcPeriod"/>
            </a:pPr>
            <a:r>
              <a:rPr lang="en-US" sz="1600">
                <a:ea typeface="+mn-lt"/>
                <a:cs typeface="+mn-lt"/>
              </a:rPr>
              <a:t>Quantifying GHG emission reductions associated with building decarbonization efforts</a:t>
            </a:r>
          </a:p>
          <a:p>
            <a:pPr marL="457200" indent="-457200">
              <a:lnSpc>
                <a:spcPct val="120000"/>
              </a:lnSpc>
              <a:buFont typeface="+mj-lt"/>
              <a:buAutoNum type="arabicPeriod"/>
            </a:pPr>
            <a:r>
              <a:rPr lang="en-US" sz="1800">
                <a:ea typeface="+mn-lt"/>
                <a:cs typeface="+mn-lt"/>
              </a:rPr>
              <a:t>How could the proposed solicitation support interpretation of emissions uncertainty and appropriately inform decision-making under uncertainty?</a:t>
            </a:r>
          </a:p>
          <a:p>
            <a:pPr marL="457200" indent="-457200">
              <a:lnSpc>
                <a:spcPct val="120000"/>
              </a:lnSpc>
              <a:buAutoNum type="arabicPeriod"/>
            </a:pPr>
            <a:endParaRPr lang="en-US">
              <a:ea typeface="+mn-lt"/>
              <a:cs typeface="+mn-lt"/>
            </a:endParaRPr>
          </a:p>
        </p:txBody>
      </p:sp>
      <p:sp>
        <p:nvSpPr>
          <p:cNvPr id="4" name="Slide Number Placeholder 3"/>
          <p:cNvSpPr>
            <a:spLocks noGrp="1"/>
          </p:cNvSpPr>
          <p:nvPr>
            <p:ph type="sldNum" sz="quarter" idx="12"/>
          </p:nvPr>
        </p:nvSpPr>
        <p:spPr/>
        <p:txBody>
          <a:bodyPr/>
          <a:lstStyle/>
          <a:p>
            <a:fld id="{8569167A-9D82-438A-BF70-1028D6A4A763}" type="slidenum">
              <a:rPr lang="en-US" smtClean="0"/>
              <a:t>15</a:t>
            </a:fld>
            <a:endParaRPr lang="en-US"/>
          </a:p>
        </p:txBody>
      </p:sp>
    </p:spTree>
    <p:extLst>
      <p:ext uri="{BB962C8B-B14F-4D97-AF65-F5344CB8AC3E}">
        <p14:creationId xmlns:p14="http://schemas.microsoft.com/office/powerpoint/2010/main" val="6160591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63139"/>
            <a:ext cx="8229600" cy="762000"/>
          </a:xfrm>
        </p:spPr>
        <p:txBody>
          <a:bodyPr>
            <a:normAutofit/>
          </a:bodyPr>
          <a:lstStyle/>
          <a:p>
            <a:r>
              <a:rPr lang="en-US"/>
              <a:t>Thank You! </a:t>
            </a:r>
            <a:endParaRPr lang="en-US" b="0">
              <a:solidFill>
                <a:srgbClr val="FF0000"/>
              </a:solidFill>
            </a:endParaRPr>
          </a:p>
        </p:txBody>
      </p:sp>
      <p:sp>
        <p:nvSpPr>
          <p:cNvPr id="4" name="Slide Number Placeholder 3"/>
          <p:cNvSpPr>
            <a:spLocks noGrp="1"/>
          </p:cNvSpPr>
          <p:nvPr>
            <p:ph type="sldNum" sz="quarter" idx="12"/>
          </p:nvPr>
        </p:nvSpPr>
        <p:spPr/>
        <p:txBody>
          <a:bodyPr/>
          <a:lstStyle/>
          <a:p>
            <a:pPr>
              <a:defRPr/>
            </a:pPr>
            <a:fld id="{67556601-949B-4DCA-A2CD-C392C8402A46}" type="slidenum">
              <a:rPr lang="en-US" smtClean="0"/>
              <a:pPr>
                <a:defRPr/>
              </a:pPr>
              <a:t>16</a:t>
            </a:fld>
            <a:endParaRPr lang="en-US"/>
          </a:p>
        </p:txBody>
      </p:sp>
      <p:sp>
        <p:nvSpPr>
          <p:cNvPr id="7" name="TextBox 6"/>
          <p:cNvSpPr txBox="1"/>
          <p:nvPr/>
        </p:nvSpPr>
        <p:spPr>
          <a:xfrm>
            <a:off x="876300" y="4220170"/>
            <a:ext cx="7620000" cy="923330"/>
          </a:xfrm>
          <a:prstGeom prst="rect">
            <a:avLst/>
          </a:prstGeom>
          <a:noFill/>
        </p:spPr>
        <p:txBody>
          <a:bodyPr wrap="square" rtlCol="0">
            <a:spAutoFit/>
          </a:bodyPr>
          <a:lstStyle/>
          <a:p>
            <a:r>
              <a:rPr lang="en-US">
                <a:solidFill>
                  <a:schemeClr val="tx2"/>
                </a:solidFill>
              </a:rPr>
              <a:t>Visit: </a:t>
            </a:r>
            <a:r>
              <a:rPr lang="en-US">
                <a:solidFill>
                  <a:schemeClr val="tx2"/>
                </a:solidFill>
                <a:hlinkClick r:id="rId3"/>
              </a:rPr>
              <a:t>https://www.energy.ca.gov/event/workshop/2021-05/staff-workshop-forthcoming-solicitation-regarding-research-improve</a:t>
            </a:r>
            <a:r>
              <a:rPr lang="en-US">
                <a:solidFill>
                  <a:schemeClr val="tx2"/>
                </a:solidFill>
              </a:rPr>
              <a:t> to view the workshop notice, presentation, and the recording (</a:t>
            </a:r>
            <a:r>
              <a:rPr lang="en-US" i="1">
                <a:solidFill>
                  <a:schemeClr val="tx2"/>
                </a:solidFill>
              </a:rPr>
              <a:t>forthcoming</a:t>
            </a:r>
            <a:r>
              <a:rPr lang="en-US">
                <a:solidFill>
                  <a:schemeClr val="tx2"/>
                </a:solidFill>
              </a:rPr>
              <a:t>).</a:t>
            </a:r>
          </a:p>
        </p:txBody>
      </p:sp>
      <p:sp>
        <p:nvSpPr>
          <p:cNvPr id="8" name="Rectangle 7"/>
          <p:cNvSpPr/>
          <p:nvPr/>
        </p:nvSpPr>
        <p:spPr>
          <a:xfrm>
            <a:off x="762000" y="1888009"/>
            <a:ext cx="7848600" cy="2462213"/>
          </a:xfrm>
          <a:prstGeom prst="rect">
            <a:avLst/>
          </a:prstGeom>
        </p:spPr>
        <p:txBody>
          <a:bodyPr wrap="square">
            <a:spAutoFit/>
          </a:bodyPr>
          <a:lstStyle/>
          <a:p>
            <a:pPr marL="285750" indent="-285750">
              <a:buClr>
                <a:schemeClr val="tx2"/>
              </a:buClr>
              <a:buFont typeface="Wingdings" panose="05000000000000000000" pitchFamily="2" charset="2"/>
              <a:buChar char="Ø"/>
              <a:defRPr/>
            </a:pPr>
            <a:r>
              <a:rPr lang="en-US" altLang="en-US" sz="1400" b="1">
                <a:solidFill>
                  <a:schemeClr val="tx2"/>
                </a:solidFill>
              </a:rPr>
              <a:t>Submit electronically </a:t>
            </a:r>
            <a:r>
              <a:rPr lang="en-US" altLang="en-US" sz="1400">
                <a:solidFill>
                  <a:schemeClr val="tx2"/>
                </a:solidFill>
              </a:rPr>
              <a:t>through the Energy Commission’s “Research Idea Exchange” docket here: </a:t>
            </a:r>
            <a:r>
              <a:rPr lang="en-US" sz="1400">
                <a:solidFill>
                  <a:schemeClr val="tx2"/>
                </a:solidFill>
                <a:hlinkClick r:id="rId4"/>
              </a:rPr>
              <a:t>https://efiling.energy.ca.gov/Ecomment/Ecomment.aspx?docketnumber=19-ERDD-01</a:t>
            </a:r>
            <a:r>
              <a:rPr lang="en-US" sz="1400">
                <a:solidFill>
                  <a:schemeClr val="tx2"/>
                </a:solidFill>
              </a:rPr>
              <a:t> </a:t>
            </a:r>
            <a:endParaRPr lang="en-US" altLang="en-US" sz="1400">
              <a:solidFill>
                <a:schemeClr val="tx2"/>
              </a:solidFill>
            </a:endParaRPr>
          </a:p>
          <a:p>
            <a:pPr algn="ctr">
              <a:buClr>
                <a:schemeClr val="accent5"/>
              </a:buClr>
              <a:defRPr/>
            </a:pPr>
            <a:endParaRPr lang="en-US" altLang="en-US" sz="1400">
              <a:solidFill>
                <a:schemeClr val="tx2"/>
              </a:solidFill>
            </a:endParaRPr>
          </a:p>
          <a:p>
            <a:pPr marL="285750" indent="-285750">
              <a:buClr>
                <a:schemeClr val="tx2"/>
              </a:buClr>
              <a:buFont typeface="Wingdings" panose="05000000000000000000" pitchFamily="2" charset="2"/>
              <a:buChar char="Ø"/>
              <a:defRPr/>
            </a:pPr>
            <a:r>
              <a:rPr lang="en-US" altLang="en-US" sz="1400" b="1">
                <a:solidFill>
                  <a:schemeClr val="tx2"/>
                </a:solidFill>
              </a:rPr>
              <a:t>Or by email </a:t>
            </a:r>
            <a:r>
              <a:rPr lang="en-US" altLang="en-US" sz="1400">
                <a:solidFill>
                  <a:schemeClr val="tx2"/>
                </a:solidFill>
              </a:rPr>
              <a:t>to the Docket Unit at: </a:t>
            </a:r>
            <a:r>
              <a:rPr lang="en-US" altLang="en-US" sz="1400">
                <a:solidFill>
                  <a:schemeClr val="tx2"/>
                </a:solidFill>
                <a:hlinkClick r:id="rId5"/>
              </a:rPr>
              <a:t>docket@energy.ca.gov</a:t>
            </a:r>
            <a:r>
              <a:rPr lang="en-US" altLang="en-US" sz="1400">
                <a:solidFill>
                  <a:schemeClr val="tx2"/>
                </a:solidFill>
              </a:rPr>
              <a:t> </a:t>
            </a:r>
          </a:p>
          <a:p>
            <a:pPr marL="742950" lvl="1" indent="-285750">
              <a:buClr>
                <a:schemeClr val="tx2"/>
              </a:buClr>
              <a:buFont typeface="Wingdings" panose="05000000000000000000" pitchFamily="2" charset="2"/>
              <a:buChar char="Ø"/>
              <a:defRPr/>
            </a:pPr>
            <a:r>
              <a:rPr lang="en-US" altLang="en-US" sz="1400">
                <a:solidFill>
                  <a:schemeClr val="tx2"/>
                </a:solidFill>
              </a:rPr>
              <a:t>Please include docket number 19-ERDD-01 and “Staff Workshop on Research to Improve Characterization of Methane Emissions from California’s Residential Sector” in the subject line</a:t>
            </a:r>
          </a:p>
          <a:p>
            <a:pPr marL="285750" indent="-285750">
              <a:buClr>
                <a:schemeClr val="tx2"/>
              </a:buClr>
              <a:buFont typeface="Wingdings" panose="05000000000000000000" pitchFamily="2" charset="2"/>
              <a:buChar char="Ø"/>
              <a:defRPr/>
            </a:pPr>
            <a:endParaRPr lang="en-US" altLang="en-US" sz="1400">
              <a:solidFill>
                <a:schemeClr val="tx2"/>
              </a:solidFill>
            </a:endParaRPr>
          </a:p>
          <a:p>
            <a:pPr marL="285750" indent="-285750">
              <a:buClr>
                <a:schemeClr val="tx2"/>
              </a:buClr>
              <a:buFont typeface="Wingdings" panose="05000000000000000000" pitchFamily="2" charset="2"/>
              <a:buChar char="Ø"/>
              <a:defRPr/>
            </a:pPr>
            <a:r>
              <a:rPr lang="en-US" altLang="en-US" sz="1400">
                <a:solidFill>
                  <a:schemeClr val="tx2"/>
                </a:solidFill>
              </a:rPr>
              <a:t>Or by paper copy to the Docket Unit: California Energy Commission || Docket Unit, MS-4 || Re: Docket No. 19-ERDD-01 || 1516 Ninth Street || Sacramento, CA  95814-5512</a:t>
            </a:r>
          </a:p>
          <a:p>
            <a:pPr marL="285750" indent="-285750">
              <a:buClr>
                <a:schemeClr val="accent5"/>
              </a:buClr>
              <a:buFont typeface="Wingdings" panose="05000000000000000000" pitchFamily="2" charset="2"/>
              <a:buChar char="Ø"/>
              <a:defRPr/>
            </a:pPr>
            <a:endParaRPr lang="en-US" altLang="en-US" sz="1400">
              <a:solidFill>
                <a:schemeClr val="tx2"/>
              </a:solidFill>
            </a:endParaRPr>
          </a:p>
        </p:txBody>
      </p:sp>
      <p:sp>
        <p:nvSpPr>
          <p:cNvPr id="9" name="TextBox 8"/>
          <p:cNvSpPr txBox="1"/>
          <p:nvPr/>
        </p:nvSpPr>
        <p:spPr>
          <a:xfrm>
            <a:off x="748184" y="825139"/>
            <a:ext cx="7734300" cy="1231106"/>
          </a:xfrm>
          <a:prstGeom prst="rect">
            <a:avLst/>
          </a:prstGeom>
          <a:noFill/>
        </p:spPr>
        <p:txBody>
          <a:bodyPr wrap="square" lIns="91440" tIns="45720" rIns="91440" bIns="45720" rtlCol="0" anchor="t">
            <a:spAutoFit/>
          </a:bodyPr>
          <a:lstStyle/>
          <a:p>
            <a:pPr algn="ctr">
              <a:defRPr/>
            </a:pPr>
            <a:r>
              <a:rPr lang="en-US" sz="2800" b="1">
                <a:solidFill>
                  <a:schemeClr val="tx2"/>
                </a:solidFill>
                <a:latin typeface="Calibri" panose="020F0502020204030204" pitchFamily="34" charset="0"/>
              </a:rPr>
              <a:t>Please submit your written comments by </a:t>
            </a:r>
          </a:p>
          <a:p>
            <a:pPr algn="ctr">
              <a:defRPr/>
            </a:pPr>
            <a:r>
              <a:rPr lang="en-US" sz="2800" b="1">
                <a:solidFill>
                  <a:schemeClr val="tx2"/>
                </a:solidFill>
                <a:latin typeface="Calibri"/>
                <a:cs typeface="Calibri"/>
              </a:rPr>
              <a:t>5:00 p.m. May 27, 2021</a:t>
            </a:r>
            <a:endParaRPr lang="en-US" sz="2800" b="1">
              <a:solidFill>
                <a:schemeClr val="tx2"/>
              </a:solidFill>
              <a:latin typeface="Calibri" panose="020F0502020204030204" pitchFamily="34" charset="0"/>
              <a:cs typeface="Calibri"/>
            </a:endParaRPr>
          </a:p>
          <a:p>
            <a:endParaRPr lang="en-US"/>
          </a:p>
        </p:txBody>
      </p:sp>
    </p:spTree>
    <p:extLst>
      <p:ext uri="{BB962C8B-B14F-4D97-AF65-F5344CB8AC3E}">
        <p14:creationId xmlns:p14="http://schemas.microsoft.com/office/powerpoint/2010/main" val="2391808838"/>
      </p:ext>
    </p:extLst>
  </p:cSld>
  <p:clrMapOvr>
    <a:masterClrMapping/>
  </p:clrMapOvr>
</p:sld>
</file>

<file path=ppt/theme/theme1.xml><?xml version="1.0" encoding="utf-8"?>
<a:theme xmlns:a="http://schemas.openxmlformats.org/drawingml/2006/main" name="ERDD-Template">
  <a:themeElements>
    <a:clrScheme name="EPIC IP3">
      <a:dk1>
        <a:sysClr val="windowText" lastClr="000000"/>
      </a:dk1>
      <a:lt1>
        <a:sysClr val="window" lastClr="FFFFFF"/>
      </a:lt1>
      <a:dk2>
        <a:srgbClr val="00588A"/>
      </a:dk2>
      <a:lt2>
        <a:srgbClr val="40C2CC"/>
      </a:lt2>
      <a:accent1>
        <a:srgbClr val="007FB7"/>
      </a:accent1>
      <a:accent2>
        <a:srgbClr val="8EBF3F"/>
      </a:accent2>
      <a:accent3>
        <a:srgbClr val="88A631"/>
      </a:accent3>
      <a:accent4>
        <a:srgbClr val="F7941E"/>
      </a:accent4>
      <a:accent5>
        <a:srgbClr val="E8AF22"/>
      </a:accent5>
      <a:accent6>
        <a:srgbClr val="F3BF66"/>
      </a:accent6>
      <a:hlink>
        <a:srgbClr val="007FB7"/>
      </a:hlink>
      <a:folHlink>
        <a:srgbClr val="800080"/>
      </a:folHlink>
    </a:clrScheme>
    <a:fontScheme name="ERDD">
      <a:majorFont>
        <a:latin typeface="Century Gothic"/>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ERDD-Template">
  <a:themeElements>
    <a:clrScheme name="EPIC IP3">
      <a:dk1>
        <a:sysClr val="windowText" lastClr="000000"/>
      </a:dk1>
      <a:lt1>
        <a:sysClr val="window" lastClr="FFFFFF"/>
      </a:lt1>
      <a:dk2>
        <a:srgbClr val="00588A"/>
      </a:dk2>
      <a:lt2>
        <a:srgbClr val="40C2CC"/>
      </a:lt2>
      <a:accent1>
        <a:srgbClr val="007FB7"/>
      </a:accent1>
      <a:accent2>
        <a:srgbClr val="8EBF3F"/>
      </a:accent2>
      <a:accent3>
        <a:srgbClr val="88A631"/>
      </a:accent3>
      <a:accent4>
        <a:srgbClr val="F7941E"/>
      </a:accent4>
      <a:accent5>
        <a:srgbClr val="E8AF22"/>
      </a:accent5>
      <a:accent6>
        <a:srgbClr val="F3BF66"/>
      </a:accent6>
      <a:hlink>
        <a:srgbClr val="007FB7"/>
      </a:hlink>
      <a:folHlink>
        <a:srgbClr val="800080"/>
      </a:folHlink>
    </a:clrScheme>
    <a:fontScheme name="ERDD">
      <a:majorFont>
        <a:latin typeface="Century Gothic"/>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tion1" id="{10B1CDDF-4950-4AFB-9EEE-047628B35F1D}" vid="{FF7FF651-6523-4B79-A2E4-AFEF33FDA87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5067c814-4b34-462c-a21d-c185ff6548d2">
      <UserInfo>
        <DisplayName/>
        <AccountId xsi:nil="true"/>
        <AccountType/>
      </UserInfo>
    </SharedWithUser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1E0E14B354F4845B9218E49F7E0D878" ma:contentTypeVersion="9" ma:contentTypeDescription="Create a new document." ma:contentTypeScope="" ma:versionID="106cde7d063811188d14965e36666954">
  <xsd:schema xmlns:xsd="http://www.w3.org/2001/XMLSchema" xmlns:xs="http://www.w3.org/2001/XMLSchema" xmlns:p="http://schemas.microsoft.com/office/2006/metadata/properties" xmlns:ns2="92ecc987-d12b-42b1-abee-10b37485ad0a" xmlns:ns3="5067c814-4b34-462c-a21d-c185ff6548d2" targetNamespace="http://schemas.microsoft.com/office/2006/metadata/properties" ma:root="true" ma:fieldsID="759116f53910a0d64bdfbc9aaa88806a" ns2:_="" ns3:_="">
    <xsd:import namespace="92ecc987-d12b-42b1-abee-10b37485ad0a"/>
    <xsd:import namespace="5067c814-4b34-462c-a21d-c185ff6548d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2ecc987-d12b-42b1-abee-10b37485ad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067c814-4b34-462c-a21d-c185ff6548d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29021BB-973E-4634-B335-9438B3939E96}">
  <ds:schemaRefs>
    <ds:schemaRef ds:uri="http://schemas.microsoft.com/office/2006/documentManagement/types"/>
    <ds:schemaRef ds:uri="http://purl.org/dc/dcmitype/"/>
    <ds:schemaRef ds:uri="http://purl.org/dc/terms/"/>
    <ds:schemaRef ds:uri="5067c814-4b34-462c-a21d-c185ff6548d2"/>
    <ds:schemaRef ds:uri="http://schemas.microsoft.com/office/2006/metadata/properties"/>
    <ds:schemaRef ds:uri="http://www.w3.org/XML/1998/namespace"/>
    <ds:schemaRef ds:uri="92ecc987-d12b-42b1-abee-10b37485ad0a"/>
    <ds:schemaRef ds:uri="http://schemas.microsoft.com/office/infopath/2007/PartnerControls"/>
    <ds:schemaRef ds:uri="http://schemas.openxmlformats.org/package/2006/metadata/core-properties"/>
    <ds:schemaRef ds:uri="http://purl.org/dc/elements/1.1/"/>
  </ds:schemaRefs>
</ds:datastoreItem>
</file>

<file path=customXml/itemProps2.xml><?xml version="1.0" encoding="utf-8"?>
<ds:datastoreItem xmlns:ds="http://schemas.openxmlformats.org/officeDocument/2006/customXml" ds:itemID="{6752FB54-37F9-4F01-AE13-71D7AF892EE7}">
  <ds:schemaRefs>
    <ds:schemaRef ds:uri="5067c814-4b34-462c-a21d-c185ff6548d2"/>
    <ds:schemaRef ds:uri="92ecc987-d12b-42b1-abee-10b37485ad0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8FB70EC6-7540-46B8-AC0D-3F46DB26842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ERDD-Template</Template>
  <TotalTime>0</TotalTime>
  <Words>2278</Words>
  <Application>Microsoft Office PowerPoint</Application>
  <PresentationFormat>On-screen Show (16:9)</PresentationFormat>
  <Paragraphs>229</Paragraphs>
  <Slides>16</Slides>
  <Notes>15</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16</vt:i4>
      </vt:variant>
    </vt:vector>
  </HeadingPairs>
  <TitlesOfParts>
    <vt:vector size="25" baseType="lpstr">
      <vt:lpstr>Arial</vt:lpstr>
      <vt:lpstr>Calibri</vt:lpstr>
      <vt:lpstr>Century Gothic</vt:lpstr>
      <vt:lpstr>Courier New</vt:lpstr>
      <vt:lpstr>Segoe UI</vt:lpstr>
      <vt:lpstr>Segoe UI Semibold</vt:lpstr>
      <vt:lpstr>Wingdings</vt:lpstr>
      <vt:lpstr>ERDD-Template</vt:lpstr>
      <vt:lpstr>2_ERDD-Template</vt:lpstr>
      <vt:lpstr>Research to Improve Characterization of Methane Emissions from California’s Residential Sector Request for Comments on Forthcoming Solicitation</vt:lpstr>
      <vt:lpstr>Housekeeping</vt:lpstr>
      <vt:lpstr>Why We Are Seeking Your Input?</vt:lpstr>
      <vt:lpstr>Workshop Agenda </vt:lpstr>
      <vt:lpstr>CEC’s Natural Gas Research Program</vt:lpstr>
      <vt:lpstr>What is the issue addressed? </vt:lpstr>
      <vt:lpstr>Prior CEC-funded Research  Related to Anticipated Solicitation</vt:lpstr>
      <vt:lpstr>Additional Research Findings 1. Related to Residential Methane Emissions</vt:lpstr>
      <vt:lpstr>Additional Research Findings 2. Related to Residential Methane Emissions</vt:lpstr>
      <vt:lpstr>Additional CEC-funded Research  Commercial Sector Methane Emissions</vt:lpstr>
      <vt:lpstr>Important research gaps Related to Residential Methane Emissions</vt:lpstr>
      <vt:lpstr>Significance &amp; Purpose of Forthcoming Solicitation</vt:lpstr>
      <vt:lpstr>Objectives of Forthcoming Solicitation</vt:lpstr>
      <vt:lpstr>Comments and Questions</vt:lpstr>
      <vt:lpstr>Discussion Questions</vt:lpstr>
      <vt:lpstr>Thank You! </vt:lpstr>
    </vt:vector>
  </TitlesOfParts>
  <Company>California Energy Commission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Energy- to Support Electricity Sector Vulnerability Assessment and Resilient Planning  Request for Comments on Forthcoming Solicitation</dc:title>
  <dc:creator>Lew, Virginia@Energy</dc:creator>
  <cp:lastModifiedBy>Le, Liet@Energy</cp:lastModifiedBy>
  <cp:revision>2</cp:revision>
  <cp:lastPrinted>2019-05-06T19:31:40Z</cp:lastPrinted>
  <dcterms:created xsi:type="dcterms:W3CDTF">2017-08-20T00:41:06Z</dcterms:created>
  <dcterms:modified xsi:type="dcterms:W3CDTF">2021-05-14T21:44:27Z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0x01010061E0E14B354F4845B9218E49F7E0D878</vt:lpwstr>
  </property>
  <property fmtid="{D5CDD505-2E9C-101B-9397-08002B2CF9AE}" pid="3" name="Order">
    <vt:r8>312100</vt:r8>
  </property>
  <property fmtid="{D5CDD505-2E9C-101B-9397-08002B2CF9AE}" pid="4" name="ComplianceAssetId">
    <vt:lpwstr/>
  </property>
  <property fmtid="{D5CDD505-2E9C-101B-9397-08002B2CF9AE}" pid="5" name="SharedWithUsers">
    <vt:lpwstr/>
  </property>
</Properties>
</file>