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00" r:id="rId2"/>
    <p:sldMasterId id="2147483661" r:id="rId3"/>
    <p:sldMasterId id="2147483674" r:id="rId4"/>
    <p:sldMasterId id="2147483687" r:id="rId5"/>
  </p:sldMasterIdLst>
  <p:notesMasterIdLst>
    <p:notesMasterId r:id="rId17"/>
  </p:notesMasterIdLst>
  <p:sldIdLst>
    <p:sldId id="256" r:id="rId6"/>
    <p:sldId id="483" r:id="rId7"/>
    <p:sldId id="291" r:id="rId8"/>
    <p:sldId id="258" r:id="rId9"/>
    <p:sldId id="479" r:id="rId10"/>
    <p:sldId id="481" r:id="rId11"/>
    <p:sldId id="482" r:id="rId12"/>
    <p:sldId id="480" r:id="rId13"/>
    <p:sldId id="484" r:id="rId14"/>
    <p:sldId id="264" r:id="rId15"/>
    <p:sldId id="263" r:id="rId16"/>
  </p:sldIdLst>
  <p:sldSz cx="12192000" cy="6858000"/>
  <p:notesSz cx="6858000" cy="93138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2A3C50"/>
    <a:srgbClr val="FF9900"/>
    <a:srgbClr val="DEDEDE"/>
    <a:srgbClr val="FFFBF3"/>
    <a:srgbClr val="F0A27C"/>
    <a:srgbClr val="3F9FFF"/>
    <a:srgbClr val="89C4FF"/>
    <a:srgbClr val="9B5DC1"/>
    <a:srgbClr val="2E700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712" autoAdjust="0"/>
    <p:restoredTop sz="94940" autoAdjust="0"/>
  </p:normalViewPr>
  <p:slideViewPr>
    <p:cSldViewPr snapToGrid="0" snapToObjects="1" showGuides="1">
      <p:cViewPr varScale="1">
        <p:scale>
          <a:sx n="124" d="100"/>
          <a:sy n="124" d="100"/>
        </p:scale>
        <p:origin x="1144" y="17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5.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7311"/>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67311"/>
          </a:xfrm>
          <a:prstGeom prst="rect">
            <a:avLst/>
          </a:prstGeom>
        </p:spPr>
        <p:txBody>
          <a:bodyPr vert="horz" lIns="91440" tIns="45720" rIns="91440" bIns="45720" rtlCol="0"/>
          <a:lstStyle>
            <a:lvl1pPr algn="r">
              <a:defRPr sz="1200"/>
            </a:lvl1pPr>
          </a:lstStyle>
          <a:p>
            <a:fld id="{320ACE7A-C6EF-8447-9F67-958EE183E041}" type="datetimeFigureOut">
              <a:rPr lang="en-US" smtClean="0"/>
              <a:t>11/16/22</a:t>
            </a:fld>
            <a:endParaRPr lang="en-US" dirty="0"/>
          </a:p>
        </p:txBody>
      </p:sp>
      <p:sp>
        <p:nvSpPr>
          <p:cNvPr id="4" name="Slide Image Placeholder 3"/>
          <p:cNvSpPr>
            <a:spLocks noGrp="1" noRot="1" noChangeAspect="1"/>
          </p:cNvSpPr>
          <p:nvPr>
            <p:ph type="sldImg" idx="2"/>
          </p:nvPr>
        </p:nvSpPr>
        <p:spPr>
          <a:xfrm>
            <a:off x="635000" y="1163638"/>
            <a:ext cx="5588000" cy="314325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82296"/>
            <a:ext cx="5486400" cy="366733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6554"/>
            <a:ext cx="2971800" cy="46731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846554"/>
            <a:ext cx="2971800" cy="467310"/>
          </a:xfrm>
          <a:prstGeom prst="rect">
            <a:avLst/>
          </a:prstGeom>
        </p:spPr>
        <p:txBody>
          <a:bodyPr vert="horz" lIns="91440" tIns="45720" rIns="91440" bIns="45720" rtlCol="0" anchor="b"/>
          <a:lstStyle>
            <a:lvl1pPr algn="r">
              <a:defRPr sz="1200"/>
            </a:lvl1pPr>
          </a:lstStyle>
          <a:p>
            <a:fld id="{9EB7BAD3-AF26-C549-B9FF-03213EEFC56C}" type="slidenum">
              <a:rPr lang="en-US" smtClean="0"/>
              <a:t>‹#›</a:t>
            </a:fld>
            <a:endParaRPr lang="en-US" dirty="0"/>
          </a:p>
        </p:txBody>
      </p:sp>
    </p:spTree>
    <p:extLst>
      <p:ext uri="{BB962C8B-B14F-4D97-AF65-F5344CB8AC3E}">
        <p14:creationId xmlns:p14="http://schemas.microsoft.com/office/powerpoint/2010/main" val="31198095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EB7BAD3-AF26-C549-B9FF-03213EEFC56C}" type="slidenum">
              <a:rPr lang="en-US" smtClean="0"/>
              <a:t>3</a:t>
            </a:fld>
            <a:endParaRPr lang="en-US" dirty="0"/>
          </a:p>
        </p:txBody>
      </p:sp>
    </p:spTree>
    <p:extLst>
      <p:ext uri="{BB962C8B-B14F-4D97-AF65-F5344CB8AC3E}">
        <p14:creationId xmlns:p14="http://schemas.microsoft.com/office/powerpoint/2010/main" val="22887216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EB7BAD3-AF26-C549-B9FF-03213EEFC56C}" type="slidenum">
              <a:rPr lang="en-US" smtClean="0"/>
              <a:t>4</a:t>
            </a:fld>
            <a:endParaRPr lang="en-US" dirty="0"/>
          </a:p>
        </p:txBody>
      </p:sp>
    </p:spTree>
    <p:extLst>
      <p:ext uri="{BB962C8B-B14F-4D97-AF65-F5344CB8AC3E}">
        <p14:creationId xmlns:p14="http://schemas.microsoft.com/office/powerpoint/2010/main" val="37157541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47699BCA-25E4-0549-ACA0-D2AAB60BEF64}" type="datetime4">
              <a:rPr lang="en-US" smtClean="0"/>
              <a:t>November 16, 2022</a:t>
            </a:fld>
            <a:endParaRPr lang="en-US" dirty="0"/>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dirty="0"/>
          </a:p>
        </p:txBody>
      </p:sp>
      <p:pic>
        <p:nvPicPr>
          <p:cNvPr id="9" name="Picture 8">
            <a:extLst>
              <a:ext uri="{FF2B5EF4-FFF2-40B4-BE49-F238E27FC236}">
                <a16:creationId xmlns:a16="http://schemas.microsoft.com/office/drawing/2014/main" id="{5ED43345-CE8E-0841-A74F-B26363861C2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9600" y="5923429"/>
            <a:ext cx="2322857" cy="654797"/>
          </a:xfrm>
          <a:prstGeom prst="rect">
            <a:avLst/>
          </a:prstGeom>
          <a:solidFill>
            <a:schemeClr val="bg1"/>
          </a:solidFill>
        </p:spPr>
      </p:pic>
    </p:spTree>
    <p:extLst>
      <p:ext uri="{BB962C8B-B14F-4D97-AF65-F5344CB8AC3E}">
        <p14:creationId xmlns:p14="http://schemas.microsoft.com/office/powerpoint/2010/main" val="1198089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59D49281-58E0-8A4C-95BD-719F8ACCEAD1}" type="datetime4">
              <a:rPr lang="en-US" smtClean="0"/>
              <a:t>November 16, 2022</a:t>
            </a:fld>
            <a:endParaRPr lang="en-US" dirty="0"/>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166498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E648C730-7C29-BC4A-8FDF-053B59C3FC8D}" type="datetime4">
              <a:rPr lang="en-US" smtClean="0"/>
              <a:t>November 16, 2022</a:t>
            </a:fld>
            <a:endParaRPr lang="en-US" dirty="0"/>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7338488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80F8DA1C-0B9D-D646-975E-7E061F8C5483}" type="datetime4">
              <a:rPr lang="en-US" smtClean="0"/>
              <a:t>November 16, 2022</a:t>
            </a:fld>
            <a:endParaRPr lang="en-US" dirty="0"/>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264497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CFEBE3EA-5C93-384F-B4E7-F777B2204F50}" type="datetime4">
              <a:rPr lang="en-US" smtClean="0"/>
              <a:t>November 16, 2022</a:t>
            </a:fld>
            <a:endParaRPr lang="en-US" dirty="0"/>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dirty="0"/>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392714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DECC5334-E057-5242-A2F9-C8D7E27DF7F7}" type="datetime4">
              <a:rPr lang="en-US" smtClean="0"/>
              <a:t>November 16, 2022</a:t>
            </a:fld>
            <a:endParaRPr lang="en-US" dirty="0"/>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25079708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27353461-14C9-FC4F-AC0D-548336E9A57C}" type="datetime4">
              <a:rPr lang="en-US" smtClean="0"/>
              <a:t>November 16, 2022</a:t>
            </a:fld>
            <a:endParaRPr lang="en-US" dirty="0"/>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20730458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E3BE7E72-8D51-DE4B-9A7D-97F3A7013045}" type="datetime4">
              <a:rPr lang="en-US" smtClean="0"/>
              <a:t>November 16, 2022</a:t>
            </a:fld>
            <a:endParaRPr lang="en-US" dirty="0"/>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2034515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96511D68-02DF-B24C-9D32-551156E98BBA}" type="datetime4">
              <a:rPr lang="en-US" smtClean="0"/>
              <a:t>November 16, 2022</a:t>
            </a:fld>
            <a:endParaRPr lang="en-US" dirty="0"/>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23696181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dirty="0"/>
              <a:t>Click to edit </a:t>
            </a:r>
            <a:br>
              <a:rPr lang="en-US" dirty="0"/>
            </a:br>
            <a:r>
              <a:rPr lang="en-US" dirty="0"/>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6074A395-2856-434C-9054-DC3F778FC5DA}" type="datetime4">
              <a:rPr lang="en-US" smtClean="0"/>
              <a:t>November 16, 2022</a:t>
            </a:fld>
            <a:endParaRPr lang="en-US" dirty="0"/>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24886125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5B679FFF-23B4-8941-9EC6-78E2BDC2B599}" type="datetime4">
              <a:rPr lang="en-US" smtClean="0"/>
              <a:t>November 16, 2022</a:t>
            </a:fld>
            <a:endParaRPr lang="en-US" dirty="0"/>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42221194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2AF497B7-4970-6140-9DD9-264DC1C59A26}" type="datetime4">
              <a:rPr lang="en-US" smtClean="0"/>
              <a:t>November 16, 2022</a:t>
            </a:fld>
            <a:endParaRPr lang="en-US" dirty="0"/>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17532089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dirty="0"/>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47699BCA-25E4-0549-ACA0-D2AAB60BEF64}" type="datetime4">
              <a:rPr lang="en-US" smtClean="0"/>
              <a:t>November 16, 2022</a:t>
            </a:fld>
            <a:endParaRPr lang="en-US" dirty="0"/>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dirty="0"/>
          </a:p>
        </p:txBody>
      </p:sp>
      <p:pic>
        <p:nvPicPr>
          <p:cNvPr id="9" name="Picture 8">
            <a:extLst>
              <a:ext uri="{FF2B5EF4-FFF2-40B4-BE49-F238E27FC236}">
                <a16:creationId xmlns:a16="http://schemas.microsoft.com/office/drawing/2014/main" id="{5ED43345-CE8E-0841-A74F-B26363861C2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9600" y="5923429"/>
            <a:ext cx="2322857" cy="654797"/>
          </a:xfrm>
          <a:prstGeom prst="rect">
            <a:avLst/>
          </a:prstGeom>
          <a:solidFill>
            <a:schemeClr val="bg1"/>
          </a:solidFill>
        </p:spPr>
      </p:pic>
    </p:spTree>
    <p:extLst>
      <p:ext uri="{BB962C8B-B14F-4D97-AF65-F5344CB8AC3E}">
        <p14:creationId xmlns:p14="http://schemas.microsoft.com/office/powerpoint/2010/main" val="1274289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59D49281-58E0-8A4C-95BD-719F8ACCEAD1}" type="datetime4">
              <a:rPr lang="en-US" smtClean="0"/>
              <a:t>November 16, 2022</a:t>
            </a:fld>
            <a:endParaRPr lang="en-US" dirty="0"/>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9014569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dirty="0"/>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E648C730-7C29-BC4A-8FDF-053B59C3FC8D}" type="datetime4">
              <a:rPr lang="en-US" smtClean="0"/>
              <a:t>November 16, 2022</a:t>
            </a:fld>
            <a:endParaRPr lang="en-US" dirty="0"/>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26636347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80F8DA1C-0B9D-D646-975E-7E061F8C5483}" type="datetime4">
              <a:rPr lang="en-US" smtClean="0"/>
              <a:t>November 16, 2022</a:t>
            </a:fld>
            <a:endParaRPr lang="en-US" dirty="0"/>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41962577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CFEBE3EA-5C93-384F-B4E7-F777B2204F50}" type="datetime4">
              <a:rPr lang="en-US" smtClean="0"/>
              <a:t>November 16, 2022</a:t>
            </a:fld>
            <a:endParaRPr lang="en-US" dirty="0"/>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dirty="0"/>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857984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DECC5334-E057-5242-A2F9-C8D7E27DF7F7}" type="datetime4">
              <a:rPr lang="en-US" smtClean="0"/>
              <a:t>November 16, 2022</a:t>
            </a:fld>
            <a:endParaRPr lang="en-US" dirty="0"/>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17913615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27353461-14C9-FC4F-AC0D-548336E9A57C}" type="datetime4">
              <a:rPr lang="en-US" smtClean="0"/>
              <a:t>November 16, 2022</a:t>
            </a:fld>
            <a:endParaRPr lang="en-US" dirty="0"/>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35581082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E3BE7E72-8D51-DE4B-9A7D-97F3A7013045}" type="datetime4">
              <a:rPr lang="en-US" smtClean="0"/>
              <a:t>November 16, 2022</a:t>
            </a:fld>
            <a:endParaRPr lang="en-US" dirty="0"/>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20014955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96511D68-02DF-B24C-9D32-551156E98BBA}" type="datetime4">
              <a:rPr lang="en-US" smtClean="0"/>
              <a:t>November 16, 2022</a:t>
            </a:fld>
            <a:endParaRPr lang="en-US" dirty="0"/>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26144737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dirty="0"/>
              <a:t>Click to edit </a:t>
            </a:r>
            <a:br>
              <a:rPr lang="en-US" dirty="0"/>
            </a:br>
            <a:r>
              <a:rPr lang="en-US" dirty="0"/>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6074A395-2856-434C-9054-DC3F778FC5DA}" type="datetime4">
              <a:rPr lang="en-US" smtClean="0"/>
              <a:t>November 16, 2022</a:t>
            </a:fld>
            <a:endParaRPr lang="en-US" dirty="0"/>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10914872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5B679FFF-23B4-8941-9EC6-78E2BDC2B599}" type="datetime4">
              <a:rPr lang="en-US" smtClean="0"/>
              <a:t>November 16, 2022</a:t>
            </a:fld>
            <a:endParaRPr lang="en-US" dirty="0"/>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6126808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2AF497B7-4970-6140-9DD9-264DC1C59A26}" type="datetime4">
              <a:rPr lang="en-US" smtClean="0"/>
              <a:t>November 16, 2022</a:t>
            </a:fld>
            <a:endParaRPr lang="en-US" dirty="0"/>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20654765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B3911AA-67E0-5A46-8543-9FB39D2A2C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9600" y="5925312"/>
            <a:ext cx="2321859" cy="654516"/>
          </a:xfrm>
          <a:prstGeom prst="rect">
            <a:avLst/>
          </a:prstGeom>
          <a:solidFill>
            <a:schemeClr val="tx2"/>
          </a:solidFill>
        </p:spPr>
      </p:pic>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dirty="0"/>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368BE436-6D5E-154B-B593-9563EE26A161}" type="datetime4">
              <a:rPr lang="en-US" smtClean="0"/>
              <a:t>November 16, 2022</a:t>
            </a:fld>
            <a:endParaRPr lang="en-US" dirty="0"/>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390925314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DFFCCB02-CE96-9B48-B34B-ED999AD6AF8F}" type="datetime4">
              <a:rPr lang="en-US" smtClean="0"/>
              <a:t>November 16, 2022</a:t>
            </a:fld>
            <a:endParaRPr lang="en-US" dirty="0"/>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334490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dirty="0"/>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0452B87E-DD1F-6748-8BC5-22DAF5FFE484}" type="datetime4">
              <a:rPr lang="en-US" smtClean="0"/>
              <a:t>November 16, 2022</a:t>
            </a:fld>
            <a:endParaRPr lang="en-US" dirty="0"/>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24985146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00CA6B9E-C90A-1E43-952F-3A4996AC1F19}" type="datetime4">
              <a:rPr lang="en-US" smtClean="0"/>
              <a:t>November 16, 2022</a:t>
            </a:fld>
            <a:endParaRPr lang="en-US" dirty="0"/>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296616883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E2002BBB-FEFE-2F4E-B36D-F36ECB58A560}" type="datetime4">
              <a:rPr lang="en-US" smtClean="0"/>
              <a:t>November 16, 2022</a:t>
            </a:fld>
            <a:endParaRPr lang="en-US" dirty="0"/>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dirty="0"/>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9412068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B8AE209C-6E50-534E-828D-C025BCA52FF1}" type="datetime4">
              <a:rPr lang="en-US" smtClean="0"/>
              <a:t>November 16, 2022</a:t>
            </a:fld>
            <a:endParaRPr lang="en-US" dirty="0"/>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42103939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6401772B-1694-6141-AA26-CE2BFB1B3E9D}" type="datetime4">
              <a:rPr lang="en-US" smtClean="0"/>
              <a:t>November 16, 2022</a:t>
            </a:fld>
            <a:endParaRPr lang="en-US" dirty="0"/>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162978517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5840BAAA-BA31-DF47-BEEE-A0767E7BAD8E}" type="datetime4">
              <a:rPr lang="en-US" smtClean="0"/>
              <a:t>November 16, 2022</a:t>
            </a:fld>
            <a:endParaRPr lang="en-US" dirty="0"/>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40885966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0D70E7B2-CAAC-584D-8659-FC5616959AA2}" type="datetime4">
              <a:rPr lang="en-US" smtClean="0"/>
              <a:t>November 16, 2022</a:t>
            </a:fld>
            <a:endParaRPr lang="en-US" dirty="0"/>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33111267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dirty="0"/>
              <a:t>Click to edit </a:t>
            </a:r>
            <a:br>
              <a:rPr lang="en-US" dirty="0"/>
            </a:br>
            <a:r>
              <a:rPr lang="en-US" dirty="0"/>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95EFAD1B-CE6A-8040-AC79-F7BAFADE3C95}" type="datetime4">
              <a:rPr lang="en-US" smtClean="0"/>
              <a:t>November 16, 2022</a:t>
            </a:fld>
            <a:endParaRPr lang="en-US" dirty="0"/>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306389047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DD829D51-B0AE-0A4F-A7E2-A1587704FA35}" type="datetime4">
              <a:rPr lang="en-US" smtClean="0"/>
              <a:t>November 16, 2022</a:t>
            </a:fld>
            <a:endParaRPr lang="en-US" dirty="0"/>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401114367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565F4028-218B-ED46-A925-25733D737902}" type="datetime4">
              <a:rPr lang="en-US" smtClean="0"/>
              <a:t>November 16, 2022</a:t>
            </a:fld>
            <a:endParaRPr lang="en-US" dirty="0"/>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2404259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66FF4B8-010A-B047-A4A2-CECC568B8DA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9600" y="5925312"/>
            <a:ext cx="2321859" cy="654516"/>
          </a:xfrm>
          <a:prstGeom prst="rect">
            <a:avLst/>
          </a:prstGeom>
          <a:solidFill>
            <a:schemeClr val="accent1"/>
          </a:solidFill>
        </p:spPr>
      </p:pic>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dirty="0"/>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1787DCA3-C00D-6A4D-BB92-92F208F6050E}" type="datetime4">
              <a:rPr lang="en-US" smtClean="0"/>
              <a:t>November 16, 2022</a:t>
            </a:fld>
            <a:endParaRPr lang="en-US" dirty="0"/>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312572314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480FA2D5-53FB-DB49-B5D7-9159B9F925A4}" type="datetime4">
              <a:rPr lang="en-US" smtClean="0"/>
              <a:t>November 16, 2022</a:t>
            </a:fld>
            <a:endParaRPr lang="en-US" dirty="0"/>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329620004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dirty="0"/>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EC722630-1AC3-FB4D-83A6-2F9E3D756B94}" type="datetime4">
              <a:rPr lang="en-US" smtClean="0"/>
              <a:t>November 16, 2022</a:t>
            </a:fld>
            <a:endParaRPr lang="en-US" dirty="0"/>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149398298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F443B4F8-6482-7445-B3FC-732E70C6A8FE}" type="datetime4">
              <a:rPr lang="en-US" smtClean="0"/>
              <a:t>November 16, 2022</a:t>
            </a:fld>
            <a:endParaRPr lang="en-US" dirty="0"/>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128572178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AC1ECF14-1BD0-3C40-BD72-F69DC26ED8B1}" type="datetime4">
              <a:rPr lang="en-US" smtClean="0"/>
              <a:t>November 16, 2022</a:t>
            </a:fld>
            <a:endParaRPr lang="en-US" dirty="0"/>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dirty="0"/>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331546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9732060B-9104-5049-81A2-5B996B708C05}" type="datetime4">
              <a:rPr lang="en-US" smtClean="0"/>
              <a:t>November 16, 2022</a:t>
            </a:fld>
            <a:endParaRPr lang="en-US" dirty="0"/>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407753762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2124F47F-0445-A943-A697-9641DEBD2F09}" type="datetime4">
              <a:rPr lang="en-US" smtClean="0"/>
              <a:t>November 16, 2022</a:t>
            </a:fld>
            <a:endParaRPr lang="en-US" dirty="0"/>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349972626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635E1B4A-C22C-C44C-AA7A-8A0A063721F3}" type="datetime4">
              <a:rPr lang="en-US" smtClean="0"/>
              <a:t>November 16, 2022</a:t>
            </a:fld>
            <a:endParaRPr lang="en-US" dirty="0"/>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24502774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296F3DF6-0D2E-984B-B1D2-DC636569DEC4}" type="datetime4">
              <a:rPr lang="en-US" smtClean="0"/>
              <a:t>November 16, 2022</a:t>
            </a:fld>
            <a:endParaRPr lang="en-US" dirty="0"/>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170730472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dirty="0"/>
              <a:t>Click to edit </a:t>
            </a:r>
            <a:br>
              <a:rPr lang="en-US" dirty="0"/>
            </a:br>
            <a:r>
              <a:rPr lang="en-US" dirty="0"/>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8077EE9A-35F8-284F-922B-E4E6592A11AD}" type="datetime4">
              <a:rPr lang="en-US" smtClean="0"/>
              <a:t>November 16, 2022</a:t>
            </a:fld>
            <a:endParaRPr lang="en-US" dirty="0"/>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427944523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E1084867-EFF6-D24B-8FCC-C71F2F989520}" type="datetime4">
              <a:rPr lang="en-US" smtClean="0"/>
              <a:t>November 16, 2022</a:t>
            </a:fld>
            <a:endParaRPr lang="en-US" dirty="0"/>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14625009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BFE2D665-B3BF-7D40-BE39-CF742A95FE31}" type="datetime4">
              <a:rPr lang="en-US" smtClean="0"/>
              <a:t>November 16, 2022</a:t>
            </a:fld>
            <a:endParaRPr lang="en-US" dirty="0"/>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160373525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dirty="0"/>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7F859757-2891-4C43-B4D1-BDC1507AC74C}" type="datetime4">
              <a:rPr lang="en-US" smtClean="0"/>
              <a:t>November 16, 2022</a:t>
            </a:fld>
            <a:endParaRPr lang="en-US" dirty="0"/>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dirty="0"/>
          </a:p>
        </p:txBody>
      </p:sp>
      <p:pic>
        <p:nvPicPr>
          <p:cNvPr id="8" name="Picture 7">
            <a:extLst>
              <a:ext uri="{FF2B5EF4-FFF2-40B4-BE49-F238E27FC236}">
                <a16:creationId xmlns:a16="http://schemas.microsoft.com/office/drawing/2014/main" id="{13FD4194-852C-DF42-8F80-863269456E2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9600" y="5925312"/>
            <a:ext cx="2321859" cy="654516"/>
          </a:xfrm>
          <a:prstGeom prst="rect">
            <a:avLst/>
          </a:prstGeom>
          <a:solidFill>
            <a:schemeClr val="accent2"/>
          </a:solidFill>
        </p:spPr>
      </p:pic>
    </p:spTree>
    <p:extLst>
      <p:ext uri="{BB962C8B-B14F-4D97-AF65-F5344CB8AC3E}">
        <p14:creationId xmlns:p14="http://schemas.microsoft.com/office/powerpoint/2010/main" val="119942022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C132DD43-02CA-6E41-8206-CF55ECD718D4}" type="datetime4">
              <a:rPr lang="en-US" smtClean="0"/>
              <a:t>November 16, 2022</a:t>
            </a:fld>
            <a:endParaRPr lang="en-US" dirty="0"/>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10064122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dirty="0"/>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E02701DA-7FA2-134F-AA5D-E71B646BDAAC}" type="datetime4">
              <a:rPr lang="en-US" smtClean="0"/>
              <a:t>November 16, 2022</a:t>
            </a:fld>
            <a:endParaRPr lang="en-US" dirty="0"/>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147581888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63C0A594-AEB2-6D45-8F9C-F0712A3E6267}" type="datetime4">
              <a:rPr lang="en-US" smtClean="0"/>
              <a:t>November 16, 2022</a:t>
            </a:fld>
            <a:endParaRPr lang="en-US" dirty="0"/>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389444244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E8520D45-0DE4-D648-B52D-557520CA200A}" type="datetime4">
              <a:rPr lang="en-US" smtClean="0"/>
              <a:t>November 16, 2022</a:t>
            </a:fld>
            <a:endParaRPr lang="en-US" dirty="0"/>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dirty="0"/>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1715325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08FA848D-8AE6-D141-ABC5-B40873CBDB66}" type="datetime4">
              <a:rPr lang="en-US" smtClean="0"/>
              <a:t>November 16, 2022</a:t>
            </a:fld>
            <a:endParaRPr lang="en-US" dirty="0"/>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400818713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A9BF3181-B124-3648-9A4C-E9FCB5376105}" type="datetime4">
              <a:rPr lang="en-US" smtClean="0"/>
              <a:t>November 16, 2022</a:t>
            </a:fld>
            <a:endParaRPr lang="en-US" dirty="0"/>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45047402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2AE32342-6C4E-3A40-895D-6BC3D710C93C}" type="datetime4">
              <a:rPr lang="en-US" smtClean="0"/>
              <a:t>November 16, 2022</a:t>
            </a:fld>
            <a:endParaRPr lang="en-US" dirty="0"/>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352596149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8002F657-40C6-B44C-8C18-163B0271B692}" type="datetime4">
              <a:rPr lang="en-US" smtClean="0"/>
              <a:t>November 16, 2022</a:t>
            </a:fld>
            <a:endParaRPr lang="en-US" dirty="0"/>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363758560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dirty="0"/>
              <a:t>Click to edit </a:t>
            </a:r>
            <a:br>
              <a:rPr lang="en-US" dirty="0"/>
            </a:br>
            <a:r>
              <a:rPr lang="en-US" dirty="0"/>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AC0270EB-DFC0-1A48-A3FD-4EB93038A8CE}" type="datetime4">
              <a:rPr lang="en-US" smtClean="0"/>
              <a:t>November 16, 2022</a:t>
            </a:fld>
            <a:endParaRPr lang="en-US" dirty="0"/>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189784023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4FB88B6C-E105-CA4F-8663-F8688558A388}" type="datetime4">
              <a:rPr lang="en-US" smtClean="0"/>
              <a:t>November 16, 2022</a:t>
            </a:fld>
            <a:endParaRPr lang="en-US" dirty="0"/>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360316893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52A51BF3-8603-844D-8655-AD760585EABE}" type="datetime4">
              <a:rPr lang="en-US" smtClean="0"/>
              <a:t>November 16, 2022</a:t>
            </a:fld>
            <a:endParaRPr lang="en-US" dirty="0"/>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dirty="0"/>
          </a:p>
        </p:txBody>
      </p:sp>
    </p:spTree>
    <p:extLst>
      <p:ext uri="{BB962C8B-B14F-4D97-AF65-F5344CB8AC3E}">
        <p14:creationId xmlns:p14="http://schemas.microsoft.com/office/powerpoint/2010/main" val="31264249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theme" Target="../theme/theme5.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accent1"/>
                </a:solidFill>
              </a:defRPr>
            </a:lvl1pPr>
          </a:lstStyle>
          <a:p>
            <a:fld id="{7E7F51FE-B327-9E4B-9114-2B3CAA1CBD72}" type="datetime4">
              <a:rPr lang="en-US" smtClean="0"/>
              <a:t>November 16, 2022</a:t>
            </a:fld>
            <a:endParaRPr lang="en-US" dirty="0"/>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accent1"/>
                </a:solidFill>
              </a:defRPr>
            </a:lvl1pPr>
          </a:lstStyle>
          <a:p>
            <a:endParaRPr lang="en-US" dirty="0"/>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accent1"/>
                </a:solidFill>
              </a:defRPr>
            </a:lvl1pPr>
          </a:lstStyle>
          <a:p>
            <a:fld id="{1C4126A1-9282-4A82-AC02-A59AF4A969C8}" type="slidenum">
              <a:rPr lang="en-US" smtClean="0"/>
              <a:pPr/>
              <a:t>‹#›</a:t>
            </a:fld>
            <a:endParaRPr lang="en-US" dirty="0"/>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dirty="0">
                <a:solidFill>
                  <a:schemeClr val="accent1"/>
                </a:solidFill>
              </a:rPr>
              <a:t>California Public Utilities Commission</a:t>
            </a:r>
          </a:p>
        </p:txBody>
      </p:sp>
    </p:spTree>
    <p:extLst>
      <p:ext uri="{BB962C8B-B14F-4D97-AF65-F5344CB8AC3E}">
        <p14:creationId xmlns:p14="http://schemas.microsoft.com/office/powerpoint/2010/main" val="27836142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60"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lvl1pPr algn="l" defTabSz="914400" rtl="0" eaLnBrk="1" fontAlgn="b"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2"/>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tx2"/>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tx2"/>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tx2"/>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userDrawn="1">
          <p15:clr>
            <a:srgbClr val="F26B43"/>
          </p15:clr>
        </p15:guide>
        <p15:guide id="2" orient="horz" pos="2160" userDrawn="1">
          <p15:clr>
            <a:srgbClr val="F26B43"/>
          </p15:clr>
        </p15:guide>
        <p15:guide id="3" pos="384" userDrawn="1">
          <p15:clr>
            <a:srgbClr val="F26B43"/>
          </p15:clr>
        </p15:guide>
        <p15:guide id="4" pos="7296" userDrawn="1">
          <p15:clr>
            <a:srgbClr val="F26B43"/>
          </p15:clr>
        </p15:guide>
        <p15:guide id="5" orient="horz" pos="4032"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rmAutofit/>
          </a:bodyPr>
          <a:lstStyle/>
          <a:p>
            <a:r>
              <a:rPr lang="en-US" dirty="0"/>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accent1"/>
                </a:solidFill>
              </a:defRPr>
            </a:lvl1pPr>
          </a:lstStyle>
          <a:p>
            <a:fld id="{7E7F51FE-B327-9E4B-9114-2B3CAA1CBD72}" type="datetime4">
              <a:rPr lang="en-US" smtClean="0"/>
              <a:t>November 16, 2022</a:t>
            </a:fld>
            <a:endParaRPr lang="en-US" dirty="0"/>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accent1"/>
                </a:solidFill>
              </a:defRPr>
            </a:lvl1pPr>
          </a:lstStyle>
          <a:p>
            <a:endParaRPr lang="en-US" dirty="0"/>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accent1"/>
                </a:solidFill>
              </a:defRPr>
            </a:lvl1pPr>
          </a:lstStyle>
          <a:p>
            <a:fld id="{1C4126A1-9282-4A82-AC02-A59AF4A969C8}" type="slidenum">
              <a:rPr lang="en-US" smtClean="0"/>
              <a:pPr/>
              <a:t>‹#›</a:t>
            </a:fld>
            <a:endParaRPr lang="en-US" dirty="0"/>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dirty="0">
                <a:solidFill>
                  <a:schemeClr val="accent1"/>
                </a:solidFill>
              </a:rPr>
              <a:t>California Public Utilities Commission</a:t>
            </a:r>
          </a:p>
        </p:txBody>
      </p:sp>
    </p:spTree>
    <p:extLst>
      <p:ext uri="{BB962C8B-B14F-4D97-AF65-F5344CB8AC3E}">
        <p14:creationId xmlns:p14="http://schemas.microsoft.com/office/powerpoint/2010/main" val="1713913340"/>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Lst>
  <p:hf sldNum="0" hdr="0" ftr="0" dt="0"/>
  <p:txStyles>
    <p:titleStyle>
      <a:lvl1pPr algn="l" defTabSz="914400" rtl="0" eaLnBrk="1" fontAlgn="b"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2"/>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tx2"/>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tx2"/>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tx2"/>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rmAutofit/>
          </a:bodyPr>
          <a:lstStyle/>
          <a:p>
            <a:r>
              <a:rPr lang="en-US" dirty="0"/>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accent1"/>
                </a:solidFill>
              </a:defRPr>
            </a:lvl1pPr>
          </a:lstStyle>
          <a:p>
            <a:fld id="{2B325624-FEDE-BC41-8F5D-6880B5800434}" type="datetime4">
              <a:rPr lang="en-US" smtClean="0"/>
              <a:t>November 16, 2022</a:t>
            </a:fld>
            <a:endParaRPr lang="en-US" dirty="0"/>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accent1"/>
                </a:solidFill>
              </a:defRPr>
            </a:lvl1pPr>
          </a:lstStyle>
          <a:p>
            <a:endParaRPr lang="en-US" dirty="0"/>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accent1"/>
                </a:solidFill>
              </a:defRPr>
            </a:lvl1pPr>
          </a:lstStyle>
          <a:p>
            <a:fld id="{1C4126A1-9282-4A82-AC02-A59AF4A969C8}" type="slidenum">
              <a:rPr lang="en-US" smtClean="0"/>
              <a:pPr/>
              <a:t>‹#›</a:t>
            </a:fld>
            <a:endParaRPr lang="en-US" dirty="0"/>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dirty="0">
                <a:solidFill>
                  <a:schemeClr val="accent1"/>
                </a:solidFill>
              </a:rPr>
              <a:t>California Public Utilities Commission</a:t>
            </a:r>
          </a:p>
        </p:txBody>
      </p:sp>
    </p:spTree>
    <p:extLst>
      <p:ext uri="{BB962C8B-B14F-4D97-AF65-F5344CB8AC3E}">
        <p14:creationId xmlns:p14="http://schemas.microsoft.com/office/powerpoint/2010/main" val="316390573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hf sldNum="0" hdr="0" ftr="0" dt="0"/>
  <p:txStyles>
    <p:titleStyle>
      <a:lvl1pPr algn="l" defTabSz="914400" rtl="0" eaLnBrk="1" fontAlgn="b" latinLnBrk="0" hangingPunct="1">
        <a:lnSpc>
          <a:spcPct val="90000"/>
        </a:lnSpc>
        <a:spcBef>
          <a:spcPct val="0"/>
        </a:spcBef>
        <a:buNone/>
        <a:defRPr sz="3600" b="1" kern="1200">
          <a:solidFill>
            <a:schemeClr val="bg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bg1"/>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bg1"/>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bg1"/>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rmAutofit/>
          </a:bodyPr>
          <a:lstStyle/>
          <a:p>
            <a:r>
              <a:rPr lang="en-US" dirty="0"/>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bg1"/>
                </a:solidFill>
              </a:defRPr>
            </a:lvl1pPr>
          </a:lstStyle>
          <a:p>
            <a:fld id="{53CBE321-300F-AF4D-830B-A39EF5C20CB8}" type="datetime4">
              <a:rPr lang="en-US" smtClean="0"/>
              <a:t>November 16, 2022</a:t>
            </a:fld>
            <a:endParaRPr lang="en-US" dirty="0"/>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bg1"/>
                </a:solidFill>
              </a:defRPr>
            </a:lvl1pPr>
          </a:lstStyle>
          <a:p>
            <a:endParaRPr lang="en-US" dirty="0"/>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bg1"/>
                </a:solidFill>
              </a:defRPr>
            </a:lvl1pPr>
          </a:lstStyle>
          <a:p>
            <a:fld id="{1C4126A1-9282-4A82-AC02-A59AF4A969C8}" type="slidenum">
              <a:rPr lang="en-US" smtClean="0"/>
              <a:pPr/>
              <a:t>‹#›</a:t>
            </a:fld>
            <a:endParaRPr lang="en-US" dirty="0"/>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dirty="0">
                <a:solidFill>
                  <a:schemeClr val="bg1"/>
                </a:solidFill>
              </a:rPr>
              <a:t>California Public Utilities Commission</a:t>
            </a:r>
          </a:p>
        </p:txBody>
      </p:sp>
    </p:spTree>
    <p:extLst>
      <p:ext uri="{BB962C8B-B14F-4D97-AF65-F5344CB8AC3E}">
        <p14:creationId xmlns:p14="http://schemas.microsoft.com/office/powerpoint/2010/main" val="440874234"/>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hf sldNum="0" hdr="0" ftr="0" dt="0"/>
  <p:txStyles>
    <p:titleStyle>
      <a:lvl1pPr algn="l" defTabSz="914400" rtl="0" eaLnBrk="1" fontAlgn="b" latinLnBrk="0" hangingPunct="1">
        <a:lnSpc>
          <a:spcPct val="90000"/>
        </a:lnSpc>
        <a:spcBef>
          <a:spcPct val="0"/>
        </a:spcBef>
        <a:buNone/>
        <a:defRPr sz="36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bg1"/>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bg1"/>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bg1"/>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accent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rmAutofit/>
          </a:bodyPr>
          <a:lstStyle/>
          <a:p>
            <a:r>
              <a:rPr lang="en-US" dirty="0"/>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bg1"/>
                </a:solidFill>
              </a:defRPr>
            </a:lvl1pPr>
          </a:lstStyle>
          <a:p>
            <a:fld id="{C6649A62-58CE-B54B-8D79-C75838F454C8}" type="datetime4">
              <a:rPr lang="en-US" smtClean="0"/>
              <a:t>November 16, 2022</a:t>
            </a:fld>
            <a:endParaRPr lang="en-US" dirty="0"/>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bg1"/>
                </a:solidFill>
              </a:defRPr>
            </a:lvl1pPr>
          </a:lstStyle>
          <a:p>
            <a:endParaRPr lang="en-US" dirty="0"/>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bg1"/>
                </a:solidFill>
              </a:defRPr>
            </a:lvl1pPr>
          </a:lstStyle>
          <a:p>
            <a:fld id="{1C4126A1-9282-4A82-AC02-A59AF4A969C8}" type="slidenum">
              <a:rPr lang="en-US" smtClean="0"/>
              <a:pPr/>
              <a:t>‹#›</a:t>
            </a:fld>
            <a:endParaRPr lang="en-US" dirty="0"/>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dirty="0">
                <a:solidFill>
                  <a:schemeClr val="bg1"/>
                </a:solidFill>
              </a:rPr>
              <a:t>California Public Utilities Commission</a:t>
            </a:r>
          </a:p>
        </p:txBody>
      </p:sp>
    </p:spTree>
    <p:extLst>
      <p:ext uri="{BB962C8B-B14F-4D97-AF65-F5344CB8AC3E}">
        <p14:creationId xmlns:p14="http://schemas.microsoft.com/office/powerpoint/2010/main" val="129628497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hf sldNum="0" hdr="0" ftr="0" dt="0"/>
  <p:txStyles>
    <p:titleStyle>
      <a:lvl1pPr algn="l" defTabSz="914400" rtl="0" eaLnBrk="1" fontAlgn="b"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2"/>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tx2"/>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tx2"/>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tx2"/>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44.xml"/></Relationships>
</file>

<file path=ppt/slides/_rels/slide11.xml.rels><?xml version="1.0" encoding="UTF-8" standalone="yes"?>
<Relationships xmlns="http://schemas.openxmlformats.org/package/2006/relationships"><Relationship Id="rId3" Type="http://schemas.openxmlformats.org/officeDocument/2006/relationships/hyperlink" Target="mailto:Christopher.moore@cpuc.ca.go" TargetMode="External"/><Relationship Id="rId2" Type="http://schemas.openxmlformats.org/officeDocument/2006/relationships/hyperlink" Target="mailto:stephanie.green@cpuc.ca.gov" TargetMode="External"/><Relationship Id="rId1" Type="http://schemas.openxmlformats.org/officeDocument/2006/relationships/slideLayout" Target="../slideLayouts/slideLayout44.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3D9E9-B0A2-904D-9E33-1C1DE5F4DC4E}"/>
              </a:ext>
            </a:extLst>
          </p:cNvPr>
          <p:cNvSpPr>
            <a:spLocks noGrp="1"/>
          </p:cNvSpPr>
          <p:nvPr>
            <p:ph type="ctrTitle"/>
          </p:nvPr>
        </p:nvSpPr>
        <p:spPr>
          <a:xfrm>
            <a:off x="609599" y="895550"/>
            <a:ext cx="10686757" cy="1418441"/>
          </a:xfrm>
        </p:spPr>
        <p:txBody>
          <a:bodyPr>
            <a:normAutofit fontScale="90000"/>
          </a:bodyPr>
          <a:lstStyle/>
          <a:p>
            <a:pPr algn="ctr"/>
            <a:br>
              <a:rPr lang="en-US" sz="4800" b="1" dirty="0"/>
            </a:br>
            <a:br>
              <a:rPr lang="en-US" sz="4800" b="1" dirty="0"/>
            </a:br>
            <a:br>
              <a:rPr lang="en-US" sz="4800" b="1" dirty="0"/>
            </a:br>
            <a:r>
              <a:rPr lang="en-US" sz="4400" b="1" dirty="0"/>
              <a:t> </a:t>
            </a:r>
            <a:br>
              <a:rPr lang="en-US" sz="4400" b="1" dirty="0"/>
            </a:br>
            <a:r>
              <a:rPr lang="en-US" sz="4400" b="1" dirty="0"/>
              <a:t>CPUC CBO Capacity Grant Program</a:t>
            </a:r>
            <a:br>
              <a:rPr lang="en-US" sz="4400" b="1" dirty="0"/>
            </a:br>
            <a:r>
              <a:rPr lang="en-US" sz="4400" b="1" dirty="0"/>
              <a:t>Discussion Draft</a:t>
            </a:r>
            <a:endParaRPr lang="en-US" sz="4700" dirty="0">
              <a:solidFill>
                <a:schemeClr val="bg2">
                  <a:lumMod val="50000"/>
                </a:schemeClr>
              </a:solidFill>
            </a:endParaRPr>
          </a:p>
        </p:txBody>
      </p:sp>
      <p:sp>
        <p:nvSpPr>
          <p:cNvPr id="4" name="TextBox 3">
            <a:extLst>
              <a:ext uri="{FF2B5EF4-FFF2-40B4-BE49-F238E27FC236}">
                <a16:creationId xmlns:a16="http://schemas.microsoft.com/office/drawing/2014/main" id="{3AFEFEAE-18FE-48CF-AF2D-1D2F0D9B1C1C}"/>
              </a:ext>
            </a:extLst>
          </p:cNvPr>
          <p:cNvSpPr txBox="1"/>
          <p:nvPr/>
        </p:nvSpPr>
        <p:spPr>
          <a:xfrm>
            <a:off x="1252025" y="2999792"/>
            <a:ext cx="10552780" cy="2169825"/>
          </a:xfrm>
          <a:prstGeom prst="rect">
            <a:avLst/>
          </a:prstGeom>
          <a:noFill/>
        </p:spPr>
        <p:txBody>
          <a:bodyPr wrap="square" rtlCol="0">
            <a:spAutoFit/>
          </a:bodyPr>
          <a:lstStyle/>
          <a:p>
            <a:pPr algn="ctr"/>
            <a:r>
              <a:rPr lang="en-US" sz="2700" b="1" dirty="0">
                <a:solidFill>
                  <a:schemeClr val="bg2">
                    <a:lumMod val="50000"/>
                  </a:schemeClr>
                </a:solidFill>
              </a:rPr>
              <a:t>Stephanie Green</a:t>
            </a:r>
            <a:br>
              <a:rPr lang="en-US" sz="2700" b="1" dirty="0">
                <a:solidFill>
                  <a:schemeClr val="bg2">
                    <a:lumMod val="50000"/>
                  </a:schemeClr>
                </a:solidFill>
              </a:rPr>
            </a:br>
            <a:r>
              <a:rPr lang="en-US" sz="2700" b="1" dirty="0">
                <a:solidFill>
                  <a:schemeClr val="bg2">
                    <a:lumMod val="50000"/>
                  </a:schemeClr>
                </a:solidFill>
              </a:rPr>
              <a:t> Chris Moore</a:t>
            </a:r>
          </a:p>
          <a:p>
            <a:pPr algn="ctr"/>
            <a:r>
              <a:rPr lang="en-US" sz="2700" b="1" dirty="0">
                <a:solidFill>
                  <a:schemeClr val="bg2">
                    <a:lumMod val="50000"/>
                  </a:schemeClr>
                </a:solidFill>
              </a:rPr>
              <a:t>Asia Powell</a:t>
            </a:r>
          </a:p>
          <a:p>
            <a:pPr algn="ctr"/>
            <a:r>
              <a:rPr lang="en-US" sz="2700" b="1" dirty="0">
                <a:solidFill>
                  <a:schemeClr val="bg2">
                    <a:lumMod val="50000"/>
                  </a:schemeClr>
                </a:solidFill>
              </a:rPr>
              <a:t>Hope Christman</a:t>
            </a:r>
          </a:p>
          <a:p>
            <a:pPr algn="ctr"/>
            <a:endParaRPr lang="en-US" sz="2700" b="1" dirty="0">
              <a:solidFill>
                <a:schemeClr val="bg2">
                  <a:lumMod val="50000"/>
                </a:schemeClr>
              </a:solidFill>
            </a:endParaRPr>
          </a:p>
        </p:txBody>
      </p:sp>
      <p:sp>
        <p:nvSpPr>
          <p:cNvPr id="8" name="TextBox 7">
            <a:extLst>
              <a:ext uri="{FF2B5EF4-FFF2-40B4-BE49-F238E27FC236}">
                <a16:creationId xmlns:a16="http://schemas.microsoft.com/office/drawing/2014/main" id="{D00A0F1C-96E6-46B7-89B4-0E6E1FAE71F9}"/>
              </a:ext>
            </a:extLst>
          </p:cNvPr>
          <p:cNvSpPr txBox="1"/>
          <p:nvPr/>
        </p:nvSpPr>
        <p:spPr>
          <a:xfrm>
            <a:off x="1252025" y="5500784"/>
            <a:ext cx="10044331" cy="461665"/>
          </a:xfrm>
          <a:prstGeom prst="rect">
            <a:avLst/>
          </a:prstGeom>
          <a:noFill/>
        </p:spPr>
        <p:txBody>
          <a:bodyPr wrap="square" rtlCol="0">
            <a:spAutoFit/>
          </a:bodyPr>
          <a:lstStyle/>
          <a:p>
            <a:pPr algn="ctr"/>
            <a:r>
              <a:rPr lang="en-US" sz="2400" b="1" dirty="0">
                <a:solidFill>
                  <a:schemeClr val="tx2"/>
                </a:solidFill>
              </a:rPr>
              <a:t>DACAG, November, 2022</a:t>
            </a:r>
          </a:p>
        </p:txBody>
      </p:sp>
      <p:sp>
        <p:nvSpPr>
          <p:cNvPr id="3" name="TextBox 2">
            <a:extLst>
              <a:ext uri="{FF2B5EF4-FFF2-40B4-BE49-F238E27FC236}">
                <a16:creationId xmlns:a16="http://schemas.microsoft.com/office/drawing/2014/main" id="{37B344E9-8B21-EFD3-1ECB-AE1B3C417E8A}"/>
              </a:ext>
            </a:extLst>
          </p:cNvPr>
          <p:cNvSpPr txBox="1"/>
          <p:nvPr/>
        </p:nvSpPr>
        <p:spPr>
          <a:xfrm>
            <a:off x="3405671" y="6067503"/>
            <a:ext cx="5533055" cy="492443"/>
          </a:xfrm>
          <a:prstGeom prst="rect">
            <a:avLst/>
          </a:prstGeom>
          <a:noFill/>
        </p:spPr>
        <p:txBody>
          <a:bodyPr wrap="square" rtlCol="0">
            <a:spAutoFit/>
          </a:bodyPr>
          <a:lstStyle/>
          <a:p>
            <a:pPr marL="0" marR="0" algn="ctr">
              <a:spcBef>
                <a:spcPts val="0"/>
              </a:spcBef>
              <a:spcAft>
                <a:spcPts val="0"/>
              </a:spcAft>
              <a:tabLst>
                <a:tab pos="2971800" algn="ctr"/>
                <a:tab pos="5943600" algn="r"/>
              </a:tabLst>
            </a:pPr>
            <a:r>
              <a:rPr lang="en-US" sz="1300" dirty="0">
                <a:effectLst/>
                <a:latin typeface="Calibri" panose="020F0502020204030204" pitchFamily="34" charset="0"/>
                <a:ea typeface="Calibri" panose="020F0502020204030204" pitchFamily="34" charset="0"/>
                <a:cs typeface="Times New Roman" panose="02020603050405020304" pitchFamily="18" charset="0"/>
              </a:rPr>
              <a:t>DISCUSSION DRAFT ONLY  </a:t>
            </a:r>
          </a:p>
          <a:p>
            <a:pPr marL="0" marR="0" algn="ctr">
              <a:spcBef>
                <a:spcPts val="0"/>
              </a:spcBef>
              <a:spcAft>
                <a:spcPts val="0"/>
              </a:spcAft>
              <a:tabLst>
                <a:tab pos="2971800" algn="ctr"/>
                <a:tab pos="5943600" algn="r"/>
              </a:tabLst>
            </a:pPr>
            <a:r>
              <a:rPr lang="en-US" sz="1300" dirty="0">
                <a:effectLst/>
                <a:latin typeface="Calibri" panose="020F0502020204030204" pitchFamily="34" charset="0"/>
                <a:ea typeface="Calibri" panose="020F0502020204030204" pitchFamily="34" charset="0"/>
                <a:cs typeface="Times New Roman" panose="02020603050405020304" pitchFamily="18" charset="0"/>
              </a:rPr>
              <a:t>Final plan subject to Commissioner approval</a:t>
            </a:r>
            <a:r>
              <a:rPr lang="en-US" sz="1200" dirty="0">
                <a:effectLst/>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42708092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4B1BD-51FD-57A4-EB04-8C0EAE9DEA66}"/>
              </a:ext>
            </a:extLst>
          </p:cNvPr>
          <p:cNvSpPr>
            <a:spLocks noGrp="1"/>
          </p:cNvSpPr>
          <p:nvPr>
            <p:ph type="title"/>
          </p:nvPr>
        </p:nvSpPr>
        <p:spPr>
          <a:xfrm>
            <a:off x="534955" y="0"/>
            <a:ext cx="10972800" cy="1325563"/>
          </a:xfrm>
        </p:spPr>
        <p:txBody>
          <a:bodyPr>
            <a:normAutofit/>
          </a:bodyPr>
          <a:lstStyle/>
          <a:p>
            <a:r>
              <a:rPr lang="en-US" b="1" dirty="0">
                <a:solidFill>
                  <a:schemeClr val="accent2">
                    <a:lumMod val="75000"/>
                  </a:schemeClr>
                </a:solidFill>
                <a:ea typeface="Verdana" panose="020B0604030504040204" pitchFamily="34" charset="0"/>
                <a:cs typeface="Verdana" panose="020B0604030504040204" pitchFamily="34" charset="0"/>
              </a:rPr>
              <a:t>Background: Current Barriers to CBO Outreach</a:t>
            </a:r>
            <a:endParaRPr lang="en-US" dirty="0"/>
          </a:p>
        </p:txBody>
      </p:sp>
      <p:sp>
        <p:nvSpPr>
          <p:cNvPr id="3" name="Content Placeholder 2">
            <a:extLst>
              <a:ext uri="{FF2B5EF4-FFF2-40B4-BE49-F238E27FC236}">
                <a16:creationId xmlns:a16="http://schemas.microsoft.com/office/drawing/2014/main" id="{F796DA3F-8A66-0F79-C065-7A7ACCB5B666}"/>
              </a:ext>
            </a:extLst>
          </p:cNvPr>
          <p:cNvSpPr>
            <a:spLocks noGrp="1"/>
          </p:cNvSpPr>
          <p:nvPr>
            <p:ph idx="1"/>
          </p:nvPr>
        </p:nvSpPr>
        <p:spPr>
          <a:xfrm>
            <a:off x="609600" y="1690688"/>
            <a:ext cx="10972800" cy="4672790"/>
          </a:xfrm>
        </p:spPr>
        <p:txBody>
          <a:bodyPr>
            <a:normAutofit fontScale="85000" lnSpcReduction="20000"/>
          </a:bodyPr>
          <a:lstStyle/>
          <a:p>
            <a:endParaRPr lang="en-US" sz="3100" dirty="0">
              <a:latin typeface="Calibri" panose="020F0502020204030204" pitchFamily="34" charset="0"/>
              <a:cs typeface="Calibri" panose="020F0502020204030204" pitchFamily="34" charset="0"/>
            </a:endParaRPr>
          </a:p>
          <a:p>
            <a:r>
              <a:rPr lang="en-US" sz="3100" dirty="0">
                <a:effectLst/>
                <a:latin typeface="Calibri" panose="020F0502020204030204" pitchFamily="34" charset="0"/>
                <a:ea typeface="Calibri" panose="020F0502020204030204" pitchFamily="34" charset="0"/>
                <a:cs typeface="Calibri" panose="020F0502020204030204" pitchFamily="34" charset="0"/>
              </a:rPr>
              <a:t>Many CBOs are under-resourced and under-staffed, forcing them to limit their engagement in governmental processes that can be very time consuming</a:t>
            </a:r>
          </a:p>
          <a:p>
            <a:endParaRPr lang="en-US" sz="3100" dirty="0">
              <a:latin typeface="Calibri" panose="020F0502020204030204" pitchFamily="34" charset="0"/>
              <a:cs typeface="Calibri" panose="020F0502020204030204" pitchFamily="34" charset="0"/>
            </a:endParaRPr>
          </a:p>
          <a:p>
            <a:r>
              <a:rPr lang="en-US" sz="3100" dirty="0">
                <a:latin typeface="Calibri" panose="020F0502020204030204" pitchFamily="34" charset="0"/>
                <a:cs typeface="Calibri" panose="020F0502020204030204" pitchFamily="34" charset="0"/>
              </a:rPr>
              <a:t>CBOs and the communities they serve lack technical capacity to access or engage with CPUC programs and policies </a:t>
            </a:r>
          </a:p>
          <a:p>
            <a:endParaRPr lang="en-US" sz="3100" dirty="0">
              <a:latin typeface="Calibri" panose="020F0502020204030204" pitchFamily="34" charset="0"/>
              <a:cs typeface="Calibri" panose="020F0502020204030204" pitchFamily="34" charset="0"/>
            </a:endParaRPr>
          </a:p>
          <a:p>
            <a:r>
              <a:rPr lang="en-US" sz="3100" dirty="0">
                <a:latin typeface="Calibri" panose="020F0502020204030204" pitchFamily="34" charset="0"/>
                <a:cs typeface="Calibri" panose="020F0502020204030204" pitchFamily="34" charset="0"/>
              </a:rPr>
              <a:t>CPUC unable to offer industry-standard stipends for CBO participation on workshop panels and advisory groups.</a:t>
            </a:r>
          </a:p>
          <a:p>
            <a:endParaRPr lang="en-US" sz="3100" dirty="0">
              <a:latin typeface="Calibri" panose="020F0502020204030204" pitchFamily="34" charset="0"/>
              <a:cs typeface="Calibri" panose="020F0502020204030204" pitchFamily="34" charset="0"/>
            </a:endParaRPr>
          </a:p>
          <a:p>
            <a:r>
              <a:rPr lang="en-US" sz="3100" dirty="0">
                <a:latin typeface="Calibri" panose="020F0502020204030204" pitchFamily="34" charset="0"/>
                <a:cs typeface="Calibri" panose="020F0502020204030204" pitchFamily="34" charset="0"/>
              </a:rPr>
              <a:t>I-Comp requirements too burdensome for one-off participation</a:t>
            </a:r>
          </a:p>
          <a:p>
            <a:endParaRPr lang="en-US" sz="1800" dirty="0">
              <a:effectLst/>
              <a:latin typeface="Calibri" panose="020F0502020204030204" pitchFamily="34" charset="0"/>
              <a:ea typeface="Calibri" panose="020F0502020204030204" pitchFamily="34" charset="0"/>
            </a:endParaRPr>
          </a:p>
          <a:p>
            <a:pPr marL="0" indent="0">
              <a:buNone/>
            </a:pPr>
            <a:r>
              <a:rPr lang="en-US" sz="1800" dirty="0">
                <a:effectLst/>
                <a:latin typeface="Calibri" panose="020F0502020204030204" pitchFamily="34" charset="0"/>
                <a:ea typeface="Calibri" panose="020F0502020204030204" pitchFamily="34" charset="0"/>
              </a:rPr>
              <a:t> </a:t>
            </a:r>
            <a:endParaRPr lang="en-US" dirty="0"/>
          </a:p>
        </p:txBody>
      </p:sp>
      <p:sp>
        <p:nvSpPr>
          <p:cNvPr id="4" name="TextBox 3">
            <a:extLst>
              <a:ext uri="{FF2B5EF4-FFF2-40B4-BE49-F238E27FC236}">
                <a16:creationId xmlns:a16="http://schemas.microsoft.com/office/drawing/2014/main" id="{DB3B076B-D4DC-2984-55DB-7FFA35DEAED9}"/>
              </a:ext>
            </a:extLst>
          </p:cNvPr>
          <p:cNvSpPr txBox="1"/>
          <p:nvPr/>
        </p:nvSpPr>
        <p:spPr>
          <a:xfrm>
            <a:off x="3387013" y="6082272"/>
            <a:ext cx="4907902" cy="461665"/>
          </a:xfrm>
          <a:prstGeom prst="rect">
            <a:avLst/>
          </a:prstGeom>
          <a:noFill/>
        </p:spPr>
        <p:txBody>
          <a:bodyPr wrap="square" rtlCol="0">
            <a:spAutoFit/>
          </a:bodyPr>
          <a:lstStyle/>
          <a:p>
            <a:pPr marL="0" marR="0" algn="ctr">
              <a:spcBef>
                <a:spcPts val="0"/>
              </a:spcBef>
              <a:spcAft>
                <a:spcPts val="0"/>
              </a:spcAft>
              <a:tabLst>
                <a:tab pos="2971800" algn="ctr"/>
                <a:tab pos="5943600" algn="r"/>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DISCUSSION DRAFT ONLY  </a:t>
            </a:r>
          </a:p>
          <a:p>
            <a:pPr marL="0" marR="0" algn="ctr">
              <a:spcBef>
                <a:spcPts val="0"/>
              </a:spcBef>
              <a:spcAft>
                <a:spcPts val="0"/>
              </a:spcAft>
              <a:tabLst>
                <a:tab pos="2971800" algn="ctr"/>
                <a:tab pos="5943600" algn="r"/>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Final plan subject to Commissioner approval.</a:t>
            </a:r>
          </a:p>
        </p:txBody>
      </p:sp>
    </p:spTree>
    <p:extLst>
      <p:ext uri="{BB962C8B-B14F-4D97-AF65-F5344CB8AC3E}">
        <p14:creationId xmlns:p14="http://schemas.microsoft.com/office/powerpoint/2010/main" val="3430635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1B3BB-D2A6-FE4A-82FE-449E6405B4B6}"/>
              </a:ext>
            </a:extLst>
          </p:cNvPr>
          <p:cNvSpPr>
            <a:spLocks noGrp="1"/>
          </p:cNvSpPr>
          <p:nvPr>
            <p:ph type="title"/>
          </p:nvPr>
        </p:nvSpPr>
        <p:spPr>
          <a:xfrm>
            <a:off x="609600" y="557850"/>
            <a:ext cx="10972800" cy="713097"/>
          </a:xfrm>
        </p:spPr>
        <p:txBody>
          <a:bodyPr>
            <a:normAutofit/>
          </a:bodyPr>
          <a:lstStyle/>
          <a:p>
            <a:pPr algn="ctr"/>
            <a:r>
              <a:rPr lang="en-US" b="1" dirty="0">
                <a:solidFill>
                  <a:schemeClr val="accent2">
                    <a:lumMod val="75000"/>
                  </a:schemeClr>
                </a:solidFill>
                <a:ea typeface="Verdana" panose="020B0604030504040204" pitchFamily="34" charset="0"/>
                <a:cs typeface="Verdana" panose="020B0604030504040204" pitchFamily="34" charset="0"/>
              </a:rPr>
              <a:t>AB 179</a:t>
            </a:r>
            <a:endParaRPr lang="en-US" dirty="0"/>
          </a:p>
        </p:txBody>
      </p:sp>
      <p:sp>
        <p:nvSpPr>
          <p:cNvPr id="3" name="Content Placeholder 2">
            <a:extLst>
              <a:ext uri="{FF2B5EF4-FFF2-40B4-BE49-F238E27FC236}">
                <a16:creationId xmlns:a16="http://schemas.microsoft.com/office/drawing/2014/main" id="{79522CD4-4B52-444A-BB95-5B275DA1D7CA}"/>
              </a:ext>
            </a:extLst>
          </p:cNvPr>
          <p:cNvSpPr>
            <a:spLocks noGrp="1"/>
          </p:cNvSpPr>
          <p:nvPr>
            <p:ph idx="1"/>
          </p:nvPr>
        </p:nvSpPr>
        <p:spPr>
          <a:xfrm>
            <a:off x="609600" y="1548581"/>
            <a:ext cx="10972800" cy="4395020"/>
          </a:xfrm>
        </p:spPr>
        <p:txBody>
          <a:bodyPr>
            <a:normAutofit/>
          </a:bodyPr>
          <a:lstStyle/>
          <a:p>
            <a:pPr marL="0" marR="0" indent="0">
              <a:spcBef>
                <a:spcPts val="0"/>
              </a:spcBef>
              <a:spcAft>
                <a:spcPts val="0"/>
              </a:spcAft>
              <a:buNone/>
            </a:pPr>
            <a:r>
              <a:rPr lang="en-US" sz="1800" dirty="0">
                <a:effectLst/>
                <a:latin typeface="Calibri" panose="020F0502020204030204" pitchFamily="34" charset="0"/>
                <a:ea typeface="Calibri" panose="020F0502020204030204" pitchFamily="34" charset="0"/>
                <a:cs typeface="Calibri" panose="020F0502020204030204" pitchFamily="34" charset="0"/>
              </a:rPr>
              <a:t> </a:t>
            </a:r>
            <a:r>
              <a:rPr lang="en-US" sz="2800" dirty="0">
                <a:effectLst/>
                <a:latin typeface="Calibri" panose="020F0502020204030204" pitchFamily="34" charset="0"/>
                <a:ea typeface="Calibri" panose="020F0502020204030204" pitchFamily="34" charset="0"/>
                <a:cs typeface="Calibri" panose="020F0502020204030204" pitchFamily="34" charset="0"/>
              </a:rPr>
              <a:t>In AB 179, the Budget Act of 2022, the California Legislature approved $30,000,000 to be “used by the Public Utilities Commission for capacity grants to community-based organizations that conduct outreach and obtain technical assistance for participation in Public Utilities Commission decision making processes and supporting activities and that support ongoing equity initiatives and provide clean energy access opportunities to tribes, as defined pursuant to Section 21073 of the Public Resources Code, and other underrepresented communities.”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sz="2500" dirty="0"/>
          </a:p>
        </p:txBody>
      </p:sp>
      <p:sp>
        <p:nvSpPr>
          <p:cNvPr id="5" name="TextBox 4">
            <a:extLst>
              <a:ext uri="{FF2B5EF4-FFF2-40B4-BE49-F238E27FC236}">
                <a16:creationId xmlns:a16="http://schemas.microsoft.com/office/drawing/2014/main" id="{08737663-18AA-2F48-2E67-B586EB66B757}"/>
              </a:ext>
            </a:extLst>
          </p:cNvPr>
          <p:cNvSpPr txBox="1"/>
          <p:nvPr/>
        </p:nvSpPr>
        <p:spPr>
          <a:xfrm>
            <a:off x="3592286" y="5976984"/>
            <a:ext cx="4702628" cy="461665"/>
          </a:xfrm>
          <a:prstGeom prst="rect">
            <a:avLst/>
          </a:prstGeom>
          <a:noFill/>
        </p:spPr>
        <p:txBody>
          <a:bodyPr wrap="square" rtlCol="0">
            <a:spAutoFit/>
          </a:bodyPr>
          <a:lstStyle/>
          <a:p>
            <a:pPr marL="0" marR="0" algn="ctr">
              <a:spcBef>
                <a:spcPts val="0"/>
              </a:spcBef>
              <a:spcAft>
                <a:spcPts val="0"/>
              </a:spcAft>
              <a:tabLst>
                <a:tab pos="2971800" algn="ctr"/>
                <a:tab pos="5943600" algn="r"/>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DISCUSSION DRAFT ONLY  </a:t>
            </a:r>
          </a:p>
          <a:p>
            <a:pPr marL="0" marR="0" algn="ctr">
              <a:spcBef>
                <a:spcPts val="0"/>
              </a:spcBef>
              <a:spcAft>
                <a:spcPts val="0"/>
              </a:spcAft>
              <a:tabLst>
                <a:tab pos="2971800" algn="ctr"/>
                <a:tab pos="5943600" algn="r"/>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Final plan subject to Commissioner approval.</a:t>
            </a:r>
          </a:p>
        </p:txBody>
      </p:sp>
    </p:spTree>
    <p:extLst>
      <p:ext uri="{BB962C8B-B14F-4D97-AF65-F5344CB8AC3E}">
        <p14:creationId xmlns:p14="http://schemas.microsoft.com/office/powerpoint/2010/main" val="17406769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1B3BB-D2A6-FE4A-82FE-449E6405B4B6}"/>
              </a:ext>
            </a:extLst>
          </p:cNvPr>
          <p:cNvSpPr>
            <a:spLocks noGrp="1"/>
          </p:cNvSpPr>
          <p:nvPr>
            <p:ph type="title"/>
          </p:nvPr>
        </p:nvSpPr>
        <p:spPr>
          <a:xfrm>
            <a:off x="609599" y="303202"/>
            <a:ext cx="10972800" cy="449900"/>
          </a:xfrm>
        </p:spPr>
        <p:txBody>
          <a:bodyPr>
            <a:normAutofit fontScale="90000"/>
          </a:bodyPr>
          <a:lstStyle/>
          <a:p>
            <a:pPr algn="ctr"/>
            <a:r>
              <a:rPr lang="en-US" sz="3800" dirty="0">
                <a:solidFill>
                  <a:schemeClr val="bg2">
                    <a:lumMod val="50000"/>
                  </a:schemeClr>
                </a:solidFill>
              </a:rPr>
              <a:t>Proposed Grant Programs</a:t>
            </a:r>
          </a:p>
        </p:txBody>
      </p:sp>
      <p:sp>
        <p:nvSpPr>
          <p:cNvPr id="3" name="Content Placeholder 2">
            <a:extLst>
              <a:ext uri="{FF2B5EF4-FFF2-40B4-BE49-F238E27FC236}">
                <a16:creationId xmlns:a16="http://schemas.microsoft.com/office/drawing/2014/main" id="{79522CD4-4B52-444A-BB95-5B275DA1D7CA}"/>
              </a:ext>
            </a:extLst>
          </p:cNvPr>
          <p:cNvSpPr>
            <a:spLocks noGrp="1"/>
          </p:cNvSpPr>
          <p:nvPr>
            <p:ph idx="1"/>
          </p:nvPr>
        </p:nvSpPr>
        <p:spPr>
          <a:xfrm>
            <a:off x="781050" y="2138516"/>
            <a:ext cx="10801349" cy="3896524"/>
          </a:xfrm>
        </p:spPr>
        <p:txBody>
          <a:bodyPr>
            <a:normAutofit/>
          </a:bodyPr>
          <a:lstStyle/>
          <a:p>
            <a:pPr marL="0" indent="0">
              <a:buNone/>
            </a:pPr>
            <a:r>
              <a:rPr lang="en-US" dirty="0"/>
              <a:t> </a:t>
            </a:r>
          </a:p>
          <a:p>
            <a:endParaRPr lang="en-US" sz="1500" dirty="0"/>
          </a:p>
          <a:p>
            <a:endParaRPr lang="en-US" dirty="0"/>
          </a:p>
          <a:p>
            <a:endParaRPr lang="en-US" dirty="0"/>
          </a:p>
        </p:txBody>
      </p:sp>
      <p:sp>
        <p:nvSpPr>
          <p:cNvPr id="9" name="Rectangle 3">
            <a:extLst>
              <a:ext uri="{FF2B5EF4-FFF2-40B4-BE49-F238E27FC236}">
                <a16:creationId xmlns:a16="http://schemas.microsoft.com/office/drawing/2014/main" id="{6E74958E-D038-79C8-D58D-D3C1C3C1BE11}"/>
              </a:ext>
            </a:extLst>
          </p:cNvPr>
          <p:cNvSpPr>
            <a:spLocks noChangeArrowheads="1"/>
          </p:cNvSpPr>
          <p:nvPr/>
        </p:nvSpPr>
        <p:spPr bwMode="auto">
          <a:xfrm>
            <a:off x="2047875" y="876212"/>
            <a:ext cx="13830300" cy="160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These grant programs are:  </a:t>
            </a:r>
            <a:endParaRPr kumimoji="0" lang="en-US" altLang="en-US" sz="2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Public Participation Grants</a:t>
            </a:r>
            <a:endParaRPr kumimoji="0" lang="en-US" altLang="en-US" sz="2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Equity, Engagement, and Education Grants  </a:t>
            </a:r>
            <a:endParaRPr kumimoji="0" lang="en-US" altLang="en-US" sz="2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Clean Energy Access and Community Project Grants</a:t>
            </a:r>
            <a:endParaRPr kumimoji="0" lang="en-US" altLang="en-US" sz="2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10" name="Table 9">
            <a:extLst>
              <a:ext uri="{FF2B5EF4-FFF2-40B4-BE49-F238E27FC236}">
                <a16:creationId xmlns:a16="http://schemas.microsoft.com/office/drawing/2014/main" id="{67184045-CD0D-3C5F-4E53-5FADD67BF49C}"/>
              </a:ext>
            </a:extLst>
          </p:cNvPr>
          <p:cNvGraphicFramePr>
            <a:graphicFrameLocks noGrp="1"/>
          </p:cNvGraphicFramePr>
          <p:nvPr>
            <p:extLst>
              <p:ext uri="{D42A27DB-BD31-4B8C-83A1-F6EECF244321}">
                <p14:modId xmlns:p14="http://schemas.microsoft.com/office/powerpoint/2010/main" val="171710673"/>
              </p:ext>
            </p:extLst>
          </p:nvPr>
        </p:nvGraphicFramePr>
        <p:xfrm>
          <a:off x="2657475" y="2574328"/>
          <a:ext cx="6591299" cy="3310638"/>
        </p:xfrm>
        <a:graphic>
          <a:graphicData uri="http://schemas.openxmlformats.org/drawingml/2006/table">
            <a:tbl>
              <a:tblPr firstRow="1" firstCol="1"/>
              <a:tblGrid>
                <a:gridCol w="2566241">
                  <a:extLst>
                    <a:ext uri="{9D8B030D-6E8A-4147-A177-3AD203B41FA5}">
                      <a16:colId xmlns:a16="http://schemas.microsoft.com/office/drawing/2014/main" val="835259733"/>
                    </a:ext>
                  </a:extLst>
                </a:gridCol>
                <a:gridCol w="1522707">
                  <a:extLst>
                    <a:ext uri="{9D8B030D-6E8A-4147-A177-3AD203B41FA5}">
                      <a16:colId xmlns:a16="http://schemas.microsoft.com/office/drawing/2014/main" val="3833257264"/>
                    </a:ext>
                  </a:extLst>
                </a:gridCol>
                <a:gridCol w="2502351">
                  <a:extLst>
                    <a:ext uri="{9D8B030D-6E8A-4147-A177-3AD203B41FA5}">
                      <a16:colId xmlns:a16="http://schemas.microsoft.com/office/drawing/2014/main" val="3520812696"/>
                    </a:ext>
                  </a:extLst>
                </a:gridCol>
              </a:tblGrid>
              <a:tr h="0">
                <a:tc gridSpan="3">
                  <a:txBody>
                    <a:bodyPr/>
                    <a:lstStyle/>
                    <a:p>
                      <a:pPr marL="457200" marR="0" algn="ctr">
                        <a:lnSpc>
                          <a:spcPct val="107000"/>
                        </a:lnSpc>
                        <a:spcBef>
                          <a:spcPts val="0"/>
                        </a:spcBef>
                        <a:spcAft>
                          <a:spcPts val="0"/>
                        </a:spcAft>
                      </a:pPr>
                      <a:r>
                        <a:rPr lang="en-US"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Summary of Proposed Funding</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828931282"/>
                  </a:ext>
                </a:extLst>
              </a:tr>
              <a:tr h="0">
                <a:tc>
                  <a:txBody>
                    <a:bodyPr/>
                    <a:lstStyle/>
                    <a:p>
                      <a:pPr marL="457200" marR="0">
                        <a:lnSpc>
                          <a:spcPct val="107000"/>
                        </a:lnSpc>
                        <a:spcBef>
                          <a:spcPts val="0"/>
                        </a:spcBef>
                        <a:spcAft>
                          <a:spcPts val="0"/>
                        </a:spcAft>
                      </a:pPr>
                      <a:r>
                        <a:rPr lang="en-US"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Category</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marR="0">
                        <a:lnSpc>
                          <a:spcPct val="107000"/>
                        </a:lnSpc>
                        <a:spcBef>
                          <a:spcPts val="0"/>
                        </a:spcBef>
                        <a:spcAft>
                          <a:spcPts val="0"/>
                        </a:spcAft>
                      </a:pPr>
                      <a:r>
                        <a:rPr lang="en-US"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Maximum Award</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marR="0">
                        <a:lnSpc>
                          <a:spcPct val="107000"/>
                        </a:lnSpc>
                        <a:spcBef>
                          <a:spcPts val="0"/>
                        </a:spcBef>
                        <a:spcAft>
                          <a:spcPts val="0"/>
                        </a:spcAft>
                      </a:pPr>
                      <a:r>
                        <a:rPr lang="en-US"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Total Available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88183468"/>
                  </a:ext>
                </a:extLst>
              </a:tr>
              <a:tr h="0">
                <a:tc>
                  <a:txBody>
                    <a:bodyPr/>
                    <a:lstStyle/>
                    <a:p>
                      <a:pPr marL="457200" marR="0">
                        <a:lnSpc>
                          <a:spcPct val="107000"/>
                        </a:lnSpc>
                        <a:spcBef>
                          <a:spcPts val="0"/>
                        </a:spcBef>
                        <a:spcAft>
                          <a:spcPts val="0"/>
                        </a:spcAft>
                      </a:pPr>
                      <a:r>
                        <a:rPr lang="en-US"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Public Participation Grants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marR="0">
                        <a:lnSpc>
                          <a:spcPct val="107000"/>
                        </a:lnSpc>
                        <a:spcBef>
                          <a:spcPts val="0"/>
                        </a:spcBef>
                        <a:spcAft>
                          <a:spcPts val="0"/>
                        </a:spcAft>
                      </a:pPr>
                      <a:r>
                        <a:rPr lang="en-US"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$5,000</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marR="0">
                        <a:lnSpc>
                          <a:spcPct val="107000"/>
                        </a:lnSpc>
                        <a:spcBef>
                          <a:spcPts val="0"/>
                        </a:spcBef>
                        <a:spcAft>
                          <a:spcPts val="0"/>
                        </a:spcAft>
                      </a:pPr>
                      <a:r>
                        <a:rPr lang="en-US"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$1,000,000</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2307278"/>
                  </a:ext>
                </a:extLst>
              </a:tr>
              <a:tr h="0">
                <a:tc>
                  <a:txBody>
                    <a:bodyPr/>
                    <a:lstStyle/>
                    <a:p>
                      <a:pPr marL="457200" marR="0">
                        <a:lnSpc>
                          <a:spcPct val="107000"/>
                        </a:lnSpc>
                        <a:spcBef>
                          <a:spcPts val="0"/>
                        </a:spcBef>
                        <a:spcAft>
                          <a:spcPts val="0"/>
                        </a:spcAft>
                      </a:pPr>
                      <a:r>
                        <a:rPr lang="en-US"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Equity, Engagement, and Education Grants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marR="0">
                        <a:lnSpc>
                          <a:spcPct val="107000"/>
                        </a:lnSpc>
                        <a:spcBef>
                          <a:spcPts val="0"/>
                        </a:spcBef>
                        <a:spcAft>
                          <a:spcPts val="0"/>
                        </a:spcAft>
                      </a:pPr>
                      <a:r>
                        <a:rPr lang="en-US"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$100,000</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marR="0">
                        <a:lnSpc>
                          <a:spcPct val="107000"/>
                        </a:lnSpc>
                        <a:spcBef>
                          <a:spcPts val="0"/>
                        </a:spcBef>
                        <a:spcAft>
                          <a:spcPts val="0"/>
                        </a:spcAft>
                      </a:pPr>
                      <a:r>
                        <a:rPr lang="en-US"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$4,000,000</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4949224"/>
                  </a:ext>
                </a:extLst>
              </a:tr>
              <a:tr h="0">
                <a:tc>
                  <a:txBody>
                    <a:bodyPr/>
                    <a:lstStyle/>
                    <a:p>
                      <a:pPr marL="457200" marR="0">
                        <a:lnSpc>
                          <a:spcPct val="107000"/>
                        </a:lnSpc>
                        <a:spcBef>
                          <a:spcPts val="0"/>
                        </a:spcBef>
                        <a:spcAft>
                          <a:spcPts val="0"/>
                        </a:spcAft>
                      </a:pPr>
                      <a:r>
                        <a:rPr lang="en-US"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Clean Energy Access Initiatives and Community Project Grants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marR="0">
                        <a:lnSpc>
                          <a:spcPct val="107000"/>
                        </a:lnSpc>
                        <a:spcBef>
                          <a:spcPts val="0"/>
                        </a:spcBef>
                        <a:spcAft>
                          <a:spcPts val="0"/>
                        </a:spcAft>
                      </a:pPr>
                      <a:r>
                        <a:rPr lang="en-US"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$1,250,000</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marR="0">
                        <a:lnSpc>
                          <a:spcPct val="107000"/>
                        </a:lnSpc>
                        <a:spcBef>
                          <a:spcPts val="0"/>
                        </a:spcBef>
                        <a:spcAft>
                          <a:spcPts val="0"/>
                        </a:spcAft>
                      </a:pPr>
                      <a:r>
                        <a:rPr lang="en-US"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$23,500,000</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85874600"/>
                  </a:ext>
                </a:extLst>
              </a:tr>
              <a:tr h="0">
                <a:tc>
                  <a:txBody>
                    <a:bodyPr/>
                    <a:lstStyle/>
                    <a:p>
                      <a:pPr marL="457200" marR="0">
                        <a:lnSpc>
                          <a:spcPct val="107000"/>
                        </a:lnSpc>
                        <a:spcBef>
                          <a:spcPts val="0"/>
                        </a:spcBef>
                        <a:spcAft>
                          <a:spcPts val="0"/>
                        </a:spcAft>
                      </a:pPr>
                      <a:r>
                        <a:rPr lang="en-US"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Administration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marR="0">
                        <a:lnSpc>
                          <a:spcPct val="107000"/>
                        </a:lnSpc>
                        <a:spcBef>
                          <a:spcPts val="0"/>
                        </a:spcBef>
                        <a:spcAft>
                          <a:spcPts val="0"/>
                        </a:spcAft>
                      </a:pPr>
                      <a:r>
                        <a:rPr lang="en-US"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N/A</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marR="0">
                        <a:lnSpc>
                          <a:spcPct val="107000"/>
                        </a:lnSpc>
                        <a:spcBef>
                          <a:spcPts val="0"/>
                        </a:spcBef>
                        <a:spcAft>
                          <a:spcPts val="0"/>
                        </a:spcAft>
                      </a:pPr>
                      <a:r>
                        <a:rPr lang="en-US"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$1,500,000</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17545240"/>
                  </a:ext>
                </a:extLst>
              </a:tr>
              <a:tr h="0">
                <a:tc>
                  <a:txBody>
                    <a:bodyPr/>
                    <a:lstStyle/>
                    <a:p>
                      <a:pPr marL="457200" marR="0">
                        <a:lnSpc>
                          <a:spcPct val="107000"/>
                        </a:lnSpc>
                        <a:spcBef>
                          <a:spcPts val="0"/>
                        </a:spcBef>
                        <a:spcAft>
                          <a:spcPts val="0"/>
                        </a:spcAft>
                      </a:pPr>
                      <a:r>
                        <a:rPr lang="en-US"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Total:</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marR="0">
                        <a:lnSpc>
                          <a:spcPct val="107000"/>
                        </a:lnSpc>
                        <a:spcBef>
                          <a:spcPts val="0"/>
                        </a:spcBef>
                        <a:spcAft>
                          <a:spcPts val="0"/>
                        </a:spcAft>
                      </a:pPr>
                      <a:r>
                        <a:rPr lang="en-US"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marR="0">
                        <a:lnSpc>
                          <a:spcPct val="107000"/>
                        </a:lnSpc>
                        <a:spcBef>
                          <a:spcPts val="0"/>
                        </a:spcBef>
                        <a:spcAft>
                          <a:spcPts val="0"/>
                        </a:spcAft>
                      </a:pPr>
                      <a:r>
                        <a:rPr lang="en-US"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$30,000,000</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36860073"/>
                  </a:ext>
                </a:extLst>
              </a:tr>
            </a:tbl>
          </a:graphicData>
        </a:graphic>
      </p:graphicFrame>
      <p:sp>
        <p:nvSpPr>
          <p:cNvPr id="7" name="TextBox 6">
            <a:extLst>
              <a:ext uri="{FF2B5EF4-FFF2-40B4-BE49-F238E27FC236}">
                <a16:creationId xmlns:a16="http://schemas.microsoft.com/office/drawing/2014/main" id="{C9A30C76-73FB-09D1-7118-5A34EB08FAD3}"/>
              </a:ext>
            </a:extLst>
          </p:cNvPr>
          <p:cNvSpPr txBox="1"/>
          <p:nvPr/>
        </p:nvSpPr>
        <p:spPr>
          <a:xfrm>
            <a:off x="1133475" y="6132718"/>
            <a:ext cx="10448924" cy="461665"/>
          </a:xfrm>
          <a:prstGeom prst="rect">
            <a:avLst/>
          </a:prstGeom>
          <a:noFill/>
        </p:spPr>
        <p:txBody>
          <a:bodyPr wrap="square" rtlCol="0">
            <a:spAutoFit/>
          </a:bodyPr>
          <a:lstStyle/>
          <a:p>
            <a:pPr marL="0" marR="0" algn="ctr">
              <a:spcBef>
                <a:spcPts val="0"/>
              </a:spcBef>
              <a:spcAft>
                <a:spcPts val="0"/>
              </a:spcAft>
              <a:tabLst>
                <a:tab pos="2971800" algn="ctr"/>
                <a:tab pos="5943600" algn="r"/>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DISCUSSION DRAFT ONLY  </a:t>
            </a:r>
          </a:p>
          <a:p>
            <a:pPr marL="0" marR="0" algn="ctr">
              <a:spcBef>
                <a:spcPts val="0"/>
              </a:spcBef>
              <a:spcAft>
                <a:spcPts val="0"/>
              </a:spcAft>
              <a:tabLst>
                <a:tab pos="2971800" algn="ctr"/>
                <a:tab pos="5943600" algn="r"/>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Final plan subject to Commissioner approval.</a:t>
            </a:r>
          </a:p>
        </p:txBody>
      </p:sp>
    </p:spTree>
    <p:extLst>
      <p:ext uri="{BB962C8B-B14F-4D97-AF65-F5344CB8AC3E}">
        <p14:creationId xmlns:p14="http://schemas.microsoft.com/office/powerpoint/2010/main" val="19945500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DAA7251-769A-475B-A45B-5AB8DF84CCFF}"/>
              </a:ext>
            </a:extLst>
          </p:cNvPr>
          <p:cNvSpPr>
            <a:spLocks noGrp="1"/>
          </p:cNvSpPr>
          <p:nvPr>
            <p:ph type="title"/>
          </p:nvPr>
        </p:nvSpPr>
        <p:spPr>
          <a:xfrm>
            <a:off x="606490" y="205273"/>
            <a:ext cx="10972800" cy="466531"/>
          </a:xfrm>
        </p:spPr>
        <p:txBody>
          <a:bodyPr>
            <a:normAutofit fontScale="90000"/>
          </a:bodyPr>
          <a:lstStyle/>
          <a:p>
            <a:pPr algn="ctr"/>
            <a:r>
              <a:rPr lang="en-US" dirty="0">
                <a:solidFill>
                  <a:schemeClr val="bg2">
                    <a:lumMod val="50000"/>
                  </a:schemeClr>
                </a:solidFill>
              </a:rPr>
              <a:t>Public Participation Grants</a:t>
            </a:r>
          </a:p>
        </p:txBody>
      </p:sp>
      <p:sp>
        <p:nvSpPr>
          <p:cNvPr id="6" name="Content Placeholder 5">
            <a:extLst>
              <a:ext uri="{FF2B5EF4-FFF2-40B4-BE49-F238E27FC236}">
                <a16:creationId xmlns:a16="http://schemas.microsoft.com/office/drawing/2014/main" id="{F324DB2C-D274-46B8-8D04-E2A3D2DBDF17}"/>
              </a:ext>
            </a:extLst>
          </p:cNvPr>
          <p:cNvSpPr>
            <a:spLocks noGrp="1"/>
          </p:cNvSpPr>
          <p:nvPr>
            <p:ph idx="1"/>
          </p:nvPr>
        </p:nvSpPr>
        <p:spPr>
          <a:xfrm>
            <a:off x="363894" y="615820"/>
            <a:ext cx="11457992" cy="5701004"/>
          </a:xfrm>
        </p:spPr>
        <p:txBody>
          <a:bodyPr>
            <a:normAutofit fontScale="77500" lnSpcReduction="20000"/>
          </a:bodyPr>
          <a:lstStyle/>
          <a:p>
            <a:pPr marL="0" indent="0">
              <a:buNone/>
            </a:pPr>
            <a:r>
              <a:rPr lang="en-US" b="1" dirty="0">
                <a:solidFill>
                  <a:srgbClr val="0070C0"/>
                </a:solidFill>
                <a:effectLst/>
                <a:latin typeface="Calibri" panose="020F0502020204030204" pitchFamily="34" charset="0"/>
                <a:ea typeface="Calibri" panose="020F0502020204030204" pitchFamily="34" charset="0"/>
              </a:rPr>
              <a:t>Total proposed funding</a:t>
            </a:r>
            <a:r>
              <a:rPr lang="en-US" dirty="0">
                <a:solidFill>
                  <a:srgbClr val="0070C0"/>
                </a:solidFill>
                <a:effectLst/>
                <a:latin typeface="Calibri" panose="020F0502020204030204" pitchFamily="34" charset="0"/>
                <a:ea typeface="Calibri" panose="020F0502020204030204" pitchFamily="34" charset="0"/>
              </a:rPr>
              <a:t>: $1,000,000</a:t>
            </a:r>
            <a:br>
              <a:rPr lang="en-US"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br>
            <a:r>
              <a:rPr lang="en-US" b="1" dirty="0">
                <a:solidFill>
                  <a:srgbClr val="0070C0"/>
                </a:solidFill>
                <a:effectLst/>
                <a:latin typeface="Calibri" panose="020F0502020204030204" pitchFamily="34" charset="0"/>
                <a:ea typeface="Calibri" panose="020F0502020204030204" pitchFamily="34" charset="0"/>
              </a:rPr>
              <a:t>Per-grant proposed funding</a:t>
            </a:r>
            <a:r>
              <a:rPr lang="en-US" dirty="0">
                <a:solidFill>
                  <a:srgbClr val="0070C0"/>
                </a:solidFill>
                <a:effectLst/>
                <a:latin typeface="Calibri" panose="020F0502020204030204" pitchFamily="34" charset="0"/>
                <a:ea typeface="Calibri" panose="020F0502020204030204" pitchFamily="34" charset="0"/>
              </a:rPr>
              <a:t>: $250 to $5,000</a:t>
            </a:r>
            <a:br>
              <a:rPr lang="en-US"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br>
            <a:r>
              <a:rPr lang="en-US" b="1" dirty="0">
                <a:solidFill>
                  <a:srgbClr val="0070C0"/>
                </a:solidFill>
                <a:effectLst/>
                <a:latin typeface="Calibri" panose="020F0502020204030204" pitchFamily="34" charset="0"/>
                <a:ea typeface="Calibri" panose="020F0502020204030204" pitchFamily="34" charset="0"/>
              </a:rPr>
              <a:t>Application and funding cycle</a:t>
            </a:r>
            <a:r>
              <a:rPr lang="en-US" dirty="0">
                <a:solidFill>
                  <a:srgbClr val="0070C0"/>
                </a:solidFill>
                <a:effectLst/>
                <a:latin typeface="Calibri" panose="020F0502020204030204" pitchFamily="34" charset="0"/>
                <a:ea typeface="Calibri" panose="020F0502020204030204" pitchFamily="34" charset="0"/>
              </a:rPr>
              <a:t>: Rolling</a:t>
            </a:r>
          </a:p>
          <a:p>
            <a:pPr marL="0" indent="0">
              <a:buNone/>
            </a:pPr>
            <a:endParaRPr lang="en-US" sz="2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1"/>
            <a:r>
              <a:rPr lang="en-US" sz="2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Grants up to $5,000 per activity for an eligible entity to participate in defined and discrete activities. e.g. speaking on a workshop panel, service on working group or participation in other decision-making processes.</a:t>
            </a:r>
          </a:p>
          <a:p>
            <a:pPr lvl="1"/>
            <a:endParaRPr lang="en-US" sz="2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1"/>
            <a:r>
              <a:rPr lang="en-US" sz="2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Provides prompt payment for these discrete engagements. </a:t>
            </a:r>
          </a:p>
          <a:p>
            <a:pPr lvl="1"/>
            <a:endParaRPr lang="en-US" sz="2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1"/>
            <a:r>
              <a:rPr lang="en-US" sz="2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Applications may be accepted and on a rolling basis.</a:t>
            </a:r>
            <a:r>
              <a:rPr lang="en-US" sz="26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US" sz="2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Total funding for the Public Participation Grants portion of this program will be $1 million.   Method of distribution </a:t>
            </a:r>
            <a:r>
              <a:rPr lang="en-US" sz="2600" dirty="0">
                <a:solidFill>
                  <a:schemeClr val="tx1"/>
                </a:solidFill>
                <a:latin typeface="Calibri" panose="020F0502020204030204" pitchFamily="34" charset="0"/>
                <a:ea typeface="Calibri" panose="020F0502020204030204" pitchFamily="34" charset="0"/>
                <a:cs typeface="Times New Roman" panose="02020603050405020304" pitchFamily="18" charset="0"/>
              </a:rPr>
              <a:t>of</a:t>
            </a:r>
            <a:r>
              <a:rPr lang="en-US" sz="2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grants to be determined (example</a:t>
            </a:r>
            <a:r>
              <a:rPr lang="en-US" sz="2600" dirty="0">
                <a:solidFill>
                  <a:schemeClr val="tx1"/>
                </a:solidFill>
                <a:effectLst/>
                <a:latin typeface="Calibri" panose="020F0502020204030204" pitchFamily="34" charset="0"/>
                <a:ea typeface="Calibri" panose="020F0502020204030204" pitchFamily="34" charset="0"/>
              </a:rPr>
              <a:t> payments dispersed by completion of project activities identified in approved application). </a:t>
            </a:r>
          </a:p>
          <a:p>
            <a:pPr lvl="1"/>
            <a:endParaRPr lang="en-US" sz="2600" dirty="0">
              <a:solidFill>
                <a:schemeClr val="tx1"/>
              </a:solidFill>
              <a:effectLst/>
              <a:latin typeface="Calibri" panose="020F0502020204030204" pitchFamily="34" charset="0"/>
              <a:ea typeface="Calibri" panose="020F0502020204030204" pitchFamily="34" charset="0"/>
            </a:endParaRPr>
          </a:p>
          <a:p>
            <a:pPr lvl="1"/>
            <a:r>
              <a:rPr lang="en-US" sz="2600" dirty="0">
                <a:solidFill>
                  <a:schemeClr val="tx1"/>
                </a:solidFill>
                <a:latin typeface="Calibri" panose="020F0502020204030204" pitchFamily="34" charset="0"/>
                <a:ea typeface="Calibri" panose="020F0502020204030204" pitchFamily="34" charset="0"/>
                <a:cs typeface="Times New Roman" panose="02020603050405020304" pitchFamily="18" charset="0"/>
              </a:rPr>
              <a:t>A</a:t>
            </a:r>
            <a:r>
              <a:rPr lang="en-US" sz="2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nnual program cap and cap per organization to ensure even  distribution over time and fair  distribution across many organizations. </a:t>
            </a:r>
          </a:p>
          <a:p>
            <a:pPr lvl="1"/>
            <a:endParaRPr lang="en-US" sz="2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1"/>
            <a:r>
              <a:rPr lang="en-US" sz="2600" dirty="0">
                <a:solidFill>
                  <a:schemeClr val="tx1"/>
                </a:solidFill>
                <a:effectLst/>
                <a:latin typeface="Calibri" panose="020F0502020204030204" pitchFamily="34" charset="0"/>
                <a:ea typeface="Calibri" panose="020F0502020204030204" pitchFamily="34" charset="0"/>
              </a:rPr>
              <a:t>Awardees for these grants will not be eligible for I-Comp for the same activities. </a:t>
            </a:r>
          </a:p>
          <a:p>
            <a:pPr lvl="1"/>
            <a:endParaRPr lang="en-US" sz="2600" dirty="0">
              <a:solidFill>
                <a:schemeClr val="tx1"/>
              </a:solidFill>
              <a:latin typeface="Calibri" panose="020F0502020204030204" pitchFamily="34" charset="0"/>
              <a:ea typeface="Calibri" panose="020F0502020204030204" pitchFamily="34" charset="0"/>
            </a:endParaRPr>
          </a:p>
          <a:p>
            <a:pPr lvl="1"/>
            <a:r>
              <a:rPr lang="en-US" sz="2600" dirty="0">
                <a:solidFill>
                  <a:schemeClr val="tx1"/>
                </a:solidFill>
                <a:effectLst/>
                <a:latin typeface="Calibri" panose="020F0502020204030204" pitchFamily="34" charset="0"/>
                <a:ea typeface="Calibri" panose="020F0502020204030204" pitchFamily="34" charset="0"/>
              </a:rPr>
              <a:t>Similar to the I-Comp program, successful applicants will be expected to demonstrate that they will bring a unique contribution that is beneficial to ratepayers.</a:t>
            </a:r>
            <a:endParaRPr lang="en-US" sz="2600" dirty="0">
              <a:solidFill>
                <a:schemeClr val="tx1"/>
              </a:solidFill>
            </a:endParaRPr>
          </a:p>
        </p:txBody>
      </p:sp>
      <p:sp>
        <p:nvSpPr>
          <p:cNvPr id="4" name="TextBox 3">
            <a:extLst>
              <a:ext uri="{FF2B5EF4-FFF2-40B4-BE49-F238E27FC236}">
                <a16:creationId xmlns:a16="http://schemas.microsoft.com/office/drawing/2014/main" id="{1EB0E481-3370-99D4-283C-F00ADE4D65D6}"/>
              </a:ext>
            </a:extLst>
          </p:cNvPr>
          <p:cNvSpPr txBox="1"/>
          <p:nvPr/>
        </p:nvSpPr>
        <p:spPr>
          <a:xfrm>
            <a:off x="2024743" y="6085505"/>
            <a:ext cx="7725747" cy="461665"/>
          </a:xfrm>
          <a:prstGeom prst="rect">
            <a:avLst/>
          </a:prstGeom>
          <a:noFill/>
        </p:spPr>
        <p:txBody>
          <a:bodyPr wrap="square" rtlCol="0">
            <a:spAutoFit/>
          </a:bodyPr>
          <a:lstStyle/>
          <a:p>
            <a:pPr marL="0" marR="0" algn="ctr">
              <a:spcBef>
                <a:spcPts val="0"/>
              </a:spcBef>
              <a:spcAft>
                <a:spcPts val="0"/>
              </a:spcAft>
              <a:tabLst>
                <a:tab pos="2971800" algn="ctr"/>
                <a:tab pos="5943600" algn="r"/>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DISCUSSION DRAFT ONLY  </a:t>
            </a:r>
          </a:p>
          <a:p>
            <a:pPr marL="0" marR="0" algn="ctr">
              <a:spcBef>
                <a:spcPts val="0"/>
              </a:spcBef>
              <a:spcAft>
                <a:spcPts val="0"/>
              </a:spcAft>
              <a:tabLst>
                <a:tab pos="2971800" algn="ctr"/>
                <a:tab pos="5943600" algn="r"/>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Final plan subject to Commissioner approval.</a:t>
            </a:r>
          </a:p>
        </p:txBody>
      </p:sp>
    </p:spTree>
    <p:extLst>
      <p:ext uri="{BB962C8B-B14F-4D97-AF65-F5344CB8AC3E}">
        <p14:creationId xmlns:p14="http://schemas.microsoft.com/office/powerpoint/2010/main" val="21444700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DAA7251-769A-475B-A45B-5AB8DF84CCFF}"/>
              </a:ext>
            </a:extLst>
          </p:cNvPr>
          <p:cNvSpPr>
            <a:spLocks noGrp="1"/>
          </p:cNvSpPr>
          <p:nvPr>
            <p:ph type="title"/>
          </p:nvPr>
        </p:nvSpPr>
        <p:spPr>
          <a:xfrm>
            <a:off x="609600" y="270589"/>
            <a:ext cx="10972800" cy="457200"/>
          </a:xfrm>
        </p:spPr>
        <p:txBody>
          <a:bodyPr>
            <a:normAutofit fontScale="90000"/>
          </a:bodyPr>
          <a:lstStyle/>
          <a:p>
            <a:pPr algn="ctr"/>
            <a:r>
              <a:rPr lang="en-US" dirty="0">
                <a:solidFill>
                  <a:schemeClr val="bg2">
                    <a:lumMod val="50000"/>
                  </a:schemeClr>
                </a:solidFill>
              </a:rPr>
              <a:t>Equity , Engagement and Education Grants:</a:t>
            </a:r>
            <a:endParaRPr lang="en-US" dirty="0">
              <a:solidFill>
                <a:srgbClr val="FF9900"/>
              </a:solidFill>
            </a:endParaRPr>
          </a:p>
        </p:txBody>
      </p:sp>
      <p:sp>
        <p:nvSpPr>
          <p:cNvPr id="6" name="Content Placeholder 5">
            <a:extLst>
              <a:ext uri="{FF2B5EF4-FFF2-40B4-BE49-F238E27FC236}">
                <a16:creationId xmlns:a16="http://schemas.microsoft.com/office/drawing/2014/main" id="{F324DB2C-D274-46B8-8D04-E2A3D2DBDF17}"/>
              </a:ext>
            </a:extLst>
          </p:cNvPr>
          <p:cNvSpPr>
            <a:spLocks noGrp="1"/>
          </p:cNvSpPr>
          <p:nvPr>
            <p:ph idx="1"/>
          </p:nvPr>
        </p:nvSpPr>
        <p:spPr>
          <a:xfrm>
            <a:off x="513184" y="857361"/>
            <a:ext cx="11069216" cy="5604772"/>
          </a:xfrm>
        </p:spPr>
        <p:txBody>
          <a:bodyPr>
            <a:normAutofit/>
          </a:bodyPr>
          <a:lstStyle/>
          <a:p>
            <a:pPr marL="0" indent="0">
              <a:lnSpc>
                <a:spcPct val="107000"/>
              </a:lnSpc>
              <a:spcBef>
                <a:spcPts val="0"/>
              </a:spcBef>
              <a:buNone/>
            </a:pPr>
            <a:r>
              <a:rPr lang="en-US" sz="2200" b="1"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Total proposed funding</a:t>
            </a:r>
            <a:r>
              <a:rPr lang="en-US" sz="220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$4,000,000</a:t>
            </a:r>
            <a:endParaRPr lang="en-US" sz="2200" dirty="0">
              <a:solidFill>
                <a:srgbClr val="0070C0"/>
              </a:solidFill>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Bef>
                <a:spcPts val="0"/>
              </a:spcBef>
              <a:buNone/>
            </a:pPr>
            <a:r>
              <a:rPr lang="en-US" sz="2200" b="1"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Per-grant proposed funding</a:t>
            </a:r>
            <a:r>
              <a:rPr lang="en-US" sz="220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$5,000 to $100,000</a:t>
            </a:r>
            <a:endParaRPr lang="en-US" sz="22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800"/>
              </a:spcAft>
              <a:buNone/>
            </a:pPr>
            <a:r>
              <a:rPr lang="en-US" sz="2200" b="1"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Application and funding cycle</a:t>
            </a:r>
            <a:r>
              <a:rPr lang="en-US" sz="220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Awards in Summer of 2023 and Summer of 2024</a:t>
            </a:r>
          </a:p>
          <a:p>
            <a:pPr lvl="1"/>
            <a:r>
              <a:rPr lang="en-US" sz="2400" dirty="0">
                <a:solidFill>
                  <a:schemeClr val="tx1"/>
                </a:solidFill>
                <a:effectLst/>
                <a:latin typeface="Calibri" panose="020F0502020204030204" pitchFamily="34" charset="0"/>
                <a:ea typeface="Calibri" panose="020F0502020204030204" pitchFamily="34" charset="0"/>
              </a:rPr>
              <a:t>This program will provide grants up to $100,000 for the purposes of building CBO, Tribal, and community capacity to understand and engage with CPUC decision-making processes. </a:t>
            </a:r>
          </a:p>
          <a:p>
            <a:pPr lvl="1"/>
            <a:endParaRPr lang="en-US" sz="2400" dirty="0">
              <a:solidFill>
                <a:schemeClr val="tx1"/>
              </a:solidFill>
              <a:effectLst/>
              <a:latin typeface="Calibri" panose="020F0502020204030204" pitchFamily="34" charset="0"/>
              <a:ea typeface="Calibri" panose="020F0502020204030204" pitchFamily="34" charset="0"/>
            </a:endParaRPr>
          </a:p>
          <a:p>
            <a:pPr lvl="1"/>
            <a:r>
              <a:rPr lang="en-US" sz="24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Activities in this category may include hiring consultants or technical experts, community engagement and outreach related to CPUC proceedings, education, training and curriculum development, and partnership and coalition development.</a:t>
            </a:r>
          </a:p>
          <a:p>
            <a:pPr lvl="1"/>
            <a:endParaRPr lang="en-US" sz="24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lvl="1"/>
            <a:r>
              <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Method of distribution of grants to be determined (example</a:t>
            </a:r>
            <a:r>
              <a:rPr lang="en-US" sz="2400" dirty="0">
                <a:solidFill>
                  <a:schemeClr val="tx1"/>
                </a:solidFill>
                <a:effectLst/>
                <a:latin typeface="Calibri" panose="020F0502020204030204" pitchFamily="34" charset="0"/>
                <a:ea typeface="Calibri" panose="020F0502020204030204" pitchFamily="34" charset="0"/>
              </a:rPr>
              <a:t> payments dispersed by completion of project milestones identified in approved application</a:t>
            </a:r>
            <a:r>
              <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lang="en-US" sz="2400" dirty="0">
              <a:solidFill>
                <a:schemeClr val="tx1"/>
              </a:solidFill>
            </a:endParaRPr>
          </a:p>
        </p:txBody>
      </p:sp>
      <p:sp>
        <p:nvSpPr>
          <p:cNvPr id="2" name="TextBox 1">
            <a:extLst>
              <a:ext uri="{FF2B5EF4-FFF2-40B4-BE49-F238E27FC236}">
                <a16:creationId xmlns:a16="http://schemas.microsoft.com/office/drawing/2014/main" id="{88BAFFCF-2E53-FBED-ED96-0EB2008BC3CF}"/>
              </a:ext>
            </a:extLst>
          </p:cNvPr>
          <p:cNvSpPr txBox="1"/>
          <p:nvPr/>
        </p:nvSpPr>
        <p:spPr>
          <a:xfrm>
            <a:off x="1017037" y="6231301"/>
            <a:ext cx="8780106" cy="461665"/>
          </a:xfrm>
          <a:prstGeom prst="rect">
            <a:avLst/>
          </a:prstGeom>
          <a:noFill/>
        </p:spPr>
        <p:txBody>
          <a:bodyPr wrap="square" rtlCol="0">
            <a:spAutoFit/>
          </a:bodyPr>
          <a:lstStyle/>
          <a:p>
            <a:pPr marL="0" marR="0" algn="ctr">
              <a:spcBef>
                <a:spcPts val="0"/>
              </a:spcBef>
              <a:spcAft>
                <a:spcPts val="0"/>
              </a:spcAft>
              <a:tabLst>
                <a:tab pos="2971800" algn="ctr"/>
                <a:tab pos="5943600" algn="r"/>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DISCUSSION DRAFT ONLY  </a:t>
            </a:r>
          </a:p>
          <a:p>
            <a:pPr marL="0" marR="0" algn="ctr">
              <a:spcBef>
                <a:spcPts val="0"/>
              </a:spcBef>
              <a:spcAft>
                <a:spcPts val="0"/>
              </a:spcAft>
              <a:tabLst>
                <a:tab pos="2971800" algn="ctr"/>
                <a:tab pos="5943600" algn="r"/>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Final plan subject to Commissioner approval</a:t>
            </a:r>
            <a:endParaRPr lang="en-US" sz="1200" dirty="0"/>
          </a:p>
        </p:txBody>
      </p:sp>
    </p:spTree>
    <p:extLst>
      <p:ext uri="{BB962C8B-B14F-4D97-AF65-F5344CB8AC3E}">
        <p14:creationId xmlns:p14="http://schemas.microsoft.com/office/powerpoint/2010/main" val="3649654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DAA7251-769A-475B-A45B-5AB8DF84CCFF}"/>
              </a:ext>
            </a:extLst>
          </p:cNvPr>
          <p:cNvSpPr>
            <a:spLocks noGrp="1"/>
          </p:cNvSpPr>
          <p:nvPr>
            <p:ph type="title"/>
          </p:nvPr>
        </p:nvSpPr>
        <p:spPr>
          <a:xfrm>
            <a:off x="609600" y="270589"/>
            <a:ext cx="10972800" cy="457200"/>
          </a:xfrm>
        </p:spPr>
        <p:txBody>
          <a:bodyPr>
            <a:normAutofit fontScale="90000"/>
          </a:bodyPr>
          <a:lstStyle/>
          <a:p>
            <a:pPr algn="ctr"/>
            <a:r>
              <a:rPr lang="en-US" dirty="0">
                <a:solidFill>
                  <a:schemeClr val="bg2">
                    <a:lumMod val="50000"/>
                  </a:schemeClr>
                </a:solidFill>
              </a:rPr>
              <a:t>Clean Energy Access and Initiatives Grants:</a:t>
            </a:r>
            <a:endParaRPr lang="en-US" dirty="0">
              <a:solidFill>
                <a:srgbClr val="FF9900"/>
              </a:solidFill>
            </a:endParaRPr>
          </a:p>
        </p:txBody>
      </p:sp>
      <p:sp>
        <p:nvSpPr>
          <p:cNvPr id="6" name="Content Placeholder 5">
            <a:extLst>
              <a:ext uri="{FF2B5EF4-FFF2-40B4-BE49-F238E27FC236}">
                <a16:creationId xmlns:a16="http://schemas.microsoft.com/office/drawing/2014/main" id="{F324DB2C-D274-46B8-8D04-E2A3D2DBDF17}"/>
              </a:ext>
            </a:extLst>
          </p:cNvPr>
          <p:cNvSpPr>
            <a:spLocks noGrp="1"/>
          </p:cNvSpPr>
          <p:nvPr>
            <p:ph idx="1"/>
          </p:nvPr>
        </p:nvSpPr>
        <p:spPr>
          <a:xfrm>
            <a:off x="513184" y="727789"/>
            <a:ext cx="11069216" cy="5474145"/>
          </a:xfrm>
        </p:spPr>
        <p:txBody>
          <a:bodyPr>
            <a:normAutofit fontScale="92500" lnSpcReduction="20000"/>
          </a:bodyPr>
          <a:lstStyle/>
          <a:p>
            <a:pPr marL="0" marR="0" indent="0">
              <a:lnSpc>
                <a:spcPct val="107000"/>
              </a:lnSpc>
              <a:spcBef>
                <a:spcPts val="0"/>
              </a:spcBef>
              <a:spcAft>
                <a:spcPts val="0"/>
              </a:spcAft>
              <a:buNone/>
            </a:pPr>
            <a:r>
              <a:rPr lang="en-US" sz="2000" b="1"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Total proposed funding</a:t>
            </a:r>
            <a:r>
              <a:rPr lang="en-US" sz="200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$23,500,000</a:t>
            </a:r>
            <a:br>
              <a:rPr lang="en-US"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br>
            <a:r>
              <a:rPr lang="en-US" sz="2000" b="1"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Per-grant proposed funding</a:t>
            </a:r>
            <a:r>
              <a:rPr lang="en-US" sz="200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$100,000 to $1,250,000</a:t>
            </a:r>
            <a:endParaRPr lang="en-US" sz="2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0"/>
              </a:spcAft>
              <a:buNone/>
            </a:pPr>
            <a:r>
              <a:rPr lang="en-US" sz="2000" b="1"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Application and funding cycle</a:t>
            </a:r>
            <a:r>
              <a:rPr lang="en-US" sz="200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Awards in Summer of 2023 and Summer of 2024</a:t>
            </a:r>
          </a:p>
          <a:p>
            <a:pPr marL="0" marR="0" indent="0">
              <a:lnSpc>
                <a:spcPct val="107000"/>
              </a:lnSpc>
              <a:spcBef>
                <a:spcPts val="0"/>
              </a:spcBef>
              <a:spcAft>
                <a:spcPts val="0"/>
              </a:spcAft>
              <a:buNone/>
            </a:pPr>
            <a:endParaRPr lang="en-US"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1"/>
            <a:r>
              <a:rPr lang="en-US" dirty="0">
                <a:solidFill>
                  <a:schemeClr val="tx1"/>
                </a:solidFill>
                <a:effectLst/>
                <a:latin typeface="Calibri" panose="020F0502020204030204" pitchFamily="34" charset="0"/>
                <a:ea typeface="Calibri" panose="020F0502020204030204" pitchFamily="34" charset="0"/>
              </a:rPr>
              <a:t>This program will provide grants up to $1.25 million for the purpose of developing equity initiatives and clean energy access opportunities for eligible applicants</a:t>
            </a:r>
          </a:p>
          <a:p>
            <a:pPr marL="339725" lvl="1" indent="0">
              <a:buNone/>
            </a:pPr>
            <a:r>
              <a:rPr lang="en-US" dirty="0">
                <a:solidFill>
                  <a:schemeClr val="tx1"/>
                </a:solidFill>
                <a:effectLst/>
                <a:latin typeface="Calibri" panose="020F0502020204030204" pitchFamily="34" charset="0"/>
                <a:ea typeface="Calibri" panose="020F0502020204030204" pitchFamily="34" charset="0"/>
              </a:rPr>
              <a:t> </a:t>
            </a:r>
          </a:p>
          <a:p>
            <a:pPr lvl="1"/>
            <a:r>
              <a:rPr lang="en-US" dirty="0">
                <a:solidFill>
                  <a:schemeClr val="tx1"/>
                </a:solidFill>
                <a:effectLst/>
                <a:latin typeface="Calibri" panose="020F0502020204030204" pitchFamily="34" charset="0"/>
                <a:ea typeface="Calibri" panose="020F0502020204030204" pitchFamily="34" charset="0"/>
                <a:cs typeface="Calibri" panose="020F0502020204030204" pitchFamily="34" charset="0"/>
              </a:rPr>
              <a:t>Examples of potential projects include: </a:t>
            </a:r>
          </a:p>
          <a:p>
            <a:pPr lvl="2">
              <a:buFont typeface="Courier New" panose="02070309020205020404" pitchFamily="49" charset="0"/>
              <a:buChar char="o"/>
            </a:pPr>
            <a:r>
              <a:rPr lang="en-US" sz="2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Projects that develop community led solutions to climate change mitigation, adaption, and resilience challenges that can be carried out in partnership with a utility</a:t>
            </a:r>
          </a:p>
          <a:p>
            <a:pPr lvl="2">
              <a:buFont typeface="Courier New" panose="02070309020205020404" pitchFamily="49" charset="0"/>
              <a:buChar char="o"/>
            </a:pPr>
            <a:r>
              <a:rPr lang="en-US" sz="2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Projects that cooperatively develop distributed energy resource projects</a:t>
            </a:r>
          </a:p>
          <a:p>
            <a:pPr lvl="2">
              <a:buFont typeface="Courier New" panose="02070309020205020404" pitchFamily="49" charset="0"/>
              <a:buChar char="o"/>
            </a:pPr>
            <a:r>
              <a:rPr lang="en-US" sz="2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Community needs assessments that can be used to inform CPUC decision-making and improved on the delivery of current programs; Community-led data collection and analysis </a:t>
            </a:r>
            <a:endParaRPr lang="en-US"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2">
              <a:buFont typeface="Courier New" panose="02070309020205020404" pitchFamily="49" charset="0"/>
              <a:buChar char="o"/>
            </a:pPr>
            <a:r>
              <a:rPr lang="en-US" sz="2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Programs that improve awareness, participation and enrollment in existing clean energy programs;</a:t>
            </a:r>
          </a:p>
          <a:p>
            <a:pPr lvl="2">
              <a:buFont typeface="Courier New" panose="02070309020205020404" pitchFamily="49" charset="0"/>
              <a:buChar char="o"/>
            </a:pPr>
            <a:r>
              <a:rPr lang="en-US" sz="22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r>
              <a:rPr lang="en-US" sz="2200" dirty="0">
                <a:solidFill>
                  <a:schemeClr val="tx1"/>
                </a:solidFill>
                <a:effectLst/>
                <a:latin typeface="Calibri" panose="020F0502020204030204" pitchFamily="34" charset="0"/>
                <a:ea typeface="Calibri" panose="020F0502020204030204" pitchFamily="34" charset="0"/>
              </a:rPr>
              <a:t>Projects that improve the affordability of utility services for the communities as well as provide local economic opportunities or technical project implementation; etc.</a:t>
            </a:r>
          </a:p>
          <a:p>
            <a:pPr lvl="2">
              <a:buFont typeface="Courier New" panose="02070309020205020404" pitchFamily="49" charset="0"/>
              <a:buChar char="o"/>
            </a:pPr>
            <a:endParaRPr lang="en-US" sz="22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lvl="1"/>
            <a:r>
              <a:rPr lang="en-US" dirty="0">
                <a:solidFill>
                  <a:schemeClr val="tx1"/>
                </a:solidFill>
                <a:effectLst/>
                <a:latin typeface="Calibri" panose="020F0502020204030204" pitchFamily="34" charset="0"/>
                <a:ea typeface="Calibri" panose="020F0502020204030204" pitchFamily="34" charset="0"/>
                <a:cs typeface="Calibri" panose="020F0502020204030204" pitchFamily="34" charset="0"/>
              </a:rPr>
              <a:t>Method of distribution of grants to be determined (example monthly disbursements or payments dispersed by completion of project milestones identified in approved application). </a:t>
            </a:r>
            <a:endParaRPr lang="en-US"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12DCF13D-30F6-E4F0-6A8E-8F9B344240F0}"/>
              </a:ext>
            </a:extLst>
          </p:cNvPr>
          <p:cNvSpPr txBox="1"/>
          <p:nvPr/>
        </p:nvSpPr>
        <p:spPr>
          <a:xfrm>
            <a:off x="2782078" y="6160145"/>
            <a:ext cx="5654351" cy="461665"/>
          </a:xfrm>
          <a:prstGeom prst="rect">
            <a:avLst/>
          </a:prstGeom>
          <a:noFill/>
        </p:spPr>
        <p:txBody>
          <a:bodyPr wrap="square" rtlCol="0">
            <a:spAutoFit/>
          </a:bodyPr>
          <a:lstStyle/>
          <a:p>
            <a:pPr marL="0" marR="0" algn="ctr">
              <a:spcBef>
                <a:spcPts val="0"/>
              </a:spcBef>
              <a:spcAft>
                <a:spcPts val="0"/>
              </a:spcAft>
              <a:tabLst>
                <a:tab pos="2971800" algn="ctr"/>
                <a:tab pos="5943600" algn="r"/>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DISCUSSION DRAFT ONLY  </a:t>
            </a:r>
          </a:p>
          <a:p>
            <a:pPr marL="0" marR="0" algn="ctr">
              <a:spcBef>
                <a:spcPts val="0"/>
              </a:spcBef>
              <a:spcAft>
                <a:spcPts val="0"/>
              </a:spcAft>
              <a:tabLst>
                <a:tab pos="2971800" algn="ctr"/>
                <a:tab pos="5943600" algn="r"/>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Final plan subject to Commissioner approval.</a:t>
            </a:r>
            <a:endParaRPr lang="en-US" sz="1200" dirty="0"/>
          </a:p>
        </p:txBody>
      </p:sp>
    </p:spTree>
    <p:extLst>
      <p:ext uri="{BB962C8B-B14F-4D97-AF65-F5344CB8AC3E}">
        <p14:creationId xmlns:p14="http://schemas.microsoft.com/office/powerpoint/2010/main" val="3396861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DAA7251-769A-475B-A45B-5AB8DF84CCFF}"/>
              </a:ext>
            </a:extLst>
          </p:cNvPr>
          <p:cNvSpPr>
            <a:spLocks noGrp="1"/>
          </p:cNvSpPr>
          <p:nvPr>
            <p:ph type="title"/>
          </p:nvPr>
        </p:nvSpPr>
        <p:spPr>
          <a:xfrm>
            <a:off x="609600" y="365125"/>
            <a:ext cx="10972800" cy="362663"/>
          </a:xfrm>
        </p:spPr>
        <p:txBody>
          <a:bodyPr>
            <a:normAutofit fontScale="90000"/>
          </a:bodyPr>
          <a:lstStyle/>
          <a:p>
            <a:pPr algn="ctr"/>
            <a:r>
              <a:rPr lang="en-US" dirty="0">
                <a:solidFill>
                  <a:schemeClr val="bg2">
                    <a:lumMod val="50000"/>
                  </a:schemeClr>
                </a:solidFill>
              </a:rPr>
              <a:t> Project Logistics:</a:t>
            </a:r>
          </a:p>
        </p:txBody>
      </p:sp>
      <p:sp>
        <p:nvSpPr>
          <p:cNvPr id="6" name="Content Placeholder 5">
            <a:extLst>
              <a:ext uri="{FF2B5EF4-FFF2-40B4-BE49-F238E27FC236}">
                <a16:creationId xmlns:a16="http://schemas.microsoft.com/office/drawing/2014/main" id="{F324DB2C-D274-46B8-8D04-E2A3D2DBDF17}"/>
              </a:ext>
            </a:extLst>
          </p:cNvPr>
          <p:cNvSpPr>
            <a:spLocks noGrp="1"/>
          </p:cNvSpPr>
          <p:nvPr>
            <p:ph idx="1"/>
          </p:nvPr>
        </p:nvSpPr>
        <p:spPr>
          <a:xfrm>
            <a:off x="513184" y="691927"/>
            <a:ext cx="11069216" cy="5474145"/>
          </a:xfrm>
        </p:spPr>
        <p:txBody>
          <a:bodyPr>
            <a:normAutofit fontScale="92500"/>
          </a:bodyPr>
          <a:lstStyle/>
          <a:p>
            <a:pPr marL="0" indent="0">
              <a:lnSpc>
                <a:spcPct val="107000"/>
              </a:lnSpc>
              <a:spcBef>
                <a:spcPts val="0"/>
              </a:spcBef>
              <a:buNone/>
            </a:pPr>
            <a:r>
              <a:rPr lang="en-US" sz="2000" b="1"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a:t>
            </a:r>
            <a:r>
              <a:rPr lang="en-US" sz="2600" b="1" dirty="0">
                <a:solidFill>
                  <a:srgbClr val="0070C0"/>
                </a:solidFill>
                <a:effectLst/>
                <a:latin typeface="Calibri" panose="020F0502020204030204" pitchFamily="34" charset="0"/>
                <a:ea typeface="Calibri" panose="020F0502020204030204" pitchFamily="34" charset="0"/>
              </a:rPr>
              <a:t>Program Development</a:t>
            </a:r>
            <a:r>
              <a:rPr lang="en-US" sz="2600" dirty="0">
                <a:solidFill>
                  <a:srgbClr val="0070C0"/>
                </a:solidFill>
                <a:effectLst/>
                <a:latin typeface="Calibri" panose="020F0502020204030204" pitchFamily="34" charset="0"/>
                <a:ea typeface="Calibri" panose="020F0502020204030204" pitchFamily="34" charset="0"/>
              </a:rPr>
              <a:t>: </a:t>
            </a:r>
          </a:p>
          <a:p>
            <a:pPr lvl="1"/>
            <a:r>
              <a:rPr lang="en-US" sz="2400" dirty="0">
                <a:solidFill>
                  <a:schemeClr val="tx1"/>
                </a:solidFill>
                <a:effectLst/>
                <a:latin typeface="Calibri" panose="020F0502020204030204" pitchFamily="34" charset="0"/>
                <a:ea typeface="Calibri" panose="020F0502020204030204" pitchFamily="34" charset="0"/>
              </a:rPr>
              <a:t>Initial design phase, program details to be determined based on stakeholder feedback, subject to approval by commissioners.</a:t>
            </a:r>
          </a:p>
          <a:p>
            <a:pPr lvl="1"/>
            <a:r>
              <a:rPr lang="en-US" sz="2400" dirty="0">
                <a:solidFill>
                  <a:schemeClr val="tx1"/>
                </a:solidFill>
                <a:effectLst/>
                <a:latin typeface="Calibri" panose="020F0502020204030204" pitchFamily="34" charset="0"/>
                <a:ea typeface="Calibri" panose="020F0502020204030204" pitchFamily="34" charset="0"/>
              </a:rPr>
              <a:t>Collaboration with internal industry divisions will be essential to developing the grant program.</a:t>
            </a:r>
          </a:p>
          <a:p>
            <a:pPr lvl="1"/>
            <a:r>
              <a:rPr lang="en-US" sz="2400" dirty="0">
                <a:solidFill>
                  <a:schemeClr val="tx1"/>
                </a:solidFill>
                <a:effectLst/>
                <a:latin typeface="Calibri" panose="020F0502020204030204" pitchFamily="34" charset="0"/>
                <a:ea typeface="Calibri" panose="020F0502020204030204" pitchFamily="34" charset="0"/>
              </a:rPr>
              <a:t> Feedback from external stakeholders will inform the design of the grant program, and the success of the program will depend on robust participation from CBOs.</a:t>
            </a:r>
          </a:p>
          <a:p>
            <a:pPr lvl="2"/>
            <a:endParaRPr lang="en-US" sz="2200" dirty="0">
              <a:solidFill>
                <a:schemeClr val="tx1"/>
              </a:solidFill>
            </a:endParaRPr>
          </a:p>
          <a:p>
            <a:pPr marL="0" marR="0" indent="0">
              <a:lnSpc>
                <a:spcPct val="107000"/>
              </a:lnSpc>
              <a:spcBef>
                <a:spcPts val="0"/>
              </a:spcBef>
              <a:spcAft>
                <a:spcPts val="800"/>
              </a:spcAft>
              <a:buNone/>
            </a:pPr>
            <a:r>
              <a:rPr lang="en-US" sz="2600" b="1"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Program Staffing: </a:t>
            </a:r>
          </a:p>
          <a:p>
            <a:pPr lvl="1"/>
            <a:r>
              <a:rPr lang="en-US" dirty="0">
                <a:solidFill>
                  <a:srgbClr val="000000"/>
                </a:solidFill>
                <a:effectLst/>
                <a:latin typeface="Calibri" panose="020F0502020204030204" pitchFamily="34" charset="0"/>
                <a:ea typeface="Times New Roman" panose="02020603050405020304" pitchFamily="18" charset="0"/>
              </a:rPr>
              <a:t>Staffing needs will be supported by a budget limited to 5% of the overall funds, not to exceed $1.5 million.  Funding could be used for the hiring of temporary staff and/or consultants to assist in the operations of the program and procuring the technical infrastructure to manage the project. </a:t>
            </a:r>
            <a:endParaRPr lang="en-US"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p>
            <a:pPr marL="0" marR="0" indent="0">
              <a:spcBef>
                <a:spcPts val="0"/>
              </a:spcBef>
              <a:spcAft>
                <a:spcPts val="0"/>
              </a:spcAft>
              <a:buNone/>
            </a:pPr>
            <a:endParaRPr lang="en-US" sz="22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marR="0" indent="0">
              <a:spcBef>
                <a:spcPts val="0"/>
              </a:spcBef>
              <a:spcAft>
                <a:spcPts val="0"/>
              </a:spcAft>
              <a:buNone/>
            </a:pPr>
            <a:r>
              <a:rPr lang="en-US" sz="2600" b="1" dirty="0">
                <a:solidFill>
                  <a:srgbClr val="0070C0"/>
                </a:solidFill>
                <a:effectLst/>
                <a:latin typeface="Calibri" panose="020F0502020204030204" pitchFamily="34" charset="0"/>
                <a:ea typeface="Calibri" panose="020F0502020204030204" pitchFamily="34" charset="0"/>
              </a:rPr>
              <a:t>Performance:</a:t>
            </a:r>
          </a:p>
          <a:p>
            <a:pPr lvl="1">
              <a:spcBef>
                <a:spcPts val="0"/>
              </a:spcBef>
            </a:pPr>
            <a:r>
              <a:rPr lang="en-US" dirty="0">
                <a:solidFill>
                  <a:schemeClr val="tx1"/>
                </a:solidFill>
                <a:latin typeface="Calibri" panose="020F0502020204030204" pitchFamily="34" charset="0"/>
                <a:ea typeface="Calibri" panose="020F0502020204030204" pitchFamily="34" charset="0"/>
              </a:rPr>
              <a:t>Performance </a:t>
            </a:r>
            <a:r>
              <a:rPr lang="en-US" dirty="0">
                <a:solidFill>
                  <a:schemeClr val="tx1"/>
                </a:solidFill>
                <a:effectLst/>
                <a:latin typeface="Calibri" panose="020F0502020204030204" pitchFamily="34" charset="0"/>
                <a:ea typeface="Calibri" panose="020F0502020204030204" pitchFamily="34" charset="0"/>
              </a:rPr>
              <a:t>reporting metrics for CBOs should include operational reporting </a:t>
            </a:r>
            <a:r>
              <a:rPr lang="en-US"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(potentially including program activities, budget, invoice, etc.), and program metrics</a:t>
            </a:r>
          </a:p>
          <a:p>
            <a:pPr lvl="1"/>
            <a:endParaRPr lang="en-US" dirty="0"/>
          </a:p>
        </p:txBody>
      </p:sp>
      <p:sp>
        <p:nvSpPr>
          <p:cNvPr id="2" name="TextBox 1">
            <a:extLst>
              <a:ext uri="{FF2B5EF4-FFF2-40B4-BE49-F238E27FC236}">
                <a16:creationId xmlns:a16="http://schemas.microsoft.com/office/drawing/2014/main" id="{F6D6FB1E-12DE-734A-D44C-CE78302AB5FE}"/>
              </a:ext>
            </a:extLst>
          </p:cNvPr>
          <p:cNvSpPr txBox="1"/>
          <p:nvPr/>
        </p:nvSpPr>
        <p:spPr>
          <a:xfrm>
            <a:off x="3267269" y="6262042"/>
            <a:ext cx="5561045" cy="461665"/>
          </a:xfrm>
          <a:prstGeom prst="rect">
            <a:avLst/>
          </a:prstGeom>
          <a:noFill/>
        </p:spPr>
        <p:txBody>
          <a:bodyPr wrap="square" rtlCol="0">
            <a:spAutoFit/>
          </a:bodyPr>
          <a:lstStyle/>
          <a:p>
            <a:pPr marL="0" marR="0" algn="ctr">
              <a:spcBef>
                <a:spcPts val="0"/>
              </a:spcBef>
              <a:spcAft>
                <a:spcPts val="0"/>
              </a:spcAft>
              <a:tabLst>
                <a:tab pos="2971800" algn="ctr"/>
                <a:tab pos="5943600" algn="r"/>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DISCUSSION DRAFT ONLY  </a:t>
            </a:r>
          </a:p>
          <a:p>
            <a:pPr marL="0" marR="0" algn="ctr">
              <a:spcBef>
                <a:spcPts val="0"/>
              </a:spcBef>
              <a:spcAft>
                <a:spcPts val="0"/>
              </a:spcAft>
              <a:tabLst>
                <a:tab pos="2971800" algn="ctr"/>
                <a:tab pos="5943600" algn="r"/>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Final plan subject to Commissioner approval.</a:t>
            </a:r>
            <a:endParaRPr lang="en-US" sz="1200" dirty="0"/>
          </a:p>
        </p:txBody>
      </p:sp>
    </p:spTree>
    <p:extLst>
      <p:ext uri="{BB962C8B-B14F-4D97-AF65-F5344CB8AC3E}">
        <p14:creationId xmlns:p14="http://schemas.microsoft.com/office/powerpoint/2010/main" val="38782670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DAA7251-769A-475B-A45B-5AB8DF84CCFF}"/>
              </a:ext>
            </a:extLst>
          </p:cNvPr>
          <p:cNvSpPr>
            <a:spLocks noGrp="1"/>
          </p:cNvSpPr>
          <p:nvPr>
            <p:ph type="title"/>
          </p:nvPr>
        </p:nvSpPr>
        <p:spPr>
          <a:xfrm>
            <a:off x="609600" y="365125"/>
            <a:ext cx="10972800" cy="614589"/>
          </a:xfrm>
        </p:spPr>
        <p:txBody>
          <a:bodyPr>
            <a:normAutofit/>
          </a:bodyPr>
          <a:lstStyle/>
          <a:p>
            <a:pPr algn="ctr"/>
            <a:r>
              <a:rPr lang="en-US" dirty="0">
                <a:solidFill>
                  <a:schemeClr val="bg2">
                    <a:lumMod val="50000"/>
                  </a:schemeClr>
                </a:solidFill>
              </a:rPr>
              <a:t> Eligible Applicants :</a:t>
            </a:r>
          </a:p>
        </p:txBody>
      </p:sp>
      <p:sp>
        <p:nvSpPr>
          <p:cNvPr id="6" name="Content Placeholder 5">
            <a:extLst>
              <a:ext uri="{FF2B5EF4-FFF2-40B4-BE49-F238E27FC236}">
                <a16:creationId xmlns:a16="http://schemas.microsoft.com/office/drawing/2014/main" id="{F324DB2C-D274-46B8-8D04-E2A3D2DBDF17}"/>
              </a:ext>
            </a:extLst>
          </p:cNvPr>
          <p:cNvSpPr>
            <a:spLocks noGrp="1"/>
          </p:cNvSpPr>
          <p:nvPr>
            <p:ph idx="1"/>
          </p:nvPr>
        </p:nvSpPr>
        <p:spPr>
          <a:xfrm>
            <a:off x="513183" y="1251024"/>
            <a:ext cx="11069216" cy="5474145"/>
          </a:xfrm>
        </p:spPr>
        <p:txBody>
          <a:bodyPr>
            <a:normAutofit/>
          </a:bodyPr>
          <a:lstStyle/>
          <a:p>
            <a:pPr marL="0" marR="0" indent="0">
              <a:lnSpc>
                <a:spcPct val="107000"/>
              </a:lnSpc>
              <a:spcBef>
                <a:spcPts val="0"/>
              </a:spcBef>
              <a:spcAft>
                <a:spcPts val="800"/>
              </a:spcAft>
              <a:buNone/>
            </a:pPr>
            <a:r>
              <a:rPr lang="en-US" sz="1800" dirty="0">
                <a:effectLst/>
                <a:latin typeface="Calibri" panose="020F0502020204030204" pitchFamily="34" charset="0"/>
                <a:ea typeface="Calibri" panose="020F0502020204030204" pitchFamily="34" charset="0"/>
                <a:cs typeface="Calibri" panose="020F0502020204030204" pitchFamily="34" charset="0"/>
              </a:rPr>
              <a:t>Applicants eligible to apply for the CPUC’s Equity Initiatives and Clean Energy Grant Program include: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endParaRPr lang="en-US" sz="1800" dirty="0">
              <a:effectLst/>
              <a:latin typeface="Calibri" panose="020F0502020204030204" pitchFamily="34" charset="0"/>
              <a:ea typeface="Calibri" panose="020F0502020204030204" pitchFamily="34" charset="0"/>
              <a:cs typeface="Calibri" panose="020F050202020403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1800" dirty="0">
                <a:effectLst/>
                <a:latin typeface="Calibri" panose="020F0502020204030204" pitchFamily="34" charset="0"/>
                <a:ea typeface="Calibri" panose="020F0502020204030204" pitchFamily="34" charset="0"/>
                <a:cs typeface="Calibri" panose="020F0502020204030204" pitchFamily="34" charset="0"/>
              </a:rPr>
              <a:t>A California community-based organization holding a current tax-exempt status under Section 501(c)(3) of the Internal Revenue Code;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nSpc>
                <a:spcPct val="107000"/>
              </a:lnSpc>
              <a:spcBef>
                <a:spcPts val="0"/>
              </a:spcBef>
              <a:spcAft>
                <a:spcPts val="0"/>
              </a:spcAft>
              <a:buNone/>
            </a:pPr>
            <a:endParaRPr lang="en-US" sz="1800" dirty="0">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Bef>
                <a:spcPts val="0"/>
              </a:spcBef>
            </a:pPr>
            <a:r>
              <a:rPr lang="en-US" sz="1800" dirty="0">
                <a:effectLst/>
                <a:latin typeface="Calibri" panose="020F0502020204030204" pitchFamily="34" charset="0"/>
                <a:ea typeface="Calibri" panose="020F0502020204030204" pitchFamily="34" charset="0"/>
                <a:cs typeface="Calibri" panose="020F0502020204030204" pitchFamily="34" charset="0"/>
              </a:rPr>
              <a:t>A California Native American Tribe. For the purposes of this grant, this includes all Federally Recognized Tribes, and other California Native Americans, as defined by Public Resources Code Section</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dirty="0">
                <a:effectLst/>
                <a:latin typeface="Calibri" panose="020F0502020204030204" pitchFamily="34" charset="0"/>
                <a:ea typeface="Calibri" panose="020F0502020204030204" pitchFamily="34" charset="0"/>
                <a:cs typeface="Calibri" panose="020F0502020204030204" pitchFamily="34" charset="0"/>
              </a:rPr>
              <a:t>21073 “California Native American tribe” means a Native American tribe located in California that is on the contact list maintained by the Native American Heritage Commission for the purposes of Chapter 905 of the Statutes of 2004.</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a:effectLst/>
                <a:latin typeface="Calibri" panose="020F0502020204030204" pitchFamily="34" charset="0"/>
                <a:ea typeface="Calibri" panose="020F0502020204030204" pitchFamily="34" charset="0"/>
                <a:cs typeface="Calibri" panose="020F0502020204030204" pitchFamily="34" charset="0"/>
              </a:rPr>
              <a:t> </a:t>
            </a:r>
          </a:p>
          <a:p>
            <a:pPr>
              <a:lnSpc>
                <a:spcPct val="107000"/>
              </a:lnSpc>
              <a:spcBef>
                <a:spcPts val="0"/>
              </a:spcBef>
            </a:pPr>
            <a:endParaRPr lang="en-US" sz="1800" dirty="0">
              <a:latin typeface="Calibri" panose="020F0502020204030204" pitchFamily="34" charset="0"/>
              <a:ea typeface="Calibri" panose="020F0502020204030204" pitchFamily="34" charset="0"/>
              <a:cs typeface="Calibri" panose="020F0502020204030204" pitchFamily="34" charset="0"/>
            </a:endParaRPr>
          </a:p>
          <a:p>
            <a:pPr>
              <a:lnSpc>
                <a:spcPct val="107000"/>
              </a:lnSpc>
              <a:spcBef>
                <a:spcPts val="0"/>
              </a:spcBef>
            </a:pPr>
            <a:r>
              <a:rPr lang="en-US" sz="1800" dirty="0">
                <a:effectLst/>
                <a:latin typeface="Calibri" panose="020F0502020204030204" pitchFamily="34" charset="0"/>
                <a:ea typeface="Calibri" panose="020F0502020204030204" pitchFamily="34" charset="0"/>
                <a:cs typeface="Calibri" panose="020F0502020204030204" pitchFamily="34" charset="0"/>
              </a:rPr>
              <a:t>Tribal entities organizations incorporated under tribal law and wholly owned be the tribe, Tribal Section 17 Corporations, Tribal utilities and authorities operated under tribal law. Other non-profit organizations</a:t>
            </a:r>
            <a:r>
              <a:rPr lang="en-US" sz="1800" dirty="0">
                <a:latin typeface="Calibri" panose="020F0502020204030204" pitchFamily="34" charset="0"/>
                <a:ea typeface="Calibri" panose="020F0502020204030204" pitchFamily="34" charset="0"/>
                <a:cs typeface="Times New Roman" panose="02020603050405020304" pitchFamily="18" charset="0"/>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lvl="1"/>
            <a:endParaRPr lang="en-US" dirty="0"/>
          </a:p>
        </p:txBody>
      </p:sp>
      <p:sp>
        <p:nvSpPr>
          <p:cNvPr id="2" name="TextBox 1">
            <a:extLst>
              <a:ext uri="{FF2B5EF4-FFF2-40B4-BE49-F238E27FC236}">
                <a16:creationId xmlns:a16="http://schemas.microsoft.com/office/drawing/2014/main" id="{F6D6FB1E-12DE-734A-D44C-CE78302AB5FE}"/>
              </a:ext>
            </a:extLst>
          </p:cNvPr>
          <p:cNvSpPr txBox="1"/>
          <p:nvPr/>
        </p:nvSpPr>
        <p:spPr>
          <a:xfrm>
            <a:off x="3267269" y="6262042"/>
            <a:ext cx="5561045" cy="461665"/>
          </a:xfrm>
          <a:prstGeom prst="rect">
            <a:avLst/>
          </a:prstGeom>
          <a:noFill/>
        </p:spPr>
        <p:txBody>
          <a:bodyPr wrap="square" rtlCol="0">
            <a:spAutoFit/>
          </a:bodyPr>
          <a:lstStyle/>
          <a:p>
            <a:pPr marL="0" marR="0" algn="ctr">
              <a:spcBef>
                <a:spcPts val="0"/>
              </a:spcBef>
              <a:spcAft>
                <a:spcPts val="0"/>
              </a:spcAft>
              <a:tabLst>
                <a:tab pos="2971800" algn="ctr"/>
                <a:tab pos="5943600" algn="r"/>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DISCUSSION DRAFT ONLY  </a:t>
            </a:r>
          </a:p>
          <a:p>
            <a:pPr marL="0" marR="0" algn="ctr">
              <a:spcBef>
                <a:spcPts val="0"/>
              </a:spcBef>
              <a:spcAft>
                <a:spcPts val="0"/>
              </a:spcAft>
              <a:tabLst>
                <a:tab pos="2971800" algn="ctr"/>
                <a:tab pos="5943600" algn="r"/>
              </a:tabLst>
            </a:pPr>
            <a:r>
              <a:rPr lang="en-US" sz="1200" dirty="0">
                <a:effectLst/>
                <a:latin typeface="Calibri" panose="020F0502020204030204" pitchFamily="34" charset="0"/>
                <a:ea typeface="Calibri" panose="020F0502020204030204" pitchFamily="34" charset="0"/>
                <a:cs typeface="Times New Roman" panose="02020603050405020304" pitchFamily="18" charset="0"/>
              </a:rPr>
              <a:t>Final plan subject to Commissioner approval.</a:t>
            </a:r>
            <a:endParaRPr lang="en-US" sz="1200" dirty="0"/>
          </a:p>
        </p:txBody>
      </p:sp>
    </p:spTree>
    <p:extLst>
      <p:ext uri="{BB962C8B-B14F-4D97-AF65-F5344CB8AC3E}">
        <p14:creationId xmlns:p14="http://schemas.microsoft.com/office/powerpoint/2010/main" val="2258111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38FA0FF-8384-6F4F-8CB5-24690E76E755}"/>
              </a:ext>
              <a:ext uri="{C183D7F6-B498-43B3-948B-1728B52AA6E4}">
                <adec:decorative xmlns:adec="http://schemas.microsoft.com/office/drawing/2017/decorative" val="1"/>
              </a:ext>
            </a:extLst>
          </p:cNvPr>
          <p:cNvPicPr>
            <a:picLocks noChangeAspect="1"/>
          </p:cNvPicPr>
          <p:nvPr/>
        </p:nvPicPr>
        <p:blipFill>
          <a:blip r:embed="rId2">
            <a:biLevel thresh="50000"/>
            <a:alphaModFix amt="20000"/>
          </a:blip>
          <a:stretch>
            <a:fillRect/>
          </a:stretch>
        </p:blipFill>
        <p:spPr>
          <a:xfrm>
            <a:off x="7619732" y="946417"/>
            <a:ext cx="4572268" cy="4572268"/>
          </a:xfrm>
          <a:prstGeom prst="rect">
            <a:avLst/>
          </a:prstGeom>
        </p:spPr>
      </p:pic>
      <p:sp>
        <p:nvSpPr>
          <p:cNvPr id="7" name="Title 1">
            <a:extLst>
              <a:ext uri="{FF2B5EF4-FFF2-40B4-BE49-F238E27FC236}">
                <a16:creationId xmlns:a16="http://schemas.microsoft.com/office/drawing/2014/main" id="{F15472F1-D24F-E448-9A57-3E83DE1A4B04}"/>
              </a:ext>
            </a:extLst>
          </p:cNvPr>
          <p:cNvSpPr txBox="1">
            <a:spLocks/>
          </p:cNvSpPr>
          <p:nvPr/>
        </p:nvSpPr>
        <p:spPr>
          <a:xfrm>
            <a:off x="967579" y="3068053"/>
            <a:ext cx="4568952" cy="1023728"/>
          </a:xfrm>
          <a:prstGeom prst="rect">
            <a:avLst/>
          </a:prstGeom>
        </p:spPr>
        <p:txBody>
          <a:bodyPr>
            <a:normAutofit/>
          </a:bodyPr>
          <a:lstStyle>
            <a:lvl1pPr algn="l" defTabSz="914400" rtl="0" eaLnBrk="1" fontAlgn="b" latinLnBrk="0" hangingPunct="1">
              <a:lnSpc>
                <a:spcPct val="90000"/>
              </a:lnSpc>
              <a:spcBef>
                <a:spcPct val="0"/>
              </a:spcBef>
              <a:buNone/>
              <a:defRPr sz="3600" b="1" kern="1200">
                <a:solidFill>
                  <a:schemeClr val="bg1"/>
                </a:solidFill>
                <a:latin typeface="+mj-lt"/>
                <a:ea typeface="+mj-ea"/>
                <a:cs typeface="+mj-cs"/>
              </a:defRPr>
            </a:lvl1pPr>
          </a:lstStyle>
          <a:p>
            <a:pPr>
              <a:lnSpc>
                <a:spcPct val="110000"/>
              </a:lnSpc>
            </a:pPr>
            <a:r>
              <a:rPr lang="en-US" sz="4800" dirty="0"/>
              <a:t>Questions?</a:t>
            </a:r>
          </a:p>
        </p:txBody>
      </p:sp>
    </p:spTree>
    <p:extLst>
      <p:ext uri="{BB962C8B-B14F-4D97-AF65-F5344CB8AC3E}">
        <p14:creationId xmlns:p14="http://schemas.microsoft.com/office/powerpoint/2010/main" val="32692022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C8A5D-EA52-194A-8424-155328D99D35}"/>
              </a:ext>
            </a:extLst>
          </p:cNvPr>
          <p:cNvSpPr txBox="1">
            <a:spLocks/>
          </p:cNvSpPr>
          <p:nvPr/>
        </p:nvSpPr>
        <p:spPr>
          <a:xfrm>
            <a:off x="1798656" y="4553123"/>
            <a:ext cx="8805776" cy="1874748"/>
          </a:xfrm>
          <a:prstGeom prst="rect">
            <a:avLst/>
          </a:prstGeom>
        </p:spPr>
        <p:txBody>
          <a:bodyPr>
            <a:normAutofit fontScale="25000" lnSpcReduction="20000"/>
          </a:bodyPr>
          <a:lstStyle>
            <a:lvl1pPr algn="l" defTabSz="914400" rtl="0" eaLnBrk="1" latinLnBrk="0" hangingPunct="1">
              <a:lnSpc>
                <a:spcPct val="90000"/>
              </a:lnSpc>
              <a:spcBef>
                <a:spcPct val="0"/>
              </a:spcBef>
              <a:buNone/>
              <a:defRPr sz="3600" b="1" kern="1200">
                <a:solidFill>
                  <a:schemeClr val="bg1"/>
                </a:solidFill>
                <a:latin typeface="+mj-lt"/>
                <a:ea typeface="+mj-ea"/>
                <a:cs typeface="+mj-cs"/>
              </a:defRPr>
            </a:lvl1pPr>
          </a:lstStyle>
          <a:p>
            <a:pPr>
              <a:lnSpc>
                <a:spcPct val="110000"/>
              </a:lnSpc>
            </a:pPr>
            <a:r>
              <a:rPr lang="en-US" sz="5600" b="0" dirty="0"/>
              <a:t>Stephanie Green</a:t>
            </a:r>
          </a:p>
          <a:p>
            <a:pPr>
              <a:lnSpc>
                <a:spcPct val="110000"/>
              </a:lnSpc>
            </a:pPr>
            <a:r>
              <a:rPr lang="en-US" sz="5600" b="0" dirty="0">
                <a:hlinkClick r:id="rId2">
                  <a:extLst>
                    <a:ext uri="{A12FA001-AC4F-418D-AE19-62706E023703}">
                      <ahyp:hlinkClr xmlns:ahyp="http://schemas.microsoft.com/office/drawing/2018/hyperlinkcolor" val="tx"/>
                    </a:ext>
                  </a:extLst>
                </a:hlinkClick>
              </a:rPr>
              <a:t>stephanie.green@cpuc.ca.gov</a:t>
            </a:r>
            <a:endParaRPr lang="en-US" sz="5600" b="0" dirty="0"/>
          </a:p>
          <a:p>
            <a:pPr>
              <a:lnSpc>
                <a:spcPct val="110000"/>
              </a:lnSpc>
            </a:pPr>
            <a:r>
              <a:rPr lang="en-US" sz="5600" b="0" dirty="0"/>
              <a:t>415-703-5245</a:t>
            </a:r>
          </a:p>
          <a:p>
            <a:pPr>
              <a:lnSpc>
                <a:spcPct val="110000"/>
              </a:lnSpc>
            </a:pPr>
            <a:endParaRPr lang="en-US" sz="5600" b="0" dirty="0"/>
          </a:p>
          <a:p>
            <a:pPr>
              <a:lnSpc>
                <a:spcPct val="110000"/>
              </a:lnSpc>
            </a:pPr>
            <a:r>
              <a:rPr lang="en-US" sz="5600" b="0" dirty="0"/>
              <a:t>Christopher Moore</a:t>
            </a:r>
          </a:p>
          <a:p>
            <a:pPr>
              <a:lnSpc>
                <a:spcPct val="110000"/>
              </a:lnSpc>
            </a:pPr>
            <a:r>
              <a:rPr lang="en-US" sz="5600" b="0" dirty="0">
                <a:hlinkClick r:id="rId3">
                  <a:extLst>
                    <a:ext uri="{A12FA001-AC4F-418D-AE19-62706E023703}">
                      <ahyp:hlinkClr xmlns:ahyp="http://schemas.microsoft.com/office/drawing/2018/hyperlinkcolor" val="tx"/>
                    </a:ext>
                  </a:extLst>
                </a:hlinkClick>
              </a:rPr>
              <a:t>Christopher.moore@cpuc.ca.go</a:t>
            </a:r>
            <a:r>
              <a:rPr lang="en-US" sz="5600" b="0" dirty="0"/>
              <a:t>v</a:t>
            </a:r>
          </a:p>
          <a:p>
            <a:pPr>
              <a:lnSpc>
                <a:spcPct val="110000"/>
              </a:lnSpc>
            </a:pPr>
            <a:r>
              <a:rPr lang="en-US" sz="5600" b="0" dirty="0"/>
              <a:t>213-220-1344</a:t>
            </a:r>
          </a:p>
          <a:p>
            <a:pPr>
              <a:lnSpc>
                <a:spcPct val="110000"/>
              </a:lnSpc>
            </a:pPr>
            <a:r>
              <a:rPr lang="en-US" sz="2400" b="0" dirty="0"/>
              <a:t>  </a:t>
            </a:r>
          </a:p>
        </p:txBody>
      </p:sp>
      <p:pic>
        <p:nvPicPr>
          <p:cNvPr id="5" name="Picture 4">
            <a:extLst>
              <a:ext uri="{FF2B5EF4-FFF2-40B4-BE49-F238E27FC236}">
                <a16:creationId xmlns:a16="http://schemas.microsoft.com/office/drawing/2014/main" id="{07677C39-DBAF-7F4E-A07A-79DF29F7C6D9}"/>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08726" y="2361394"/>
            <a:ext cx="7574547" cy="2135212"/>
          </a:xfrm>
          <a:prstGeom prst="rect">
            <a:avLst/>
          </a:prstGeom>
        </p:spPr>
      </p:pic>
      <p:sp>
        <p:nvSpPr>
          <p:cNvPr id="3" name="TextBox 2">
            <a:extLst>
              <a:ext uri="{FF2B5EF4-FFF2-40B4-BE49-F238E27FC236}">
                <a16:creationId xmlns:a16="http://schemas.microsoft.com/office/drawing/2014/main" id="{2B487DD8-AB58-473A-BC9C-119C0A27A624}"/>
              </a:ext>
            </a:extLst>
          </p:cNvPr>
          <p:cNvSpPr txBox="1"/>
          <p:nvPr/>
        </p:nvSpPr>
        <p:spPr>
          <a:xfrm>
            <a:off x="1988218" y="829994"/>
            <a:ext cx="7796797" cy="769441"/>
          </a:xfrm>
          <a:prstGeom prst="rect">
            <a:avLst/>
          </a:prstGeom>
          <a:noFill/>
        </p:spPr>
        <p:txBody>
          <a:bodyPr wrap="square" rtlCol="0">
            <a:spAutoFit/>
          </a:bodyPr>
          <a:lstStyle/>
          <a:p>
            <a:pPr algn="ctr"/>
            <a:r>
              <a:rPr lang="en-US" sz="4400" b="1" dirty="0">
                <a:solidFill>
                  <a:schemeClr val="bg1"/>
                </a:solidFill>
              </a:rPr>
              <a:t>Thank you!</a:t>
            </a:r>
          </a:p>
        </p:txBody>
      </p:sp>
    </p:spTree>
    <p:extLst>
      <p:ext uri="{BB962C8B-B14F-4D97-AF65-F5344CB8AC3E}">
        <p14:creationId xmlns:p14="http://schemas.microsoft.com/office/powerpoint/2010/main" val="2462472112"/>
      </p:ext>
    </p:extLst>
  </p:cSld>
  <p:clrMapOvr>
    <a:masterClrMapping/>
  </p:clrMapOvr>
</p:sld>
</file>

<file path=ppt/theme/theme1.xml><?xml version="1.0" encoding="utf-8"?>
<a:theme xmlns:a="http://schemas.openxmlformats.org/drawingml/2006/main" name="CPUC White">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0920" id="{7E9F54C2-3C1C-C942-B1DE-74E05D64BEF4}" vid="{B8F0DD64-EEFB-0C44-A051-C152D4EBFB62}"/>
    </a:ext>
  </a:extLst>
</a:theme>
</file>

<file path=ppt/theme/theme2.xml><?xml version="1.0" encoding="utf-8"?>
<a:theme xmlns:a="http://schemas.openxmlformats.org/drawingml/2006/main" name="CPUC Pale Gold">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0920" id="{7E9F54C2-3C1C-C942-B1DE-74E05D64BEF4}" vid="{05183B1A-7B04-BB46-9F9D-3629D5479D5A}"/>
    </a:ext>
  </a:extLst>
</a:theme>
</file>

<file path=ppt/theme/theme3.xml><?xml version="1.0" encoding="utf-8"?>
<a:theme xmlns:a="http://schemas.openxmlformats.org/drawingml/2006/main" name="CPUC Dark Blue">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0920" id="{7E9F54C2-3C1C-C942-B1DE-74E05D64BEF4}" vid="{34678103-E5C3-8D4E-9FC3-D76E88EA47B7}"/>
    </a:ext>
  </a:extLst>
</a:theme>
</file>

<file path=ppt/theme/theme4.xml><?xml version="1.0" encoding="utf-8"?>
<a:theme xmlns:a="http://schemas.openxmlformats.org/drawingml/2006/main" name="CPUC Blue">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0920" id="{7E9F54C2-3C1C-C942-B1DE-74E05D64BEF4}" vid="{2C779445-2F03-8D4A-B4F7-1E330358FDF9}"/>
    </a:ext>
  </a:extLst>
</a:theme>
</file>

<file path=ppt/theme/theme5.xml><?xml version="1.0" encoding="utf-8"?>
<a:theme xmlns:a="http://schemas.openxmlformats.org/drawingml/2006/main" name="CPUC Gold">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0920" id="{7E9F54C2-3C1C-C942-B1DE-74E05D64BEF4}" vid="{B8CE6522-8964-1A46-AAC7-6733D317FC4F}"/>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CPUCtemplate_0920 (1)</Template>
  <TotalTime>5480</TotalTime>
  <Words>1183</Words>
  <Application>Microsoft Macintosh PowerPoint</Application>
  <PresentationFormat>Widescreen</PresentationFormat>
  <Paragraphs>130</Paragraphs>
  <Slides>11</Slides>
  <Notes>2</Notes>
  <HiddenSlides>0</HiddenSlides>
  <MMClips>0</MMClips>
  <ScaleCrop>false</ScaleCrop>
  <HeadingPairs>
    <vt:vector size="6" baseType="variant">
      <vt:variant>
        <vt:lpstr>Fonts Used</vt:lpstr>
      </vt:variant>
      <vt:variant>
        <vt:i4>5</vt:i4>
      </vt:variant>
      <vt:variant>
        <vt:lpstr>Theme</vt:lpstr>
      </vt:variant>
      <vt:variant>
        <vt:i4>5</vt:i4>
      </vt:variant>
      <vt:variant>
        <vt:lpstr>Slide Titles</vt:lpstr>
      </vt:variant>
      <vt:variant>
        <vt:i4>11</vt:i4>
      </vt:variant>
    </vt:vector>
  </HeadingPairs>
  <TitlesOfParts>
    <vt:vector size="21" baseType="lpstr">
      <vt:lpstr>Arial</vt:lpstr>
      <vt:lpstr>Calibri</vt:lpstr>
      <vt:lpstr>Century Gothic</vt:lpstr>
      <vt:lpstr>Courier New</vt:lpstr>
      <vt:lpstr>Symbol</vt:lpstr>
      <vt:lpstr>CPUC White</vt:lpstr>
      <vt:lpstr>CPUC Pale Gold</vt:lpstr>
      <vt:lpstr>CPUC Dark Blue</vt:lpstr>
      <vt:lpstr>CPUC Blue</vt:lpstr>
      <vt:lpstr>CPUC Gold</vt:lpstr>
      <vt:lpstr>     CPUC CBO Capacity Grant Program Discussion Draft</vt:lpstr>
      <vt:lpstr>Background: Current Barriers to CBO Outreach</vt:lpstr>
      <vt:lpstr>AB 179</vt:lpstr>
      <vt:lpstr>Proposed Grant Programs</vt:lpstr>
      <vt:lpstr>Public Participation Grants</vt:lpstr>
      <vt:lpstr>Equity , Engagement and Education Grants:</vt:lpstr>
      <vt:lpstr>Clean Energy Access and Initiatives Grants:</vt:lpstr>
      <vt:lpstr> Project Logistics:</vt:lpstr>
      <vt:lpstr> Eligible Applicants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Slide for Presentation</dc:title>
  <dc:creator>Dilgassa, Bezawit</dc:creator>
  <cp:lastModifiedBy>Voris, Philip</cp:lastModifiedBy>
  <cp:revision>167</cp:revision>
  <cp:lastPrinted>2022-10-11T17:26:37Z</cp:lastPrinted>
  <dcterms:created xsi:type="dcterms:W3CDTF">2020-09-24T22:03:17Z</dcterms:created>
  <dcterms:modified xsi:type="dcterms:W3CDTF">2022-11-17T00:52:16Z</dcterms:modified>
</cp:coreProperties>
</file>