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4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s/slide12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14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11.xml" ContentType="application/vnd.openxmlformats-officedocument.presentationml.slideLayout+xml"/>
  <Override PartName="/ppt/notesSlides/notesSlide8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9.xml" ContentType="application/vnd.openxmlformats-officedocument.presentationml.slideLayout+xml"/>
  <Override PartName="/ppt/notesSlides/notesSlide9.xml" ContentType="application/vnd.openxmlformats-officedocument.presentationml.notesSlide+xml"/>
  <Override PartName="/ppt/slideLayouts/slideLayout7.xml" ContentType="application/vnd.openxmlformats-officedocument.presentationml.slideLayout+xml"/>
  <Override PartName="/ppt/slideLayouts/slideLayout1.xml" ContentType="application/vnd.openxmlformats-officedocument.presentationml.slideLayout+xml"/>
  <Override PartName="/ppt/notesSlides/notesSlide11.xml" ContentType="application/vnd.openxmlformats-officedocument.presentationml.notesSlide+xml"/>
  <Override PartName="/ppt/slideLayouts/slideLayout2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0.xml" ContentType="application/vnd.openxmlformats-officedocument.presentationml.notesSlide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6" r:id="rId2"/>
    <p:sldId id="328" r:id="rId3"/>
    <p:sldId id="343" r:id="rId4"/>
    <p:sldId id="289" r:id="rId5"/>
    <p:sldId id="324" r:id="rId6"/>
    <p:sldId id="309" r:id="rId7"/>
    <p:sldId id="304" r:id="rId8"/>
    <p:sldId id="291" r:id="rId9"/>
    <p:sldId id="292" r:id="rId10"/>
    <p:sldId id="326" r:id="rId11"/>
    <p:sldId id="325" r:id="rId12"/>
    <p:sldId id="350" r:id="rId13"/>
    <p:sldId id="346" r:id="rId14"/>
    <p:sldId id="352" r:id="rId15"/>
    <p:sldId id="348" r:id="rId16"/>
    <p:sldId id="313" r:id="rId17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2945" autoAdjust="0"/>
  </p:normalViewPr>
  <p:slideViewPr>
    <p:cSldViewPr snapToGrid="0" snapToObjects="1">
      <p:cViewPr varScale="1">
        <p:scale>
          <a:sx n="72" d="100"/>
          <a:sy n="72" d="100"/>
        </p:scale>
        <p:origin x="46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customXml" Target="../customXml/item3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Relationship Id="rId27" Type="http://schemas.openxmlformats.org/officeDocument/2006/relationships/customXml" Target="../customXml/item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AC5B50-BB97-483B-A7AF-ED070223895F}" type="datetimeFigureOut">
              <a:rPr lang="en-US" smtClean="0"/>
              <a:t>4/3/2018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B4E7D5-9FE4-4DE7-B00A-DE857A52AC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3406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10BBBC34-1609-2F4B-B1B4-CA762E9FB424}" type="datetimeFigureOut">
              <a:rPr lang="en-US" smtClean="0"/>
              <a:t>4/3/2018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0B67BDF7-E776-6644-B0FD-0131F7606D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39248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81100" y="696913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7000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81100" y="696913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184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81100" y="696913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2882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81100" y="696913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4437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81100" y="696913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6941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81100" y="696913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5216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81100" y="696913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0037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81100" y="696913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4437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81100" y="696913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4437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81100" y="696913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22103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81100" y="696913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5627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99536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81100" y="696913"/>
            <a:ext cx="4648200" cy="3486150"/>
          </a:xfrm>
          <a:ln/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600">
                <a:solidFill>
                  <a:srgbClr val="3399FF"/>
                </a:solidFill>
                <a:latin typeface="Times" panose="02020603050405020304" pitchFamily="18" charset="0"/>
              </a:defRPr>
            </a:lvl1pPr>
            <a:lvl2pPr marL="742950" indent="-285750">
              <a:defRPr sz="3600">
                <a:solidFill>
                  <a:srgbClr val="3399FF"/>
                </a:solidFill>
                <a:latin typeface="Times" panose="02020603050405020304" pitchFamily="18" charset="0"/>
              </a:defRPr>
            </a:lvl2pPr>
            <a:lvl3pPr marL="1143000" indent="-228600">
              <a:defRPr sz="3600">
                <a:solidFill>
                  <a:srgbClr val="3399FF"/>
                </a:solidFill>
                <a:latin typeface="Times" panose="02020603050405020304" pitchFamily="18" charset="0"/>
              </a:defRPr>
            </a:lvl3pPr>
            <a:lvl4pPr marL="1600200" indent="-228600">
              <a:defRPr sz="3600">
                <a:solidFill>
                  <a:srgbClr val="3399FF"/>
                </a:solidFill>
                <a:latin typeface="Times" panose="02020603050405020304" pitchFamily="18" charset="0"/>
              </a:defRPr>
            </a:lvl4pPr>
            <a:lvl5pPr marL="2057400" indent="-228600">
              <a:defRPr sz="3600">
                <a:solidFill>
                  <a:srgbClr val="3399FF"/>
                </a:solidFill>
                <a:latin typeface="Times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anose="02020603050405020304" pitchFamily="18" charset="0"/>
              </a:defRPr>
            </a:lvl9pPr>
          </a:lstStyle>
          <a:p>
            <a:fld id="{6C5F08FB-F462-4B35-BFFC-86A4084C88CC}" type="slidenum">
              <a:rPr lang="en-US" altLang="en-US" sz="1200">
                <a:solidFill>
                  <a:schemeClr val="tx1"/>
                </a:solidFill>
              </a:rPr>
              <a:pPr/>
              <a:t>13</a:t>
            </a:fld>
            <a:endParaRPr lang="en-US" altLang="en-US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44613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81100" y="696913"/>
            <a:ext cx="4648200" cy="3486150"/>
          </a:xfrm>
          <a:ln/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600">
                <a:solidFill>
                  <a:srgbClr val="3399FF"/>
                </a:solidFill>
                <a:latin typeface="Times" panose="02020603050405020304" pitchFamily="18" charset="0"/>
              </a:defRPr>
            </a:lvl1pPr>
            <a:lvl2pPr marL="742950" indent="-285750">
              <a:defRPr sz="3600">
                <a:solidFill>
                  <a:srgbClr val="3399FF"/>
                </a:solidFill>
                <a:latin typeface="Times" panose="02020603050405020304" pitchFamily="18" charset="0"/>
              </a:defRPr>
            </a:lvl2pPr>
            <a:lvl3pPr marL="1143000" indent="-228600">
              <a:defRPr sz="3600">
                <a:solidFill>
                  <a:srgbClr val="3399FF"/>
                </a:solidFill>
                <a:latin typeface="Times" panose="02020603050405020304" pitchFamily="18" charset="0"/>
              </a:defRPr>
            </a:lvl3pPr>
            <a:lvl4pPr marL="1600200" indent="-228600">
              <a:defRPr sz="3600">
                <a:solidFill>
                  <a:srgbClr val="3399FF"/>
                </a:solidFill>
                <a:latin typeface="Times" panose="02020603050405020304" pitchFamily="18" charset="0"/>
              </a:defRPr>
            </a:lvl4pPr>
            <a:lvl5pPr marL="2057400" indent="-228600">
              <a:defRPr sz="3600">
                <a:solidFill>
                  <a:srgbClr val="3399FF"/>
                </a:solidFill>
                <a:latin typeface="Times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anose="02020603050405020304" pitchFamily="18" charset="0"/>
              </a:defRPr>
            </a:lvl9pPr>
          </a:lstStyle>
          <a:p>
            <a:fld id="{6C5F08FB-F462-4B35-BFFC-86A4084C88CC}" type="slidenum">
              <a:rPr lang="en-US" altLang="en-US" sz="1200">
                <a:solidFill>
                  <a:schemeClr val="tx1"/>
                </a:solidFill>
              </a:rPr>
              <a:pPr/>
              <a:t>14</a:t>
            </a:fld>
            <a:endParaRPr lang="en-US" altLang="en-US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44613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81100" y="696913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55336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81100" y="696913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2481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31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6FEB3-C3DB-4096-AE10-CD5DF908F5FB}" type="datetime1">
              <a:rPr lang="en-US" smtClean="0"/>
              <a:t>4/3/2018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740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728E6-4550-4CBF-BC2E-21F53991D172}" type="datetime1">
              <a:rPr lang="en-US" smtClean="0"/>
              <a:t>4/3/2018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231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A6EA7-93C9-4C62-90EA-CFCA23FA5412}" type="datetime1">
              <a:rPr lang="en-US" smtClean="0"/>
              <a:t>4/3/2018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7579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76639-3F21-42EF-8FA3-BA468FC8A5E7}" type="datetime1">
              <a:rPr lang="en-US" smtClean="0"/>
              <a:t>4/3/2018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567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9E497-9E79-4B6A-80AD-068D00E07E90}" type="datetime1">
              <a:rPr lang="en-US" smtClean="0"/>
              <a:t>4/3/2018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6570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A1A07-A27B-4220-8164-D5D8BE1A3287}" type="datetime1">
              <a:rPr lang="en-US" smtClean="0"/>
              <a:t>4/3/2018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1650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8BC25-BBD6-467B-B47C-B0022D4EF00F}" type="datetime1">
              <a:rPr lang="en-US" smtClean="0"/>
              <a:t>4/3/2018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015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B9CA7-DBB9-483E-8CED-CBB4734A8C64}" type="datetime1">
              <a:rPr lang="en-US" smtClean="0"/>
              <a:t>4/3/2018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323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CBFE2-6BDB-45FF-BC56-80B80DF9994A}" type="datetime1">
              <a:rPr lang="en-US" smtClean="0"/>
              <a:t>4/3/2018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04056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31D56-6357-4865-B680-4A8046F2ADE6}" type="datetime1">
              <a:rPr lang="en-US" smtClean="0"/>
              <a:t>4/3/2018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34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4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4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832CC-F05C-4324-A834-9A4075C1E6C9}" type="datetime1">
              <a:rPr lang="en-US" smtClean="0"/>
              <a:t>4/3/2018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9071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2F473-789C-415F-8564-5D6F13B89099}" type="datetime1">
              <a:rPr lang="en-US" smtClean="0"/>
              <a:t>4/3/2018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6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1069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emf"/><Relationship Id="rId5" Type="http://schemas.openxmlformats.org/officeDocument/2006/relationships/hyperlink" Target="http://www.energy.ca.gov/portfolio/" TargetMode="External"/><Relationship Id="rId4" Type="http://schemas.openxmlformats.org/officeDocument/2006/relationships/hyperlink" Target="http://www.energy.ca.gov/renewables/tracking_progress/documents/renewable.pdf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energy.ca.gov/sb350/doubling_efficiency_savings/" TargetMode="Externa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energy.ca.gov/altfuels/2016-TRAN-01/" TargetMode="Externa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hyperlink" Target="http://www.energy.ca.gov/sb350/IRPs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hyperlink" Target="http://www.energy.ca.gov/sb350/barriers_report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energy.ca.gov/sb350/DCAG/" TargetMode="Externa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hyperlink" Target="http://www.energy.ca.gov/sb350/regional_grid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energy.ca.gov/2018_energypolicy/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energy.ca.gov/altfuels/" TargetMode="External"/><Relationship Id="rId3" Type="http://schemas.openxmlformats.org/officeDocument/2006/relationships/image" Target="../media/image2.jpg"/><Relationship Id="rId7" Type="http://schemas.openxmlformats.org/officeDocument/2006/relationships/hyperlink" Target="http://www.energy.ca.gov/research/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nergy.ca.gov/renewables/tracking_progress/" TargetMode="External"/><Relationship Id="rId5" Type="http://schemas.openxmlformats.org/officeDocument/2006/relationships/hyperlink" Target="http://www.energy.ca.gov/contracts/" TargetMode="External"/><Relationship Id="rId10" Type="http://schemas.openxmlformats.org/officeDocument/2006/relationships/hyperlink" Target="http://climatechange.ca.gov/" TargetMode="External"/><Relationship Id="rId4" Type="http://schemas.openxmlformats.org/officeDocument/2006/relationships/hyperlink" Target="http://www.energy.ca.gov/2017_energypolicy/" TargetMode="External"/><Relationship Id="rId9" Type="http://schemas.openxmlformats.org/officeDocument/2006/relationships/hyperlink" Target="http://www.energy.ca.gov/almanac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Michael.Sokol@energy.ca.gov" TargetMode="External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2017_CEC Power Point Template_BW-7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16908"/>
            <a:ext cx="8001000" cy="1470025"/>
          </a:xfrm>
        </p:spPr>
        <p:txBody>
          <a:bodyPr>
            <a:noAutofit/>
          </a:bodyPr>
          <a:lstStyle/>
          <a:p>
            <a:pPr algn="l"/>
            <a:r>
              <a:rPr lang="en-US" sz="3600" b="1" dirty="0" smtClean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Introduction to Energy Commission Clean Energy Programs</a:t>
            </a:r>
            <a:endParaRPr lang="en-US" sz="3600" b="1" dirty="0">
              <a:solidFill>
                <a:schemeClr val="accent1">
                  <a:lumMod val="50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799" y="2552700"/>
            <a:ext cx="7754815" cy="2595372"/>
          </a:xfrm>
        </p:spPr>
        <p:txBody>
          <a:bodyPr>
            <a:normAutofit fontScale="62500" lnSpcReduction="20000"/>
          </a:bodyPr>
          <a:lstStyle/>
          <a:p>
            <a:pPr algn="l"/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SB 350 Disadvantaged Communities Advisory Group Meeting</a:t>
            </a:r>
          </a:p>
          <a:p>
            <a:pPr algn="l"/>
            <a:endParaRPr lang="en-US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pPr algn="l"/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April 4, 2018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pPr algn="l"/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 </a:t>
            </a:r>
          </a:p>
          <a:p>
            <a:pPr algn="l"/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Michael 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J. Sokol 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pPr algn="l"/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Special Coordinator – SB 350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pPr algn="l"/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California Energy Commission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246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2017_CEC Power Point Template_BW-7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408176" y="274638"/>
            <a:ext cx="7607808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 smtClean="0">
                <a:solidFill>
                  <a:srgbClr val="254061"/>
                </a:solidFill>
                <a:latin typeface="Arial"/>
                <a:cs typeface="Arial"/>
              </a:rPr>
              <a:t>About the Energy Commission</a:t>
            </a:r>
            <a:endParaRPr lang="en-US" sz="2700" dirty="0">
              <a:solidFill>
                <a:srgbClr val="254061"/>
              </a:solidFill>
              <a:latin typeface="Arial"/>
              <a:cs typeface="Arial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2</a:t>
            </a:fld>
            <a:endParaRPr lang="en-US"/>
          </a:p>
        </p:txBody>
      </p:sp>
      <p:pic>
        <p:nvPicPr>
          <p:cNvPr id="28" name="Picture 27" descr="Allpillars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800" y="2581281"/>
            <a:ext cx="7481888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Title 1"/>
          <p:cNvSpPr txBox="1">
            <a:spLocks/>
          </p:cNvSpPr>
          <p:nvPr/>
        </p:nvSpPr>
        <p:spPr>
          <a:xfrm>
            <a:off x="812800" y="1663700"/>
            <a:ext cx="9144000" cy="6858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defTabSz="457200" fontAlgn="auto">
              <a:spcAft>
                <a:spcPts val="0"/>
              </a:spcAft>
              <a:defRPr/>
            </a:pPr>
            <a:r>
              <a:rPr lang="en-US" sz="3200" b="1" i="1" dirty="0">
                <a:solidFill>
                  <a:schemeClr val="accent5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The agency driving our clean energy future</a:t>
            </a:r>
          </a:p>
        </p:txBody>
      </p:sp>
      <p:pic>
        <p:nvPicPr>
          <p:cNvPr id="30" name="Picture 29" descr="standards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900" y="2501906"/>
            <a:ext cx="912813" cy="419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 descr="renewables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5" y="2519369"/>
            <a:ext cx="912812" cy="418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 descr="licensing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0913" y="2638431"/>
            <a:ext cx="933450" cy="406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 descr="emergencies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5991" y="2630494"/>
            <a:ext cx="911225" cy="406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 descr="forecasts.p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8525" y="2630494"/>
            <a:ext cx="912813" cy="406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 descr="research.pn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1063" y="2474913"/>
            <a:ext cx="912812" cy="422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itle 1"/>
          <p:cNvSpPr txBox="1">
            <a:spLocks/>
          </p:cNvSpPr>
          <p:nvPr/>
        </p:nvSpPr>
        <p:spPr>
          <a:xfrm>
            <a:off x="996950" y="3694119"/>
            <a:ext cx="931863" cy="2695575"/>
          </a:xfrm>
          <a:prstGeom prst="rect">
            <a:avLst/>
          </a:prstGeom>
        </p:spPr>
        <p:txBody>
          <a:bodyPr vert="vert" anchor="ctr">
            <a:normAutofit/>
          </a:bodyPr>
          <a:lstStyle/>
          <a:p>
            <a:pPr defTabSz="457200" fontAlgn="auto">
              <a:spcAft>
                <a:spcPts val="0"/>
              </a:spcAft>
              <a:defRPr/>
            </a:pPr>
            <a:r>
              <a:rPr lang="en-US" sz="2000" dirty="0">
                <a:latin typeface="+mj-lt"/>
                <a:ea typeface="+mj-ea"/>
                <a:cs typeface="+mj-cs"/>
              </a:rPr>
              <a:t>STANDARDS</a:t>
            </a:r>
          </a:p>
        </p:txBody>
      </p:sp>
      <p:sp>
        <p:nvSpPr>
          <p:cNvPr id="37" name="Title 1"/>
          <p:cNvSpPr txBox="1">
            <a:spLocks/>
          </p:cNvSpPr>
          <p:nvPr/>
        </p:nvSpPr>
        <p:spPr>
          <a:xfrm>
            <a:off x="2233613" y="3694119"/>
            <a:ext cx="933450" cy="2695575"/>
          </a:xfrm>
          <a:prstGeom prst="rect">
            <a:avLst/>
          </a:prstGeom>
        </p:spPr>
        <p:txBody>
          <a:bodyPr vert="vert" anchor="ctr">
            <a:normAutofit/>
          </a:bodyPr>
          <a:lstStyle/>
          <a:p>
            <a:pPr defTabSz="457200" fontAlgn="auto">
              <a:spcAft>
                <a:spcPts val="0"/>
              </a:spcAft>
              <a:defRPr/>
            </a:pPr>
            <a:r>
              <a:rPr lang="en-US" sz="1700" dirty="0">
                <a:latin typeface="+mj-lt"/>
                <a:ea typeface="+mj-ea"/>
                <a:cs typeface="+mj-cs"/>
              </a:rPr>
              <a:t>RENEWABLES  &amp; TRANSPORTATION</a:t>
            </a:r>
          </a:p>
        </p:txBody>
      </p:sp>
      <p:sp>
        <p:nvSpPr>
          <p:cNvPr id="38" name="Title 1"/>
          <p:cNvSpPr txBox="1">
            <a:spLocks/>
          </p:cNvSpPr>
          <p:nvPr/>
        </p:nvSpPr>
        <p:spPr>
          <a:xfrm>
            <a:off x="3492500" y="3694119"/>
            <a:ext cx="931863" cy="2695575"/>
          </a:xfrm>
          <a:prstGeom prst="rect">
            <a:avLst/>
          </a:prstGeom>
        </p:spPr>
        <p:txBody>
          <a:bodyPr vert="vert" anchor="ctr">
            <a:normAutofit/>
          </a:bodyPr>
          <a:lstStyle/>
          <a:p>
            <a:pPr defTabSz="457200" fontAlgn="auto">
              <a:spcAft>
                <a:spcPts val="0"/>
              </a:spcAft>
              <a:defRPr/>
            </a:pPr>
            <a:r>
              <a:rPr lang="en-US" sz="2000" dirty="0">
                <a:latin typeface="+mj-lt"/>
                <a:ea typeface="+mj-ea"/>
                <a:cs typeface="+mj-cs"/>
              </a:rPr>
              <a:t>LICENSING</a:t>
            </a:r>
          </a:p>
        </p:txBody>
      </p:sp>
      <p:sp>
        <p:nvSpPr>
          <p:cNvPr id="39" name="Title 1"/>
          <p:cNvSpPr txBox="1">
            <a:spLocks/>
          </p:cNvSpPr>
          <p:nvPr/>
        </p:nvSpPr>
        <p:spPr>
          <a:xfrm>
            <a:off x="4738690" y="3694119"/>
            <a:ext cx="931862" cy="2695575"/>
          </a:xfrm>
          <a:prstGeom prst="rect">
            <a:avLst/>
          </a:prstGeom>
        </p:spPr>
        <p:txBody>
          <a:bodyPr vert="vert" anchor="ctr">
            <a:normAutofit/>
          </a:bodyPr>
          <a:lstStyle/>
          <a:p>
            <a:pPr defTabSz="457200" fontAlgn="auto">
              <a:spcAft>
                <a:spcPts val="0"/>
              </a:spcAft>
              <a:defRPr/>
            </a:pPr>
            <a:r>
              <a:rPr lang="en-US" sz="2000" dirty="0">
                <a:latin typeface="+mj-lt"/>
                <a:ea typeface="+mj-ea"/>
                <a:cs typeface="+mj-cs"/>
              </a:rPr>
              <a:t>EMERGENCIES</a:t>
            </a:r>
          </a:p>
        </p:txBody>
      </p:sp>
      <p:sp>
        <p:nvSpPr>
          <p:cNvPr id="40" name="Title 1"/>
          <p:cNvSpPr txBox="1">
            <a:spLocks/>
          </p:cNvSpPr>
          <p:nvPr/>
        </p:nvSpPr>
        <p:spPr>
          <a:xfrm>
            <a:off x="5978525" y="3694119"/>
            <a:ext cx="933450" cy="2695575"/>
          </a:xfrm>
          <a:prstGeom prst="rect">
            <a:avLst/>
          </a:prstGeom>
        </p:spPr>
        <p:txBody>
          <a:bodyPr vert="vert" anchor="ctr">
            <a:normAutofit/>
          </a:bodyPr>
          <a:lstStyle/>
          <a:p>
            <a:pPr defTabSz="457200" fontAlgn="auto">
              <a:spcAft>
                <a:spcPts val="0"/>
              </a:spcAft>
              <a:defRPr/>
            </a:pPr>
            <a:r>
              <a:rPr lang="en-US" sz="2000" dirty="0">
                <a:latin typeface="+mj-lt"/>
                <a:ea typeface="+mj-ea"/>
                <a:cs typeface="+mj-cs"/>
              </a:rPr>
              <a:t>FORECASTS</a:t>
            </a: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7231063" y="3694119"/>
            <a:ext cx="933450" cy="2695575"/>
          </a:xfrm>
          <a:prstGeom prst="rect">
            <a:avLst/>
          </a:prstGeom>
        </p:spPr>
        <p:txBody>
          <a:bodyPr vert="vert" anchor="ctr">
            <a:normAutofit/>
          </a:bodyPr>
          <a:lstStyle/>
          <a:p>
            <a:pPr defTabSz="457200" fontAlgn="auto">
              <a:spcAft>
                <a:spcPts val="0"/>
              </a:spcAft>
              <a:defRPr/>
            </a:pPr>
            <a:r>
              <a:rPr lang="en-US" sz="2000" dirty="0">
                <a:latin typeface="+mj-lt"/>
                <a:ea typeface="+mj-ea"/>
                <a:cs typeface="+mj-cs"/>
              </a:rPr>
              <a:t>RESEARCH</a:t>
            </a:r>
          </a:p>
        </p:txBody>
      </p:sp>
    </p:spTree>
    <p:extLst>
      <p:ext uri="{BB962C8B-B14F-4D97-AF65-F5344CB8AC3E}">
        <p14:creationId xmlns:p14="http://schemas.microsoft.com/office/powerpoint/2010/main" val="429862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2017_CEC Power Point Template_BW-7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408176" y="274638"/>
            <a:ext cx="7607808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 smtClean="0">
                <a:solidFill>
                  <a:srgbClr val="254061"/>
                </a:solidFill>
                <a:latin typeface="Arial"/>
                <a:cs typeface="Arial"/>
              </a:rPr>
              <a:t>Supporting the Evolution of the Electricity Grid</a:t>
            </a:r>
            <a:endParaRPr lang="en-US" sz="2700" dirty="0">
              <a:solidFill>
                <a:srgbClr val="254061"/>
              </a:solidFill>
              <a:latin typeface="Arial"/>
              <a:cs typeface="Arial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3</a:t>
            </a:fld>
            <a:endParaRPr lang="en-US"/>
          </a:p>
        </p:txBody>
      </p:sp>
      <p:pic>
        <p:nvPicPr>
          <p:cNvPr id="9" name="Picture 6" descr="Old Grid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8" y="2209806"/>
            <a:ext cx="4937125" cy="406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 descr="smart_grid_concept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86275" y="1981206"/>
            <a:ext cx="4495800" cy="41621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"/>
          <p:cNvSpPr txBox="1">
            <a:spLocks noChangeArrowheads="1"/>
          </p:cNvSpPr>
          <p:nvPr/>
        </p:nvSpPr>
        <p:spPr bwMode="auto">
          <a:xfrm>
            <a:off x="76200" y="6272219"/>
            <a:ext cx="8534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Historical Grid          </a:t>
            </a:r>
            <a:r>
              <a:rPr lang="en-US" altLang="en-US" sz="2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  <a:sym typeface="Wingdings" panose="05000000000000000000" pitchFamily="2" charset="2"/>
              </a:rPr>
              <a:t>            “Smart” Grid</a:t>
            </a:r>
            <a:endParaRPr lang="en-US" altLang="en-US" sz="2400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03121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2017_CEC Power Point Template_BW-7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408176" y="274638"/>
            <a:ext cx="7607808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 smtClean="0">
                <a:solidFill>
                  <a:srgbClr val="254061"/>
                </a:solidFill>
                <a:latin typeface="Arial"/>
                <a:cs typeface="Arial"/>
              </a:rPr>
              <a:t>SENATE BILL 350:</a:t>
            </a:r>
            <a:br>
              <a:rPr lang="en-US" b="1" dirty="0" smtClean="0">
                <a:solidFill>
                  <a:srgbClr val="254061"/>
                </a:solidFill>
                <a:latin typeface="Arial"/>
                <a:cs typeface="Arial"/>
              </a:rPr>
            </a:br>
            <a:r>
              <a:rPr lang="en-US" sz="2700" dirty="0" smtClean="0">
                <a:solidFill>
                  <a:srgbClr val="254061"/>
                </a:solidFill>
                <a:latin typeface="Arial"/>
                <a:cs typeface="Arial"/>
              </a:rPr>
              <a:t>The Clean Energy and Pollution Reduction Act of 2015</a:t>
            </a:r>
            <a:endParaRPr lang="en-US" sz="2700" dirty="0">
              <a:solidFill>
                <a:srgbClr val="254061"/>
              </a:solidFill>
              <a:latin typeface="Arial"/>
              <a:cs typeface="Arial"/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331711" y="1750045"/>
            <a:ext cx="8482585" cy="2973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9pPr>
          </a:lstStyle>
          <a:p>
            <a:pPr>
              <a:buFont typeface="Wingdings" pitchFamily="2" charset="2"/>
              <a:buChar char="Ø"/>
            </a:pPr>
            <a:r>
              <a:rPr lang="en-US" altLang="en-US" sz="2400" dirty="0">
                <a:solidFill>
                  <a:schemeClr val="accent1">
                    <a:lumMod val="75000"/>
                  </a:schemeClr>
                </a:solidFill>
                <a:latin typeface="Arial"/>
                <a:ea typeface="+mn-ea"/>
                <a:cs typeface="Arial"/>
              </a:rPr>
              <a:t>50% renewable energy by 2030</a:t>
            </a:r>
          </a:p>
          <a:p>
            <a:pPr>
              <a:buFont typeface="Wingdings" pitchFamily="2" charset="2"/>
              <a:buChar char="Ø"/>
            </a:pPr>
            <a:r>
              <a:rPr lang="en-US" altLang="en-US" sz="2400" dirty="0">
                <a:solidFill>
                  <a:schemeClr val="accent1">
                    <a:lumMod val="75000"/>
                  </a:schemeClr>
                </a:solidFill>
                <a:latin typeface="Arial"/>
                <a:ea typeface="+mn-ea"/>
                <a:cs typeface="Arial"/>
              </a:rPr>
              <a:t>Doubling energy efficiency savings by 2030</a:t>
            </a:r>
          </a:p>
          <a:p>
            <a:pPr>
              <a:buFont typeface="Wingdings" pitchFamily="2" charset="2"/>
              <a:buChar char="Ø"/>
            </a:pPr>
            <a:r>
              <a:rPr lang="en-US" altLang="en-US" sz="2400" dirty="0">
                <a:solidFill>
                  <a:schemeClr val="accent1">
                    <a:lumMod val="75000"/>
                  </a:schemeClr>
                </a:solidFill>
                <a:latin typeface="Arial"/>
                <a:ea typeface="+mn-ea"/>
                <a:cs typeface="Arial"/>
              </a:rPr>
              <a:t>Encourages widespread transportation electrification</a:t>
            </a:r>
          </a:p>
          <a:p>
            <a:pPr marL="231775" indent="-231775">
              <a:buFont typeface="Wingdings" pitchFamily="2" charset="2"/>
              <a:buChar char="Ø"/>
            </a:pPr>
            <a:r>
              <a:rPr lang="en-US" altLang="en-US" sz="2400" dirty="0">
                <a:solidFill>
                  <a:schemeClr val="accent1">
                    <a:lumMod val="75000"/>
                  </a:schemeClr>
                </a:solidFill>
                <a:latin typeface="Arial"/>
                <a:ea typeface="+mn-ea"/>
                <a:cs typeface="Arial"/>
              </a:rPr>
              <a:t>Integrated resource planning to reduce greenhouse 	gas emissions</a:t>
            </a:r>
          </a:p>
          <a:p>
            <a:pPr>
              <a:buFont typeface="Wingdings" pitchFamily="2" charset="2"/>
              <a:buChar char="Ø"/>
            </a:pPr>
            <a:r>
              <a:rPr lang="en-US" altLang="en-US" sz="2400" dirty="0">
                <a:solidFill>
                  <a:schemeClr val="accent1">
                    <a:lumMod val="75000"/>
                  </a:schemeClr>
                </a:solidFill>
                <a:latin typeface="Arial"/>
                <a:ea typeface="+mn-ea"/>
                <a:cs typeface="Arial"/>
              </a:rPr>
              <a:t>Address barriers for low-income residents &amp; </a:t>
            </a:r>
            <a:r>
              <a:rPr lang="en-US" alt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ea typeface="+mn-ea"/>
                <a:cs typeface="Arial"/>
              </a:rPr>
              <a:t>disadvantaged </a:t>
            </a:r>
            <a:r>
              <a:rPr lang="en-US" altLang="en-US" sz="2400" dirty="0">
                <a:solidFill>
                  <a:schemeClr val="accent1">
                    <a:lumMod val="75000"/>
                  </a:schemeClr>
                </a:solidFill>
                <a:latin typeface="Arial"/>
                <a:ea typeface="+mn-ea"/>
                <a:cs typeface="Arial"/>
              </a:rPr>
              <a:t>	communities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4686248"/>
            <a:ext cx="9144000" cy="2198077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2548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2017_CEC Power Point Template_BW-7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541412" y="274638"/>
            <a:ext cx="7145387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 smtClean="0">
                <a:solidFill>
                  <a:srgbClr val="254061"/>
                </a:solidFill>
                <a:latin typeface="Arial"/>
                <a:cs typeface="Arial"/>
              </a:rPr>
              <a:t>50% Renewable Portfolio Standard </a:t>
            </a:r>
            <a:endParaRPr lang="en-US" b="1" dirty="0">
              <a:solidFill>
                <a:srgbClr val="254061"/>
              </a:solidFill>
              <a:latin typeface="Arial"/>
              <a:cs typeface="Arial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3401" y="6400337"/>
            <a:ext cx="8037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From Energy Commission Renewable Energy </a:t>
            </a:r>
            <a:r>
              <a:rPr lang="en-US" sz="1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Tracking Progress 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Updated November 2017 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</a:t>
            </a:r>
            <a:r>
              <a:rPr lang="en-US" sz="1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://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www.energy.ca.gov/renewables/tracking_progress/documents/renewable.pdf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ontent Placeholder 5"/>
          <p:cNvSpPr>
            <a:spLocks noGrp="1"/>
          </p:cNvSpPr>
          <p:nvPr>
            <p:ph idx="1"/>
          </p:nvPr>
        </p:nvSpPr>
        <p:spPr>
          <a:xfrm>
            <a:off x="179234" y="1698554"/>
            <a:ext cx="8787539" cy="261538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“…require that the amount of electricity generated and sold to retail customers per year from eligible renewable energy resources be increased to 50% by December 31, 2030, as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provided.” PRC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§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25310(c)</a:t>
            </a:r>
          </a:p>
          <a:p>
            <a:pPr marL="0" indent="0">
              <a:buNone/>
            </a:pP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More info at: 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  <a:hlinkClick r:id="rId5"/>
              </a:rPr>
              <a:t>http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  <a:hlinkClick r:id="rId5"/>
              </a:rPr>
              <a:t>://www.energy.ca.gov/portfolio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  <a:hlinkClick r:id="rId5"/>
              </a:rPr>
              <a:t>/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 </a:t>
            </a:r>
            <a:endParaRPr lang="en-US" sz="2000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pPr marL="0" indent="0">
              <a:buNone/>
            </a:pPr>
            <a:endParaRPr lang="en-US" sz="2400" dirty="0" smtClean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5</a:t>
            </a:fld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6690" y="4265586"/>
            <a:ext cx="4204724" cy="130693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96100" y="3709961"/>
            <a:ext cx="3577578" cy="2418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411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2017_CEC Power Point Template_BW-7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541412" y="274638"/>
            <a:ext cx="7145387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 smtClean="0">
                <a:solidFill>
                  <a:srgbClr val="254061"/>
                </a:solidFill>
                <a:latin typeface="Arial"/>
                <a:cs typeface="Arial"/>
              </a:rPr>
              <a:t>Doubling Energy Efficiency Savings</a:t>
            </a:r>
            <a:endParaRPr lang="en-US" b="1" dirty="0">
              <a:solidFill>
                <a:srgbClr val="254061"/>
              </a:solidFill>
              <a:latin typeface="Arial"/>
              <a:cs typeface="Arial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6</a:t>
            </a:fld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4526" y="2773133"/>
            <a:ext cx="5296953" cy="392635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8229" y="6550229"/>
            <a:ext cx="86635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More info at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http://www.energy.ca.gov/sb350/doubling_efficiency_savings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/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78233" y="1565328"/>
            <a:ext cx="8787539" cy="167687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“…establish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annual targets for statewide energy efficiency savings and demand reduction that will achieve a cumulative doubling of statewide energy efficiency savings in electricity and natural gas final end uses of retail customers by January 1, 2030.”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PRC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§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25310(c)</a:t>
            </a:r>
            <a:endParaRPr lang="en-US" sz="2400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pPr marL="0" indent="0">
              <a:buNone/>
            </a:pPr>
            <a:endParaRPr lang="en-US" sz="2400" dirty="0" smtClean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18615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2017_CEC Power Point Template_BW-7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00207"/>
            <a:ext cx="8229600" cy="2933699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“It 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is the policy of the state and intent of the Legislature to encourage transportation electrification as a means to achieve ambient air quality standards and the state’s climate goals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.” 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PRC § 25310(c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Utilities are required to address transportation electrification in integrated resource planning</a:t>
            </a:r>
            <a:endParaRPr lang="en-US" sz="2800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sz="2800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541412" y="274638"/>
            <a:ext cx="730812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 smtClean="0">
                <a:solidFill>
                  <a:srgbClr val="254061"/>
                </a:solidFill>
                <a:latin typeface="Arial"/>
                <a:cs typeface="Arial"/>
              </a:rPr>
              <a:t>Transportation Electrification</a:t>
            </a:r>
            <a:endParaRPr lang="en-US" b="1" dirty="0">
              <a:solidFill>
                <a:srgbClr val="254061"/>
              </a:solidFill>
              <a:latin typeface="Arial"/>
              <a:cs typeface="Arial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7</a:t>
            </a:fld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12" y="4533900"/>
            <a:ext cx="9120188" cy="23241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18263" y="4197454"/>
            <a:ext cx="68998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More info at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http://www.energy.ca.gov/altfuels/2016-TRAN-01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/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701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2017_CEC Power Point Template_BW-7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56465" y="1692282"/>
            <a:ext cx="4664989" cy="452596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“…adopt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guidelines to govern the submission of information and data and reports needed to support the Energy Commission’s review of the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[publicly owned] utility’s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integrated resource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plan…” PUC § 9622(c)</a:t>
            </a:r>
          </a:p>
          <a:p>
            <a:pPr marL="0" indent="0">
              <a:buNone/>
            </a:pPr>
            <a:endParaRPr lang="en-US" sz="2400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Guidelines adopted August 9, 2017</a:t>
            </a:r>
          </a:p>
          <a:p>
            <a:pPr marL="0" indent="0">
              <a:buNone/>
            </a:pPr>
            <a:endParaRPr lang="en-US" sz="2400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More info at: 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  <a:hlinkClick r:id="rId4"/>
              </a:rPr>
              <a:t>http://www.energy.ca.gov/sb350/IRPs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  <a:hlinkClick r:id="rId4"/>
              </a:rPr>
              <a:t>/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 </a:t>
            </a:r>
            <a:endParaRPr lang="en-US" sz="2000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541413" y="274638"/>
            <a:ext cx="740111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 smtClean="0">
                <a:solidFill>
                  <a:srgbClr val="254061"/>
                </a:solidFill>
                <a:latin typeface="Arial"/>
                <a:cs typeface="Arial"/>
              </a:rPr>
              <a:t>Integrated Resource Planning</a:t>
            </a:r>
            <a:endParaRPr lang="en-US" b="1" dirty="0">
              <a:solidFill>
                <a:srgbClr val="254061"/>
              </a:solidFill>
              <a:latin typeface="Arial"/>
              <a:cs typeface="Arial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8</a:t>
            </a:fld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/>
          <a:srcRect l="3148" t="1097" b="8936"/>
          <a:stretch/>
        </p:blipFill>
        <p:spPr>
          <a:xfrm>
            <a:off x="5300420" y="1848174"/>
            <a:ext cx="3161340" cy="4214166"/>
          </a:xfrm>
          <a:prstGeom prst="rect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208126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2017_CEC Power Point Template_BW-7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541412" y="274638"/>
            <a:ext cx="7145387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 smtClean="0">
                <a:solidFill>
                  <a:srgbClr val="254061"/>
                </a:solidFill>
                <a:latin typeface="Arial"/>
                <a:cs typeface="Arial"/>
              </a:rPr>
              <a:t>Low-Income Barriers Study</a:t>
            </a:r>
            <a:endParaRPr lang="en-US" b="1" dirty="0">
              <a:solidFill>
                <a:srgbClr val="254061"/>
              </a:solidFill>
              <a:latin typeface="Arial"/>
              <a:cs typeface="Arial"/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418455" y="1874727"/>
            <a:ext cx="4763146" cy="4062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000" dirty="0" smtClean="0">
                <a:solidFill>
                  <a:schemeClr val="accent1">
                    <a:lumMod val="75000"/>
                  </a:schemeClr>
                </a:solidFill>
                <a:latin typeface="Arial"/>
                <a:ea typeface="+mn-ea"/>
                <a:cs typeface="Arial"/>
              </a:rPr>
              <a:t>“conduct </a:t>
            </a:r>
            <a:r>
              <a:rPr lang="en-US" altLang="en-US" sz="2000" dirty="0">
                <a:solidFill>
                  <a:schemeClr val="accent1">
                    <a:lumMod val="75000"/>
                  </a:schemeClr>
                </a:solidFill>
                <a:latin typeface="Arial"/>
                <a:ea typeface="+mn-ea"/>
                <a:cs typeface="Arial"/>
              </a:rPr>
              <a:t>and complete a study </a:t>
            </a:r>
            <a:r>
              <a:rPr lang="en-US" altLang="en-US" sz="2000" dirty="0" smtClean="0">
                <a:solidFill>
                  <a:schemeClr val="accent1">
                    <a:lumMod val="75000"/>
                  </a:schemeClr>
                </a:solidFill>
                <a:latin typeface="Arial"/>
                <a:ea typeface="+mn-ea"/>
                <a:cs typeface="Arial"/>
              </a:rPr>
              <a:t>on…</a:t>
            </a:r>
            <a:endParaRPr lang="en-US" altLang="en-US" sz="2000" dirty="0">
              <a:solidFill>
                <a:schemeClr val="accent1">
                  <a:lumMod val="75000"/>
                </a:schemeClr>
              </a:solidFill>
              <a:latin typeface="Arial"/>
              <a:ea typeface="+mn-ea"/>
              <a:cs typeface="Arial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sz="2000" dirty="0" smtClean="0">
                <a:solidFill>
                  <a:schemeClr val="accent1">
                    <a:lumMod val="75000"/>
                  </a:schemeClr>
                </a:solidFill>
                <a:latin typeface="Arial"/>
                <a:ea typeface="+mn-ea"/>
                <a:cs typeface="Arial"/>
              </a:rPr>
              <a:t>Barriers </a:t>
            </a:r>
            <a:r>
              <a:rPr lang="en-US" altLang="en-US" sz="2000" dirty="0">
                <a:solidFill>
                  <a:schemeClr val="accent1">
                    <a:lumMod val="75000"/>
                  </a:schemeClr>
                </a:solidFill>
                <a:latin typeface="Arial"/>
                <a:ea typeface="+mn-ea"/>
                <a:cs typeface="Arial"/>
              </a:rPr>
              <a:t>to, and opportunities for, solar </a:t>
            </a:r>
            <a:r>
              <a:rPr lang="en-US" altLang="en-US" sz="2000" dirty="0" smtClean="0">
                <a:solidFill>
                  <a:schemeClr val="accent1">
                    <a:lumMod val="75000"/>
                  </a:schemeClr>
                </a:solidFill>
                <a:latin typeface="Arial"/>
                <a:ea typeface="+mn-ea"/>
                <a:cs typeface="Arial"/>
              </a:rPr>
              <a:t>photovoltaic… other </a:t>
            </a:r>
            <a:r>
              <a:rPr lang="en-US" altLang="en-US" sz="2000" dirty="0">
                <a:solidFill>
                  <a:schemeClr val="accent1">
                    <a:lumMod val="75000"/>
                  </a:schemeClr>
                </a:solidFill>
                <a:latin typeface="Arial"/>
                <a:ea typeface="+mn-ea"/>
                <a:cs typeface="Arial"/>
              </a:rPr>
              <a:t>renewable energy by low-income </a:t>
            </a:r>
            <a:r>
              <a:rPr lang="en-US" altLang="en-US" sz="2000" dirty="0" smtClean="0">
                <a:solidFill>
                  <a:schemeClr val="accent1">
                    <a:lumMod val="75000"/>
                  </a:schemeClr>
                </a:solidFill>
                <a:latin typeface="Arial"/>
                <a:ea typeface="+mn-ea"/>
                <a:cs typeface="Arial"/>
              </a:rPr>
              <a:t>customers… contracting </a:t>
            </a:r>
            <a:r>
              <a:rPr lang="en-US" altLang="en-US" sz="2000" dirty="0">
                <a:solidFill>
                  <a:schemeClr val="accent1">
                    <a:lumMod val="75000"/>
                  </a:schemeClr>
                </a:solidFill>
                <a:latin typeface="Arial"/>
                <a:ea typeface="+mn-ea"/>
                <a:cs typeface="Arial"/>
              </a:rPr>
              <a:t>opportunities for local small businesses in disadvantaged </a:t>
            </a:r>
            <a:r>
              <a:rPr lang="en-US" altLang="en-US" sz="2000" dirty="0" smtClean="0">
                <a:solidFill>
                  <a:schemeClr val="accent1">
                    <a:lumMod val="75000"/>
                  </a:schemeClr>
                </a:solidFill>
                <a:latin typeface="Arial"/>
                <a:ea typeface="+mn-ea"/>
                <a:cs typeface="Arial"/>
              </a:rPr>
              <a:t>communities… </a:t>
            </a:r>
            <a:r>
              <a:rPr lang="en-US" altLang="en-US" sz="2000" dirty="0">
                <a:solidFill>
                  <a:schemeClr val="accent1">
                    <a:lumMod val="75000"/>
                  </a:schemeClr>
                </a:solidFill>
                <a:latin typeface="Arial"/>
                <a:ea typeface="+mn-ea"/>
                <a:cs typeface="Arial"/>
              </a:rPr>
              <a:t>energy efficiency and weatherization </a:t>
            </a:r>
            <a:r>
              <a:rPr lang="en-US" altLang="en-US" sz="2000" dirty="0" smtClean="0">
                <a:solidFill>
                  <a:schemeClr val="accent1">
                    <a:lumMod val="75000"/>
                  </a:schemeClr>
                </a:solidFill>
                <a:latin typeface="Arial"/>
                <a:ea typeface="+mn-ea"/>
                <a:cs typeface="Arial"/>
              </a:rPr>
              <a:t>investments...”  </a:t>
            </a:r>
            <a:endParaRPr lang="en-US" altLang="en-US" sz="2000" dirty="0">
              <a:solidFill>
                <a:schemeClr val="accent1">
                  <a:lumMod val="75000"/>
                </a:schemeClr>
              </a:solidFill>
              <a:latin typeface="Arial"/>
              <a:ea typeface="+mn-ea"/>
              <a:cs typeface="Arial"/>
            </a:endParaRPr>
          </a:p>
          <a:p>
            <a:pPr>
              <a:spcBef>
                <a:spcPct val="0"/>
              </a:spcBef>
              <a:buFontTx/>
              <a:buNone/>
            </a:pPr>
            <a:endParaRPr lang="en-US" altLang="en-US" sz="2000" dirty="0">
              <a:solidFill>
                <a:schemeClr val="accent1">
                  <a:lumMod val="75000"/>
                </a:schemeClr>
              </a:solidFill>
              <a:latin typeface="Arial"/>
              <a:ea typeface="+mn-ea"/>
              <a:cs typeface="Arial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sz="2000" dirty="0" smtClean="0">
                <a:solidFill>
                  <a:schemeClr val="accent1">
                    <a:lumMod val="75000"/>
                  </a:schemeClr>
                </a:solidFill>
                <a:latin typeface="Arial"/>
                <a:ea typeface="+mn-ea"/>
                <a:cs typeface="Arial"/>
              </a:rPr>
              <a:t>Report adopted </a:t>
            </a:r>
            <a:r>
              <a:rPr lang="en-US" altLang="en-US" sz="2000" dirty="0">
                <a:solidFill>
                  <a:schemeClr val="accent1">
                    <a:lumMod val="75000"/>
                  </a:schemeClr>
                </a:solidFill>
                <a:latin typeface="Arial"/>
                <a:ea typeface="+mn-ea"/>
                <a:cs typeface="Arial"/>
              </a:rPr>
              <a:t>December 14, 2016</a:t>
            </a:r>
          </a:p>
          <a:p>
            <a:pPr>
              <a:spcBef>
                <a:spcPct val="0"/>
              </a:spcBef>
              <a:buFontTx/>
              <a:buNone/>
            </a:pPr>
            <a:endParaRPr lang="en-US" altLang="en-US" sz="2000" dirty="0">
              <a:solidFill>
                <a:srgbClr val="3399FF"/>
              </a:solidFill>
              <a:latin typeface="Times" pitchFamily="1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sz="1600" dirty="0">
                <a:solidFill>
                  <a:srgbClr val="3399FF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http://www.energy.ca.gov/sb350/barriers_report</a:t>
            </a:r>
            <a:r>
              <a:rPr lang="en-US" altLang="en-US" sz="1800" dirty="0">
                <a:solidFill>
                  <a:srgbClr val="3399FF"/>
                </a:solidFill>
                <a:latin typeface="Times" pitchFamily="1" charset="0"/>
                <a:hlinkClick r:id="rId4"/>
              </a:rPr>
              <a:t>/</a:t>
            </a:r>
            <a:r>
              <a:rPr lang="en-US" altLang="en-US" sz="1800" dirty="0">
                <a:solidFill>
                  <a:srgbClr val="3399FF"/>
                </a:solidFill>
                <a:latin typeface="Times" pitchFamily="1" charset="0"/>
              </a:rPr>
              <a:t> </a:t>
            </a:r>
          </a:p>
          <a:p>
            <a:pPr>
              <a:spcBef>
                <a:spcPct val="0"/>
              </a:spcBef>
              <a:buFontTx/>
              <a:buNone/>
            </a:pPr>
            <a:endParaRPr lang="en-US" altLang="en-US" sz="2000" dirty="0">
              <a:solidFill>
                <a:srgbClr val="3399FF"/>
              </a:solidFill>
              <a:latin typeface="Times" pitchFamily="1" charset="0"/>
            </a:endParaRPr>
          </a:p>
        </p:txBody>
      </p:sp>
      <p:pic>
        <p:nvPicPr>
          <p:cNvPr id="9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59" t="22917" r="36530" b="11458"/>
          <a:stretch>
            <a:fillRect/>
          </a:stretch>
        </p:blipFill>
        <p:spPr bwMode="auto">
          <a:xfrm>
            <a:off x="5334000" y="1874724"/>
            <a:ext cx="3169920" cy="416095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105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2017_CEC Power Point Template_BW-7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541412" y="274638"/>
            <a:ext cx="7145387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>
                <a:solidFill>
                  <a:srgbClr val="254061"/>
                </a:solidFill>
                <a:latin typeface="Arial"/>
                <a:cs typeface="Arial"/>
              </a:rPr>
              <a:t>Disadvantaged Community Advisory Group</a:t>
            </a:r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6"/>
            <a:ext cx="2133600" cy="365125"/>
          </a:xfrm>
        </p:spPr>
        <p:txBody>
          <a:bodyPr/>
          <a:lstStyle/>
          <a:p>
            <a:fld id="{1BC924B7-EDFF-824B-BCE9-3FAD438598D0}" type="slidenum">
              <a:rPr lang="en-US" smtClean="0"/>
              <a:t>10</a:t>
            </a:fld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2890" y="2631186"/>
            <a:ext cx="6135698" cy="4226814"/>
          </a:xfrm>
          <a:prstGeom prst="rect">
            <a:avLst/>
          </a:prstGeom>
        </p:spPr>
      </p:pic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457200" y="1600206"/>
            <a:ext cx="8229600" cy="452596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“Establish an 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advisory group consisting of representatives from disadvantaged communities… shall review and provide advice on programs proposed to achieve clean energy and pollution reduction…” PUC § 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400(g)</a:t>
            </a:r>
          </a:p>
          <a:p>
            <a:pPr marL="0" indent="0">
              <a:buNone/>
            </a:pPr>
            <a:endParaRPr lang="en-US" sz="2200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pPr lvl="1"/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More info at: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  <a:hlinkClick r:id="rId5"/>
              </a:rPr>
              <a:t>http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  <a:hlinkClick r:id="rId5"/>
              </a:rPr>
              <a:t>://www.energy.ca.gov/sb350/DCAG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  <a:hlinkClick r:id="rId5"/>
              </a:rPr>
              <a:t>/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 </a:t>
            </a:r>
            <a:endParaRPr lang="en-US" sz="2000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05595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2017_CEC Power Point Template_BW-7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541412" y="274638"/>
            <a:ext cx="7145387" cy="1143000"/>
          </a:xfrm>
        </p:spPr>
        <p:txBody>
          <a:bodyPr>
            <a:normAutofit/>
          </a:bodyPr>
          <a:lstStyle/>
          <a:p>
            <a:pPr algn="l"/>
            <a:r>
              <a:rPr lang="en-US" b="1" dirty="0" smtClean="0">
                <a:solidFill>
                  <a:srgbClr val="254061"/>
                </a:solidFill>
                <a:latin typeface="Arial"/>
                <a:cs typeface="Arial"/>
              </a:rPr>
              <a:t>Grid Regionalization</a:t>
            </a:r>
            <a:endParaRPr lang="en-US" b="1" dirty="0">
              <a:solidFill>
                <a:srgbClr val="254061"/>
              </a:solidFill>
              <a:latin typeface="Arial"/>
              <a:cs typeface="Arial"/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422684" y="1803011"/>
            <a:ext cx="8300634" cy="2185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ndara" pitchFamily="34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000" dirty="0" smtClean="0">
                <a:solidFill>
                  <a:schemeClr val="accent1">
                    <a:lumMod val="75000"/>
                  </a:schemeClr>
                </a:solidFill>
                <a:latin typeface="Arial"/>
                <a:ea typeface="+mn-ea"/>
                <a:cs typeface="Arial"/>
              </a:rPr>
              <a:t>“It </a:t>
            </a:r>
            <a:r>
              <a:rPr lang="en-US" altLang="en-US" sz="2000" dirty="0">
                <a:solidFill>
                  <a:schemeClr val="accent1">
                    <a:lumMod val="75000"/>
                  </a:schemeClr>
                </a:solidFill>
                <a:latin typeface="Arial"/>
                <a:ea typeface="+mn-ea"/>
                <a:cs typeface="Arial"/>
              </a:rPr>
              <a:t>is the intent of the Legislature to provide for the transformation of the Independent System Operator into a regional </a:t>
            </a:r>
            <a:r>
              <a:rPr lang="en-US" altLang="en-US" sz="2000" dirty="0" smtClean="0">
                <a:solidFill>
                  <a:schemeClr val="accent1">
                    <a:lumMod val="75000"/>
                  </a:schemeClr>
                </a:solidFill>
                <a:latin typeface="Arial"/>
                <a:ea typeface="+mn-ea"/>
                <a:cs typeface="Arial"/>
              </a:rPr>
              <a:t>organization to </a:t>
            </a:r>
            <a:r>
              <a:rPr lang="en-US" altLang="en-US" sz="2000" dirty="0">
                <a:solidFill>
                  <a:schemeClr val="accent1">
                    <a:lumMod val="75000"/>
                  </a:schemeClr>
                </a:solidFill>
                <a:latin typeface="Arial"/>
                <a:ea typeface="+mn-ea"/>
                <a:cs typeface="Arial"/>
              </a:rPr>
              <a:t>promote the development of regional electricity transmission markets in the western states …”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PUC § </a:t>
            </a:r>
            <a:r>
              <a:rPr lang="en-US" altLang="en-US" sz="2000" dirty="0" smtClean="0">
                <a:solidFill>
                  <a:schemeClr val="accent1">
                    <a:lumMod val="75000"/>
                  </a:schemeClr>
                </a:solidFill>
                <a:latin typeface="Arial"/>
                <a:ea typeface="+mn-ea"/>
                <a:cs typeface="Arial"/>
              </a:rPr>
              <a:t>395.5</a:t>
            </a:r>
          </a:p>
          <a:p>
            <a:pPr>
              <a:spcBef>
                <a:spcPct val="0"/>
              </a:spcBef>
              <a:buFontTx/>
              <a:buNone/>
            </a:pPr>
            <a:endParaRPr lang="en-US" altLang="en-US" sz="2000" dirty="0" smtClean="0">
              <a:solidFill>
                <a:schemeClr val="accent1">
                  <a:lumMod val="75000"/>
                </a:schemeClr>
              </a:solidFill>
              <a:latin typeface="Arial"/>
              <a:ea typeface="+mn-ea"/>
              <a:cs typeface="Arial"/>
            </a:endParaRPr>
          </a:p>
          <a:p>
            <a:pPr>
              <a:spcBef>
                <a:spcPct val="0"/>
              </a:spcBef>
              <a:buFontTx/>
              <a:buNone/>
            </a:pPr>
            <a:endParaRPr lang="en-US" altLang="en-US" sz="2000" dirty="0">
              <a:solidFill>
                <a:schemeClr val="accent1">
                  <a:lumMod val="75000"/>
                </a:schemeClr>
              </a:solidFill>
              <a:latin typeface="Arial"/>
              <a:ea typeface="+mn-ea"/>
              <a:cs typeface="Arial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sz="1600" dirty="0" smtClean="0">
                <a:solidFill>
                  <a:schemeClr val="accent1">
                    <a:lumMod val="75000"/>
                  </a:schemeClr>
                </a:solidFill>
                <a:latin typeface="Arial"/>
                <a:ea typeface="+mn-ea"/>
                <a:cs typeface="Arial"/>
              </a:rPr>
              <a:t>More info at:  </a:t>
            </a:r>
            <a:r>
              <a:rPr lang="en-US" altLang="en-US" sz="1600" dirty="0" smtClean="0">
                <a:solidFill>
                  <a:srgbClr val="3399FF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</a:t>
            </a:r>
            <a:r>
              <a:rPr lang="en-US" altLang="en-US" sz="1600" dirty="0">
                <a:solidFill>
                  <a:srgbClr val="3399FF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://www.energy.ca.gov/sb350/regional_grid</a:t>
            </a:r>
            <a:r>
              <a:rPr lang="en-US" altLang="en-US" sz="1600" dirty="0" smtClean="0">
                <a:solidFill>
                  <a:srgbClr val="3399FF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/</a:t>
            </a:r>
            <a:r>
              <a:rPr lang="en-US" altLang="en-US" sz="1600" dirty="0" smtClean="0">
                <a:solidFill>
                  <a:srgbClr val="33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altLang="en-US" sz="2000" dirty="0">
              <a:solidFill>
                <a:srgbClr val="3399FF"/>
              </a:solidFill>
              <a:latin typeface="Times" pitchFamily="1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02" y="4138984"/>
            <a:ext cx="9141998" cy="2783621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044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2017_CEC Power Point Template_BW-7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00206"/>
            <a:ext cx="8335108" cy="475615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“Review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technology incentive, research, development, deployment, and market facilitation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programs… provide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benefits to disadvantaged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communities...”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PUC §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400(d)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“Establish a publicly available tracking system to provide up-to-date information on progress…”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PUC § 400(f)</a:t>
            </a:r>
            <a:endParaRPr lang="en-US" sz="2400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“...adopt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, implement, and enforce a responsible contractor policy for use across all ratepayer-funded energy efficiency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programs” &amp; “establish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consumer protection guidelines for energy efficiency products and services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.”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PUC §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25943(a)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Energy Data Collection Rulemakings to support SB 350 and AB 802 Implementation</a:t>
            </a:r>
            <a:endParaRPr lang="en-US" sz="2800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sz="2800" dirty="0" smtClean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541412" y="274638"/>
            <a:ext cx="7145387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 smtClean="0">
                <a:solidFill>
                  <a:srgbClr val="254061"/>
                </a:solidFill>
                <a:latin typeface="Arial"/>
                <a:cs typeface="Arial"/>
              </a:rPr>
              <a:t>Other SB 350 Requirements</a:t>
            </a:r>
            <a:endParaRPr lang="en-US" b="1" dirty="0">
              <a:solidFill>
                <a:srgbClr val="254061"/>
              </a:solidFill>
              <a:latin typeface="Arial"/>
              <a:cs typeface="Arial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836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"/>
            <a:ext cx="9144000" cy="6857999"/>
          </a:xfrm>
          <a:prstGeom prst="rect">
            <a:avLst/>
          </a:prstGeom>
        </p:spPr>
      </p:pic>
      <p:sp>
        <p:nvSpPr>
          <p:cNvPr id="9219" name="Content Placeholder 7"/>
          <p:cNvSpPr>
            <a:spLocks noGrp="1"/>
          </p:cNvSpPr>
          <p:nvPr>
            <p:ph idx="1"/>
          </p:nvPr>
        </p:nvSpPr>
        <p:spPr>
          <a:xfrm>
            <a:off x="533400" y="1676400"/>
            <a:ext cx="8001000" cy="4572000"/>
          </a:xfrm>
        </p:spPr>
        <p:txBody>
          <a:bodyPr>
            <a:normAutofit/>
          </a:bodyPr>
          <a:lstStyle/>
          <a:p>
            <a:pPr marL="119063" indent="-119063">
              <a:spcBef>
                <a:spcPct val="0"/>
              </a:spcBef>
              <a:spcAft>
                <a:spcPts val="1200"/>
              </a:spcAft>
            </a:pPr>
            <a:r>
              <a:rPr lang="en-US" altLang="en-US" sz="15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Established by CPUC in 2012 to fund investments to advance clean energy technologies and approaches for the benefit of investor-owned utility electricity ratepayers.</a:t>
            </a:r>
          </a:p>
          <a:p>
            <a:pPr marL="119063" indent="-119063">
              <a:spcBef>
                <a:spcPct val="0"/>
              </a:spcBef>
              <a:spcAft>
                <a:spcPts val="1200"/>
              </a:spcAft>
            </a:pPr>
            <a:r>
              <a:rPr lang="en-US" altLang="en-US" sz="15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Energy Commission administers approximately $130 million per year.</a:t>
            </a:r>
          </a:p>
          <a:p>
            <a:pPr marL="119063" indent="-119063">
              <a:spcBef>
                <a:spcPct val="0"/>
              </a:spcBef>
            </a:pPr>
            <a:r>
              <a:rPr lang="en-US" altLang="en-US" sz="15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EPIC uses an </a:t>
            </a:r>
            <a:r>
              <a:rPr lang="en-US" altLang="en-US" sz="1500" b="1" u="sng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innovation pipeline</a:t>
            </a:r>
            <a:r>
              <a:rPr lang="en-US" altLang="en-US" sz="15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5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approach to creating new energy solutions, fostering regional innovation, and bringing clean energy ideas to the marketplace</a:t>
            </a:r>
          </a:p>
        </p:txBody>
      </p:sp>
      <p:sp>
        <p:nvSpPr>
          <p:cNvPr id="922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29603" y="6248400"/>
            <a:ext cx="1158875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D3C66FA-84D5-4BEB-8B26-2CECD5D7122C}" type="slidenum">
              <a:rPr lang="en-US" alt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spcBef>
                  <a:spcPct val="0"/>
                </a:spcBef>
                <a:buFontTx/>
                <a:buNone/>
              </a:pPr>
              <a:t>13</a:t>
            </a:fld>
            <a:endParaRPr lang="en-US" altLang="en-US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21" name="Picture 5" descr="pipeline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660"/>
          <a:stretch>
            <a:fillRect/>
          </a:stretch>
        </p:blipFill>
        <p:spPr bwMode="auto">
          <a:xfrm>
            <a:off x="666753" y="3429000"/>
            <a:ext cx="7940675" cy="288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541412" y="274638"/>
            <a:ext cx="7145387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 smtClean="0">
                <a:solidFill>
                  <a:srgbClr val="254061"/>
                </a:solidFill>
                <a:latin typeface="Arial"/>
                <a:cs typeface="Arial"/>
              </a:rPr>
              <a:t>Electric Program Investment Charge (EPIC)</a:t>
            </a:r>
            <a:endParaRPr lang="en-US" b="1" dirty="0">
              <a:solidFill>
                <a:srgbClr val="25406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06469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"/>
            <a:ext cx="9144000" cy="6857999"/>
          </a:xfrm>
          <a:prstGeom prst="rect">
            <a:avLst/>
          </a:prstGeom>
        </p:spPr>
      </p:pic>
      <p:sp>
        <p:nvSpPr>
          <p:cNvPr id="9219" name="Content Placeholder 7"/>
          <p:cNvSpPr>
            <a:spLocks noGrp="1"/>
          </p:cNvSpPr>
          <p:nvPr>
            <p:ph idx="1"/>
          </p:nvPr>
        </p:nvSpPr>
        <p:spPr>
          <a:xfrm>
            <a:off x="533399" y="1676399"/>
            <a:ext cx="8459875" cy="5297157"/>
          </a:xfrm>
        </p:spPr>
        <p:txBody>
          <a:bodyPr>
            <a:normAutofit fontScale="92500" lnSpcReduction="10000"/>
          </a:bodyPr>
          <a:lstStyle/>
          <a:p>
            <a:pPr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altLang="en-US" sz="24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April 20:  North Coast Regional Energy Perspective (Arcata)</a:t>
            </a:r>
          </a:p>
          <a:p>
            <a:pPr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altLang="en-US" sz="24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May 15:  Kern County Renewable Energy Perspective (Bakersfield)</a:t>
            </a:r>
          </a:p>
          <a:p>
            <a:pPr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altLang="en-US" sz="24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May 16:  Energy Equity Regional Workshop (Central Valley)</a:t>
            </a:r>
          </a:p>
          <a:p>
            <a:pPr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altLang="en-US" sz="24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May 30:  Energy Equity, Multifamily Buildings Distributed Energy Resources Action Plan (Sacramento)</a:t>
            </a:r>
          </a:p>
          <a:p>
            <a:pPr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altLang="en-US" sz="24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June (TBD):  Energy Equity Indicators Staff Webinar (Online)</a:t>
            </a:r>
          </a:p>
          <a:p>
            <a:pPr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altLang="en-US" sz="24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August 29:  Joint Agency Workshop on SB 350 Equity Achievements (Sacramento)</a:t>
            </a:r>
          </a:p>
          <a:p>
            <a:pPr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Ø"/>
            </a:pPr>
            <a:endParaRPr lang="en-US" altLang="en-US" sz="2400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ct val="0"/>
              </a:spcBef>
              <a:spcAft>
                <a:spcPts val="1200"/>
              </a:spcAft>
              <a:buNone/>
            </a:pPr>
            <a:r>
              <a:rPr lang="en-US" altLang="en-US" sz="22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more information, materials, and to sign up for </a:t>
            </a:r>
            <a:r>
              <a:rPr lang="en-US" altLang="en-US" sz="2200" dirty="0" err="1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listserve</a:t>
            </a:r>
            <a:r>
              <a:rPr lang="en-US" altLang="en-US" sz="22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2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 to: </a:t>
            </a:r>
            <a:r>
              <a:rPr lang="en-US" altLang="en-US" sz="2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http://www.energy.ca.gov/2018_energypolicy</a:t>
            </a:r>
            <a:r>
              <a:rPr lang="en-US" altLang="en-US" sz="22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/</a:t>
            </a:r>
            <a:endParaRPr lang="en-US" altLang="en-US" sz="2200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ct val="0"/>
              </a:spcBef>
              <a:spcAft>
                <a:spcPts val="1200"/>
              </a:spcAft>
              <a:buNone/>
            </a:pPr>
            <a:r>
              <a:rPr lang="en-US" altLang="en-US" sz="24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en-US" altLang="en-US" sz="19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Most of the above workshops relate to 18-IEPR-08 Energy Equity</a:t>
            </a:r>
            <a:endParaRPr lang="en-US" altLang="en-US" sz="19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2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29603" y="6248400"/>
            <a:ext cx="1158875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D3C66FA-84D5-4BEB-8B26-2CECD5D7122C}" type="slidenum">
              <a:rPr lang="en-US" alt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spcBef>
                  <a:spcPct val="0"/>
                </a:spcBef>
                <a:buFontTx/>
                <a:buNone/>
              </a:pPr>
              <a:t>14</a:t>
            </a:fld>
            <a:endParaRPr lang="en-US" altLang="en-US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541412" y="274638"/>
            <a:ext cx="7145387" cy="1143000"/>
          </a:xfrm>
        </p:spPr>
        <p:txBody>
          <a:bodyPr>
            <a:normAutofit/>
          </a:bodyPr>
          <a:lstStyle/>
          <a:p>
            <a:pPr algn="l"/>
            <a:r>
              <a:rPr lang="en-US" b="1" dirty="0" smtClean="0">
                <a:solidFill>
                  <a:srgbClr val="254061"/>
                </a:solidFill>
                <a:latin typeface="Arial"/>
                <a:cs typeface="Arial"/>
              </a:rPr>
              <a:t>Upcoming SB 350 Events</a:t>
            </a:r>
            <a:endParaRPr lang="en-US" b="1" dirty="0">
              <a:solidFill>
                <a:srgbClr val="25406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98628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2017_CEC Power Point Template_BW-7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endParaRPr lang="en-US" sz="2800" dirty="0" smtClean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541412" y="274638"/>
            <a:ext cx="7145387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 smtClean="0">
                <a:solidFill>
                  <a:srgbClr val="254061"/>
                </a:solidFill>
                <a:latin typeface="Arial"/>
                <a:cs typeface="Arial"/>
              </a:rPr>
              <a:t>Information and Resources</a:t>
            </a:r>
            <a:endParaRPr lang="en-US" b="1" dirty="0">
              <a:solidFill>
                <a:srgbClr val="254061"/>
              </a:solidFill>
              <a:latin typeface="Arial"/>
              <a:cs typeface="Arial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15</a:t>
            </a:fld>
            <a:endParaRPr lang="en-US"/>
          </a:p>
        </p:txBody>
      </p:sp>
      <p:sp>
        <p:nvSpPr>
          <p:cNvPr id="8" name="Content Placeholder 5"/>
          <p:cNvSpPr txBox="1">
            <a:spLocks/>
          </p:cNvSpPr>
          <p:nvPr/>
        </p:nvSpPr>
        <p:spPr>
          <a:xfrm>
            <a:off x="609600" y="1752600"/>
            <a:ext cx="8229600" cy="478267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2017 Integrated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Energy Policy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Report (IEPR)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-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  <a:hlinkClick r:id="rId4"/>
              </a:rPr>
              <a:t>http://www.energy.ca.gov/2017_energypolicy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  <a:hlinkClick r:id="rId4"/>
              </a:rPr>
              <a:t>/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 </a:t>
            </a:r>
            <a:endParaRPr lang="en-US" sz="2400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Energy Commission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Funding Opportunities -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  <a:hlinkClick r:id="rId5"/>
              </a:rPr>
              <a:t>http://www.energy.ca.gov/contracts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  <a:hlinkClick r:id="rId5"/>
              </a:rPr>
              <a:t>/</a:t>
            </a:r>
            <a:endParaRPr lang="en-US" sz="2400" dirty="0" smtClean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Energy Commission Tracking Progress Reports -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  <a:hlinkClick r:id="rId6"/>
              </a:rPr>
              <a:t>http://www.energy.ca.gov/renewables/tracking_progress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  <a:hlinkClick r:id="rId6"/>
              </a:rPr>
              <a:t>/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 </a:t>
            </a:r>
          </a:p>
          <a:p>
            <a:pPr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Energy Commission Research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and Development -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  <a:hlinkClick r:id="rId7"/>
              </a:rPr>
              <a:t>http://www.energy.ca.gov/research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  <a:hlinkClick r:id="rId7"/>
              </a:rPr>
              <a:t>/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 </a:t>
            </a:r>
          </a:p>
          <a:p>
            <a:pPr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California Alternative and Renewable Fuel and Vehicle Technology Program -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  <a:hlinkClick r:id="rId8"/>
              </a:rPr>
              <a:t>http://www.energy.ca.gov/altfuels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  <a:hlinkClick r:id="rId8"/>
              </a:rPr>
              <a:t>/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  </a:t>
            </a:r>
          </a:p>
          <a:p>
            <a:pPr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California Energy Almanac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-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  <a:hlinkClick r:id="rId9"/>
              </a:rPr>
              <a:t>http://www.energy.ca.gov/almanac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  <a:hlinkClick r:id="rId9"/>
              </a:rPr>
              <a:t>/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 </a:t>
            </a:r>
          </a:p>
          <a:p>
            <a:pPr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California Climate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Change Portal -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  <a:hlinkClick r:id="rId10"/>
              </a:rPr>
              <a:t>http://climatechange.ca.gov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  <a:hlinkClick r:id="rId10"/>
              </a:rPr>
              <a:t>/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 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2800" dirty="0" smtClean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sz="2800" dirty="0" smtClean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84696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2017_CEC Power Point Template_BW-7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541412" y="274638"/>
            <a:ext cx="7145387" cy="1143000"/>
          </a:xfrm>
        </p:spPr>
        <p:txBody>
          <a:bodyPr>
            <a:normAutofit/>
          </a:bodyPr>
          <a:lstStyle/>
          <a:p>
            <a:pPr algn="l"/>
            <a:r>
              <a:rPr lang="en-US" b="1" dirty="0" smtClean="0">
                <a:solidFill>
                  <a:srgbClr val="254061"/>
                </a:solidFill>
                <a:latin typeface="Arial"/>
                <a:cs typeface="Arial"/>
              </a:rPr>
              <a:t>Questions / Comments</a:t>
            </a:r>
            <a:endParaRPr lang="en-US" b="1" dirty="0">
              <a:solidFill>
                <a:srgbClr val="254061"/>
              </a:solidFill>
              <a:latin typeface="Arial"/>
              <a:cs typeface="Arial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5813" y="2144879"/>
            <a:ext cx="1792379" cy="1792379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286000" y="4489685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de-DE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Michael J. Sokol</a:t>
            </a:r>
          </a:p>
          <a:p>
            <a:pPr algn="ctr"/>
            <a:r>
              <a:rPr lang="de-DE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Special Coordinator – SB 350</a:t>
            </a:r>
          </a:p>
          <a:p>
            <a:pPr algn="ctr"/>
            <a:r>
              <a:rPr lang="de-DE" sz="2400" dirty="0" smtClean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Michael.Sokol@energy.ca.gov</a:t>
            </a:r>
            <a:r>
              <a:rPr lang="de-DE" sz="2800" dirty="0" smtClean="0"/>
              <a:t> </a:t>
            </a:r>
            <a:endParaRPr lang="de-DE" sz="2800" dirty="0"/>
          </a:p>
          <a:p>
            <a:pPr algn="ctr"/>
            <a:r>
              <a:rPr lang="de-DE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916-654-4516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371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16-OIR-06</Docket_x0020_Number>
    <TaxCatchAll xmlns="8eef3743-c7b3-4cbe-8837-b6e805be353c">
      <Value>8</Value>
      <Value>6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/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Z5JXHV6S7NA6-3-114991</_dlc_DocId>
    <_dlc_DocIdUrl xmlns="8eef3743-c7b3-4cbe-8837-b6e805be353c">
      <Url>http://efilingspinternal/_layouts/DocIdRedir.aspx?ID=Z5JXHV6S7NA6-3-114991</Url>
      <Description>Z5JXHV6S7NA6-3-114991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85060C8-3944-440F-AA5F-88AE89680A31}"/>
</file>

<file path=customXml/itemProps2.xml><?xml version="1.0" encoding="utf-8"?>
<ds:datastoreItem xmlns:ds="http://schemas.openxmlformats.org/officeDocument/2006/customXml" ds:itemID="{82E86278-E71C-4FEF-A564-DE82753BEEF2}"/>
</file>

<file path=customXml/itemProps3.xml><?xml version="1.0" encoding="utf-8"?>
<ds:datastoreItem xmlns:ds="http://schemas.openxmlformats.org/officeDocument/2006/customXml" ds:itemID="{02786D79-FAF3-4EFE-84BE-419D6903BAFC}"/>
</file>

<file path=customXml/itemProps4.xml><?xml version="1.0" encoding="utf-8"?>
<ds:datastoreItem xmlns:ds="http://schemas.openxmlformats.org/officeDocument/2006/customXml" ds:itemID="{5EEA585D-AEC4-4D96-A526-9E184EC90268}"/>
</file>

<file path=docProps/app.xml><?xml version="1.0" encoding="utf-8"?>
<Properties xmlns="http://schemas.openxmlformats.org/officeDocument/2006/extended-properties" xmlns:vt="http://schemas.openxmlformats.org/officeDocument/2006/docPropsVTypes">
  <TotalTime>1686</TotalTime>
  <Words>863</Words>
  <Application>Microsoft Office PowerPoint</Application>
  <PresentationFormat>On-screen Show (4:3)</PresentationFormat>
  <Paragraphs>122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ＭＳ Ｐゴシック</vt:lpstr>
      <vt:lpstr>Arial</vt:lpstr>
      <vt:lpstr>Calibri</vt:lpstr>
      <vt:lpstr>Times</vt:lpstr>
      <vt:lpstr>Times New Roman</vt:lpstr>
      <vt:lpstr>Wingdings</vt:lpstr>
      <vt:lpstr>Office Theme</vt:lpstr>
      <vt:lpstr>Introduction to Energy Commission Clean Energy Programs</vt:lpstr>
      <vt:lpstr>About the Energy Commission</vt:lpstr>
      <vt:lpstr>Supporting the Evolution of the Electricity Grid</vt:lpstr>
      <vt:lpstr>SENATE BILL 350: The Clean Energy and Pollution Reduction Act of 2015</vt:lpstr>
      <vt:lpstr>50% Renewable Portfolio Standard </vt:lpstr>
      <vt:lpstr>Doubling Energy Efficiency Savings</vt:lpstr>
      <vt:lpstr>Transportation Electrification</vt:lpstr>
      <vt:lpstr>Integrated Resource Planning</vt:lpstr>
      <vt:lpstr>Low-Income Barriers Study</vt:lpstr>
      <vt:lpstr>Disadvantaged Community Advisory Group</vt:lpstr>
      <vt:lpstr>Grid Regionalization</vt:lpstr>
      <vt:lpstr>Other SB 350 Requirements</vt:lpstr>
      <vt:lpstr>Electric Program Investment Charge (EPIC)</vt:lpstr>
      <vt:lpstr>Upcoming SB 350 Events</vt:lpstr>
      <vt:lpstr>Information and Resources</vt:lpstr>
      <vt:lpstr>Questions / Comments</vt:lpstr>
    </vt:vector>
  </TitlesOfParts>
  <Company>CEC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- Introduction to Energy Commission Clean Energy Programs</dc:title>
  <dc:creator>Bailey Wobschall</dc:creator>
  <cp:lastModifiedBy>Paul, Patricia@Energy</cp:lastModifiedBy>
  <cp:revision>116</cp:revision>
  <cp:lastPrinted>2017-09-14T15:27:21Z</cp:lastPrinted>
  <dcterms:created xsi:type="dcterms:W3CDTF">2017-05-04T20:00:37Z</dcterms:created>
  <dcterms:modified xsi:type="dcterms:W3CDTF">2018-04-03T20:03:44Z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c70c2e3c-f717-4bd9-8585-595af7f8b03f</vt:lpwstr>
  </property>
  <property fmtid="{D5CDD505-2E9C-101B-9397-08002B2CF9AE}" pid="4" name="Subject_x0020_Areas">
    <vt:lpwstr/>
  </property>
  <property fmtid="{D5CDD505-2E9C-101B-9397-08002B2CF9AE}" pid="5" name="_CopySource">
    <vt:lpwstr>http://efilingspinternal/PendingDocuments/16-OIR-06/20180403T133018_Presentation__Introduction_to_Energy_Commission_Clean_Energy_Pr.pptx</vt:lpwstr>
  </property>
  <property fmtid="{D5CDD505-2E9C-101B-9397-08002B2CF9AE}" pid="6" name="Subject Areas">
    <vt:lpwstr/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2674500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