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2" r:id="rId9"/>
    <p:sldId id="261" r:id="rId10"/>
    <p:sldId id="263"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81CF3F-32C5-4B77-AA41-130B667096EC}" v="7" dt="2020-08-20T00:35:37.6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792" autoAdjust="0"/>
  </p:normalViewPr>
  <p:slideViewPr>
    <p:cSldViewPr snapToGrid="0">
      <p:cViewPr varScale="1">
        <p:scale>
          <a:sx n="62" d="100"/>
          <a:sy n="62" d="100"/>
        </p:scale>
        <p:origin x="14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DBD49-326B-4B98-8CD8-ADD8862034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7AFA76E-2F0C-4555-A068-CEB8F88DA7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254-D3E1-40FE-A1E4-9E4AA2B46105}"/>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5" name="Footer Placeholder 4">
            <a:extLst>
              <a:ext uri="{FF2B5EF4-FFF2-40B4-BE49-F238E27FC236}">
                <a16:creationId xmlns:a16="http://schemas.microsoft.com/office/drawing/2014/main" id="{A1E14434-32FF-448F-8702-720461BB39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F1E4D3-E8BB-4111-B2FB-C80AB06B3E32}"/>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2339707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249C3-F67E-4C24-833D-52CC644F63D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18216B8-3B00-42F2-B967-196B45D46C4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66E2A0-41F0-4F28-AA62-44D96A983666}"/>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5" name="Footer Placeholder 4">
            <a:extLst>
              <a:ext uri="{FF2B5EF4-FFF2-40B4-BE49-F238E27FC236}">
                <a16:creationId xmlns:a16="http://schemas.microsoft.com/office/drawing/2014/main" id="{8B5F3E64-4F99-46E5-8FF9-450A8E9DFA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73F3A6-4DC9-42A3-9E72-9935A35CF414}"/>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52838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B93B6-02ED-4BAB-85D3-48153912633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968DAA8-415E-4B55-A5FD-99A7A7962A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5A00246-C10B-43A3-BF43-720908C51711}"/>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5" name="Footer Placeholder 4">
            <a:extLst>
              <a:ext uri="{FF2B5EF4-FFF2-40B4-BE49-F238E27FC236}">
                <a16:creationId xmlns:a16="http://schemas.microsoft.com/office/drawing/2014/main" id="{490A2344-3BCB-4086-8A98-4EB70F102F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3A5CFB-CE5E-4404-AED5-6A3AD2354D20}"/>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5865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AF2BE-C7CD-4FAF-B8E1-9FB476B0CC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8B4728-ED96-436C-8834-E47967528E2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2B08857-E475-4127-B370-F510B1A7DE0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D45675B-DF7D-4777-8E9A-618C00FB718D}"/>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6" name="Footer Placeholder 5">
            <a:extLst>
              <a:ext uri="{FF2B5EF4-FFF2-40B4-BE49-F238E27FC236}">
                <a16:creationId xmlns:a16="http://schemas.microsoft.com/office/drawing/2014/main" id="{5DD69297-1E95-4D0A-BED1-DDB92F9F15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313DD5-64C9-454E-BB13-9ED68AA8C513}"/>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703416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05B2C-9B58-4133-A5C1-3CD1329822C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5238D68-5735-4B09-961D-7789D70260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B31C68C-D978-43C0-8ED1-779A222A6D1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2B7DB7F-0EE5-4983-9489-37A432DBA7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FE61705-6472-4B15-99DE-B6BE5888D5D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0A1548-C451-4967-A6AB-A92310D49B49}"/>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8" name="Footer Placeholder 7">
            <a:extLst>
              <a:ext uri="{FF2B5EF4-FFF2-40B4-BE49-F238E27FC236}">
                <a16:creationId xmlns:a16="http://schemas.microsoft.com/office/drawing/2014/main" id="{BEC1B52D-9281-4B63-8ADA-0C21590338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2DCB5D-AED0-4489-B8CF-59EBAE6B866A}"/>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2860187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4867E-0EA8-4327-BE41-A35BDF4DBC4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114FDC-341D-4001-9105-F6C21E133BD0}"/>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4" name="Footer Placeholder 3">
            <a:extLst>
              <a:ext uri="{FF2B5EF4-FFF2-40B4-BE49-F238E27FC236}">
                <a16:creationId xmlns:a16="http://schemas.microsoft.com/office/drawing/2014/main" id="{1E1FC4AC-DE7A-499D-8AA8-715D18A720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7B1BA81-73CF-4D4F-8AB0-D71DED1E29C0}"/>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3764508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8E8217-FE10-4D6D-874B-5AA879C660D6}"/>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3" name="Footer Placeholder 2">
            <a:extLst>
              <a:ext uri="{FF2B5EF4-FFF2-40B4-BE49-F238E27FC236}">
                <a16:creationId xmlns:a16="http://schemas.microsoft.com/office/drawing/2014/main" id="{0B9B361F-891C-40B6-978F-37EE2F5B19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CE50824-A5BC-413F-BD76-8C1B51FE1A99}"/>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139567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5CF13-FE16-44B4-956F-85204D1DE1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AC9A6E8-00CA-4280-A962-72CF318D93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A4C401-4A8F-4C4E-A02D-504F1BFAE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2132E1-9B25-404A-8518-B6600EDF3C7E}"/>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6" name="Footer Placeholder 5">
            <a:extLst>
              <a:ext uri="{FF2B5EF4-FFF2-40B4-BE49-F238E27FC236}">
                <a16:creationId xmlns:a16="http://schemas.microsoft.com/office/drawing/2014/main" id="{7ABE0C0C-7EAF-49E1-916D-43FBA6F4A8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C70DB6-C514-496E-890F-D0970238C0DA}"/>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684972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25F0C-4187-4740-A1D0-8FD39EFADA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878C886-BB3C-4C6F-A68C-2E6C08B3A6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01E66D7-5F10-444E-B715-797054FC97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B39AE37-0E6D-4E8D-BF11-9ABDE3840F17}"/>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6" name="Footer Placeholder 5">
            <a:extLst>
              <a:ext uri="{FF2B5EF4-FFF2-40B4-BE49-F238E27FC236}">
                <a16:creationId xmlns:a16="http://schemas.microsoft.com/office/drawing/2014/main" id="{6DA35F2C-1143-4EC4-ADFD-E67C7B04B7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9CF0DA6-A695-4F43-8125-1C9E16ED07A7}"/>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3683485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F8F3F-FA26-49DE-BB66-DD0BBB53530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0293C44-085F-4C43-8164-D89052BE03B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6E0BEA-64E7-4D82-8372-1208D6A00EAD}"/>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5" name="Footer Placeholder 4">
            <a:extLst>
              <a:ext uri="{FF2B5EF4-FFF2-40B4-BE49-F238E27FC236}">
                <a16:creationId xmlns:a16="http://schemas.microsoft.com/office/drawing/2014/main" id="{63300440-9871-4BD5-ABC4-78874A8843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89F783-6ABC-43B4-993A-931CA58F271D}"/>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2283781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74B33D-3FA6-4773-918C-0618F55EA41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302CA5-C56F-41A3-9820-D86950A3A1A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122730-1916-4B5C-8B5A-B9451DC4E0DF}"/>
              </a:ext>
            </a:extLst>
          </p:cNvPr>
          <p:cNvSpPr>
            <a:spLocks noGrp="1"/>
          </p:cNvSpPr>
          <p:nvPr>
            <p:ph type="dt" sz="half" idx="10"/>
          </p:nvPr>
        </p:nvSpPr>
        <p:spPr/>
        <p:txBody>
          <a:bodyPr/>
          <a:lstStyle/>
          <a:p>
            <a:fld id="{0B4E3600-8A6B-46E2-B914-494D17BFC024}" type="datetimeFigureOut">
              <a:rPr lang="en-US" smtClean="0"/>
              <a:t>9/17/2020</a:t>
            </a:fld>
            <a:endParaRPr lang="en-US"/>
          </a:p>
        </p:txBody>
      </p:sp>
      <p:sp>
        <p:nvSpPr>
          <p:cNvPr id="5" name="Footer Placeholder 4">
            <a:extLst>
              <a:ext uri="{FF2B5EF4-FFF2-40B4-BE49-F238E27FC236}">
                <a16:creationId xmlns:a16="http://schemas.microsoft.com/office/drawing/2014/main" id="{6D582DFC-D50A-4439-86E8-B601312B3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1B55B7-F74A-4CEC-B1BF-DAA1BAAEAA37}"/>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2278196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DCDFDF-E692-4348-B672-DCA8D3DF2B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D35546C-199C-4AC6-AB47-38510FD8FB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B8871FF-BC49-481A-BB28-B4A5E0D6CC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4E3600-8A6B-46E2-B914-494D17BFC024}" type="datetimeFigureOut">
              <a:rPr lang="en-US" smtClean="0"/>
              <a:t>9/17/2020</a:t>
            </a:fld>
            <a:endParaRPr lang="en-US"/>
          </a:p>
        </p:txBody>
      </p:sp>
      <p:sp>
        <p:nvSpPr>
          <p:cNvPr id="5" name="Footer Placeholder 4">
            <a:extLst>
              <a:ext uri="{FF2B5EF4-FFF2-40B4-BE49-F238E27FC236}">
                <a16:creationId xmlns:a16="http://schemas.microsoft.com/office/drawing/2014/main" id="{6E35EB18-C378-44B8-9207-141E03B1AB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515A970-5FA5-43E8-85A8-43F6192C96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260B85-D797-447B-9D59-8F51CA08D422}" type="slidenum">
              <a:rPr lang="en-US" smtClean="0"/>
              <a:t>‹#›</a:t>
            </a:fld>
            <a:endParaRPr lang="en-US"/>
          </a:p>
        </p:txBody>
      </p:sp>
    </p:spTree>
    <p:extLst>
      <p:ext uri="{BB962C8B-B14F-4D97-AF65-F5344CB8AC3E}">
        <p14:creationId xmlns:p14="http://schemas.microsoft.com/office/powerpoint/2010/main" val="41428494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1EAED-BE87-42C5-9655-DE3654BCC975}"/>
              </a:ext>
            </a:extLst>
          </p:cNvPr>
          <p:cNvSpPr>
            <a:spLocks noGrp="1"/>
          </p:cNvSpPr>
          <p:nvPr>
            <p:ph type="ctrTitle"/>
          </p:nvPr>
        </p:nvSpPr>
        <p:spPr/>
        <p:txBody>
          <a:bodyPr>
            <a:normAutofit/>
          </a:bodyPr>
          <a:lstStyle/>
          <a:p>
            <a:r>
              <a:rPr lang="en-US" sz="3600" b="1" dirty="0"/>
              <a:t>Disadvantaged Communities Advisory Group</a:t>
            </a:r>
            <a:br>
              <a:rPr lang="en-US" sz="3600" b="1" dirty="0"/>
            </a:br>
            <a:r>
              <a:rPr lang="en-US" sz="3600" b="1" dirty="0"/>
              <a:t>Discussion of Conflicts of Interest Considerations</a:t>
            </a:r>
            <a:br>
              <a:rPr lang="en-US" sz="3600" b="1" dirty="0"/>
            </a:br>
            <a:endParaRPr lang="en-US" sz="3600" b="1" dirty="0"/>
          </a:p>
        </p:txBody>
      </p:sp>
      <p:sp>
        <p:nvSpPr>
          <p:cNvPr id="3" name="Subtitle 2">
            <a:extLst>
              <a:ext uri="{FF2B5EF4-FFF2-40B4-BE49-F238E27FC236}">
                <a16:creationId xmlns:a16="http://schemas.microsoft.com/office/drawing/2014/main" id="{FCE0B775-3375-403E-9EA0-4BAC6DB53F3E}"/>
              </a:ext>
            </a:extLst>
          </p:cNvPr>
          <p:cNvSpPr>
            <a:spLocks noGrp="1"/>
          </p:cNvSpPr>
          <p:nvPr>
            <p:ph type="subTitle" idx="1"/>
          </p:nvPr>
        </p:nvSpPr>
        <p:spPr/>
        <p:txBody>
          <a:bodyPr/>
          <a:lstStyle/>
          <a:p>
            <a:r>
              <a:rPr lang="en-US" dirty="0"/>
              <a:t>Led by DACAG Attorney Liaisons on September 18, 2020</a:t>
            </a:r>
          </a:p>
        </p:txBody>
      </p:sp>
      <p:pic>
        <p:nvPicPr>
          <p:cNvPr id="1026" name="Picture 2" descr="California Energy Commission">
            <a:extLst>
              <a:ext uri="{FF2B5EF4-FFF2-40B4-BE49-F238E27FC236}">
                <a16:creationId xmlns:a16="http://schemas.microsoft.com/office/drawing/2014/main" id="{CA00340A-80F8-47E3-AD61-D437384ED1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375" y="5349875"/>
            <a:ext cx="3333750" cy="571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PUC Logo">
            <a:extLst>
              <a:ext uri="{FF2B5EF4-FFF2-40B4-BE49-F238E27FC236}">
                <a16:creationId xmlns:a16="http://schemas.microsoft.com/office/drawing/2014/main" id="{87F5FB7A-30E1-4B8E-A1E4-F33529DB1D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9050" y="5254625"/>
            <a:ext cx="2876550" cy="666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525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15526-6CD1-4E3C-B0D1-6A826826DBB8}"/>
              </a:ext>
            </a:extLst>
          </p:cNvPr>
          <p:cNvSpPr>
            <a:spLocks noGrp="1"/>
          </p:cNvSpPr>
          <p:nvPr>
            <p:ph type="title"/>
          </p:nvPr>
        </p:nvSpPr>
        <p:spPr/>
        <p:txBody>
          <a:bodyPr>
            <a:normAutofit/>
          </a:bodyPr>
          <a:lstStyle/>
          <a:p>
            <a:r>
              <a:rPr lang="en-US" b="1" dirty="0"/>
              <a:t>DACAG Charter, </a:t>
            </a:r>
            <a:r>
              <a:rPr lang="en-US" dirty="0"/>
              <a:t>§</a:t>
            </a:r>
            <a:r>
              <a:rPr lang="en-US" b="1" dirty="0"/>
              <a:t> 4.2 Conflict of Interest Policy</a:t>
            </a:r>
            <a:r>
              <a:rPr lang="en-US" dirty="0"/>
              <a:t> </a:t>
            </a:r>
            <a:br>
              <a:rPr lang="en-US" dirty="0"/>
            </a:br>
            <a:endParaRPr lang="en-US" dirty="0"/>
          </a:p>
        </p:txBody>
      </p:sp>
      <p:sp>
        <p:nvSpPr>
          <p:cNvPr id="3" name="Content Placeholder 2">
            <a:extLst>
              <a:ext uri="{FF2B5EF4-FFF2-40B4-BE49-F238E27FC236}">
                <a16:creationId xmlns:a16="http://schemas.microsoft.com/office/drawing/2014/main" id="{BC22376C-4E34-40A1-A42E-263673C1D0FE}"/>
              </a:ext>
            </a:extLst>
          </p:cNvPr>
          <p:cNvSpPr>
            <a:spLocks noGrp="1"/>
          </p:cNvSpPr>
          <p:nvPr>
            <p:ph idx="1"/>
          </p:nvPr>
        </p:nvSpPr>
        <p:spPr/>
        <p:txBody>
          <a:bodyPr>
            <a:normAutofit/>
          </a:bodyPr>
          <a:lstStyle/>
          <a:p>
            <a:pPr marL="0" indent="0">
              <a:buNone/>
            </a:pPr>
            <a:r>
              <a:rPr lang="en-US" dirty="0"/>
              <a:t>Conflict of Interest Policy. Although committee members are not considered to be public officials under the Political Reform Act, to identify potential conflicts of interest and any appearance of impropriety committee members shall complete a Statement of Economic Interests (Form 700) prior to taking a seat on the Advisory Group, annually, and upon the conclusion of the member’s term.   </a:t>
            </a:r>
          </a:p>
          <a:p>
            <a:endParaRPr lang="en-US" dirty="0"/>
          </a:p>
        </p:txBody>
      </p:sp>
    </p:spTree>
    <p:extLst>
      <p:ext uri="{BB962C8B-B14F-4D97-AF65-F5344CB8AC3E}">
        <p14:creationId xmlns:p14="http://schemas.microsoft.com/office/powerpoint/2010/main" val="3014437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4B109-D0FA-4F43-9FDC-D0A11F8EA2AB}"/>
              </a:ext>
            </a:extLst>
          </p:cNvPr>
          <p:cNvSpPr>
            <a:spLocks noGrp="1"/>
          </p:cNvSpPr>
          <p:nvPr>
            <p:ph type="title"/>
          </p:nvPr>
        </p:nvSpPr>
        <p:spPr/>
        <p:txBody>
          <a:bodyPr/>
          <a:lstStyle/>
          <a:p>
            <a:r>
              <a:rPr lang="en-US" b="1" dirty="0"/>
              <a:t>DACAG Charter § 4.2 (continued)</a:t>
            </a:r>
            <a:endParaRPr lang="en-US" dirty="0"/>
          </a:p>
        </p:txBody>
      </p:sp>
      <p:sp>
        <p:nvSpPr>
          <p:cNvPr id="3" name="Content Placeholder 2">
            <a:extLst>
              <a:ext uri="{FF2B5EF4-FFF2-40B4-BE49-F238E27FC236}">
                <a16:creationId xmlns:a16="http://schemas.microsoft.com/office/drawing/2014/main" id="{E2763711-63A5-415B-98CE-91685E4C9070}"/>
              </a:ext>
            </a:extLst>
          </p:cNvPr>
          <p:cNvSpPr>
            <a:spLocks noGrp="1"/>
          </p:cNvSpPr>
          <p:nvPr>
            <p:ph idx="1"/>
          </p:nvPr>
        </p:nvSpPr>
        <p:spPr/>
        <p:txBody>
          <a:bodyPr>
            <a:normAutofit/>
          </a:bodyPr>
          <a:lstStyle/>
          <a:p>
            <a:pPr marL="0" indent="0">
              <a:buNone/>
            </a:pPr>
            <a:r>
              <a:rPr lang="en-US" dirty="0"/>
              <a:t>Each member shall disclose on his or her Form 700 each economic interest, as defined, in any entity seeking to provide any product or service related to the Advisory Group’s function, or that has plans to come before the Advisory Group or either the CPUC or the Energy Commission to seek funds from the monies under the control of either Commission, or in a parent or subsidiary of such an entity. Each Advisory Group member will maintain his or her own Form 700, and the CPUC and the Energy Commission will also maintain a copy of the Form 700s for all members. </a:t>
            </a:r>
          </a:p>
        </p:txBody>
      </p:sp>
    </p:spTree>
    <p:extLst>
      <p:ext uri="{BB962C8B-B14F-4D97-AF65-F5344CB8AC3E}">
        <p14:creationId xmlns:p14="http://schemas.microsoft.com/office/powerpoint/2010/main" val="691052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1F734-8730-4ECD-84D6-0B650412E3D0}"/>
              </a:ext>
            </a:extLst>
          </p:cNvPr>
          <p:cNvSpPr>
            <a:spLocks noGrp="1"/>
          </p:cNvSpPr>
          <p:nvPr>
            <p:ph type="title"/>
          </p:nvPr>
        </p:nvSpPr>
        <p:spPr/>
        <p:txBody>
          <a:bodyPr/>
          <a:lstStyle/>
          <a:p>
            <a:r>
              <a:rPr lang="en-US" b="1" dirty="0"/>
              <a:t>DACAG Charter </a:t>
            </a:r>
            <a:r>
              <a:rPr lang="en-US" dirty="0"/>
              <a:t>§ </a:t>
            </a:r>
            <a:r>
              <a:rPr lang="en-US" b="1" dirty="0"/>
              <a:t>4.2 (continued)</a:t>
            </a:r>
            <a:endParaRPr lang="en-US" dirty="0"/>
          </a:p>
        </p:txBody>
      </p:sp>
      <p:sp>
        <p:nvSpPr>
          <p:cNvPr id="3" name="Content Placeholder 2">
            <a:extLst>
              <a:ext uri="{FF2B5EF4-FFF2-40B4-BE49-F238E27FC236}">
                <a16:creationId xmlns:a16="http://schemas.microsoft.com/office/drawing/2014/main" id="{5D0DB6E0-BFF6-4C95-975D-E14EDA7A054B}"/>
              </a:ext>
            </a:extLst>
          </p:cNvPr>
          <p:cNvSpPr>
            <a:spLocks noGrp="1"/>
          </p:cNvSpPr>
          <p:nvPr>
            <p:ph idx="1"/>
          </p:nvPr>
        </p:nvSpPr>
        <p:spPr/>
        <p:txBody>
          <a:bodyPr/>
          <a:lstStyle/>
          <a:p>
            <a:pPr marL="0" indent="0">
              <a:buNone/>
            </a:pPr>
            <a:r>
              <a:rPr lang="en-US" dirty="0"/>
              <a:t>The Form 700 for any member will be provided to any person upon request within a reasonable period. In addition, Advisory Group members may from time to time encounter a situation that presents a potential conflict of interest for the Advisory Group member. In such situations, the Advisory Group or any member should consult with a legal liaison to the Advisory Group to obtain advice on how to proceed.</a:t>
            </a:r>
          </a:p>
          <a:p>
            <a:endParaRPr lang="en-US" dirty="0"/>
          </a:p>
        </p:txBody>
      </p:sp>
    </p:spTree>
    <p:extLst>
      <p:ext uri="{BB962C8B-B14F-4D97-AF65-F5344CB8AC3E}">
        <p14:creationId xmlns:p14="http://schemas.microsoft.com/office/powerpoint/2010/main" val="2421839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6283F-4586-429F-BCBD-D00FDDA150CE}"/>
              </a:ext>
            </a:extLst>
          </p:cNvPr>
          <p:cNvSpPr>
            <a:spLocks noGrp="1"/>
          </p:cNvSpPr>
          <p:nvPr>
            <p:ph type="title"/>
          </p:nvPr>
        </p:nvSpPr>
        <p:spPr>
          <a:xfrm>
            <a:off x="829811" y="365125"/>
            <a:ext cx="10515600" cy="1325563"/>
          </a:xfrm>
        </p:spPr>
        <p:txBody>
          <a:bodyPr>
            <a:normAutofit/>
          </a:bodyPr>
          <a:lstStyle/>
          <a:p>
            <a:r>
              <a:rPr lang="en-US" b="1" dirty="0"/>
              <a:t>Political Reform Act</a:t>
            </a:r>
            <a:br>
              <a:rPr lang="en-US" b="1" dirty="0"/>
            </a:br>
            <a:r>
              <a:rPr lang="en-US" b="1" dirty="0"/>
              <a:t>Government Code § 87100</a:t>
            </a:r>
          </a:p>
        </p:txBody>
      </p:sp>
      <p:sp>
        <p:nvSpPr>
          <p:cNvPr id="3" name="Content Placeholder 2">
            <a:extLst>
              <a:ext uri="{FF2B5EF4-FFF2-40B4-BE49-F238E27FC236}">
                <a16:creationId xmlns:a16="http://schemas.microsoft.com/office/drawing/2014/main" id="{386C7DB6-82A5-4486-8FD0-05B2B8D1F930}"/>
              </a:ext>
            </a:extLst>
          </p:cNvPr>
          <p:cNvSpPr>
            <a:spLocks noGrp="1"/>
          </p:cNvSpPr>
          <p:nvPr>
            <p:ph idx="1"/>
          </p:nvPr>
        </p:nvSpPr>
        <p:spPr/>
        <p:txBody>
          <a:bodyPr/>
          <a:lstStyle/>
          <a:p>
            <a:pPr marL="0" indent="0">
              <a:buNone/>
            </a:pPr>
            <a:endParaRPr lang="en-US" sz="3600" dirty="0"/>
          </a:p>
          <a:p>
            <a:pPr marL="0" indent="0">
              <a:buNone/>
            </a:pPr>
            <a:r>
              <a:rPr lang="en-US" sz="3600" dirty="0"/>
              <a:t>No public official at any level of state or local government shall make, participate in making or in any way attempt to use his official position to influence a governmental decision in which he knows or has reason to know he has a financial interest.</a:t>
            </a:r>
          </a:p>
          <a:p>
            <a:endParaRPr lang="en-US" dirty="0"/>
          </a:p>
        </p:txBody>
      </p:sp>
    </p:spTree>
    <p:extLst>
      <p:ext uri="{BB962C8B-B14F-4D97-AF65-F5344CB8AC3E}">
        <p14:creationId xmlns:p14="http://schemas.microsoft.com/office/powerpoint/2010/main" val="2672351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1B92F-FCF6-4E7A-9DD8-3E4C679CDC34}"/>
              </a:ext>
            </a:extLst>
          </p:cNvPr>
          <p:cNvSpPr>
            <a:spLocks noGrp="1"/>
          </p:cNvSpPr>
          <p:nvPr>
            <p:ph type="title"/>
          </p:nvPr>
        </p:nvSpPr>
        <p:spPr/>
        <p:txBody>
          <a:bodyPr/>
          <a:lstStyle/>
          <a:p>
            <a:r>
              <a:rPr lang="en-US" b="1" dirty="0"/>
              <a:t>Government Code § 1090 </a:t>
            </a:r>
          </a:p>
        </p:txBody>
      </p:sp>
      <p:sp>
        <p:nvSpPr>
          <p:cNvPr id="3" name="Content Placeholder 2">
            <a:extLst>
              <a:ext uri="{FF2B5EF4-FFF2-40B4-BE49-F238E27FC236}">
                <a16:creationId xmlns:a16="http://schemas.microsoft.com/office/drawing/2014/main" id="{B0137110-8F2B-4936-A447-D012DBC25D1F}"/>
              </a:ext>
            </a:extLst>
          </p:cNvPr>
          <p:cNvSpPr>
            <a:spLocks noGrp="1"/>
          </p:cNvSpPr>
          <p:nvPr>
            <p:ph idx="1"/>
          </p:nvPr>
        </p:nvSpPr>
        <p:spPr/>
        <p:txBody>
          <a:bodyPr>
            <a:normAutofit/>
          </a:bodyPr>
          <a:lstStyle/>
          <a:p>
            <a:pPr marL="0" indent="0">
              <a:buNone/>
            </a:pPr>
            <a:endParaRPr lang="en-US" dirty="0"/>
          </a:p>
          <a:p>
            <a:pPr marL="0" indent="0">
              <a:buNone/>
            </a:pPr>
            <a:r>
              <a:rPr lang="en-US" sz="3600" dirty="0"/>
              <a:t>[S]</a:t>
            </a:r>
            <a:r>
              <a:rPr lang="en-US" sz="3600" dirty="0" err="1"/>
              <a:t>tate</a:t>
            </a:r>
            <a:r>
              <a:rPr lang="en-US" sz="3600" dirty="0"/>
              <a:t>. . . officers or employees shall not be financially interested in any contract made by them in their official capacity, or by any body or board of which they are members. (Government Code section 1090(a))</a:t>
            </a: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61321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3E82D-86F4-4C33-80C0-1B20FCA2A4CF}"/>
              </a:ext>
            </a:extLst>
          </p:cNvPr>
          <p:cNvSpPr>
            <a:spLocks noGrp="1"/>
          </p:cNvSpPr>
          <p:nvPr>
            <p:ph type="title"/>
          </p:nvPr>
        </p:nvSpPr>
        <p:spPr/>
        <p:txBody>
          <a:bodyPr/>
          <a:lstStyle/>
          <a:p>
            <a:r>
              <a:rPr lang="en-US" b="1" dirty="0"/>
              <a:t>Government Code § 87104</a:t>
            </a:r>
          </a:p>
        </p:txBody>
      </p:sp>
      <p:sp>
        <p:nvSpPr>
          <p:cNvPr id="3" name="Content Placeholder 2">
            <a:extLst>
              <a:ext uri="{FF2B5EF4-FFF2-40B4-BE49-F238E27FC236}">
                <a16:creationId xmlns:a16="http://schemas.microsoft.com/office/drawing/2014/main" id="{E0D10533-449A-4A59-84B5-7686647377C6}"/>
              </a:ext>
            </a:extLst>
          </p:cNvPr>
          <p:cNvSpPr>
            <a:spLocks noGrp="1"/>
          </p:cNvSpPr>
          <p:nvPr>
            <p:ph idx="1"/>
          </p:nvPr>
        </p:nvSpPr>
        <p:spPr/>
        <p:txBody>
          <a:bodyPr>
            <a:normAutofit lnSpcReduction="10000"/>
          </a:bodyPr>
          <a:lstStyle/>
          <a:p>
            <a:pPr marL="0" indent="0">
              <a:buNone/>
            </a:pPr>
            <a:r>
              <a:rPr lang="en-US" dirty="0"/>
              <a:t>(a) </a:t>
            </a:r>
            <a:r>
              <a:rPr lang="en-US" b="1" dirty="0"/>
              <a:t>No public official of a state agency shall, for compensation, act as an agent or attorney for, or otherwise represent, any other person </a:t>
            </a:r>
            <a:r>
              <a:rPr lang="en-US" dirty="0"/>
              <a:t>by making any formal or informal appearance before, or any oral or written communication to, his or her state agency or any officer or employee thereof, if the appearance or communication is for the purpose of influencing a decision on a contract, grant, loan, license, permit, or other entitlement for use.</a:t>
            </a:r>
          </a:p>
          <a:p>
            <a:pPr marL="0" indent="0">
              <a:buNone/>
            </a:pPr>
            <a:r>
              <a:rPr lang="en-US" dirty="0"/>
              <a:t>(b) For purposes of this section, </a:t>
            </a:r>
            <a:r>
              <a:rPr lang="en-US" b="1" dirty="0"/>
              <a:t>“public official” includes a member. . . of an advisory body to a state agency</a:t>
            </a:r>
            <a:r>
              <a:rPr lang="en-US" dirty="0"/>
              <a:t>, whether the advisory body is created by statute or otherwise, except when the public official is representing his or her employing state, local, or federal agency in an appearance before, or communication to, the advisory body.</a:t>
            </a:r>
          </a:p>
          <a:p>
            <a:endParaRPr lang="en-US" dirty="0"/>
          </a:p>
        </p:txBody>
      </p:sp>
    </p:spTree>
    <p:extLst>
      <p:ext uri="{BB962C8B-B14F-4D97-AF65-F5344CB8AC3E}">
        <p14:creationId xmlns:p14="http://schemas.microsoft.com/office/powerpoint/2010/main" val="3475790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D18EC-6657-4E4F-8DF0-DADE9E208E39}"/>
              </a:ext>
            </a:extLst>
          </p:cNvPr>
          <p:cNvSpPr>
            <a:spLocks noGrp="1"/>
          </p:cNvSpPr>
          <p:nvPr>
            <p:ph type="title"/>
          </p:nvPr>
        </p:nvSpPr>
        <p:spPr>
          <a:xfrm>
            <a:off x="542109" y="251914"/>
            <a:ext cx="10515600" cy="1325563"/>
          </a:xfrm>
        </p:spPr>
        <p:txBody>
          <a:bodyPr/>
          <a:lstStyle/>
          <a:p>
            <a:pPr algn="ctr"/>
            <a:r>
              <a:rPr lang="en-US" b="1" dirty="0"/>
              <a:t>Questions?</a:t>
            </a:r>
          </a:p>
        </p:txBody>
      </p:sp>
      <p:sp>
        <p:nvSpPr>
          <p:cNvPr id="3" name="Content Placeholder 2">
            <a:extLst>
              <a:ext uri="{FF2B5EF4-FFF2-40B4-BE49-F238E27FC236}">
                <a16:creationId xmlns:a16="http://schemas.microsoft.com/office/drawing/2014/main" id="{9E63D047-4D69-421D-A251-6116677B919E}"/>
              </a:ext>
            </a:extLst>
          </p:cNvPr>
          <p:cNvSpPr>
            <a:spLocks noGrp="1"/>
          </p:cNvSpPr>
          <p:nvPr>
            <p:ph idx="1"/>
          </p:nvPr>
        </p:nvSpPr>
        <p:spPr/>
        <p:txBody>
          <a:bodyPr/>
          <a:lstStyle/>
          <a:p>
            <a:r>
              <a:rPr lang="en-US" dirty="0"/>
              <a:t>You are always welcome to reach out to the Commissions’ staff supporting the DACAG if you have any questions about actual or perceived conflicts of interest! </a:t>
            </a:r>
          </a:p>
          <a:p>
            <a:endParaRPr lang="en-US" dirty="0"/>
          </a:p>
        </p:txBody>
      </p:sp>
      <p:graphicFrame>
        <p:nvGraphicFramePr>
          <p:cNvPr id="6" name="Table 6">
            <a:extLst>
              <a:ext uri="{FF2B5EF4-FFF2-40B4-BE49-F238E27FC236}">
                <a16:creationId xmlns:a16="http://schemas.microsoft.com/office/drawing/2014/main" id="{ADFDA2A3-2CD4-49A1-9BE5-62B04F5DDF92}"/>
              </a:ext>
            </a:extLst>
          </p:cNvPr>
          <p:cNvGraphicFramePr>
            <a:graphicFrameLocks noGrp="1"/>
          </p:cNvGraphicFramePr>
          <p:nvPr>
            <p:extLst>
              <p:ext uri="{D42A27DB-BD31-4B8C-83A1-F6EECF244321}">
                <p14:modId xmlns:p14="http://schemas.microsoft.com/office/powerpoint/2010/main" val="2896499900"/>
              </p:ext>
            </p:extLst>
          </p:nvPr>
        </p:nvGraphicFramePr>
        <p:xfrm>
          <a:off x="1149530" y="3341008"/>
          <a:ext cx="9152710" cy="2092868"/>
        </p:xfrm>
        <a:graphic>
          <a:graphicData uri="http://schemas.openxmlformats.org/drawingml/2006/table">
            <a:tbl>
              <a:tblPr firstRow="1" bandRow="1">
                <a:tableStyleId>{93296810-A885-4BE3-A3E7-6D5BEEA58F35}</a:tableStyleId>
              </a:tblPr>
              <a:tblGrid>
                <a:gridCol w="4990013">
                  <a:extLst>
                    <a:ext uri="{9D8B030D-6E8A-4147-A177-3AD203B41FA5}">
                      <a16:colId xmlns:a16="http://schemas.microsoft.com/office/drawing/2014/main" val="3083888696"/>
                    </a:ext>
                  </a:extLst>
                </a:gridCol>
                <a:gridCol w="4162697">
                  <a:extLst>
                    <a:ext uri="{9D8B030D-6E8A-4147-A177-3AD203B41FA5}">
                      <a16:colId xmlns:a16="http://schemas.microsoft.com/office/drawing/2014/main" val="3350814557"/>
                    </a:ext>
                  </a:extLst>
                </a:gridCol>
              </a:tblGrid>
              <a:tr h="359902">
                <a:tc>
                  <a:txBody>
                    <a:bodyPr/>
                    <a:lstStyle/>
                    <a:p>
                      <a:r>
                        <a:rPr lang="en-US" dirty="0">
                          <a:solidFill>
                            <a:schemeClr val="tx1"/>
                          </a:solidFill>
                        </a:rPr>
                        <a:t>Staff</a:t>
                      </a:r>
                    </a:p>
                  </a:txBody>
                  <a:tcPr/>
                </a:tc>
                <a:tc>
                  <a:txBody>
                    <a:bodyPr/>
                    <a:lstStyle/>
                    <a:p>
                      <a:r>
                        <a:rPr lang="en-US" dirty="0">
                          <a:solidFill>
                            <a:schemeClr val="tx1"/>
                          </a:solidFill>
                        </a:rPr>
                        <a:t>Email</a:t>
                      </a:r>
                    </a:p>
                  </a:txBody>
                  <a:tcPr/>
                </a:tc>
                <a:extLst>
                  <a:ext uri="{0D108BD9-81ED-4DB2-BD59-A6C34878D82A}">
                    <a16:rowId xmlns:a16="http://schemas.microsoft.com/office/drawing/2014/main" val="3151436724"/>
                  </a:ext>
                </a:extLst>
              </a:tr>
              <a:tr h="364901">
                <a:tc>
                  <a:txBody>
                    <a:bodyPr/>
                    <a:lstStyle/>
                    <a:p>
                      <a:r>
                        <a:rPr lang="en-US" dirty="0">
                          <a:solidFill>
                            <a:schemeClr val="tx1"/>
                          </a:solidFill>
                        </a:rPr>
                        <a:t>Noemi Gallardo, Public Advisor, CEC</a:t>
                      </a:r>
                    </a:p>
                  </a:txBody>
                  <a:tcPr/>
                </a:tc>
                <a:tc>
                  <a:txBody>
                    <a:bodyPr/>
                    <a:lstStyle/>
                    <a:p>
                      <a:r>
                        <a:rPr lang="en-US" dirty="0">
                          <a:solidFill>
                            <a:schemeClr val="tx1"/>
                          </a:solidFill>
                        </a:rPr>
                        <a:t>Noemi.Gallardo@energy.ca.gov</a:t>
                      </a:r>
                    </a:p>
                  </a:txBody>
                  <a:tcPr/>
                </a:tc>
                <a:extLst>
                  <a:ext uri="{0D108BD9-81ED-4DB2-BD59-A6C34878D82A}">
                    <a16:rowId xmlns:a16="http://schemas.microsoft.com/office/drawing/2014/main" val="3600680596"/>
                  </a:ext>
                </a:extLst>
              </a:tr>
              <a:tr h="364901">
                <a:tc>
                  <a:txBody>
                    <a:bodyPr/>
                    <a:lstStyle/>
                    <a:p>
                      <a:r>
                        <a:rPr lang="en-US" dirty="0">
                          <a:solidFill>
                            <a:schemeClr val="tx1"/>
                          </a:solidFill>
                        </a:rPr>
                        <a:t>Kathleen Yip, Senior Equity Analyst, CPUC</a:t>
                      </a:r>
                    </a:p>
                  </a:txBody>
                  <a:tcPr/>
                </a:tc>
                <a:tc>
                  <a:txBody>
                    <a:bodyPr/>
                    <a:lstStyle/>
                    <a:p>
                      <a:r>
                        <a:rPr lang="en-US" dirty="0">
                          <a:solidFill>
                            <a:schemeClr val="tx1"/>
                          </a:solidFill>
                        </a:rPr>
                        <a:t>Kathleen.Yip@cpuc.ca.gov</a:t>
                      </a:r>
                    </a:p>
                  </a:txBody>
                  <a:tcPr/>
                </a:tc>
                <a:extLst>
                  <a:ext uri="{0D108BD9-81ED-4DB2-BD59-A6C34878D82A}">
                    <a16:rowId xmlns:a16="http://schemas.microsoft.com/office/drawing/2014/main" val="3896415866"/>
                  </a:ext>
                </a:extLst>
              </a:tr>
              <a:tr h="364901">
                <a:tc>
                  <a:txBody>
                    <a:bodyPr/>
                    <a:lstStyle/>
                    <a:p>
                      <a:r>
                        <a:rPr lang="en-US" dirty="0">
                          <a:solidFill>
                            <a:schemeClr val="tx1"/>
                          </a:solidFill>
                        </a:rPr>
                        <a:t>Jason Reiger, Assistant General Counsel, CPUC</a:t>
                      </a:r>
                    </a:p>
                  </a:txBody>
                  <a:tcPr/>
                </a:tc>
                <a:tc>
                  <a:txBody>
                    <a:bodyPr/>
                    <a:lstStyle/>
                    <a:p>
                      <a:r>
                        <a:rPr lang="en-US" dirty="0">
                          <a:solidFill>
                            <a:schemeClr val="tx1"/>
                          </a:solidFill>
                        </a:rPr>
                        <a:t>Jonathan.Reiger@cpuc.ca.gov</a:t>
                      </a:r>
                    </a:p>
                  </a:txBody>
                  <a:tcPr/>
                </a:tc>
                <a:extLst>
                  <a:ext uri="{0D108BD9-81ED-4DB2-BD59-A6C34878D82A}">
                    <a16:rowId xmlns:a16="http://schemas.microsoft.com/office/drawing/2014/main" val="3131857703"/>
                  </a:ext>
                </a:extLst>
              </a:tr>
              <a:tr h="629828">
                <a:tc>
                  <a:txBody>
                    <a:bodyPr/>
                    <a:lstStyle/>
                    <a:p>
                      <a:r>
                        <a:rPr lang="en-US" dirty="0">
                          <a:solidFill>
                            <a:schemeClr val="tx1"/>
                          </a:solidFill>
                        </a:rPr>
                        <a:t>Renee Webster-Hawkins, Senior Staff Counsel, CEC</a:t>
                      </a:r>
                    </a:p>
                  </a:txBody>
                  <a:tcPr/>
                </a:tc>
                <a:tc>
                  <a:txBody>
                    <a:bodyPr/>
                    <a:lstStyle/>
                    <a:p>
                      <a:r>
                        <a:rPr lang="en-US" dirty="0">
                          <a:solidFill>
                            <a:schemeClr val="tx1"/>
                          </a:solidFill>
                        </a:rPr>
                        <a:t>Renee.Webster-Hawkins@energy.ca.gov</a:t>
                      </a:r>
                    </a:p>
                  </a:txBody>
                  <a:tcPr/>
                </a:tc>
                <a:extLst>
                  <a:ext uri="{0D108BD9-81ED-4DB2-BD59-A6C34878D82A}">
                    <a16:rowId xmlns:a16="http://schemas.microsoft.com/office/drawing/2014/main" val="594949799"/>
                  </a:ext>
                </a:extLst>
              </a:tr>
            </a:tbl>
          </a:graphicData>
        </a:graphic>
      </p:graphicFrame>
    </p:spTree>
    <p:extLst>
      <p:ext uri="{BB962C8B-B14F-4D97-AF65-F5344CB8AC3E}">
        <p14:creationId xmlns:p14="http://schemas.microsoft.com/office/powerpoint/2010/main" val="2788740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036E8F6F5A8E64AB9DAC79C5419DA5B" ma:contentTypeVersion="11" ma:contentTypeDescription="Create a new document." ma:contentTypeScope="" ma:versionID="781e37bea7fc0ee2327bfbdec121f930">
  <xsd:schema xmlns:xsd="http://www.w3.org/2001/XMLSchema" xmlns:xs="http://www.w3.org/2001/XMLSchema" xmlns:p="http://schemas.microsoft.com/office/2006/metadata/properties" xmlns:ns1="http://schemas.microsoft.com/sharepoint/v3" xmlns:ns3="2f0badfd-19f3-45ba-b174-64bd9cef8f8b" xmlns:ns4="3d20b091-e176-4559-9c64-af258dd63757" targetNamespace="http://schemas.microsoft.com/office/2006/metadata/properties" ma:root="true" ma:fieldsID="b97dc6e7bb1439db790b1653f8c62eda" ns1:_="" ns3:_="" ns4:_="">
    <xsd:import namespace="http://schemas.microsoft.com/sharepoint/v3"/>
    <xsd:import namespace="2f0badfd-19f3-45ba-b174-64bd9cef8f8b"/>
    <xsd:import namespace="3d20b091-e176-4559-9c64-af258dd63757"/>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hidden="true" ma:internalName="_ip_UnifiedCompliancePolicyProperties">
      <xsd:simpleType>
        <xsd:restriction base="dms:Note"/>
      </xsd:simpleType>
    </xsd:element>
    <xsd:element name="_ip_UnifiedCompliancePolicyUIAction" ma:index="18"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f0badfd-19f3-45ba-b174-64bd9cef8f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d20b091-e176-4559-9c64-af258dd6375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0446AA-5D16-432D-BA4C-196456D83F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2f0badfd-19f3-45ba-b174-64bd9cef8f8b"/>
    <ds:schemaRef ds:uri="3d20b091-e176-4559-9c64-af258dd6375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FA3DB2A-8476-4FAB-927B-893087B34B50}">
  <ds:schemaRefs>
    <ds:schemaRef ds:uri="http://schemas.microsoft.com/sharepoint/v3"/>
    <ds:schemaRef ds:uri="http://schemas.microsoft.com/office/2006/documentManagement/types"/>
    <ds:schemaRef ds:uri="http://schemas.microsoft.com/office/2006/metadata/properties"/>
    <ds:schemaRef ds:uri="http://purl.org/dc/terms/"/>
    <ds:schemaRef ds:uri="http://www.w3.org/XML/1998/namespace"/>
    <ds:schemaRef ds:uri="http://purl.org/dc/elements/1.1/"/>
    <ds:schemaRef ds:uri="3d20b091-e176-4559-9c64-af258dd63757"/>
    <ds:schemaRef ds:uri="2f0badfd-19f3-45ba-b174-64bd9cef8f8b"/>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927CF6F1-39C3-4CB2-AA96-03AC1ED30C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147</TotalTime>
  <Words>663</Words>
  <Application>Microsoft Office PowerPoint</Application>
  <PresentationFormat>Widescreen</PresentationFormat>
  <Paragraphs>31</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Disadvantaged Communities Advisory Group Discussion of Conflicts of Interest Considerations </vt:lpstr>
      <vt:lpstr>DACAG Charter, § 4.2 Conflict of Interest Policy  </vt:lpstr>
      <vt:lpstr>DACAG Charter § 4.2 (continued)</vt:lpstr>
      <vt:lpstr>DACAG Charter § 4.2 (continued)</vt:lpstr>
      <vt:lpstr>Political Reform Act Government Code § 87100</vt:lpstr>
      <vt:lpstr>Government Code § 1090 </vt:lpstr>
      <vt:lpstr>Government Code § 87104</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Conflicts of Interest Considerations for Members of the Disadvantaged Communities Advisory Group</dc:title>
  <dc:creator>Galen Lemei</dc:creator>
  <cp:lastModifiedBy>Lundeen, Albert@Energy</cp:lastModifiedBy>
  <cp:revision>12</cp:revision>
  <dcterms:created xsi:type="dcterms:W3CDTF">2018-08-17T17:39:36Z</dcterms:created>
  <dcterms:modified xsi:type="dcterms:W3CDTF">2020-09-17T23:16:11Z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0x010100C036E8F6F5A8E64AB9DAC79C5419DA5B</vt:lpwstr>
  </property>
</Properties>
</file>