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62" r:id="rId4"/>
    <p:sldId id="266" r:id="rId5"/>
    <p:sldId id="265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3" autoAdjust="0"/>
    <p:restoredTop sz="87312" autoAdjust="0"/>
  </p:normalViewPr>
  <p:slideViewPr>
    <p:cSldViewPr snapToGrid="0" snapToObjects="1">
      <p:cViewPr varScale="1">
        <p:scale>
          <a:sx n="77" d="100"/>
          <a:sy n="77" d="100"/>
        </p:scale>
        <p:origin x="1622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BBBC34-1609-2F4B-B1B4-CA762E9FB424}" type="datetimeFigureOut">
              <a:rPr lang="en-US" smtClean="0"/>
              <a:t>8/27/2018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67BDF7-E776-6644-B0FD-0131F7606D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924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14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CBBEF-4699-4F3E-910F-88F8EB0F3EAF}" type="datetime1">
              <a:rPr lang="en-US" smtClean="0"/>
              <a:t>8/27/2018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2017_CEC Power Point Template_BW-70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740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931FD-7670-47B8-8202-D25C9B999E3F}" type="datetime1">
              <a:rPr lang="en-US" smtClean="0"/>
              <a:t>8/27/2018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2017_CEC Power Point Template_BW-7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pic>
        <p:nvPicPr>
          <p:cNvPr id="8" name="Picture 7" descr="2017_CEC Power Point Template_BW-72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754" y="0"/>
            <a:ext cx="9345154" cy="70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231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30B00-B0CA-4C9D-A839-97BB93C7339B}" type="datetime1">
              <a:rPr lang="en-US" smtClean="0"/>
              <a:t>8/27/2018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2017_CEC Power Point Template_BW-7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579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61D3-AB82-4391-B117-2DF1B36B36A0}" type="datetime1">
              <a:rPr lang="en-US" smtClean="0"/>
              <a:t>8/27/2018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567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E86D-D787-48D3-8B39-45E4917988C3}" type="datetime1">
              <a:rPr lang="en-US" smtClean="0"/>
              <a:t>8/27/2018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949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02AED-402D-40E2-AFF7-A44655CF6093}" type="datetime1">
              <a:rPr lang="en-US" smtClean="0"/>
              <a:t>8/27/2018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657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B99B4-2910-4A8D-A4FE-24A44E7FB5AB}" type="datetime1">
              <a:rPr lang="en-US" smtClean="0"/>
              <a:t>8/27/2018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165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08947-7FBA-4DAB-97DF-DE71CE438AC7}" type="datetime1">
              <a:rPr lang="en-US" smtClean="0"/>
              <a:t>8/27/2018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015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96124-8BB5-425E-8BE1-86B0B1543C66}" type="datetime1">
              <a:rPr lang="en-US" smtClean="0"/>
              <a:t>8/27/2018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323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2774-CCC6-49A6-ACBF-776744360EDD}" type="datetime1">
              <a:rPr lang="en-US" smtClean="0"/>
              <a:t>8/27/2018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405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B96B0D-5446-4F9F-AD1E-1EECAFBF6129}" type="datetime1">
              <a:rPr lang="en-US" smtClean="0"/>
              <a:t>8/27/2018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2017_CEC Power Point Template_BW-70.jpg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069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60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nergy.ca.gov/sb350/barriers_report/" TargetMode="External"/><Relationship Id="rId2" Type="http://schemas.openxmlformats.org/officeDocument/2006/relationships/hyperlink" Target="http://www.energy.ca.gov/sb350/barriers_report/equity-indicators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energy.ca.gov/sb350/DCAG/" TargetMode="External"/><Relationship Id="rId4" Type="http://schemas.openxmlformats.org/officeDocument/2006/relationships/hyperlink" Target="https://www.arb.ca.gov/msprog/transoptions/transoptions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16902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en-US" sz="4800" dirty="0" smtClean="0">
                <a:solidFill>
                  <a:schemeClr val="accent1">
                    <a:lumMod val="50000"/>
                  </a:schemeClr>
                </a:solidFill>
                <a:latin typeface="Gotham HTF Medium"/>
                <a:cs typeface="Gotham HTF Medium"/>
              </a:rPr>
              <a:t>Energy Equity Indicators</a:t>
            </a:r>
            <a:endParaRPr lang="en-US" sz="4800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166729"/>
            <a:ext cx="7454348" cy="1567147"/>
          </a:xfrm>
        </p:spPr>
        <p:txBody>
          <a:bodyPr/>
          <a:lstStyle/>
          <a:p>
            <a:pPr algn="l"/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Gotham HTF Book"/>
                <a:cs typeface="Gotham HTF Book"/>
              </a:rPr>
              <a:t>Overview </a:t>
            </a: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2306561" y="5307466"/>
            <a:ext cx="6400800" cy="11453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400" dirty="0" smtClean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Pamela Doughman, Ph.D.</a:t>
            </a:r>
            <a:endParaRPr lang="en-US" sz="1400" dirty="0">
              <a:solidFill>
                <a:schemeClr val="accent1">
                  <a:lumMod val="75000"/>
                </a:schemeClr>
              </a:solidFill>
              <a:latin typeface="Gotham HTF Medium"/>
              <a:cs typeface="Gotham HTF Medium"/>
            </a:endParaRPr>
          </a:p>
          <a:p>
            <a:pPr algn="l"/>
            <a:r>
              <a:rPr lang="en-US" sz="1400" dirty="0" smtClean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August 29, 2018</a:t>
            </a:r>
          </a:p>
          <a:p>
            <a:pPr algn="l"/>
            <a:r>
              <a:rPr lang="en-US" sz="1400" dirty="0" smtClean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California Energy Commission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246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>
                <a:solidFill>
                  <a:srgbClr val="254061"/>
                </a:solidFill>
                <a:latin typeface="Gotham HTF Medium"/>
                <a:cs typeface="Gotham HTF Medium"/>
              </a:rPr>
              <a:t>Energy Equity Indicators: Purpose</a:t>
            </a:r>
            <a:endParaRPr lang="en-US" dirty="0">
              <a:solidFill>
                <a:srgbClr val="254061"/>
              </a:solidFill>
              <a:latin typeface="Gotham HTF Medium"/>
              <a:cs typeface="Gotham HTF Medium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026" y="1600200"/>
            <a:ext cx="3985754" cy="5257800"/>
          </a:xfrm>
        </p:spPr>
        <p:txBody>
          <a:bodyPr>
            <a:normAutofit lnSpcReduction="10000"/>
          </a:bodyPr>
          <a:lstStyle/>
          <a:p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Gotham HTF Book"/>
                <a:cs typeface="Gotham HTF Book"/>
              </a:rPr>
              <a:t>Build on SB 350 Low-Income Barriers Study </a:t>
            </a:r>
            <a:endParaRPr lang="en-US" sz="2800" dirty="0">
              <a:solidFill>
                <a:schemeClr val="accent1">
                  <a:lumMod val="75000"/>
                </a:schemeClr>
              </a:solidFill>
              <a:latin typeface="Gotham HTF Book"/>
              <a:cs typeface="Gotham HTF Book"/>
            </a:endParaRPr>
          </a:p>
          <a:p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Highlight opportunities to expand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lean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e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nergy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a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ccess, investment, and resilience in low-income and disadvantaged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ommunities</a:t>
            </a:r>
          </a:p>
          <a:p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Point to key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d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ata gaps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2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4272920" y="6201279"/>
            <a:ext cx="475878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Data Sources: </a:t>
            </a:r>
            <a:r>
              <a:rPr lang="en-US" sz="1200" dirty="0"/>
              <a:t>U.S. Census Bureau 2010 census tract boundaries; 2011-2015 American Community Survey (ACS) 5-year estimates; Bureau of Indian Affairs Paciﬁc Regional Oﬃce 2017; </a:t>
            </a:r>
            <a:r>
              <a:rPr lang="en-US" sz="1200" dirty="0" err="1"/>
              <a:t>CalEnviroScreen</a:t>
            </a:r>
            <a:r>
              <a:rPr lang="en-US" sz="1200" dirty="0"/>
              <a:t> 3.0, 2017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5219"/>
          <a:stretch/>
        </p:blipFill>
        <p:spPr>
          <a:xfrm>
            <a:off x="4251158" y="1566014"/>
            <a:ext cx="4506704" cy="464102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r="35442"/>
          <a:stretch/>
        </p:blipFill>
        <p:spPr>
          <a:xfrm>
            <a:off x="6252086" y="1552074"/>
            <a:ext cx="2715452" cy="12819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/>
          <a:srcRect l="68562"/>
          <a:stretch/>
        </p:blipFill>
        <p:spPr>
          <a:xfrm>
            <a:off x="7661234" y="2820053"/>
            <a:ext cx="1322346" cy="1281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42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41412" y="209729"/>
            <a:ext cx="7145387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cap="none" dirty="0" smtClean="0">
                <a:solidFill>
                  <a:srgbClr val="254061"/>
                </a:solidFill>
                <a:latin typeface="Gotham HTF Medium"/>
                <a:cs typeface="Gotham HTF Medium"/>
              </a:rPr>
              <a:t>Data Show Opportunities for Outreach and Investment </a:t>
            </a:r>
            <a:endParaRPr lang="en-US" cap="none" dirty="0">
              <a:solidFill>
                <a:srgbClr val="254061"/>
              </a:solidFill>
              <a:latin typeface="Gotham HTF Medium"/>
              <a:cs typeface="Gotham HTF Medium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3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297" t="13747" r="46795" b="46428"/>
          <a:stretch/>
        </p:blipFill>
        <p:spPr>
          <a:xfrm>
            <a:off x="4828673" y="1620255"/>
            <a:ext cx="3840480" cy="280223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392326" y="5793962"/>
            <a:ext cx="46294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Data Sources: </a:t>
            </a:r>
            <a:r>
              <a:rPr lang="en-US" sz="1200" dirty="0"/>
              <a:t>CPUC – California Energy Data and Reporting System (CEDARS); U.S. </a:t>
            </a:r>
            <a:r>
              <a:rPr lang="en-US" sz="1200" dirty="0" smtClean="0"/>
              <a:t>Census Bureau </a:t>
            </a:r>
            <a:r>
              <a:rPr lang="en-US" sz="1200" dirty="0"/>
              <a:t>2010 census tract boundaries; 2011-2015 American Community Survey (ACS) </a:t>
            </a:r>
            <a:r>
              <a:rPr lang="en-US" sz="1200" dirty="0" smtClean="0"/>
              <a:t>5-</a:t>
            </a:r>
            <a:r>
              <a:rPr lang="fr-FR" sz="1200" dirty="0" err="1" smtClean="0"/>
              <a:t>year</a:t>
            </a:r>
            <a:r>
              <a:rPr lang="fr-FR" sz="1200" dirty="0" smtClean="0"/>
              <a:t> </a:t>
            </a:r>
            <a:r>
              <a:rPr lang="fr-FR" sz="1200" dirty="0" err="1"/>
              <a:t>estimates</a:t>
            </a:r>
            <a:r>
              <a:rPr lang="fr-FR" sz="1200" dirty="0"/>
              <a:t>; ESRI zip codes – 2015 population </a:t>
            </a:r>
            <a:r>
              <a:rPr lang="fr-FR" sz="1200" dirty="0" err="1"/>
              <a:t>estimate</a:t>
            </a:r>
            <a:r>
              <a:rPr lang="en-US" sz="1200" dirty="0" smtClean="0"/>
              <a:t>                                                                                                                   </a:t>
            </a:r>
            <a:endParaRPr lang="en-US" sz="1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575" t="48233" r="45951" b="34434"/>
          <a:stretch/>
        </p:blipFill>
        <p:spPr>
          <a:xfrm>
            <a:off x="256671" y="1652320"/>
            <a:ext cx="4206240" cy="28770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595" y="4633093"/>
            <a:ext cx="4114800" cy="132959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6595" y="5952816"/>
            <a:ext cx="39244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Sources: California Environmental Health Tracking Program; </a:t>
            </a:r>
            <a:endParaRPr lang="en-US" sz="1200" dirty="0" smtClean="0"/>
          </a:p>
          <a:p>
            <a:r>
              <a:rPr lang="en-US" sz="1200" dirty="0" err="1" smtClean="0"/>
              <a:t>CalAdapt</a:t>
            </a:r>
            <a:r>
              <a:rPr lang="en-US" sz="1200" dirty="0"/>
              <a:t>; U.S. </a:t>
            </a:r>
            <a:r>
              <a:rPr lang="en-US" sz="1200" dirty="0" smtClean="0"/>
              <a:t>Census Bureau</a:t>
            </a:r>
            <a:r>
              <a:rPr lang="en-US" sz="1200" dirty="0"/>
              <a:t>; Circles are placed in the </a:t>
            </a:r>
            <a:endParaRPr lang="en-US" sz="1200" dirty="0" smtClean="0"/>
          </a:p>
          <a:p>
            <a:r>
              <a:rPr lang="en-US" sz="1200" dirty="0" smtClean="0"/>
              <a:t>center of </a:t>
            </a:r>
            <a:r>
              <a:rPr lang="en-US" sz="1200" dirty="0"/>
              <a:t>each county but represent data for the whole</a:t>
            </a:r>
          </a:p>
          <a:p>
            <a:r>
              <a:rPr lang="en-US" sz="1200" dirty="0"/>
              <a:t>county</a:t>
            </a:r>
            <a:r>
              <a:rPr lang="en-US" sz="1200" dirty="0" smtClean="0"/>
              <a:t>                                                                         </a:t>
            </a:r>
            <a:endParaRPr lang="en-US" sz="1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t="74521" r="4622"/>
          <a:stretch/>
        </p:blipFill>
        <p:spPr>
          <a:xfrm>
            <a:off x="4422482" y="4657345"/>
            <a:ext cx="4535103" cy="1063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997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41412" y="209729"/>
            <a:ext cx="7145387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cap="none" dirty="0" smtClean="0">
                <a:solidFill>
                  <a:srgbClr val="254061"/>
                </a:solidFill>
                <a:latin typeface="Gotham HTF Medium"/>
                <a:cs typeface="Gotham HTF Medium"/>
              </a:rPr>
              <a:t>Data Show Opportunities for Outreach and Investment </a:t>
            </a:r>
            <a:endParaRPr lang="en-US" cap="none" dirty="0">
              <a:solidFill>
                <a:srgbClr val="254061"/>
              </a:solidFill>
              <a:latin typeface="Gotham HTF Medium"/>
              <a:cs typeface="Gotham HTF Medium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4</a:t>
            </a:fld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r="3718"/>
          <a:stretch/>
        </p:blipFill>
        <p:spPr>
          <a:xfrm>
            <a:off x="30487" y="3047339"/>
            <a:ext cx="4846320" cy="350799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12297" y="1596008"/>
            <a:ext cx="2807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Emergency Department </a:t>
            </a:r>
            <a:endParaRPr lang="en-US" dirty="0" smtClean="0"/>
          </a:p>
          <a:p>
            <a:r>
              <a:rPr lang="en-US" dirty="0" smtClean="0"/>
              <a:t>Visits Due to Asthma (2015)</a:t>
            </a:r>
          </a:p>
          <a:p>
            <a:r>
              <a:rPr lang="en-US" dirty="0" smtClean="0"/>
              <a:t>Per County                                           </a:t>
            </a:r>
            <a:endParaRPr lang="en-US" dirty="0"/>
          </a:p>
        </p:txBody>
      </p:sp>
      <p:sp>
        <p:nvSpPr>
          <p:cNvPr id="13" name="Down Arrow 12"/>
          <p:cNvSpPr/>
          <p:nvPr/>
        </p:nvSpPr>
        <p:spPr>
          <a:xfrm>
            <a:off x="513347" y="2555228"/>
            <a:ext cx="336885" cy="201168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422232" y="4504649"/>
            <a:ext cx="3482740" cy="178510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Data Sources</a:t>
            </a:r>
            <a:r>
              <a:rPr lang="en-US" sz="1100" dirty="0"/>
              <a:t>: CPUC – California Energy Data and Reporting  </a:t>
            </a:r>
            <a:r>
              <a:rPr lang="en-US" sz="1100" dirty="0" smtClean="0"/>
              <a:t>System </a:t>
            </a:r>
            <a:r>
              <a:rPr lang="en-US" sz="1100" dirty="0"/>
              <a:t>(CEDARS), May 18, 2018; California Distributed  </a:t>
            </a:r>
            <a:r>
              <a:rPr lang="en-US" sz="1100" dirty="0" smtClean="0"/>
              <a:t>Generation </a:t>
            </a:r>
            <a:r>
              <a:rPr lang="en-US" sz="1100" dirty="0"/>
              <a:t>Statistics; California Clean Vehicle Rebate Project</a:t>
            </a:r>
            <a:r>
              <a:rPr lang="en-US" sz="1100" dirty="0" smtClean="0"/>
              <a:t>; </a:t>
            </a:r>
            <a:r>
              <a:rPr lang="en-US" sz="1100" dirty="0"/>
              <a:t>Energy Commission analysis based on CPUC historical data;  </a:t>
            </a:r>
            <a:r>
              <a:rPr lang="en-US" sz="1100" dirty="0" smtClean="0"/>
              <a:t>California </a:t>
            </a:r>
            <a:r>
              <a:rPr lang="en-US" sz="1100" dirty="0"/>
              <a:t>Environmental Health Tracking Program; </a:t>
            </a:r>
            <a:r>
              <a:rPr lang="en-US" sz="1100" dirty="0" smtClean="0"/>
              <a:t>U.S</a:t>
            </a:r>
            <a:r>
              <a:rPr lang="en-US" sz="1100" dirty="0"/>
              <a:t>. Census Bureau 2010 census tract boundaries; </a:t>
            </a:r>
            <a:r>
              <a:rPr lang="en-US" sz="1100" dirty="0" smtClean="0"/>
              <a:t>2011-2015 </a:t>
            </a:r>
            <a:r>
              <a:rPr lang="en-US" sz="1100" dirty="0"/>
              <a:t>American Community Survey (ACS) 5-year estimates; </a:t>
            </a:r>
            <a:r>
              <a:rPr lang="en-US" sz="1100" dirty="0" err="1" smtClean="0"/>
              <a:t>Esri</a:t>
            </a:r>
            <a:r>
              <a:rPr lang="en-US" sz="1100" dirty="0" smtClean="0"/>
              <a:t> </a:t>
            </a:r>
            <a:r>
              <a:rPr lang="en-US" sz="1100" dirty="0"/>
              <a:t>zip codes; </a:t>
            </a:r>
            <a:r>
              <a:rPr lang="en-US" sz="1100" dirty="0" err="1"/>
              <a:t>CalEnviroScreen</a:t>
            </a:r>
            <a:r>
              <a:rPr lang="en-US" sz="1100" dirty="0"/>
              <a:t> 3.0, 2017; </a:t>
            </a:r>
            <a:r>
              <a:rPr lang="en-US" sz="1100" dirty="0" smtClean="0"/>
              <a:t>California </a:t>
            </a:r>
            <a:r>
              <a:rPr lang="en-US" sz="1100" dirty="0"/>
              <a:t>Energy Commission Electric Utility Service Areas, 2015.</a:t>
            </a:r>
            <a:r>
              <a:rPr lang="en-US" sz="1100" dirty="0" smtClean="0"/>
              <a:t>                                                          </a:t>
            </a:r>
            <a:endParaRPr lang="en-US" sz="11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30815" t="21524" r="35129" b="47041"/>
          <a:stretch/>
        </p:blipFill>
        <p:spPr>
          <a:xfrm>
            <a:off x="5005138" y="1556088"/>
            <a:ext cx="4023360" cy="285396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903618" y="1509594"/>
            <a:ext cx="20132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Low-income Areas with Older Homes, Low Efficiency, Low Solar, and Low EV Rebates</a:t>
            </a:r>
            <a:endParaRPr lang="en-US" dirty="0"/>
          </a:p>
        </p:txBody>
      </p:sp>
      <p:sp>
        <p:nvSpPr>
          <p:cNvPr id="20" name="Right Arrow 19"/>
          <p:cNvSpPr/>
          <p:nvPr/>
        </p:nvSpPr>
        <p:spPr>
          <a:xfrm>
            <a:off x="4219073" y="2651473"/>
            <a:ext cx="721894" cy="396062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519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Gotham HTF Medium"/>
                <a:cs typeface="Gotham HTF Medium"/>
              </a:rPr>
              <a:t>More Information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323851" y="1600200"/>
            <a:ext cx="8639174" cy="4525963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Energy Equity Indicators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  <a:hlinkClick r:id="rId2"/>
              </a:rPr>
              <a:t>http://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  <a:hlinkClick r:id="rId2"/>
              </a:rPr>
              <a:t>www.energy.ca.gov/sb350/barriers_report/equity-indicators.html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 </a:t>
            </a:r>
            <a:endParaRPr lang="en-US" sz="2400" dirty="0" smtClean="0">
              <a:solidFill>
                <a:schemeClr val="accent1">
                  <a:lumMod val="50000"/>
                </a:schemeClr>
              </a:solidFill>
              <a:latin typeface="Gotham HTF Book"/>
              <a:cs typeface="Gotham HTF Book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Energy Commission Low-Income Barriers Study, Part A 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  <a:hlinkClick r:id="rId3"/>
              </a:rPr>
              <a:t>http://www.energy.ca.gov/sb350/barriers_report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  <a:hlinkClick r:id="rId3"/>
              </a:rPr>
              <a:t>/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 </a:t>
            </a: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California Air Resources Board Clean Transportation Access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Guidance Document (Barriers Study, Part B) 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  <a:hlinkClick r:id="rId4"/>
              </a:rPr>
              <a:t>https://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  <a:hlinkClick r:id="rId4"/>
              </a:rPr>
              <a:t>www.arb.ca.gov/msprog/transoptions/transoptions.htm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 </a:t>
            </a: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SB 350 Disadvantaged Communities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Advisory Group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  <a:hlinkClick r:id="rId5"/>
              </a:rPr>
              <a:t>http://www.energy.ca.gov/sb350/DCAG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  <a:hlinkClick r:id="rId5"/>
              </a:rPr>
              <a:t>/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 </a:t>
            </a:r>
            <a:endParaRPr lang="en-US" sz="2000" dirty="0">
              <a:solidFill>
                <a:schemeClr val="accent1">
                  <a:lumMod val="50000"/>
                </a:schemeClr>
              </a:solidFill>
              <a:latin typeface="Gotham HTF Book"/>
              <a:cs typeface="Gotham HTF Book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76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737</TotalTime>
  <Words>336</Words>
  <Application>Microsoft Office PowerPoint</Application>
  <PresentationFormat>On-screen Show (4:3)</PresentationFormat>
  <Paragraphs>33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Gotham HTF Book</vt:lpstr>
      <vt:lpstr>Gotham HTF Medium</vt:lpstr>
      <vt:lpstr>Office Theme</vt:lpstr>
      <vt:lpstr>Energy Equity Indicators</vt:lpstr>
      <vt:lpstr>Energy Equity Indicators: Purpose</vt:lpstr>
      <vt:lpstr>Data Show Opportunities for Outreach and Investment </vt:lpstr>
      <vt:lpstr>Data Show Opportunities for Outreach and Investment </vt:lpstr>
      <vt:lpstr>More Information</vt:lpstr>
    </vt:vector>
  </TitlesOfParts>
  <Company>CEC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</dc:title>
  <dc:creator>Bailey Wobschall</dc:creator>
  <cp:lastModifiedBy>Costa, Denise@Energy</cp:lastModifiedBy>
  <cp:revision>58</cp:revision>
  <dcterms:created xsi:type="dcterms:W3CDTF">2017-05-04T20:00:37Z</dcterms:created>
  <dcterms:modified xsi:type="dcterms:W3CDTF">2018-08-27T17:11:32Z</dcterms:modified>
</cp:coreProperties>
</file>