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3.xml" ContentType="application/vnd.openxmlformats-officedocument.theme+xml"/>
  <Override PartName="/ppt/slideLayouts/slideLayout11.xml" ContentType="application/vnd.openxmlformats-officedocument.presentationml.slideLayout+xml"/>
  <Override PartName="/ppt/theme/theme4.xml" ContentType="application/vnd.openxmlformats-officedocument.theme+xml"/>
  <Override PartName="/ppt/slideLayouts/slideLayout12.xml" ContentType="application/vnd.openxmlformats-officedocument.presentationml.slideLayout+xml"/>
  <Override PartName="/ppt/theme/theme5.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71" r:id="rId5"/>
    <p:sldMasterId id="2147483682" r:id="rId6"/>
    <p:sldMasterId id="2147483678" r:id="rId7"/>
    <p:sldMasterId id="2147483679" r:id="rId8"/>
    <p:sldMasterId id="2147483688" r:id="rId9"/>
  </p:sldMasterIdLst>
  <p:notesMasterIdLst>
    <p:notesMasterId r:id="rId16"/>
  </p:notesMasterIdLst>
  <p:handoutMasterIdLst>
    <p:handoutMasterId r:id="rId17"/>
  </p:handoutMasterIdLst>
  <p:sldIdLst>
    <p:sldId id="278" r:id="rId10"/>
    <p:sldId id="290" r:id="rId11"/>
    <p:sldId id="295" r:id="rId12"/>
    <p:sldId id="292" r:id="rId13"/>
    <p:sldId id="294" r:id="rId14"/>
    <p:sldId id="293"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ndoval-Moreno, Victoria@Energy" initials="SV" lastIdx="1" clrIdx="0">
    <p:extLst>
      <p:ext uri="{19B8F6BF-5375-455C-9EA6-DF929625EA0E}">
        <p15:presenceInfo xmlns:p15="http://schemas.microsoft.com/office/powerpoint/2012/main" userId="S::victoria.sandoval-moreno@energy.ca.gov::2640e4b3-84d2-4e59-92bf-f14f93a408d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19E0DE-DE0B-0AFD-E212-6D81F2BCB312}" v="24" dt="2023-08-29T23:31:22.236"/>
    <p1510:client id="{DB0B550D-41FB-4B85-8446-B77D3C1D121F}" v="5" dt="2023-08-30T14:51:15.688"/>
    <p1510:client id="{FD04F994-BA8C-FF23-83F7-C84C0BF03E3C}" v="190" dt="2023-08-29T23:17:45.6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114" d="100"/>
          <a:sy n="114" d="100"/>
        </p:scale>
        <p:origin x="360" y="8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4.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6.xml"/><Relationship Id="rId23" Type="http://schemas.microsoft.com/office/2016/11/relationships/changesInfo" Target="changesInfos/changesInfo1.xml"/><Relationship Id="rId10" Type="http://schemas.openxmlformats.org/officeDocument/2006/relationships/slide" Target="slides/slide1.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night, Eric@Energy" userId="S::eric.knight@energy.ca.gov::bd8cf540-56ef-48b8-92f8-e4d65fa9ff4b" providerId="AD" clId="Web-{FD04F994-BA8C-FF23-83F7-C84C0BF03E3C}"/>
    <pc:docChg chg="addSld modSld sldOrd">
      <pc:chgData name="Knight, Eric@Energy" userId="S::eric.knight@energy.ca.gov::bd8cf540-56ef-48b8-92f8-e4d65fa9ff4b" providerId="AD" clId="Web-{FD04F994-BA8C-FF23-83F7-C84C0BF03E3C}" dt="2023-08-29T23:17:45.353" v="190" actId="20577"/>
      <pc:docMkLst>
        <pc:docMk/>
      </pc:docMkLst>
      <pc:sldChg chg="modSp">
        <pc:chgData name="Knight, Eric@Energy" userId="S::eric.knight@energy.ca.gov::bd8cf540-56ef-48b8-92f8-e4d65fa9ff4b" providerId="AD" clId="Web-{FD04F994-BA8C-FF23-83F7-C84C0BF03E3C}" dt="2023-08-29T22:17:05.828" v="68" actId="20577"/>
        <pc:sldMkLst>
          <pc:docMk/>
          <pc:sldMk cId="1424376360" sldId="290"/>
        </pc:sldMkLst>
        <pc:spChg chg="mod">
          <ac:chgData name="Knight, Eric@Energy" userId="S::eric.knight@energy.ca.gov::bd8cf540-56ef-48b8-92f8-e4d65fa9ff4b" providerId="AD" clId="Web-{FD04F994-BA8C-FF23-83F7-C84C0BF03E3C}" dt="2023-08-29T22:17:05.828" v="68" actId="20577"/>
          <ac:spMkLst>
            <pc:docMk/>
            <pc:sldMk cId="1424376360" sldId="290"/>
            <ac:spMk id="3" creationId="{BC0B3CA1-6882-B041-BEA4-4913BB30A076}"/>
          </ac:spMkLst>
        </pc:spChg>
      </pc:sldChg>
      <pc:sldChg chg="ord">
        <pc:chgData name="Knight, Eric@Energy" userId="S::eric.knight@energy.ca.gov::bd8cf540-56ef-48b8-92f8-e4d65fa9ff4b" providerId="AD" clId="Web-{FD04F994-BA8C-FF23-83F7-C84C0BF03E3C}" dt="2023-08-29T20:49:25.005" v="0"/>
        <pc:sldMkLst>
          <pc:docMk/>
          <pc:sldMk cId="385135995" sldId="292"/>
        </pc:sldMkLst>
      </pc:sldChg>
      <pc:sldChg chg="modSp add">
        <pc:chgData name="Knight, Eric@Energy" userId="S::eric.knight@energy.ca.gov::bd8cf540-56ef-48b8-92f8-e4d65fa9ff4b" providerId="AD" clId="Web-{FD04F994-BA8C-FF23-83F7-C84C0BF03E3C}" dt="2023-08-29T23:17:45.353" v="190" actId="20577"/>
        <pc:sldMkLst>
          <pc:docMk/>
          <pc:sldMk cId="2246162786" sldId="295"/>
        </pc:sldMkLst>
        <pc:spChg chg="mod">
          <ac:chgData name="Knight, Eric@Energy" userId="S::eric.knight@energy.ca.gov::bd8cf540-56ef-48b8-92f8-e4d65fa9ff4b" providerId="AD" clId="Web-{FD04F994-BA8C-FF23-83F7-C84C0BF03E3C}" dt="2023-08-29T23:17:11.103" v="167" actId="20577"/>
          <ac:spMkLst>
            <pc:docMk/>
            <pc:sldMk cId="2246162786" sldId="295"/>
            <ac:spMk id="3" creationId="{4AC59F9C-F3E9-4BF0-9846-F78E8B60FE67}"/>
          </ac:spMkLst>
        </pc:spChg>
        <pc:spChg chg="mod">
          <ac:chgData name="Knight, Eric@Energy" userId="S::eric.knight@energy.ca.gov::bd8cf540-56ef-48b8-92f8-e4d65fa9ff4b" providerId="AD" clId="Web-{FD04F994-BA8C-FF23-83F7-C84C0BF03E3C}" dt="2023-08-29T23:17:45.353" v="190" actId="20577"/>
          <ac:spMkLst>
            <pc:docMk/>
            <pc:sldMk cId="2246162786" sldId="295"/>
            <ac:spMk id="4" creationId="{CF64F7A5-2C6F-4353-8AD8-002B35DFDC0D}"/>
          </ac:spMkLst>
        </pc:spChg>
      </pc:sldChg>
    </pc:docChg>
  </pc:docChgLst>
  <pc:docChgLst>
    <pc:chgData name="Veerkamp, Eric@Energy" userId="2dd147a2-ae1d-4239-a1a8-944b1fe61ee2" providerId="ADAL" clId="{DB0B550D-41FB-4B85-8446-B77D3C1D121F}"/>
    <pc:docChg chg="custSel modSld">
      <pc:chgData name="Veerkamp, Eric@Energy" userId="2dd147a2-ae1d-4239-a1a8-944b1fe61ee2" providerId="ADAL" clId="{DB0B550D-41FB-4B85-8446-B77D3C1D121F}" dt="2023-08-30T14:58:28.226" v="77" actId="20577"/>
      <pc:docMkLst>
        <pc:docMk/>
      </pc:docMkLst>
      <pc:sldChg chg="addSp delSp modSp mod">
        <pc:chgData name="Veerkamp, Eric@Energy" userId="2dd147a2-ae1d-4239-a1a8-944b1fe61ee2" providerId="ADAL" clId="{DB0B550D-41FB-4B85-8446-B77D3C1D121F}" dt="2023-08-29T16:44:46.717" v="60" actId="1076"/>
        <pc:sldMkLst>
          <pc:docMk/>
          <pc:sldMk cId="385135995" sldId="292"/>
        </pc:sldMkLst>
        <pc:spChg chg="mod ord">
          <ac:chgData name="Veerkamp, Eric@Energy" userId="2dd147a2-ae1d-4239-a1a8-944b1fe61ee2" providerId="ADAL" clId="{DB0B550D-41FB-4B85-8446-B77D3C1D121F}" dt="2023-08-29T16:34:07.750" v="34" actId="14100"/>
          <ac:spMkLst>
            <pc:docMk/>
            <pc:sldMk cId="385135995" sldId="292"/>
            <ac:spMk id="6" creationId="{9508365E-2E99-CB88-B063-ACE017D54C2D}"/>
          </ac:spMkLst>
        </pc:spChg>
        <pc:spChg chg="mod ord">
          <ac:chgData name="Veerkamp, Eric@Energy" userId="2dd147a2-ae1d-4239-a1a8-944b1fe61ee2" providerId="ADAL" clId="{DB0B550D-41FB-4B85-8446-B77D3C1D121F}" dt="2023-08-29T16:34:15.966" v="35" actId="14100"/>
          <ac:spMkLst>
            <pc:docMk/>
            <pc:sldMk cId="385135995" sldId="292"/>
            <ac:spMk id="11" creationId="{5D05A338-80E2-69DF-B6B7-8E6BEEE01DDC}"/>
          </ac:spMkLst>
        </pc:spChg>
        <pc:spChg chg="add mod ord">
          <ac:chgData name="Veerkamp, Eric@Energy" userId="2dd147a2-ae1d-4239-a1a8-944b1fe61ee2" providerId="ADAL" clId="{DB0B550D-41FB-4B85-8446-B77D3C1D121F}" dt="2023-08-29T16:44:46.717" v="60" actId="1076"/>
          <ac:spMkLst>
            <pc:docMk/>
            <pc:sldMk cId="385135995" sldId="292"/>
            <ac:spMk id="17" creationId="{0E9D8A81-DB47-DEEF-2E61-BC4655120EA9}"/>
          </ac:spMkLst>
        </pc:spChg>
        <pc:picChg chg="mod">
          <ac:chgData name="Veerkamp, Eric@Energy" userId="2dd147a2-ae1d-4239-a1a8-944b1fe61ee2" providerId="ADAL" clId="{DB0B550D-41FB-4B85-8446-B77D3C1D121F}" dt="2023-08-29T16:28:07.039" v="4" actId="1076"/>
          <ac:picMkLst>
            <pc:docMk/>
            <pc:sldMk cId="385135995" sldId="292"/>
            <ac:picMk id="3" creationId="{0EE914C6-E3AE-94E9-6A1F-37024E37408B}"/>
          </ac:picMkLst>
        </pc:picChg>
        <pc:picChg chg="del">
          <ac:chgData name="Veerkamp, Eric@Energy" userId="2dd147a2-ae1d-4239-a1a8-944b1fe61ee2" providerId="ADAL" clId="{DB0B550D-41FB-4B85-8446-B77D3C1D121F}" dt="2023-08-29T16:29:17.567" v="7" actId="21"/>
          <ac:picMkLst>
            <pc:docMk/>
            <pc:sldMk cId="385135995" sldId="292"/>
            <ac:picMk id="4" creationId="{E7EEC511-AC7A-EC4F-E8FB-7A87EE8E029B}"/>
          </ac:picMkLst>
        </pc:picChg>
        <pc:picChg chg="del">
          <ac:chgData name="Veerkamp, Eric@Energy" userId="2dd147a2-ae1d-4239-a1a8-944b1fe61ee2" providerId="ADAL" clId="{DB0B550D-41FB-4B85-8446-B77D3C1D121F}" dt="2023-08-29T16:30:11.991" v="12" actId="21"/>
          <ac:picMkLst>
            <pc:docMk/>
            <pc:sldMk cId="385135995" sldId="292"/>
            <ac:picMk id="7" creationId="{A3BB4F5C-94EB-BCBD-0EB8-F000334B8BE7}"/>
          </ac:picMkLst>
        </pc:picChg>
        <pc:picChg chg="add mod">
          <ac:chgData name="Veerkamp, Eric@Energy" userId="2dd147a2-ae1d-4239-a1a8-944b1fe61ee2" providerId="ADAL" clId="{DB0B550D-41FB-4B85-8446-B77D3C1D121F}" dt="2023-08-29T16:33:12.670" v="27" actId="1076"/>
          <ac:picMkLst>
            <pc:docMk/>
            <pc:sldMk cId="385135995" sldId="292"/>
            <ac:picMk id="9" creationId="{11C2B5F9-FBB6-CAA6-99DB-0C321581C211}"/>
          </ac:picMkLst>
        </pc:picChg>
        <pc:picChg chg="add mod">
          <ac:chgData name="Veerkamp, Eric@Energy" userId="2dd147a2-ae1d-4239-a1a8-944b1fe61ee2" providerId="ADAL" clId="{DB0B550D-41FB-4B85-8446-B77D3C1D121F}" dt="2023-08-29T16:33:18.367" v="28" actId="1076"/>
          <ac:picMkLst>
            <pc:docMk/>
            <pc:sldMk cId="385135995" sldId="292"/>
            <ac:picMk id="12" creationId="{954E1297-4E0F-CBCF-099B-ACA6DE53FDA1}"/>
          </ac:picMkLst>
        </pc:picChg>
        <pc:picChg chg="add del mod">
          <ac:chgData name="Veerkamp, Eric@Energy" userId="2dd147a2-ae1d-4239-a1a8-944b1fe61ee2" providerId="ADAL" clId="{DB0B550D-41FB-4B85-8446-B77D3C1D121F}" dt="2023-08-29T16:36:30.124" v="43" actId="478"/>
          <ac:picMkLst>
            <pc:docMk/>
            <pc:sldMk cId="385135995" sldId="292"/>
            <ac:picMk id="14" creationId="{15EF75B6-2CF5-F5E7-5FE4-7649C800DC1B}"/>
          </ac:picMkLst>
        </pc:picChg>
        <pc:picChg chg="add del mod">
          <ac:chgData name="Veerkamp, Eric@Energy" userId="2dd147a2-ae1d-4239-a1a8-944b1fe61ee2" providerId="ADAL" clId="{DB0B550D-41FB-4B85-8446-B77D3C1D121F}" dt="2023-08-29T16:40:45.497" v="48" actId="21"/>
          <ac:picMkLst>
            <pc:docMk/>
            <pc:sldMk cId="385135995" sldId="292"/>
            <ac:picMk id="16" creationId="{DC289D4E-8C06-A4CB-5A3D-1A0183A0CD83}"/>
          </ac:picMkLst>
        </pc:picChg>
        <pc:picChg chg="del">
          <ac:chgData name="Veerkamp, Eric@Energy" userId="2dd147a2-ae1d-4239-a1a8-944b1fe61ee2" providerId="ADAL" clId="{DB0B550D-41FB-4B85-8446-B77D3C1D121F}" dt="2023-08-29T16:31:21.110" v="14" actId="478"/>
          <ac:picMkLst>
            <pc:docMk/>
            <pc:sldMk cId="385135995" sldId="292"/>
            <ac:picMk id="18" creationId="{0DFB5763-E534-39C8-6C0F-600294DF89D2}"/>
          </ac:picMkLst>
        </pc:picChg>
        <pc:picChg chg="add mod">
          <ac:chgData name="Veerkamp, Eric@Energy" userId="2dd147a2-ae1d-4239-a1a8-944b1fe61ee2" providerId="ADAL" clId="{DB0B550D-41FB-4B85-8446-B77D3C1D121F}" dt="2023-08-29T16:44:04.045" v="52" actId="1076"/>
          <ac:picMkLst>
            <pc:docMk/>
            <pc:sldMk cId="385135995" sldId="292"/>
            <ac:picMk id="20" creationId="{5D99ADF8-664B-D1F4-9EF0-4063E65698E1}"/>
          </ac:picMkLst>
        </pc:picChg>
      </pc:sldChg>
      <pc:sldChg chg="modSp mod">
        <pc:chgData name="Veerkamp, Eric@Energy" userId="2dd147a2-ae1d-4239-a1a8-944b1fe61ee2" providerId="ADAL" clId="{DB0B550D-41FB-4B85-8446-B77D3C1D121F}" dt="2023-08-30T14:58:28.226" v="77" actId="20577"/>
        <pc:sldMkLst>
          <pc:docMk/>
          <pc:sldMk cId="409287049" sldId="293"/>
        </pc:sldMkLst>
        <pc:spChg chg="mod">
          <ac:chgData name="Veerkamp, Eric@Energy" userId="2dd147a2-ae1d-4239-a1a8-944b1fe61ee2" providerId="ADAL" clId="{DB0B550D-41FB-4B85-8446-B77D3C1D121F}" dt="2023-08-30T14:58:28.226" v="77" actId="20577"/>
          <ac:spMkLst>
            <pc:docMk/>
            <pc:sldMk cId="409287049" sldId="293"/>
            <ac:spMk id="3" creationId="{4AC59F9C-F3E9-4BF0-9846-F78E8B60FE67}"/>
          </ac:spMkLst>
        </pc:spChg>
      </pc:sldChg>
    </pc:docChg>
  </pc:docChgLst>
  <pc:docChgLst>
    <pc:chgData name="Veerkamp, Eric@Energy" userId="S::eric.veerkamp@energy.ca.gov::2dd147a2-ae1d-4239-a1a8-944b1fe61ee2" providerId="AD" clId="Web-{3C19E0DE-DE0B-0AFD-E212-6D81F2BCB312}"/>
    <pc:docChg chg="modSld">
      <pc:chgData name="Veerkamp, Eric@Energy" userId="S::eric.veerkamp@energy.ca.gov::2dd147a2-ae1d-4239-a1a8-944b1fe61ee2" providerId="AD" clId="Web-{3C19E0DE-DE0B-0AFD-E212-6D81F2BCB312}" dt="2023-08-29T23:31:17.861" v="23" actId="20577"/>
      <pc:docMkLst>
        <pc:docMk/>
      </pc:docMkLst>
      <pc:sldChg chg="modSp">
        <pc:chgData name="Veerkamp, Eric@Energy" userId="S::eric.veerkamp@energy.ca.gov::2dd147a2-ae1d-4239-a1a8-944b1fe61ee2" providerId="AD" clId="Web-{3C19E0DE-DE0B-0AFD-E212-6D81F2BCB312}" dt="2023-08-29T23:31:17.861" v="23" actId="20577"/>
        <pc:sldMkLst>
          <pc:docMk/>
          <pc:sldMk cId="2246162786" sldId="295"/>
        </pc:sldMkLst>
        <pc:spChg chg="mod">
          <ac:chgData name="Veerkamp, Eric@Energy" userId="S::eric.veerkamp@energy.ca.gov::2dd147a2-ae1d-4239-a1a8-944b1fe61ee2" providerId="AD" clId="Web-{3C19E0DE-DE0B-0AFD-E212-6D81F2BCB312}" dt="2023-08-29T23:31:17.861" v="23" actId="20577"/>
          <ac:spMkLst>
            <pc:docMk/>
            <pc:sldMk cId="2246162786" sldId="295"/>
            <ac:spMk id="3" creationId="{4AC59F9C-F3E9-4BF0-9846-F78E8B60FE67}"/>
          </ac:spMkLst>
        </pc:spChg>
        <pc:spChg chg="mod">
          <ac:chgData name="Veerkamp, Eric@Energy" userId="S::eric.veerkamp@energy.ca.gov::2dd147a2-ae1d-4239-a1a8-944b1fe61ee2" providerId="AD" clId="Web-{3C19E0DE-DE0B-0AFD-E212-6D81F2BCB312}" dt="2023-08-29T23:31:06.970" v="3" actId="20577"/>
          <ac:spMkLst>
            <pc:docMk/>
            <pc:sldMk cId="2246162786" sldId="295"/>
            <ac:spMk id="4" creationId="{CF64F7A5-2C6F-4353-8AD8-002B35DFDC0D}"/>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1"/>
            <a:ext cx="2971800" cy="458788"/>
          </a:xfrm>
          <a:prstGeom prst="rect">
            <a:avLst/>
          </a:prstGeom>
        </p:spPr>
        <p:txBody>
          <a:bodyPr vert="horz" lIns="91440" tIns="45720" rIns="91440" bIns="45720" rtlCol="0"/>
          <a:lstStyle>
            <a:lvl1pPr algn="r">
              <a:defRPr sz="1200"/>
            </a:lvl1pPr>
          </a:lstStyle>
          <a:p>
            <a:fld id="{DA9F5774-C678-1E48-A23B-1680A328FA46}" type="datetimeFigureOut">
              <a:rPr lang="en-US" smtClean="0"/>
              <a:t>8/30/2023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1A5CF69-AC20-4D4D-9770-B6BEBB357282}" type="slidenum">
              <a:rPr lang="en-US" smtClean="0"/>
              <a:t>‹#›</a:t>
            </a:fld>
            <a:endParaRPr lang="en-US"/>
          </a:p>
        </p:txBody>
      </p:sp>
    </p:spTree>
    <p:extLst>
      <p:ext uri="{BB962C8B-B14F-4D97-AF65-F5344CB8AC3E}">
        <p14:creationId xmlns:p14="http://schemas.microsoft.com/office/powerpoint/2010/main" val="21473700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1"/>
            <a:ext cx="2971800" cy="458788"/>
          </a:xfrm>
          <a:prstGeom prst="rect">
            <a:avLst/>
          </a:prstGeom>
        </p:spPr>
        <p:txBody>
          <a:bodyPr vert="horz" lIns="91440" tIns="45720" rIns="91440" bIns="45720" rtlCol="0"/>
          <a:lstStyle>
            <a:lvl1pPr algn="r">
              <a:defRPr sz="1200"/>
            </a:lvl1pPr>
          </a:lstStyle>
          <a:p>
            <a:fld id="{880CE468-BD03-B649-8E6C-392373B14A1D}" type="datetimeFigureOut">
              <a:rPr lang="en-US" smtClean="0"/>
              <a:t>8/30/2023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17B0B1-BEA2-8948-A557-11B4BDB90777}" type="slidenum">
              <a:rPr lang="en-US" smtClean="0"/>
              <a:t>‹#›</a:t>
            </a:fld>
            <a:endParaRPr lang="en-US"/>
          </a:p>
        </p:txBody>
      </p:sp>
    </p:spTree>
    <p:extLst>
      <p:ext uri="{BB962C8B-B14F-4D97-AF65-F5344CB8AC3E}">
        <p14:creationId xmlns:p14="http://schemas.microsoft.com/office/powerpoint/2010/main" val="830655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117B0B1-BEA2-8948-A557-11B4BDB90777}" type="slidenum">
              <a:rPr lang="en-US" smtClean="0"/>
              <a:t>1</a:t>
            </a:fld>
            <a:endParaRPr lang="en-US"/>
          </a:p>
        </p:txBody>
      </p:sp>
    </p:spTree>
    <p:extLst>
      <p:ext uri="{BB962C8B-B14F-4D97-AF65-F5344CB8AC3E}">
        <p14:creationId xmlns:p14="http://schemas.microsoft.com/office/powerpoint/2010/main" val="6563958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The Final Staff Assessment that CEC staff prepares, and that the Commissioners consider in their decision-making on a project, does several things. It analyzes environmental impacts of the project in many different topic areas, as listed above. It also analyzes the project's compliance with federal, state, and local laws, ordinances, regulations, and standards (LORS). This includes the project's compliance with the local agency's General Plan and zoning requirements. The report also includes conditions of certification to mitigate (avoid or reduce) environmental impacts, and to make the project consistent with federal, state, and local LORS. Additionally, the Staff Assessment includes an assessment of the project's engineering. </a:t>
            </a:r>
          </a:p>
        </p:txBody>
      </p:sp>
      <p:sp>
        <p:nvSpPr>
          <p:cNvPr id="4" name="Slide Number Placeholder 3"/>
          <p:cNvSpPr>
            <a:spLocks noGrp="1"/>
          </p:cNvSpPr>
          <p:nvPr>
            <p:ph type="sldNum" sz="quarter" idx="5"/>
          </p:nvPr>
        </p:nvSpPr>
        <p:spPr/>
        <p:txBody>
          <a:bodyPr/>
          <a:lstStyle/>
          <a:p>
            <a:fld id="{9117B0B1-BEA2-8948-A557-11B4BDB90777}" type="slidenum">
              <a:rPr lang="en-US" smtClean="0"/>
              <a:t>3</a:t>
            </a:fld>
            <a:endParaRPr lang="en-US"/>
          </a:p>
        </p:txBody>
      </p:sp>
    </p:spTree>
    <p:extLst>
      <p:ext uri="{BB962C8B-B14F-4D97-AF65-F5344CB8AC3E}">
        <p14:creationId xmlns:p14="http://schemas.microsoft.com/office/powerpoint/2010/main" val="28595906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The Final Staff Assessment that CEC staff prepares, and that the Commissioners consider in their decision-making on a project, does several things. It analyzes environmental impacts of the project in many different topic areas, as listed above. It also analyzes the project's compliance with federal, state, and local laws, ordinances, regulations, and standards (LORS). This includes the project's compliance with the local agency's General Plan and zoning requirements. The report also includes conditions of certification to mitigate (avoid or reduce) environmental impacts, and to make the project consistent with federal, state, and local LORS. Additionally, the Staff Assessment includes an assessment of the project's engineering. </a:t>
            </a:r>
          </a:p>
        </p:txBody>
      </p:sp>
      <p:sp>
        <p:nvSpPr>
          <p:cNvPr id="4" name="Slide Number Placeholder 3"/>
          <p:cNvSpPr>
            <a:spLocks noGrp="1"/>
          </p:cNvSpPr>
          <p:nvPr>
            <p:ph type="sldNum" sz="quarter" idx="5"/>
          </p:nvPr>
        </p:nvSpPr>
        <p:spPr/>
        <p:txBody>
          <a:bodyPr/>
          <a:lstStyle/>
          <a:p>
            <a:fld id="{9117B0B1-BEA2-8948-A557-11B4BDB90777}" type="slidenum">
              <a:rPr lang="en-US" smtClean="0"/>
              <a:t>6</a:t>
            </a:fld>
            <a:endParaRPr lang="en-US"/>
          </a:p>
        </p:txBody>
      </p:sp>
    </p:spTree>
    <p:extLst>
      <p:ext uri="{BB962C8B-B14F-4D97-AF65-F5344CB8AC3E}">
        <p14:creationId xmlns:p14="http://schemas.microsoft.com/office/powerpoint/2010/main" val="285959068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2: Centered">
    <p:spTree>
      <p:nvGrpSpPr>
        <p:cNvPr id="1" name=""/>
        <p:cNvGrpSpPr/>
        <p:nvPr/>
      </p:nvGrpSpPr>
      <p:grpSpPr>
        <a:xfrm>
          <a:off x="0" y="0"/>
          <a:ext cx="0" cy="0"/>
          <a:chOff x="0" y="0"/>
          <a:chExt cx="0" cy="0"/>
        </a:xfrm>
      </p:grpSpPr>
      <p:sp>
        <p:nvSpPr>
          <p:cNvPr id="2" name="Enter Title Here"/>
          <p:cNvSpPr>
            <a:spLocks noGrp="1"/>
          </p:cNvSpPr>
          <p:nvPr>
            <p:ph type="ctrTitle"/>
          </p:nvPr>
        </p:nvSpPr>
        <p:spPr>
          <a:xfrm>
            <a:off x="890016" y="809622"/>
            <a:ext cx="10411968" cy="2387600"/>
          </a:xfrm>
        </p:spPr>
        <p:txBody>
          <a:bodyPr anchor="b">
            <a:normAutofit/>
          </a:bodyPr>
          <a:lstStyle>
            <a:lvl1pPr algn="ctr">
              <a:defRPr sz="4800"/>
            </a:lvl1pPr>
          </a:lstStyle>
          <a:p>
            <a:r>
              <a:rPr lang="en-US"/>
              <a:t>Click to edit Master title style</a:t>
            </a:r>
          </a:p>
        </p:txBody>
      </p:sp>
      <p:sp>
        <p:nvSpPr>
          <p:cNvPr id="3" name="Subtitle 2"/>
          <p:cNvSpPr>
            <a:spLocks noGrp="1"/>
          </p:cNvSpPr>
          <p:nvPr>
            <p:ph type="subTitle" idx="1"/>
          </p:nvPr>
        </p:nvSpPr>
        <p:spPr>
          <a:xfrm>
            <a:off x="890016" y="3289297"/>
            <a:ext cx="1041196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4724400" y="5614142"/>
            <a:ext cx="2743200" cy="365125"/>
          </a:xfrm>
        </p:spPr>
        <p:txBody>
          <a:bodyPr/>
          <a:lstStyle>
            <a:lvl1pPr algn="ctr">
              <a:defRPr/>
            </a:lvl1pPr>
          </a:lstStyle>
          <a:p>
            <a:fld id="{3D9BE262-3EE3-F74D-9197-E99064608A81}" type="datetime1">
              <a:rPr lang="en-US" smtClean="0"/>
              <a:t>8/30/2023</a:t>
            </a:fld>
            <a:endParaRPr lang="en-US"/>
          </a:p>
        </p:txBody>
      </p:sp>
      <p:sp>
        <p:nvSpPr>
          <p:cNvPr id="5" name="Footer Placeholder 4"/>
          <p:cNvSpPr>
            <a:spLocks noGrp="1"/>
          </p:cNvSpPr>
          <p:nvPr>
            <p:ph type="ftr" sz="quarter" idx="11"/>
          </p:nvPr>
        </p:nvSpPr>
        <p:spPr>
          <a:xfrm>
            <a:off x="4038600" y="6095093"/>
            <a:ext cx="4114800" cy="365125"/>
          </a:xfrm>
        </p:spPr>
        <p:txBody>
          <a:bodyPr/>
          <a:lstStyle>
            <a:lvl1pPr algn="ctr">
              <a:defRPr/>
            </a:lvl1pPr>
          </a:lstStyle>
          <a:p>
            <a:endParaRPr lang="en-US"/>
          </a:p>
        </p:txBody>
      </p:sp>
      <p:pic>
        <p:nvPicPr>
          <p:cNvPr id="10" name="Picture 9" descr="State of California Energy Commission logo">
            <a:extLst>
              <a:ext uri="{FF2B5EF4-FFF2-40B4-BE49-F238E27FC236}">
                <a16:creationId xmlns:a16="http://schemas.microsoft.com/office/drawing/2014/main" id="{42515922-FC1B-DC49-AE00-75A4D854CF50}"/>
              </a:ext>
            </a:extLst>
          </p:cNvPr>
          <p:cNvPicPr>
            <a:picLocks noChangeAspect="1"/>
          </p:cNvPicPr>
          <p:nvPr userDrawn="1"/>
        </p:nvPicPr>
        <p:blipFill>
          <a:blip r:embed="rId2"/>
          <a:srcRect/>
          <a:stretch/>
        </p:blipFill>
        <p:spPr>
          <a:xfrm>
            <a:off x="5369169" y="547548"/>
            <a:ext cx="1453662" cy="1321870"/>
          </a:xfrm>
          <a:prstGeom prst="rect">
            <a:avLst/>
          </a:prstGeom>
        </p:spPr>
      </p:pic>
    </p:spTree>
    <p:extLst>
      <p:ext uri="{BB962C8B-B14F-4D97-AF65-F5344CB8AC3E}">
        <p14:creationId xmlns:p14="http://schemas.microsoft.com/office/powerpoint/2010/main" val="11444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Left">
    <p:spTree>
      <p:nvGrpSpPr>
        <p:cNvPr id="1" name=""/>
        <p:cNvGrpSpPr/>
        <p:nvPr/>
      </p:nvGrpSpPr>
      <p:grpSpPr>
        <a:xfrm>
          <a:off x="0" y="0"/>
          <a:ext cx="0" cy="0"/>
          <a:chOff x="0" y="0"/>
          <a:chExt cx="0" cy="0"/>
        </a:xfrm>
      </p:grpSpPr>
      <p:sp>
        <p:nvSpPr>
          <p:cNvPr id="2" name="Enter Title Here"/>
          <p:cNvSpPr>
            <a:spLocks noGrp="1"/>
          </p:cNvSpPr>
          <p:nvPr>
            <p:ph type="title"/>
          </p:nvPr>
        </p:nvSpPr>
        <p:spPr>
          <a:xfrm>
            <a:off x="831850" y="712801"/>
            <a:ext cx="10515600" cy="2852737"/>
          </a:xfrm>
        </p:spPr>
        <p:txBody>
          <a:bodyPr anchor="b">
            <a:normAutofit/>
          </a:bodyPr>
          <a:lstStyle>
            <a:lvl1pPr>
              <a:defRPr sz="4800"/>
            </a:lvl1pPr>
          </a:lstStyle>
          <a:p>
            <a:r>
              <a:rPr lang="en-US"/>
              <a:t>Click to edit Master title style</a:t>
            </a:r>
          </a:p>
        </p:txBody>
      </p:sp>
      <p:sp>
        <p:nvSpPr>
          <p:cNvPr id="3" name="Text Placeholder 2"/>
          <p:cNvSpPr>
            <a:spLocks noGrp="1"/>
          </p:cNvSpPr>
          <p:nvPr>
            <p:ph type="body" idx="1"/>
          </p:nvPr>
        </p:nvSpPr>
        <p:spPr>
          <a:xfrm>
            <a:off x="831850" y="3592526"/>
            <a:ext cx="10515600" cy="1500187"/>
          </a:xfr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AC74B8-448C-2642-809F-1184DC1B0B1B}" type="datetime1">
              <a:rPr lang="en-US" smtClean="0"/>
              <a:t>8/30/2023</a:t>
            </a:fld>
            <a:endParaRPr lang="en-US"/>
          </a:p>
        </p:txBody>
      </p:sp>
      <p:sp>
        <p:nvSpPr>
          <p:cNvPr id="10" name="Content Placeholder 9"/>
          <p:cNvSpPr>
            <a:spLocks noGrp="1"/>
          </p:cNvSpPr>
          <p:nvPr>
            <p:ph sz="quarter" idx="13" hasCustomPrompt="1"/>
          </p:nvPr>
        </p:nvSpPr>
        <p:spPr>
          <a:xfrm>
            <a:off x="2363788" y="4813085"/>
            <a:ext cx="2911475" cy="1022350"/>
          </a:xfrm>
        </p:spPr>
        <p:txBody>
          <a:bodyPr>
            <a:noAutofit/>
          </a:bodyPr>
          <a:lstStyle>
            <a:lvl1pPr marL="0" indent="0">
              <a:buNone/>
              <a:defRPr sz="2400" baseline="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Presenters:</a:t>
            </a:r>
          </a:p>
          <a:p>
            <a:pPr lvl="0"/>
            <a:r>
              <a:rPr lang="en-US"/>
              <a:t>Name 1</a:t>
            </a:r>
          </a:p>
          <a:p>
            <a:pPr lvl="0"/>
            <a:r>
              <a:rPr lang="en-US"/>
              <a:t>Name 2</a:t>
            </a:r>
          </a:p>
        </p:txBody>
      </p:sp>
      <p:pic>
        <p:nvPicPr>
          <p:cNvPr id="7" name="Picture 6" descr="State of California Energy Commission logo">
            <a:extLst>
              <a:ext uri="{FF2B5EF4-FFF2-40B4-BE49-F238E27FC236}">
                <a16:creationId xmlns:a16="http://schemas.microsoft.com/office/drawing/2014/main" id="{2200AFA9-67C0-0D41-BCC8-F49E455C3BEE}"/>
              </a:ext>
            </a:extLst>
          </p:cNvPr>
          <p:cNvPicPr>
            <a:picLocks noChangeAspect="1"/>
          </p:cNvPicPr>
          <p:nvPr userDrawn="1"/>
        </p:nvPicPr>
        <p:blipFill>
          <a:blip r:embed="rId2"/>
          <a:stretch>
            <a:fillRect/>
          </a:stretch>
        </p:blipFill>
        <p:spPr>
          <a:xfrm>
            <a:off x="838200" y="4876509"/>
            <a:ext cx="1247274" cy="1096585"/>
          </a:xfrm>
          <a:prstGeom prst="rect">
            <a:avLst/>
          </a:prstGeom>
        </p:spPr>
      </p:pic>
    </p:spTree>
    <p:extLst>
      <p:ext uri="{BB962C8B-B14F-4D97-AF65-F5344CB8AC3E}">
        <p14:creationId xmlns:p14="http://schemas.microsoft.com/office/powerpoint/2010/main" val="583760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2: Simple">
    <p:spTree>
      <p:nvGrpSpPr>
        <p:cNvPr id="1" name=""/>
        <p:cNvGrpSpPr/>
        <p:nvPr/>
      </p:nvGrpSpPr>
      <p:grpSpPr>
        <a:xfrm>
          <a:off x="0" y="0"/>
          <a:ext cx="0" cy="0"/>
          <a:chOff x="0" y="0"/>
          <a:chExt cx="0" cy="0"/>
        </a:xfrm>
      </p:grpSpPr>
      <p:sp>
        <p:nvSpPr>
          <p:cNvPr id="2" name="Enter Title Here"/>
          <p:cNvSpPr>
            <a:spLocks noGrp="1"/>
          </p:cNvSpPr>
          <p:nvPr>
            <p:ph type="title"/>
          </p:nvPr>
        </p:nvSpPr>
        <p:spPr>
          <a:xfrm>
            <a:off x="838200" y="3012554"/>
            <a:ext cx="10515600" cy="1325563"/>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C1438AE9-9170-C44D-B69D-85230FA628E5}" type="datetime1">
              <a:rPr lang="en-US" smtClean="0"/>
              <a:t>8/30/2023</a:t>
            </a:fld>
            <a:endParaRPr lang="en-US"/>
          </a:p>
        </p:txBody>
      </p:sp>
      <p:pic>
        <p:nvPicPr>
          <p:cNvPr id="8" name="Picture 7" descr="State of California Energy Commission logo">
            <a:extLst>
              <a:ext uri="{FF2B5EF4-FFF2-40B4-BE49-F238E27FC236}">
                <a16:creationId xmlns:a16="http://schemas.microsoft.com/office/drawing/2014/main" id="{DF67BAB4-3EBE-134B-88E2-41D2F9788248}"/>
              </a:ext>
            </a:extLst>
          </p:cNvPr>
          <p:cNvPicPr>
            <a:picLocks noChangeAspect="1"/>
          </p:cNvPicPr>
          <p:nvPr userDrawn="1"/>
        </p:nvPicPr>
        <p:blipFill>
          <a:blip r:embed="rId2"/>
          <a:stretch>
            <a:fillRect/>
          </a:stretch>
        </p:blipFill>
        <p:spPr>
          <a:xfrm>
            <a:off x="838200" y="656202"/>
            <a:ext cx="1247274" cy="1096585"/>
          </a:xfrm>
          <a:prstGeom prst="rect">
            <a:avLst/>
          </a:prstGeom>
        </p:spPr>
      </p:pic>
    </p:spTree>
    <p:extLst>
      <p:ext uri="{BB962C8B-B14F-4D97-AF65-F5344CB8AC3E}">
        <p14:creationId xmlns:p14="http://schemas.microsoft.com/office/powerpoint/2010/main" val="9027837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normAutofit/>
          </a:bodyPr>
          <a:lstStyle>
            <a:lvl1pPr>
              <a:defRPr sz="40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6C4852-C69A-3C46-A74D-F2D8C6D17F46}" type="datetime1">
              <a:rPr lang="en-US" smtClean="0"/>
              <a:t>8/30/2023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463234"/>
            <a:ext cx="1803400" cy="365125"/>
          </a:xfr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793645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normAutofit/>
          </a:bodyPr>
          <a:lstStyle>
            <a:lvl1pPr algn="l" defTabSz="914400" rtl="0" eaLnBrk="1" latinLnBrk="0" hangingPunct="1">
              <a:lnSpc>
                <a:spcPct val="90000"/>
              </a:lnSpc>
              <a:spcBef>
                <a:spcPct val="0"/>
              </a:spcBef>
              <a:buNone/>
              <a:defRPr lang="en-US" sz="4000" kern="1200" dirty="0">
                <a:solidFill>
                  <a:schemeClr val="accent1">
                    <a:lumMod val="50000"/>
                  </a:schemeClr>
                </a:solidFill>
                <a:latin typeface="+mj-lt"/>
                <a:ea typeface="+mj-ea"/>
                <a:cs typeface="+mj-cs"/>
              </a:defRPr>
            </a:lvl1p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1C91894-EB80-6048-AAFF-32CE04FEA1F0}" type="datetime1">
              <a:rPr lang="en-US" smtClean="0"/>
              <a:t>8/30/2023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1510480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9ACA14F-C253-2C4B-BB94-A112B33202D4}" type="datetime1">
              <a:rPr lang="en-US" smtClean="0"/>
              <a:t>8/30/2023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5C4985-ACD0-2B4C-8981-36243250F268}" type="slidenum">
              <a:rPr lang="en-US" smtClean="0"/>
              <a:t>‹#›</a:t>
            </a:fld>
            <a:endParaRPr lang="en-US"/>
          </a:p>
        </p:txBody>
      </p:sp>
      <p:sp>
        <p:nvSpPr>
          <p:cNvPr id="11" name="Enter Title Here"/>
          <p:cNvSpPr>
            <a:spLocks noGrp="1"/>
          </p:cNvSpPr>
          <p:nvPr>
            <p:ph type="title"/>
          </p:nvPr>
        </p:nvSpPr>
        <p:spPr>
          <a:xfrm>
            <a:off x="1399822" y="237067"/>
            <a:ext cx="9953978" cy="1038840"/>
          </a:xfrm>
        </p:spPr>
        <p:txBody>
          <a:bodyPr>
            <a:normAutofit/>
          </a:bodyPr>
          <a:lstStyle>
            <a:lvl1pPr algn="l" defTabSz="914400" rtl="0" eaLnBrk="1" latinLnBrk="0" hangingPunct="1">
              <a:lnSpc>
                <a:spcPct val="90000"/>
              </a:lnSpc>
              <a:spcBef>
                <a:spcPct val="0"/>
              </a:spcBef>
              <a:buNone/>
              <a:defRPr lang="en-US" sz="4000" kern="1200" dirty="0">
                <a:solidFill>
                  <a:schemeClr val="accent1">
                    <a:lumMod val="50000"/>
                  </a:schemeClr>
                </a:solidFill>
                <a:latin typeface="+mj-lt"/>
                <a:ea typeface="+mj-ea"/>
                <a:cs typeface="+mj-cs"/>
              </a:defRPr>
            </a:lvl1pPr>
          </a:lstStyle>
          <a:p>
            <a:r>
              <a:rPr lang="en-US"/>
              <a:t>Click to edit Master title style</a:t>
            </a:r>
          </a:p>
        </p:txBody>
      </p:sp>
    </p:spTree>
    <p:extLst>
      <p:ext uri="{BB962C8B-B14F-4D97-AF65-F5344CB8AC3E}">
        <p14:creationId xmlns:p14="http://schemas.microsoft.com/office/powerpoint/2010/main" val="1238933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normAutofit/>
          </a:bodyPr>
          <a:lstStyle>
            <a:lvl1pPr algn="l" defTabSz="914400" rtl="0" eaLnBrk="1" latinLnBrk="0" hangingPunct="1">
              <a:lnSpc>
                <a:spcPct val="90000"/>
              </a:lnSpc>
              <a:spcBef>
                <a:spcPct val="0"/>
              </a:spcBef>
              <a:buNone/>
              <a:defRPr lang="en-US" sz="4000" kern="1200" dirty="0">
                <a:solidFill>
                  <a:schemeClr val="accent1">
                    <a:lumMod val="50000"/>
                  </a:schemeClr>
                </a:solidFill>
                <a:latin typeface="+mj-lt"/>
                <a:ea typeface="+mj-ea"/>
                <a:cs typeface="+mj-cs"/>
              </a:defRPr>
            </a:lvl1pPr>
          </a:lstStyle>
          <a:p>
            <a:r>
              <a:rPr lang="en-US"/>
              <a:t>Click to edit Master title style</a:t>
            </a:r>
          </a:p>
        </p:txBody>
      </p:sp>
      <p:sp>
        <p:nvSpPr>
          <p:cNvPr id="3" name="Date Placeholder 2"/>
          <p:cNvSpPr>
            <a:spLocks noGrp="1"/>
          </p:cNvSpPr>
          <p:nvPr>
            <p:ph type="dt" sz="half" idx="10"/>
          </p:nvPr>
        </p:nvSpPr>
        <p:spPr/>
        <p:txBody>
          <a:bodyPr/>
          <a:lstStyle/>
          <a:p>
            <a:fld id="{A0A639FC-0D0B-254C-A488-84C1053DC81E}" type="datetime1">
              <a:rPr lang="en-US" smtClean="0"/>
              <a:t>8/30/2023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7558091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AAEF258-FE05-9A40-ABEB-3CEFD609CF46}" type="datetime1">
              <a:rPr lang="en-US" smtClean="0"/>
              <a:t>8/30/2023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09A1A5-4186-AE45-B489-8F93D826EB49}" type="slidenum">
              <a:rPr lang="en-US" smtClean="0"/>
              <a:t>‹#›</a:t>
            </a:fld>
            <a:endParaRPr lang="en-US"/>
          </a:p>
        </p:txBody>
      </p:sp>
      <p:sp>
        <p:nvSpPr>
          <p:cNvPr id="7" name="Enter Title Here"/>
          <p:cNvSpPr>
            <a:spLocks noGrp="1"/>
          </p:cNvSpPr>
          <p:nvPr>
            <p:ph type="title"/>
          </p:nvPr>
        </p:nvSpPr>
        <p:spPr>
          <a:xfrm>
            <a:off x="1399822" y="237067"/>
            <a:ext cx="9953978" cy="1038840"/>
          </a:xfrm>
        </p:spPr>
        <p:txBody>
          <a:bodyPr>
            <a:normAutofit/>
          </a:bodyPr>
          <a:lstStyle>
            <a:lvl1pPr>
              <a:defRPr sz="4000"/>
            </a:lvl1pPr>
          </a:lstStyle>
          <a:p>
            <a:r>
              <a:rPr lang="en-US"/>
              <a:t>Click to edit Master title style</a:t>
            </a:r>
          </a:p>
        </p:txBody>
      </p:sp>
      <p:sp>
        <p:nvSpPr>
          <p:cNvPr id="8" name="Content Placeholder 2"/>
          <p:cNvSpPr>
            <a:spLocks noGrp="1"/>
          </p:cNvSpPr>
          <p:nvPr>
            <p:ph idx="1"/>
          </p:nvPr>
        </p:nvSpPr>
        <p:spPr>
          <a:xfrm>
            <a:off x="1399822" y="1825625"/>
            <a:ext cx="995397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13816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76D0696-7CCE-494F-A431-EAFE08099352}" type="datetime1">
              <a:rPr lang="en-US" smtClean="0"/>
              <a:t>8/30/2023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09A1A5-4186-AE45-B489-8F93D826EB49}" type="slidenum">
              <a:rPr lang="en-US" smtClean="0"/>
              <a:t>‹#›</a:t>
            </a:fld>
            <a:endParaRPr lang="en-US"/>
          </a:p>
        </p:txBody>
      </p:sp>
      <p:sp>
        <p:nvSpPr>
          <p:cNvPr id="8"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lvl1pPr>
              <a:defRPr sz="4000"/>
            </a:lvl1pPr>
          </a:lstStyle>
          <a:p>
            <a:r>
              <a:rPr lang="en-US"/>
              <a:t>Click to edit Master title style</a:t>
            </a:r>
          </a:p>
        </p:txBody>
      </p:sp>
    </p:spTree>
    <p:extLst>
      <p:ext uri="{BB962C8B-B14F-4D97-AF65-F5344CB8AC3E}">
        <p14:creationId xmlns:p14="http://schemas.microsoft.com/office/powerpoint/2010/main" val="4020734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F386C1D-959B-6C44-9D8E-1EBE83060B83}" type="datetime1">
              <a:rPr lang="en-US" smtClean="0"/>
              <a:t>8/30/2023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F09A1A5-4186-AE45-B489-8F93D826EB49}" type="slidenum">
              <a:rPr lang="en-US" smtClean="0"/>
              <a:t>‹#›</a:t>
            </a:fld>
            <a:endParaRPr lang="en-US"/>
          </a:p>
        </p:txBody>
      </p:sp>
      <p:sp>
        <p:nvSpPr>
          <p:cNvPr id="10"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lvl1pPr>
              <a:defRPr sz="4000"/>
            </a:lvl1pPr>
          </a:lstStyle>
          <a:p>
            <a:r>
              <a:rPr lang="en-US"/>
              <a:t>Click to edit Master title style</a:t>
            </a:r>
          </a:p>
        </p:txBody>
      </p:sp>
    </p:spTree>
    <p:extLst>
      <p:ext uri="{BB962C8B-B14F-4D97-AF65-F5344CB8AC3E}">
        <p14:creationId xmlns:p14="http://schemas.microsoft.com/office/powerpoint/2010/main" val="16644500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D4909F6-C5C0-404A-8B68-383F4730A3E4}" type="datetime1">
              <a:rPr lang="en-US" smtClean="0"/>
              <a:t>8/30/2023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CDCD1BE-76F0-964D-BEB4-4B9A284D890B}" type="slidenum">
              <a:rPr lang="en-US" smtClean="0"/>
              <a:pPr/>
              <a:t>‹#›</a:t>
            </a:fld>
            <a:endParaRPr lang="en-US"/>
          </a:p>
        </p:txBody>
      </p:sp>
    </p:spTree>
    <p:extLst>
      <p:ext uri="{BB962C8B-B14F-4D97-AF65-F5344CB8AC3E}">
        <p14:creationId xmlns:p14="http://schemas.microsoft.com/office/powerpoint/2010/main" val="3394521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A356507B-4CCB-9B49-A0AD-E20110655715}" type="datetime1">
              <a:rPr lang="en-US" smtClean="0"/>
              <a:t>8/30/2023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20EBB6-C900-684B-B96E-D78E525ADD2C}" type="slidenum">
              <a:rPr lang="en-US" smtClean="0"/>
              <a:t>‹#›</a:t>
            </a:fld>
            <a:endParaRPr lang="en-US"/>
          </a:p>
        </p:txBody>
      </p:sp>
    </p:spTree>
    <p:extLst>
      <p:ext uri="{BB962C8B-B14F-4D97-AF65-F5344CB8AC3E}">
        <p14:creationId xmlns:p14="http://schemas.microsoft.com/office/powerpoint/2010/main" val="12368603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6C4852-C69A-3C46-A74D-F2D8C6D17F46}" type="datetime1">
              <a:rPr lang="en-US" smtClean="0"/>
              <a:t>8/30/2023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463234"/>
            <a:ext cx="1803400" cy="365125"/>
          </a:xfr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7936458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1C91894-EB80-6048-AAFF-32CE04FEA1F0}" type="datetime1">
              <a:rPr lang="en-US" smtClean="0"/>
              <a:t>8/30/2023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15104803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9ACA14F-C253-2C4B-BB94-A112B33202D4}" type="datetime1">
              <a:rPr lang="en-US" smtClean="0"/>
              <a:t>8/30/2023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5C4985-ACD0-2B4C-8981-36243250F268}" type="slidenum">
              <a:rPr lang="en-US" smtClean="0"/>
              <a:t>‹#›</a:t>
            </a:fld>
            <a:endParaRPr lang="en-US"/>
          </a:p>
        </p:txBody>
      </p:sp>
      <p:sp>
        <p:nvSpPr>
          <p:cNvPr id="11" name="Enter Title Here"/>
          <p:cNvSpPr>
            <a:spLocks noGrp="1"/>
          </p:cNvSpPr>
          <p:nvPr>
            <p:ph type="title"/>
          </p:nvPr>
        </p:nvSpPr>
        <p:spPr>
          <a:xfrm>
            <a:off x="1399822" y="237067"/>
            <a:ext cx="9953978" cy="1038840"/>
          </a:xfrm>
        </p:spPr>
        <p:txBody>
          <a:bodyPr/>
          <a:lstStyle/>
          <a:p>
            <a:r>
              <a:rPr lang="en-US"/>
              <a:t>Click to edit Master title style</a:t>
            </a:r>
          </a:p>
        </p:txBody>
      </p:sp>
    </p:spTree>
    <p:extLst>
      <p:ext uri="{BB962C8B-B14F-4D97-AF65-F5344CB8AC3E}">
        <p14:creationId xmlns:p14="http://schemas.microsoft.com/office/powerpoint/2010/main" val="12389336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0A639FC-0D0B-254C-A488-84C1053DC81E}" type="datetime1">
              <a:rPr lang="en-US" smtClean="0"/>
              <a:t>8/30/2023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75580918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2.png"/><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theme" Target="../theme/theme2.xml"/><Relationship Id="rId4"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1.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2.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theme" Target="../theme/theme6.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34F360-0BA0-8540-B27B-28FBA28FADF7}" type="datetime1">
              <a:rPr lang="en-US" smtClean="0"/>
              <a:t>8/30/2023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B12032-C4BC-1846-BCAE-83F2C463453C}" type="slidenum">
              <a:rPr lang="en-US" smtClean="0"/>
              <a:t>‹#›</a:t>
            </a:fld>
            <a:endParaRPr lang="en-US"/>
          </a:p>
        </p:txBody>
      </p:sp>
    </p:spTree>
    <p:extLst>
      <p:ext uri="{BB962C8B-B14F-4D97-AF65-F5344CB8AC3E}">
        <p14:creationId xmlns:p14="http://schemas.microsoft.com/office/powerpoint/2010/main" val="1442719388"/>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6" r:id="rId3"/>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1"/>
                </a:solidFill>
              </a:defRPr>
            </a:lvl1pPr>
          </a:lstStyle>
          <a:p>
            <a:fld id="{10562992-772B-3C4E-9810-F8ADBF4F57E7}" type="datetime1">
              <a:rPr lang="en-US" smtClean="0"/>
              <a:t>8/30/2023</a:t>
            </a:fld>
            <a:endParaRPr lang="en-US"/>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
        <p:nvSpPr>
          <p:cNvPr id="6" name="Slide Number Placeholder 5"/>
          <p:cNvSpPr>
            <a:spLocks noGrp="1"/>
          </p:cNvSpPr>
          <p:nvPr>
            <p:ph type="sldNum" sz="quarter" idx="4"/>
          </p:nvPr>
        </p:nvSpPr>
        <p:spPr>
          <a:xfrm>
            <a:off x="8610600" y="6463234"/>
            <a:ext cx="1761067" cy="365125"/>
          </a:xfrm>
          <a:prstGeom prst="rect">
            <a:avLst/>
          </a:prstGeom>
        </p:spPr>
        <p:txBody>
          <a:bodyPr vert="horz" lIns="91440" tIns="45720" rIns="91440" bIns="45720" rtlCol="0" anchor="ctr"/>
          <a:lstStyle>
            <a:lvl1pPr algn="r">
              <a:defRPr sz="1200">
                <a:solidFill>
                  <a:schemeClr val="bg1"/>
                </a:solidFill>
              </a:defRPr>
            </a:lvl1pPr>
          </a:lstStyle>
          <a:p>
            <a:fld id="{005C4985-ACD0-2B4C-8981-36243250F268}" type="slidenum">
              <a:rPr lang="en-US" smtClean="0"/>
              <a:pPr/>
              <a:t>‹#›</a:t>
            </a:fld>
            <a:endParaRPr lang="en-US"/>
          </a:p>
        </p:txBody>
      </p:sp>
      <p:pic>
        <p:nvPicPr>
          <p:cNvPr id="7" name="Picture 6" descr="State of California Energy Commission logo"/>
          <p:cNvPicPr>
            <a:picLocks noChangeAspect="1"/>
          </p:cNvPicPr>
          <p:nvPr userDrawn="1"/>
        </p:nvPicPr>
        <p:blipFill>
          <a:blip r:embed="rId7"/>
          <a:srcRect/>
          <a:stretch/>
        </p:blipFill>
        <p:spPr>
          <a:xfrm>
            <a:off x="253893" y="144007"/>
            <a:ext cx="977030" cy="888450"/>
          </a:xfrm>
          <a:prstGeom prst="rect">
            <a:avLst/>
          </a:prstGeom>
        </p:spPr>
      </p:pic>
    </p:spTree>
    <p:extLst>
      <p:ext uri="{BB962C8B-B14F-4D97-AF65-F5344CB8AC3E}">
        <p14:creationId xmlns:p14="http://schemas.microsoft.com/office/powerpoint/2010/main" val="1749497046"/>
      </p:ext>
    </p:extLst>
  </p:cSld>
  <p:clrMap bg1="lt1" tx1="dk1" bg2="lt2" tx2="dk2" accent1="accent1" accent2="accent2" accent3="accent3" accent4="accent4" accent5="accent5" accent6="accent6" hlink="hlink" folHlink="folHlink"/>
  <p:sldLayoutIdLst>
    <p:sldLayoutId id="2147483673" r:id="rId1"/>
    <p:sldLayoutId id="2147483675" r:id="rId2"/>
    <p:sldLayoutId id="2147483676" r:id="rId3"/>
    <p:sldLayoutId id="2147483677" r:id="rId4"/>
  </p:sldLayoutIdLst>
  <p:hf hdr="0" ftr="0" dt="0"/>
  <p:txStyles>
    <p:title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3E695F-21E5-C242-92E6-E78B31EE7C7E}" type="datetime1">
              <a:rPr lang="en-US" smtClean="0"/>
              <a:t>8/30/2023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09A1A5-4186-AE45-B489-8F93D826EB49}" type="slidenum">
              <a:rPr lang="en-US" smtClean="0"/>
              <a:t>‹#›</a:t>
            </a:fld>
            <a:endParaRPr lang="en-US"/>
          </a:p>
        </p:txBody>
      </p:sp>
      <p:sp>
        <p:nvSpPr>
          <p:cNvPr id="7"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 name="Picture 9" descr="State of California Energy Commission logo">
            <a:extLst>
              <a:ext uri="{FF2B5EF4-FFF2-40B4-BE49-F238E27FC236}">
                <a16:creationId xmlns:a16="http://schemas.microsoft.com/office/drawing/2014/main" id="{F52FE55B-50B6-E943-A04A-09CFB66AD5C8}"/>
              </a:ext>
            </a:extLst>
          </p:cNvPr>
          <p:cNvPicPr>
            <a:picLocks noChangeAspect="1"/>
          </p:cNvPicPr>
          <p:nvPr userDrawn="1"/>
        </p:nvPicPr>
        <p:blipFill>
          <a:blip r:embed="rId6"/>
          <a:srcRect/>
          <a:stretch/>
        </p:blipFill>
        <p:spPr>
          <a:xfrm>
            <a:off x="253893" y="144007"/>
            <a:ext cx="977030" cy="888450"/>
          </a:xfrm>
          <a:prstGeom prst="rect">
            <a:avLst/>
          </a:prstGeom>
        </p:spPr>
      </p:pic>
    </p:spTree>
    <p:extLst>
      <p:ext uri="{BB962C8B-B14F-4D97-AF65-F5344CB8AC3E}">
        <p14:creationId xmlns:p14="http://schemas.microsoft.com/office/powerpoint/2010/main" val="219567250"/>
      </p:ext>
    </p:extLst>
  </p:cSld>
  <p:clrMap bg1="lt1" tx1="dk1" bg2="lt2" tx2="dk2" accent1="accent1" accent2="accent2" accent3="accent3" accent4="accent4" accent5="accent5" accent6="accent6" hlink="hlink" folHlink="folHlink"/>
  <p:sldLayoutIdLst>
    <p:sldLayoutId id="2147483684" r:id="rId1"/>
    <p:sldLayoutId id="2147483686" r:id="rId2"/>
    <p:sldLayoutId id="2147483687" r:id="rId3"/>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fld id="{024D1D3D-27CC-A740-857C-D26C679943FF}" type="datetime1">
              <a:rPr lang="en-US" smtClean="0"/>
              <a:t>8/30/2023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0CDCD1BE-76F0-964D-BEB4-4B9A284D890B}" type="slidenum">
              <a:rPr lang="en-US" smtClean="0"/>
              <a:pPr/>
              <a:t>‹#›</a:t>
            </a:fld>
            <a:endParaRPr lang="en-US"/>
          </a:p>
        </p:txBody>
      </p:sp>
    </p:spTree>
    <p:extLst>
      <p:ext uri="{BB962C8B-B14F-4D97-AF65-F5344CB8AC3E}">
        <p14:creationId xmlns:p14="http://schemas.microsoft.com/office/powerpoint/2010/main" val="1051358764"/>
      </p:ext>
    </p:extLst>
  </p:cSld>
  <p:clrMap bg1="lt1" tx1="dk1" bg2="lt2" tx2="dk2" accent1="accent1" accent2="accent2" accent3="accent3" accent4="accent4" accent5="accent5" accent6="accent6" hlink="hlink" folHlink="folHlink"/>
  <p:sldLayoutIdLst>
    <p:sldLayoutId id="2147483680"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7C9D11-B800-8947-A108-C2AFD56D7B11}" type="datetime1">
              <a:rPr lang="en-US" smtClean="0"/>
              <a:t>8/30/2023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20EBB6-C900-684B-B96E-D78E525ADD2C}" type="slidenum">
              <a:rPr lang="en-US" smtClean="0"/>
              <a:t>‹#›</a:t>
            </a:fld>
            <a:endParaRPr lang="en-US"/>
          </a:p>
        </p:txBody>
      </p:sp>
    </p:spTree>
    <p:extLst>
      <p:ext uri="{BB962C8B-B14F-4D97-AF65-F5344CB8AC3E}">
        <p14:creationId xmlns:p14="http://schemas.microsoft.com/office/powerpoint/2010/main" val="308076826"/>
      </p:ext>
    </p:extLst>
  </p:cSld>
  <p:clrMap bg1="lt1" tx1="dk1" bg2="lt2" tx2="dk2" accent1="accent1" accent2="accent2" accent3="accent3" accent4="accent4" accent5="accent5" accent6="accent6" hlink="hlink" folHlink="folHlink"/>
  <p:sldLayoutIdLst>
    <p:sldLayoutId id="2147483681"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2">
                    <a:lumMod val="10000"/>
                  </a:schemeClr>
                </a:solidFill>
              </a:defRPr>
            </a:lvl1pPr>
          </a:lstStyle>
          <a:p>
            <a:fld id="{10562992-772B-3C4E-9810-F8ADBF4F57E7}" type="datetime1">
              <a:rPr lang="en-US" smtClean="0"/>
              <a:pPr/>
              <a:t>8/30/2023</a:t>
            </a:fld>
            <a:endParaRPr lang="en-US"/>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2">
                    <a:lumMod val="10000"/>
                  </a:schemeClr>
                </a:solidFill>
              </a:defRPr>
            </a:lvl1pPr>
          </a:lstStyle>
          <a:p>
            <a:endParaRPr lang="en-US"/>
          </a:p>
        </p:txBody>
      </p:sp>
      <p:sp>
        <p:nvSpPr>
          <p:cNvPr id="6" name="Slide Number Placeholder 5"/>
          <p:cNvSpPr>
            <a:spLocks noGrp="1"/>
          </p:cNvSpPr>
          <p:nvPr>
            <p:ph type="sldNum" sz="quarter" idx="4"/>
          </p:nvPr>
        </p:nvSpPr>
        <p:spPr>
          <a:xfrm>
            <a:off x="8610600" y="6463234"/>
            <a:ext cx="1761067" cy="365125"/>
          </a:xfrm>
          <a:prstGeom prst="rect">
            <a:avLst/>
          </a:prstGeom>
        </p:spPr>
        <p:txBody>
          <a:bodyPr vert="horz" lIns="91440" tIns="45720" rIns="91440" bIns="45720" rtlCol="0" anchor="ctr"/>
          <a:lstStyle>
            <a:lvl1pPr algn="r">
              <a:defRPr sz="1200">
                <a:solidFill>
                  <a:schemeClr val="bg2">
                    <a:lumMod val="10000"/>
                  </a:schemeClr>
                </a:solidFill>
              </a:defRPr>
            </a:lvl1pPr>
          </a:lstStyle>
          <a:p>
            <a:fld id="{005C4985-ACD0-2B4C-8981-36243250F268}" type="slidenum">
              <a:rPr lang="en-US" smtClean="0"/>
              <a:pPr/>
              <a:t>‹#›</a:t>
            </a:fld>
            <a:endParaRPr lang="en-US"/>
          </a:p>
        </p:txBody>
      </p:sp>
      <p:pic>
        <p:nvPicPr>
          <p:cNvPr id="7" name="Picture 6" descr="State of California Energy Commission logo"/>
          <p:cNvPicPr>
            <a:picLocks noChangeAspect="1"/>
          </p:cNvPicPr>
          <p:nvPr userDrawn="1"/>
        </p:nvPicPr>
        <p:blipFill>
          <a:blip r:embed="rId7"/>
          <a:srcRect/>
          <a:stretch/>
        </p:blipFill>
        <p:spPr>
          <a:xfrm>
            <a:off x="328688" y="224496"/>
            <a:ext cx="827439" cy="727472"/>
          </a:xfrm>
          <a:prstGeom prst="rect">
            <a:avLst/>
          </a:prstGeom>
        </p:spPr>
      </p:pic>
    </p:spTree>
    <p:extLst>
      <p:ext uri="{BB962C8B-B14F-4D97-AF65-F5344CB8AC3E}">
        <p14:creationId xmlns:p14="http://schemas.microsoft.com/office/powerpoint/2010/main" val="1749497046"/>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Lst>
  <p:hf hdr="0" ftr="0" dt="0"/>
  <p:txStyles>
    <p:title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5.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2629" y="2126789"/>
            <a:ext cx="10515600" cy="1325563"/>
          </a:xfrm>
        </p:spPr>
        <p:txBody>
          <a:bodyPr>
            <a:normAutofit fontScale="90000"/>
          </a:bodyPr>
          <a:lstStyle/>
          <a:p>
            <a:r>
              <a:rPr lang="en-US" dirty="0"/>
              <a:t>Morton Bay (23-AFC-01), Elmore North (23-AFC-02), and Black Rock (23-AFC-03) Geothermal Projects</a:t>
            </a:r>
          </a:p>
        </p:txBody>
      </p:sp>
      <p:sp>
        <p:nvSpPr>
          <p:cNvPr id="3" name="Text Placeholder 2"/>
          <p:cNvSpPr txBox="1">
            <a:spLocks/>
          </p:cNvSpPr>
          <p:nvPr/>
        </p:nvSpPr>
        <p:spPr>
          <a:xfrm>
            <a:off x="873211" y="3633781"/>
            <a:ext cx="10515600" cy="1500187"/>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US" dirty="0">
                <a:latin typeface="Arial Nova"/>
              </a:rPr>
              <a:t>August 31, 2023, Informational Hearing, </a:t>
            </a:r>
            <a:r>
              <a:rPr lang="en-US" dirty="0" err="1">
                <a:latin typeface="Arial Nova"/>
              </a:rPr>
              <a:t>Calipatria</a:t>
            </a:r>
            <a:r>
              <a:rPr lang="en-US" dirty="0">
                <a:latin typeface="Arial Nova"/>
              </a:rPr>
              <a:t>, Imperial County</a:t>
            </a:r>
          </a:p>
        </p:txBody>
      </p:sp>
      <p:sp>
        <p:nvSpPr>
          <p:cNvPr id="6" name="TextBox 5"/>
          <p:cNvSpPr txBox="1"/>
          <p:nvPr/>
        </p:nvSpPr>
        <p:spPr>
          <a:xfrm>
            <a:off x="890016" y="4945059"/>
            <a:ext cx="10463784" cy="1200329"/>
          </a:xfrm>
          <a:prstGeom prst="rect">
            <a:avLst/>
          </a:prstGeom>
          <a:noFill/>
        </p:spPr>
        <p:txBody>
          <a:bodyPr wrap="square" lIns="91440" tIns="45720" rIns="91440" bIns="45720" rtlCol="0" anchor="t">
            <a:spAutoFit/>
          </a:bodyPr>
          <a:lstStyle/>
          <a:p>
            <a:r>
              <a:rPr lang="en-US" sz="2400" dirty="0">
                <a:solidFill>
                  <a:schemeClr val="accent1">
                    <a:lumMod val="50000"/>
                  </a:schemeClr>
                </a:solidFill>
                <a:latin typeface="Arial Nova" panose="020B0504020202020204" pitchFamily="34" charset="0"/>
              </a:rPr>
              <a:t>Eric </a:t>
            </a:r>
            <a:r>
              <a:rPr lang="en-US" sz="2400" dirty="0" err="1">
                <a:solidFill>
                  <a:schemeClr val="accent1">
                    <a:lumMod val="50000"/>
                  </a:schemeClr>
                </a:solidFill>
                <a:latin typeface="Arial Nova" panose="020B0504020202020204" pitchFamily="34" charset="0"/>
              </a:rPr>
              <a:t>Veerkamp</a:t>
            </a:r>
            <a:r>
              <a:rPr lang="en-US" sz="2400" dirty="0">
                <a:solidFill>
                  <a:schemeClr val="accent1">
                    <a:lumMod val="50000"/>
                  </a:schemeClr>
                </a:solidFill>
                <a:latin typeface="Arial Nova" panose="020B0504020202020204" pitchFamily="34" charset="0"/>
              </a:rPr>
              <a:t>, Project Manager</a:t>
            </a:r>
          </a:p>
          <a:p>
            <a:r>
              <a:rPr lang="en-US" sz="2400" dirty="0">
                <a:solidFill>
                  <a:schemeClr val="accent1">
                    <a:lumMod val="50000"/>
                  </a:schemeClr>
                </a:solidFill>
                <a:latin typeface="Arial Nova"/>
              </a:rPr>
              <a:t>Siting and Environmental Branch</a:t>
            </a:r>
            <a:endParaRPr lang="en-US" sz="2400" dirty="0">
              <a:solidFill>
                <a:schemeClr val="accent1">
                  <a:lumMod val="50000"/>
                </a:schemeClr>
              </a:solidFill>
              <a:latin typeface="Arial Nova" panose="020B0504020202020204" pitchFamily="34" charset="0"/>
            </a:endParaRPr>
          </a:p>
          <a:p>
            <a:r>
              <a:rPr lang="en-US" sz="2400" dirty="0">
                <a:solidFill>
                  <a:schemeClr val="accent1">
                    <a:lumMod val="50000"/>
                  </a:schemeClr>
                </a:solidFill>
                <a:latin typeface="Arial Nova" panose="020B0504020202020204" pitchFamily="34" charset="0"/>
              </a:rPr>
              <a:t>Siting, Transmission, and Environmental Protection Division</a:t>
            </a:r>
          </a:p>
        </p:txBody>
      </p:sp>
    </p:spTree>
    <p:extLst>
      <p:ext uri="{BB962C8B-B14F-4D97-AF65-F5344CB8AC3E}">
        <p14:creationId xmlns:p14="http://schemas.microsoft.com/office/powerpoint/2010/main" val="11866699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1DC1C-BC28-C94B-B0E1-3CF0409C9D06}"/>
              </a:ext>
            </a:extLst>
          </p:cNvPr>
          <p:cNvSpPr>
            <a:spLocks noGrp="1"/>
          </p:cNvSpPr>
          <p:nvPr>
            <p:ph type="title"/>
          </p:nvPr>
        </p:nvSpPr>
        <p:spPr/>
        <p:txBody>
          <a:bodyPr>
            <a:normAutofit fontScale="90000"/>
          </a:bodyPr>
          <a:lstStyle/>
          <a:p>
            <a:r>
              <a:rPr lang="en-US" dirty="0"/>
              <a:t>CEC Staff’s Role in an AFC Proceeding</a:t>
            </a:r>
          </a:p>
        </p:txBody>
      </p:sp>
      <p:sp>
        <p:nvSpPr>
          <p:cNvPr id="3" name="Content Placeholder 2">
            <a:extLst>
              <a:ext uri="{FF2B5EF4-FFF2-40B4-BE49-F238E27FC236}">
                <a16:creationId xmlns:a16="http://schemas.microsoft.com/office/drawing/2014/main" id="{BC0B3CA1-6882-B041-BEA4-4913BB30A076}"/>
              </a:ext>
            </a:extLst>
          </p:cNvPr>
          <p:cNvSpPr>
            <a:spLocks noGrp="1"/>
          </p:cNvSpPr>
          <p:nvPr>
            <p:ph idx="1"/>
          </p:nvPr>
        </p:nvSpPr>
        <p:spPr/>
        <p:txBody>
          <a:bodyPr vert="horz" lIns="91440" tIns="45720" rIns="91440" bIns="45720" rtlCol="0" anchor="t">
            <a:normAutofit/>
          </a:bodyPr>
          <a:lstStyle/>
          <a:p>
            <a:pPr marL="0">
              <a:spcBef>
                <a:spcPts val="0"/>
              </a:spcBef>
            </a:pPr>
            <a:r>
              <a:rPr lang="en-US" sz="3200" dirty="0">
                <a:latin typeface="Arial Nova"/>
              </a:rPr>
              <a:t>CEC staff is an independent party to the proceeding</a:t>
            </a:r>
          </a:p>
          <a:p>
            <a:pPr marL="0">
              <a:spcBef>
                <a:spcPts val="0"/>
              </a:spcBef>
            </a:pPr>
            <a:r>
              <a:rPr lang="en-US" sz="3200" dirty="0">
                <a:latin typeface="Arial Nova"/>
              </a:rPr>
              <a:t>Staff is a conduit for public, agency, and tribal input</a:t>
            </a:r>
            <a:r>
              <a:rPr lang="en-US" sz="3200">
                <a:latin typeface="Arial Nova"/>
              </a:rPr>
              <a:t> </a:t>
            </a:r>
            <a:endParaRPr lang="en-US" sz="3200" dirty="0">
              <a:latin typeface="Arial Nova"/>
            </a:endParaRPr>
          </a:p>
          <a:p>
            <a:pPr marL="0">
              <a:spcBef>
                <a:spcPts val="0"/>
              </a:spcBef>
            </a:pPr>
            <a:r>
              <a:rPr lang="en-US" sz="3200" dirty="0">
                <a:latin typeface="Arial Nova"/>
              </a:rPr>
              <a:t>Staff holds public workshop(s)</a:t>
            </a:r>
          </a:p>
          <a:p>
            <a:pPr marL="0">
              <a:spcBef>
                <a:spcPts val="0"/>
              </a:spcBef>
            </a:pPr>
            <a:r>
              <a:rPr lang="en-US" sz="3200" dirty="0">
                <a:latin typeface="Arial Nova"/>
              </a:rPr>
              <a:t>Staff prepares </a:t>
            </a:r>
            <a:r>
              <a:rPr lang="en-US" sz="3200">
                <a:latin typeface="Arial Nova"/>
              </a:rPr>
              <a:t>objective </a:t>
            </a:r>
            <a:r>
              <a:rPr lang="en-US" sz="3200" dirty="0">
                <a:latin typeface="Arial Nova"/>
              </a:rPr>
              <a:t>assessments </a:t>
            </a:r>
            <a:r>
              <a:rPr lang="en-US" sz="3200">
                <a:latin typeface="Arial Nova"/>
              </a:rPr>
              <a:t>of the application    </a:t>
            </a:r>
          </a:p>
          <a:p>
            <a:pPr lvl="2" indent="-457200">
              <a:spcBef>
                <a:spcPts val="0"/>
              </a:spcBef>
              <a:buFont typeface="Wingdings"/>
              <a:buChar char="Ø"/>
            </a:pPr>
            <a:r>
              <a:rPr lang="en-US" sz="3200" dirty="0">
                <a:latin typeface="Arial Nova"/>
              </a:rPr>
              <a:t>Preliminary Staff </a:t>
            </a:r>
            <a:r>
              <a:rPr lang="en-US" sz="3200">
                <a:latin typeface="Arial Nova"/>
              </a:rPr>
              <a:t>Assessment	</a:t>
            </a:r>
            <a:r>
              <a:rPr lang="en-US" sz="3200" dirty="0">
                <a:latin typeface="Arial Nova"/>
              </a:rPr>
              <a:t>(PSA</a:t>
            </a:r>
            <a:r>
              <a:rPr lang="en-US" sz="3200">
                <a:latin typeface="Arial Nova"/>
              </a:rPr>
              <a:t>)</a:t>
            </a:r>
            <a:endParaRPr lang="en-US">
              <a:latin typeface="Arial" panose="020B0604020202020204"/>
              <a:cs typeface="Arial" panose="020B0604020202020204"/>
            </a:endParaRPr>
          </a:p>
          <a:p>
            <a:pPr lvl="2" indent="-457200">
              <a:spcBef>
                <a:spcPts val="0"/>
              </a:spcBef>
              <a:buFont typeface="Wingdings"/>
              <a:buChar char="Ø"/>
            </a:pPr>
            <a:r>
              <a:rPr lang="en-US" sz="3200">
                <a:latin typeface="Arial Nova"/>
              </a:rPr>
              <a:t>Final Staff Assessment (</a:t>
            </a:r>
            <a:r>
              <a:rPr lang="en-US" sz="3200" dirty="0">
                <a:latin typeface="Arial Nova"/>
              </a:rPr>
              <a:t>FSA)</a:t>
            </a:r>
            <a:r>
              <a:rPr lang="en-US" sz="3200">
                <a:latin typeface="Arial Nova"/>
              </a:rPr>
              <a:t> </a:t>
            </a:r>
            <a:endParaRPr lang="en-US">
              <a:cs typeface="Arial" panose="020B0604020202020204"/>
            </a:endParaRPr>
          </a:p>
          <a:p>
            <a:pPr marL="0">
              <a:spcBef>
                <a:spcPts val="0"/>
              </a:spcBef>
            </a:pPr>
            <a:r>
              <a:rPr lang="en-US" sz="3200" dirty="0">
                <a:latin typeface="Arial Nova"/>
              </a:rPr>
              <a:t>Staff provides expert witness testimony (technical expertise) at hearing(s)</a:t>
            </a:r>
          </a:p>
          <a:p>
            <a:pPr marL="0" marR="0" indent="0">
              <a:spcBef>
                <a:spcPts val="0"/>
              </a:spcBef>
              <a:spcAft>
                <a:spcPts val="0"/>
              </a:spcAft>
              <a:buNone/>
            </a:pPr>
            <a:endParaRPr lang="en-US" sz="3200" dirty="0">
              <a:latin typeface="Arial Nova"/>
            </a:endParaRPr>
          </a:p>
          <a:p>
            <a:pPr marL="0" indent="0">
              <a:buNone/>
            </a:pPr>
            <a:endParaRPr lang="en-US" dirty="0">
              <a:highlight>
                <a:srgbClr val="FFFF00"/>
              </a:highlight>
              <a:latin typeface="Arial Nova"/>
            </a:endParaRPr>
          </a:p>
        </p:txBody>
      </p:sp>
      <p:sp>
        <p:nvSpPr>
          <p:cNvPr id="4" name="Slide Number Placeholder 3">
            <a:extLst>
              <a:ext uri="{FF2B5EF4-FFF2-40B4-BE49-F238E27FC236}">
                <a16:creationId xmlns:a16="http://schemas.microsoft.com/office/drawing/2014/main" id="{B876FD9C-DD81-B941-A9B6-CEF82B66B161}"/>
              </a:ext>
            </a:extLst>
          </p:cNvPr>
          <p:cNvSpPr>
            <a:spLocks noGrp="1"/>
          </p:cNvSpPr>
          <p:nvPr>
            <p:ph type="sldNum" sz="quarter" idx="12"/>
          </p:nvPr>
        </p:nvSpPr>
        <p:spPr/>
        <p:txBody>
          <a:bodyPr/>
          <a:lstStyle/>
          <a:p>
            <a:fld id="{005C4985-ACD0-2B4C-8981-36243250F268}" type="slidenum">
              <a:rPr lang="en-US" sz="1800" smtClean="0">
                <a:solidFill>
                  <a:srgbClr val="061C28"/>
                </a:solidFill>
                <a:latin typeface="Arial Nova" panose="020B0504020202020204" pitchFamily="34" charset="0"/>
              </a:rPr>
              <a:t>2</a:t>
            </a:fld>
            <a:endParaRPr lang="en-US" sz="1800">
              <a:solidFill>
                <a:srgbClr val="061C28"/>
              </a:solidFill>
              <a:latin typeface="Arial Nova" panose="020B0504020202020204" pitchFamily="34" charset="0"/>
            </a:endParaRPr>
          </a:p>
        </p:txBody>
      </p:sp>
    </p:spTree>
    <p:extLst>
      <p:ext uri="{BB962C8B-B14F-4D97-AF65-F5344CB8AC3E}">
        <p14:creationId xmlns:p14="http://schemas.microsoft.com/office/powerpoint/2010/main" val="14243763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AD4CA-3203-450A-B1D3-911738EC9A68}"/>
              </a:ext>
            </a:extLst>
          </p:cNvPr>
          <p:cNvSpPr>
            <a:spLocks noGrp="1"/>
          </p:cNvSpPr>
          <p:nvPr>
            <p:ph type="title"/>
          </p:nvPr>
        </p:nvSpPr>
        <p:spPr/>
        <p:txBody>
          <a:bodyPr/>
          <a:lstStyle/>
          <a:p>
            <a:r>
              <a:rPr lang="en-US"/>
              <a:t>Staff Assessment Topic Areas</a:t>
            </a:r>
          </a:p>
        </p:txBody>
      </p:sp>
      <p:sp>
        <p:nvSpPr>
          <p:cNvPr id="3" name="Content Placeholder 2">
            <a:extLst>
              <a:ext uri="{FF2B5EF4-FFF2-40B4-BE49-F238E27FC236}">
                <a16:creationId xmlns:a16="http://schemas.microsoft.com/office/drawing/2014/main" id="{4AC59F9C-F3E9-4BF0-9846-F78E8B60FE67}"/>
              </a:ext>
            </a:extLst>
          </p:cNvPr>
          <p:cNvSpPr>
            <a:spLocks noGrp="1"/>
          </p:cNvSpPr>
          <p:nvPr>
            <p:ph sz="half" idx="1"/>
          </p:nvPr>
        </p:nvSpPr>
        <p:spPr/>
        <p:txBody>
          <a:bodyPr vert="horz" lIns="91440" tIns="45720" rIns="91440" bIns="45720" rtlCol="0" anchor="t">
            <a:normAutofit fontScale="92500" lnSpcReduction="20000"/>
          </a:bodyPr>
          <a:lstStyle/>
          <a:p>
            <a:pPr marL="0" indent="0">
              <a:buNone/>
            </a:pPr>
            <a:r>
              <a:rPr lang="en-US">
                <a:cs typeface="Arial"/>
              </a:rPr>
              <a:t>Air Quality</a:t>
            </a:r>
            <a:endParaRPr lang="en-US"/>
          </a:p>
          <a:p>
            <a:pPr marL="0" indent="0">
              <a:buNone/>
            </a:pPr>
            <a:r>
              <a:rPr lang="en-US">
                <a:ea typeface="+mn-lt"/>
                <a:cs typeface="+mn-lt"/>
              </a:rPr>
              <a:t>Alternatives</a:t>
            </a:r>
            <a:endParaRPr lang="en-US"/>
          </a:p>
          <a:p>
            <a:pPr marL="0" indent="0">
              <a:buNone/>
            </a:pPr>
            <a:r>
              <a:rPr lang="en-US">
                <a:cs typeface="Arial"/>
              </a:rPr>
              <a:t>Biological Resources</a:t>
            </a:r>
          </a:p>
          <a:p>
            <a:pPr marL="0" indent="0">
              <a:buNone/>
            </a:pPr>
            <a:r>
              <a:rPr lang="en-US">
                <a:cs typeface="Arial"/>
              </a:rPr>
              <a:t>Cultural and Tribal Cultural Resources</a:t>
            </a:r>
          </a:p>
          <a:p>
            <a:pPr marL="0" indent="0">
              <a:buNone/>
            </a:pPr>
            <a:r>
              <a:rPr lang="en-US">
                <a:cs typeface="Arial"/>
              </a:rPr>
              <a:t>Environmental Justice</a:t>
            </a:r>
          </a:p>
          <a:p>
            <a:pPr>
              <a:buNone/>
            </a:pPr>
            <a:r>
              <a:rPr lang="en-US">
                <a:ea typeface="+mn-lt"/>
                <a:cs typeface="+mn-lt"/>
              </a:rPr>
              <a:t>Geology, Paleontology, and Minerals</a:t>
            </a:r>
          </a:p>
          <a:p>
            <a:pPr>
              <a:buNone/>
            </a:pPr>
            <a:r>
              <a:rPr lang="en-US">
                <a:cs typeface="Arial"/>
              </a:rPr>
              <a:t>Greenhouse Gas Emissions</a:t>
            </a:r>
          </a:p>
          <a:p>
            <a:pPr marL="0" indent="0">
              <a:buNone/>
            </a:pPr>
            <a:r>
              <a:rPr lang="en-US">
                <a:cs typeface="Arial"/>
              </a:rPr>
              <a:t>Hazards, Hazardous Materials, and Wildfire</a:t>
            </a:r>
          </a:p>
          <a:p>
            <a:pPr marL="0" indent="0">
              <a:buNone/>
            </a:pPr>
            <a:r>
              <a:rPr lang="en-US">
                <a:cs typeface="Arial"/>
              </a:rPr>
              <a:t>Land Use, Agriculture, and Forestry</a:t>
            </a:r>
          </a:p>
          <a:p>
            <a:pPr marL="0" indent="0">
              <a:buNone/>
            </a:pPr>
            <a:r>
              <a:rPr lang="en-US">
                <a:cs typeface="Arial"/>
              </a:rPr>
              <a:t>Noise and Vibration</a:t>
            </a:r>
          </a:p>
          <a:p>
            <a:pPr marL="0" indent="0">
              <a:buNone/>
            </a:pPr>
            <a:r>
              <a:rPr lang="en-US">
                <a:cs typeface="Arial"/>
              </a:rPr>
              <a:t>Public Health</a:t>
            </a:r>
          </a:p>
        </p:txBody>
      </p:sp>
      <p:sp>
        <p:nvSpPr>
          <p:cNvPr id="4" name="Content Placeholder 3">
            <a:extLst>
              <a:ext uri="{FF2B5EF4-FFF2-40B4-BE49-F238E27FC236}">
                <a16:creationId xmlns:a16="http://schemas.microsoft.com/office/drawing/2014/main" id="{CF64F7A5-2C6F-4353-8AD8-002B35DFDC0D}"/>
              </a:ext>
            </a:extLst>
          </p:cNvPr>
          <p:cNvSpPr>
            <a:spLocks noGrp="1"/>
          </p:cNvSpPr>
          <p:nvPr>
            <p:ph sz="half" idx="2"/>
          </p:nvPr>
        </p:nvSpPr>
        <p:spPr>
          <a:xfrm>
            <a:off x="6172200" y="1712737"/>
            <a:ext cx="5181600" cy="4464226"/>
          </a:xfrm>
        </p:spPr>
        <p:txBody>
          <a:bodyPr vert="horz" lIns="91440" tIns="45720" rIns="91440" bIns="45720" rtlCol="0" anchor="t">
            <a:normAutofit fontScale="92500" lnSpcReduction="20000"/>
          </a:bodyPr>
          <a:lstStyle/>
          <a:p>
            <a:pPr marL="0" indent="0">
              <a:buNone/>
            </a:pPr>
            <a:r>
              <a:rPr lang="en-US">
                <a:ea typeface="+mn-lt"/>
                <a:cs typeface="+mn-lt"/>
              </a:rPr>
              <a:t>Socioeconomics</a:t>
            </a:r>
          </a:p>
          <a:p>
            <a:pPr marL="0" indent="0">
              <a:buNone/>
            </a:pPr>
            <a:r>
              <a:rPr lang="en-US">
                <a:ea typeface="+mn-lt"/>
                <a:cs typeface="+mn-lt"/>
              </a:rPr>
              <a:t>Solid Waste Management</a:t>
            </a:r>
          </a:p>
          <a:p>
            <a:pPr>
              <a:buNone/>
            </a:pPr>
            <a:r>
              <a:rPr lang="en-US">
                <a:ea typeface="+mn-lt"/>
                <a:cs typeface="+mn-lt"/>
              </a:rPr>
              <a:t>Transportation</a:t>
            </a:r>
            <a:endParaRPr lang="en-US"/>
          </a:p>
          <a:p>
            <a:pPr marL="0" indent="0">
              <a:buNone/>
            </a:pPr>
            <a:r>
              <a:rPr lang="en-US">
                <a:cs typeface="Arial"/>
              </a:rPr>
              <a:t>Visual Resources</a:t>
            </a:r>
          </a:p>
          <a:p>
            <a:pPr marL="0" indent="0">
              <a:buNone/>
            </a:pPr>
            <a:r>
              <a:rPr lang="en-US">
                <a:cs typeface="Arial"/>
              </a:rPr>
              <a:t>Water Resources</a:t>
            </a:r>
          </a:p>
          <a:p>
            <a:pPr marL="0" indent="0">
              <a:buNone/>
            </a:pPr>
            <a:r>
              <a:rPr lang="en-US">
                <a:cs typeface="Arial"/>
              </a:rPr>
              <a:t>Worker Safety and Fire Protection</a:t>
            </a:r>
          </a:p>
          <a:p>
            <a:pPr marL="0" indent="0">
              <a:buNone/>
            </a:pPr>
            <a:endParaRPr lang="en-US">
              <a:cs typeface="Arial"/>
            </a:endParaRPr>
          </a:p>
          <a:p>
            <a:pPr marL="0" indent="0">
              <a:buNone/>
            </a:pPr>
            <a:r>
              <a:rPr lang="en-US">
                <a:cs typeface="Arial"/>
              </a:rPr>
              <a:t>Facility Design</a:t>
            </a:r>
            <a:endParaRPr lang="en-US"/>
          </a:p>
          <a:p>
            <a:pPr marL="0" indent="0">
              <a:buNone/>
            </a:pPr>
            <a:r>
              <a:rPr lang="en-US">
                <a:cs typeface="Arial"/>
              </a:rPr>
              <a:t>Power Plant Efficiency</a:t>
            </a:r>
          </a:p>
          <a:p>
            <a:pPr marL="0" indent="0">
              <a:buNone/>
            </a:pPr>
            <a:r>
              <a:rPr lang="en-US">
                <a:cs typeface="Arial"/>
              </a:rPr>
              <a:t>Power Plant Reliability</a:t>
            </a:r>
          </a:p>
          <a:p>
            <a:pPr marL="0" indent="0">
              <a:buNone/>
            </a:pPr>
            <a:r>
              <a:rPr lang="en-US">
                <a:cs typeface="Arial"/>
              </a:rPr>
              <a:t>Transmission and Other Infrastructure</a:t>
            </a:r>
            <a:endParaRPr lang="en-US"/>
          </a:p>
          <a:p>
            <a:pPr marL="0" indent="0">
              <a:buNone/>
            </a:pPr>
            <a:endParaRPr lang="en-US">
              <a:cs typeface="Arial"/>
            </a:endParaRPr>
          </a:p>
          <a:p>
            <a:pPr marL="0" indent="0">
              <a:buNone/>
            </a:pPr>
            <a:endParaRPr lang="en-US">
              <a:cs typeface="Arial"/>
            </a:endParaRPr>
          </a:p>
        </p:txBody>
      </p:sp>
      <p:sp>
        <p:nvSpPr>
          <p:cNvPr id="5" name="Slide Number Placeholder 4">
            <a:extLst>
              <a:ext uri="{FF2B5EF4-FFF2-40B4-BE49-F238E27FC236}">
                <a16:creationId xmlns:a16="http://schemas.microsoft.com/office/drawing/2014/main" id="{F42679C3-07F1-439B-AA80-B3CE3E5A2E83}"/>
              </a:ext>
            </a:extLst>
          </p:cNvPr>
          <p:cNvSpPr>
            <a:spLocks noGrp="1"/>
          </p:cNvSpPr>
          <p:nvPr>
            <p:ph type="sldNum" sz="quarter" idx="12"/>
          </p:nvPr>
        </p:nvSpPr>
        <p:spPr/>
        <p:txBody>
          <a:bodyPr/>
          <a:lstStyle/>
          <a:p>
            <a:fld id="{005C4985-ACD0-2B4C-8981-36243250F268}" type="slidenum">
              <a:rPr lang="en-US" sz="1800" dirty="0" smtClean="0">
                <a:solidFill>
                  <a:schemeClr val="tx1"/>
                </a:solidFill>
                <a:latin typeface="Arial Nova"/>
              </a:rPr>
              <a:t>3</a:t>
            </a:fld>
            <a:endParaRPr lang="en-US" sz="1800">
              <a:solidFill>
                <a:schemeClr val="tx1"/>
              </a:solidFill>
              <a:latin typeface="Arial Nova"/>
            </a:endParaRPr>
          </a:p>
        </p:txBody>
      </p:sp>
    </p:spTree>
    <p:extLst>
      <p:ext uri="{BB962C8B-B14F-4D97-AF65-F5344CB8AC3E}">
        <p14:creationId xmlns:p14="http://schemas.microsoft.com/office/powerpoint/2010/main" val="22461627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280B8-DD59-7E3B-4C88-89496881B612}"/>
              </a:ext>
            </a:extLst>
          </p:cNvPr>
          <p:cNvSpPr>
            <a:spLocks noGrp="1"/>
          </p:cNvSpPr>
          <p:nvPr>
            <p:ph type="title"/>
          </p:nvPr>
        </p:nvSpPr>
        <p:spPr/>
        <p:txBody>
          <a:bodyPr/>
          <a:lstStyle/>
          <a:p>
            <a:r>
              <a:rPr lang="en-US" dirty="0"/>
              <a:t>CEC </a:t>
            </a:r>
            <a:r>
              <a:rPr lang="en-US"/>
              <a:t>MBGP </a:t>
            </a:r>
            <a:r>
              <a:rPr lang="en-US" dirty="0"/>
              <a:t>Project Webpage</a:t>
            </a:r>
          </a:p>
        </p:txBody>
      </p:sp>
      <p:sp>
        <p:nvSpPr>
          <p:cNvPr id="5" name="Slide Number Placeholder 4">
            <a:extLst>
              <a:ext uri="{FF2B5EF4-FFF2-40B4-BE49-F238E27FC236}">
                <a16:creationId xmlns:a16="http://schemas.microsoft.com/office/drawing/2014/main" id="{6781167E-95C2-27EF-B51D-BBAB158F7F4A}"/>
              </a:ext>
            </a:extLst>
          </p:cNvPr>
          <p:cNvSpPr>
            <a:spLocks noGrp="1"/>
          </p:cNvSpPr>
          <p:nvPr>
            <p:ph type="sldNum" sz="quarter" idx="12"/>
          </p:nvPr>
        </p:nvSpPr>
        <p:spPr/>
        <p:txBody>
          <a:bodyPr/>
          <a:lstStyle/>
          <a:p>
            <a:fld id="{005C4985-ACD0-2B4C-8981-36243250F268}" type="slidenum">
              <a:rPr lang="en-US" sz="1800" dirty="0" smtClean="0">
                <a:solidFill>
                  <a:schemeClr val="tx1"/>
                </a:solidFill>
                <a:latin typeface="Arial Nova"/>
              </a:rPr>
              <a:t>4</a:t>
            </a:fld>
            <a:endParaRPr lang="en-US" sz="1800">
              <a:solidFill>
                <a:schemeClr val="tx1"/>
              </a:solidFill>
              <a:latin typeface="Arial Nova"/>
            </a:endParaRPr>
          </a:p>
        </p:txBody>
      </p:sp>
      <p:pic>
        <p:nvPicPr>
          <p:cNvPr id="3" name="Picture 2">
            <a:extLst>
              <a:ext uri="{FF2B5EF4-FFF2-40B4-BE49-F238E27FC236}">
                <a16:creationId xmlns:a16="http://schemas.microsoft.com/office/drawing/2014/main" id="{0EE914C6-E3AE-94E9-6A1F-37024E37408B}"/>
              </a:ext>
            </a:extLst>
          </p:cNvPr>
          <p:cNvPicPr>
            <a:picLocks noChangeAspect="1"/>
          </p:cNvPicPr>
          <p:nvPr/>
        </p:nvPicPr>
        <p:blipFill>
          <a:blip r:embed="rId2"/>
          <a:stretch>
            <a:fillRect/>
          </a:stretch>
        </p:blipFill>
        <p:spPr>
          <a:xfrm>
            <a:off x="512101" y="1249845"/>
            <a:ext cx="5734599" cy="5525844"/>
          </a:xfrm>
          <a:prstGeom prst="rect">
            <a:avLst/>
          </a:prstGeom>
        </p:spPr>
      </p:pic>
      <p:pic>
        <p:nvPicPr>
          <p:cNvPr id="9" name="Picture 8">
            <a:extLst>
              <a:ext uri="{FF2B5EF4-FFF2-40B4-BE49-F238E27FC236}">
                <a16:creationId xmlns:a16="http://schemas.microsoft.com/office/drawing/2014/main" id="{11C2B5F9-FBB6-CAA6-99DB-0C321581C211}"/>
              </a:ext>
            </a:extLst>
          </p:cNvPr>
          <p:cNvPicPr>
            <a:picLocks noChangeAspect="1"/>
          </p:cNvPicPr>
          <p:nvPr/>
        </p:nvPicPr>
        <p:blipFill>
          <a:blip r:embed="rId3"/>
          <a:stretch>
            <a:fillRect/>
          </a:stretch>
        </p:blipFill>
        <p:spPr>
          <a:xfrm>
            <a:off x="8199788" y="1069070"/>
            <a:ext cx="2582689" cy="3501530"/>
          </a:xfrm>
          <a:prstGeom prst="rect">
            <a:avLst/>
          </a:prstGeom>
        </p:spPr>
      </p:pic>
      <p:sp>
        <p:nvSpPr>
          <p:cNvPr id="6" name="Arrow: Down 5">
            <a:extLst>
              <a:ext uri="{FF2B5EF4-FFF2-40B4-BE49-F238E27FC236}">
                <a16:creationId xmlns:a16="http://schemas.microsoft.com/office/drawing/2014/main" id="{9508365E-2E99-CB88-B063-ACE017D54C2D}"/>
              </a:ext>
            </a:extLst>
          </p:cNvPr>
          <p:cNvSpPr/>
          <p:nvPr/>
        </p:nvSpPr>
        <p:spPr>
          <a:xfrm rot="3806893">
            <a:off x="6879435" y="2749411"/>
            <a:ext cx="379356" cy="286674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954E1297-4E0F-CBCF-099B-ACA6DE53FDA1}"/>
              </a:ext>
            </a:extLst>
          </p:cNvPr>
          <p:cNvPicPr>
            <a:picLocks noChangeAspect="1"/>
          </p:cNvPicPr>
          <p:nvPr/>
        </p:nvPicPr>
        <p:blipFill>
          <a:blip r:embed="rId4"/>
          <a:stretch>
            <a:fillRect/>
          </a:stretch>
        </p:blipFill>
        <p:spPr>
          <a:xfrm>
            <a:off x="9343323" y="4034662"/>
            <a:ext cx="2689076" cy="2428572"/>
          </a:xfrm>
          <a:prstGeom prst="rect">
            <a:avLst/>
          </a:prstGeom>
        </p:spPr>
      </p:pic>
      <p:sp>
        <p:nvSpPr>
          <p:cNvPr id="11" name="Arrow: Down 10">
            <a:extLst>
              <a:ext uri="{FF2B5EF4-FFF2-40B4-BE49-F238E27FC236}">
                <a16:creationId xmlns:a16="http://schemas.microsoft.com/office/drawing/2014/main" id="{5D05A338-80E2-69DF-B6B7-8E6BEEE01DDC}"/>
              </a:ext>
            </a:extLst>
          </p:cNvPr>
          <p:cNvSpPr/>
          <p:nvPr/>
        </p:nvSpPr>
        <p:spPr>
          <a:xfrm rot="4053612">
            <a:off x="7356284" y="3723864"/>
            <a:ext cx="379356" cy="418726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5D99ADF8-664B-D1F4-9EF0-4063E65698E1}"/>
              </a:ext>
            </a:extLst>
          </p:cNvPr>
          <p:cNvPicPr>
            <a:picLocks noChangeAspect="1"/>
          </p:cNvPicPr>
          <p:nvPr/>
        </p:nvPicPr>
        <p:blipFill>
          <a:blip r:embed="rId5"/>
          <a:stretch>
            <a:fillRect/>
          </a:stretch>
        </p:blipFill>
        <p:spPr>
          <a:xfrm>
            <a:off x="5755052" y="2107910"/>
            <a:ext cx="2529767" cy="875352"/>
          </a:xfrm>
          <a:prstGeom prst="rect">
            <a:avLst/>
          </a:prstGeom>
        </p:spPr>
      </p:pic>
      <p:sp>
        <p:nvSpPr>
          <p:cNvPr id="17" name="Arrow: Down 16">
            <a:extLst>
              <a:ext uri="{FF2B5EF4-FFF2-40B4-BE49-F238E27FC236}">
                <a16:creationId xmlns:a16="http://schemas.microsoft.com/office/drawing/2014/main" id="{0E9D8A81-DB47-DEEF-2E61-BC4655120EA9}"/>
              </a:ext>
            </a:extLst>
          </p:cNvPr>
          <p:cNvSpPr/>
          <p:nvPr/>
        </p:nvSpPr>
        <p:spPr>
          <a:xfrm rot="3018252">
            <a:off x="5330100" y="2475076"/>
            <a:ext cx="144368" cy="105275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51359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1DC1C-BC28-C94B-B0E1-3CF0409C9D06}"/>
              </a:ext>
            </a:extLst>
          </p:cNvPr>
          <p:cNvSpPr>
            <a:spLocks noGrp="1"/>
          </p:cNvSpPr>
          <p:nvPr>
            <p:ph type="title"/>
          </p:nvPr>
        </p:nvSpPr>
        <p:spPr/>
        <p:txBody>
          <a:bodyPr>
            <a:normAutofit/>
          </a:bodyPr>
          <a:lstStyle/>
          <a:p>
            <a:r>
              <a:rPr lang="en-US" dirty="0"/>
              <a:t>Major Issues Identified to Date</a:t>
            </a:r>
          </a:p>
        </p:txBody>
      </p:sp>
      <p:sp>
        <p:nvSpPr>
          <p:cNvPr id="3" name="Content Placeholder 2">
            <a:extLst>
              <a:ext uri="{FF2B5EF4-FFF2-40B4-BE49-F238E27FC236}">
                <a16:creationId xmlns:a16="http://schemas.microsoft.com/office/drawing/2014/main" id="{BC0B3CA1-6882-B041-BEA4-4913BB30A076}"/>
              </a:ext>
            </a:extLst>
          </p:cNvPr>
          <p:cNvSpPr>
            <a:spLocks noGrp="1"/>
          </p:cNvSpPr>
          <p:nvPr>
            <p:ph idx="1"/>
          </p:nvPr>
        </p:nvSpPr>
        <p:spPr/>
        <p:txBody>
          <a:bodyPr vert="horz" lIns="91440" tIns="45720" rIns="91440" bIns="45720" rtlCol="0" anchor="t">
            <a:normAutofit/>
          </a:bodyPr>
          <a:lstStyle/>
          <a:p>
            <a:pPr marL="0">
              <a:spcBef>
                <a:spcPts val="0"/>
              </a:spcBef>
            </a:pPr>
            <a:r>
              <a:rPr lang="en-US" sz="3200" b="1" dirty="0">
                <a:latin typeface="Arial Nova"/>
              </a:rPr>
              <a:t>Cultural and Tribal Cultural Resources:</a:t>
            </a:r>
            <a:r>
              <a:rPr lang="en-US" sz="3200" dirty="0">
                <a:latin typeface="Arial Nova"/>
              </a:rPr>
              <a:t> 1) incomplete archaeological survey, and 2) incomplete identification of tribal resources </a:t>
            </a:r>
            <a:r>
              <a:rPr lang="en-US" sz="3200">
                <a:latin typeface="Arial Nova"/>
              </a:rPr>
              <a:t>and impacts assessment</a:t>
            </a:r>
            <a:endParaRPr lang="en-US" sz="3200" dirty="0">
              <a:latin typeface="Arial Nova"/>
            </a:endParaRPr>
          </a:p>
          <a:p>
            <a:pPr marL="0" indent="0">
              <a:spcBef>
                <a:spcPts val="0"/>
              </a:spcBef>
              <a:buNone/>
            </a:pPr>
            <a:endParaRPr lang="en-US" sz="3200" dirty="0">
              <a:latin typeface="Arial Nova"/>
            </a:endParaRPr>
          </a:p>
          <a:p>
            <a:pPr marL="0">
              <a:spcBef>
                <a:spcPts val="0"/>
              </a:spcBef>
            </a:pPr>
            <a:r>
              <a:rPr lang="en-US" sz="3200" b="1" dirty="0">
                <a:latin typeface="Arial Nova"/>
              </a:rPr>
              <a:t>Water Resources:</a:t>
            </a:r>
            <a:r>
              <a:rPr lang="en-US" sz="3200" dirty="0">
                <a:latin typeface="Arial Nova"/>
              </a:rPr>
              <a:t> 1) service provider’s ability to provide the required water, and 2) the impact on the regional water supply</a:t>
            </a:r>
          </a:p>
          <a:p>
            <a:pPr marL="0" marR="0" indent="0">
              <a:spcBef>
                <a:spcPts val="0"/>
              </a:spcBef>
              <a:spcAft>
                <a:spcPts val="0"/>
              </a:spcAft>
              <a:buNone/>
            </a:pPr>
            <a:endParaRPr lang="en-US" sz="3200" dirty="0">
              <a:latin typeface="Arial Nova"/>
            </a:endParaRPr>
          </a:p>
          <a:p>
            <a:pPr marL="0" indent="0">
              <a:buNone/>
            </a:pPr>
            <a:endParaRPr lang="en-US" dirty="0">
              <a:highlight>
                <a:srgbClr val="FFFF00"/>
              </a:highlight>
              <a:latin typeface="Arial Nova"/>
            </a:endParaRPr>
          </a:p>
        </p:txBody>
      </p:sp>
      <p:sp>
        <p:nvSpPr>
          <p:cNvPr id="4" name="Slide Number Placeholder 3">
            <a:extLst>
              <a:ext uri="{FF2B5EF4-FFF2-40B4-BE49-F238E27FC236}">
                <a16:creationId xmlns:a16="http://schemas.microsoft.com/office/drawing/2014/main" id="{B876FD9C-DD81-B941-A9B6-CEF82B66B161}"/>
              </a:ext>
            </a:extLst>
          </p:cNvPr>
          <p:cNvSpPr>
            <a:spLocks noGrp="1"/>
          </p:cNvSpPr>
          <p:nvPr>
            <p:ph type="sldNum" sz="quarter" idx="12"/>
          </p:nvPr>
        </p:nvSpPr>
        <p:spPr/>
        <p:txBody>
          <a:bodyPr/>
          <a:lstStyle/>
          <a:p>
            <a:fld id="{005C4985-ACD0-2B4C-8981-36243250F268}" type="slidenum">
              <a:rPr lang="en-US" sz="1800" smtClean="0">
                <a:solidFill>
                  <a:srgbClr val="061C28"/>
                </a:solidFill>
                <a:latin typeface="Arial Nova" panose="020B0504020202020204" pitchFamily="34" charset="0"/>
              </a:rPr>
              <a:t>5</a:t>
            </a:fld>
            <a:endParaRPr lang="en-US" sz="1800">
              <a:solidFill>
                <a:srgbClr val="061C28"/>
              </a:solidFill>
              <a:latin typeface="Arial Nova" panose="020B0504020202020204" pitchFamily="34" charset="0"/>
            </a:endParaRPr>
          </a:p>
        </p:txBody>
      </p:sp>
    </p:spTree>
    <p:extLst>
      <p:ext uri="{BB962C8B-B14F-4D97-AF65-F5344CB8AC3E}">
        <p14:creationId xmlns:p14="http://schemas.microsoft.com/office/powerpoint/2010/main" val="2567359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AD4CA-3203-450A-B1D3-911738EC9A68}"/>
              </a:ext>
            </a:extLst>
          </p:cNvPr>
          <p:cNvSpPr>
            <a:spLocks noGrp="1"/>
          </p:cNvSpPr>
          <p:nvPr>
            <p:ph type="title"/>
          </p:nvPr>
        </p:nvSpPr>
        <p:spPr/>
        <p:txBody>
          <a:bodyPr/>
          <a:lstStyle/>
          <a:p>
            <a:r>
              <a:rPr lang="en-US" dirty="0"/>
              <a:t>Staff’s Proposed Schedule</a:t>
            </a:r>
          </a:p>
        </p:txBody>
      </p:sp>
      <p:sp>
        <p:nvSpPr>
          <p:cNvPr id="3" name="Content Placeholder 2">
            <a:extLst>
              <a:ext uri="{FF2B5EF4-FFF2-40B4-BE49-F238E27FC236}">
                <a16:creationId xmlns:a16="http://schemas.microsoft.com/office/drawing/2014/main" id="{4AC59F9C-F3E9-4BF0-9846-F78E8B60FE67}"/>
              </a:ext>
            </a:extLst>
          </p:cNvPr>
          <p:cNvSpPr>
            <a:spLocks noGrp="1"/>
          </p:cNvSpPr>
          <p:nvPr>
            <p:ph sz="half" idx="1"/>
          </p:nvPr>
        </p:nvSpPr>
        <p:spPr>
          <a:xfrm>
            <a:off x="838199" y="1562178"/>
            <a:ext cx="10107967" cy="4614785"/>
          </a:xfrm>
        </p:spPr>
        <p:txBody>
          <a:bodyPr vert="horz" lIns="91440" tIns="45720" rIns="91440" bIns="45720" rtlCol="0" anchor="t">
            <a:normAutofit/>
          </a:bodyPr>
          <a:lstStyle/>
          <a:p>
            <a:pPr>
              <a:buFont typeface="Wingdings" panose="05000000000000000000" pitchFamily="2" charset="2"/>
              <a:buChar char="q"/>
            </a:pPr>
            <a:r>
              <a:rPr lang="en-US" dirty="0">
                <a:cs typeface="Arial"/>
              </a:rPr>
              <a:t>Data Request Set 1 filed </a:t>
            </a:r>
            <a:r>
              <a:rPr lang="en-US">
                <a:cs typeface="Arial"/>
              </a:rPr>
              <a:t>– planned for 8/30/23</a:t>
            </a:r>
            <a:endParaRPr lang="en-US" dirty="0">
              <a:cs typeface="Arial"/>
            </a:endParaRPr>
          </a:p>
          <a:p>
            <a:pPr>
              <a:buFont typeface="Wingdings" panose="05000000000000000000" pitchFamily="2" charset="2"/>
              <a:buChar char="q"/>
            </a:pPr>
            <a:r>
              <a:rPr lang="en-US" dirty="0">
                <a:cs typeface="Arial"/>
              </a:rPr>
              <a:t>Informational Hearing/Site Visit – Today</a:t>
            </a:r>
          </a:p>
          <a:p>
            <a:pPr>
              <a:buFont typeface="Wingdings" panose="05000000000000000000" pitchFamily="2" charset="2"/>
              <a:buChar char="q"/>
            </a:pPr>
            <a:r>
              <a:rPr lang="en-US" dirty="0">
                <a:cs typeface="Arial"/>
              </a:rPr>
              <a:t>Staff’s PSA published – 60 Days after data requests satisfied</a:t>
            </a:r>
          </a:p>
          <a:p>
            <a:pPr>
              <a:buFont typeface="Wingdings" panose="05000000000000000000" pitchFamily="2" charset="2"/>
              <a:buChar char="q"/>
            </a:pPr>
            <a:r>
              <a:rPr lang="en-US" dirty="0">
                <a:cs typeface="Arial"/>
              </a:rPr>
              <a:t>Comment deadline on PSA – 45 Days after publication</a:t>
            </a:r>
          </a:p>
          <a:p>
            <a:pPr>
              <a:buFont typeface="Wingdings" panose="05000000000000000000" pitchFamily="2" charset="2"/>
              <a:buChar char="q"/>
            </a:pPr>
            <a:r>
              <a:rPr lang="en-US" dirty="0">
                <a:cs typeface="Arial"/>
              </a:rPr>
              <a:t>Staff’s FSA published – 60 Days after comment deadline</a:t>
            </a:r>
          </a:p>
          <a:p>
            <a:pPr>
              <a:buFont typeface="Wingdings" panose="05000000000000000000" pitchFamily="2" charset="2"/>
              <a:buChar char="q"/>
            </a:pPr>
            <a:r>
              <a:rPr lang="en-US" dirty="0">
                <a:cs typeface="Arial"/>
              </a:rPr>
              <a:t>Evidentiary Hearing – scheduled by the Committee</a:t>
            </a:r>
          </a:p>
          <a:p>
            <a:pPr>
              <a:buFont typeface="Wingdings" panose="05000000000000000000" pitchFamily="2" charset="2"/>
              <a:buChar char="q"/>
            </a:pPr>
            <a:r>
              <a:rPr lang="en-US" dirty="0">
                <a:cs typeface="Arial"/>
              </a:rPr>
              <a:t>Presiding Member’s Proposed Decision – scheduled by the Committee</a:t>
            </a:r>
          </a:p>
          <a:p>
            <a:pPr>
              <a:buFont typeface="Wingdings" panose="05000000000000000000" pitchFamily="2" charset="2"/>
              <a:buChar char="q"/>
            </a:pPr>
            <a:r>
              <a:rPr lang="en-US" dirty="0">
                <a:cs typeface="Arial"/>
              </a:rPr>
              <a:t>Commission Decision – TBD</a:t>
            </a:r>
          </a:p>
        </p:txBody>
      </p:sp>
      <p:sp>
        <p:nvSpPr>
          <p:cNvPr id="5" name="Slide Number Placeholder 4">
            <a:extLst>
              <a:ext uri="{FF2B5EF4-FFF2-40B4-BE49-F238E27FC236}">
                <a16:creationId xmlns:a16="http://schemas.microsoft.com/office/drawing/2014/main" id="{F42679C3-07F1-439B-AA80-B3CE3E5A2E83}"/>
              </a:ext>
            </a:extLst>
          </p:cNvPr>
          <p:cNvSpPr>
            <a:spLocks noGrp="1"/>
          </p:cNvSpPr>
          <p:nvPr>
            <p:ph type="sldNum" sz="quarter" idx="12"/>
          </p:nvPr>
        </p:nvSpPr>
        <p:spPr/>
        <p:txBody>
          <a:bodyPr/>
          <a:lstStyle/>
          <a:p>
            <a:fld id="{005C4985-ACD0-2B4C-8981-36243250F268}" type="slidenum">
              <a:rPr lang="en-US" sz="1800" dirty="0" smtClean="0">
                <a:solidFill>
                  <a:schemeClr val="tx1"/>
                </a:solidFill>
                <a:latin typeface="Arial Nova"/>
              </a:rPr>
              <a:t>6</a:t>
            </a:fld>
            <a:endParaRPr lang="en-US" sz="1800">
              <a:solidFill>
                <a:schemeClr val="tx1"/>
              </a:solidFill>
              <a:latin typeface="Arial Nova"/>
            </a:endParaRPr>
          </a:p>
        </p:txBody>
      </p:sp>
    </p:spTree>
    <p:extLst>
      <p:ext uri="{BB962C8B-B14F-4D97-AF65-F5344CB8AC3E}">
        <p14:creationId xmlns:p14="http://schemas.microsoft.com/office/powerpoint/2010/main" val="409287049"/>
      </p:ext>
    </p:extLst>
  </p:cSld>
  <p:clrMapOvr>
    <a:masterClrMapping/>
  </p:clrMapOvr>
</p:sld>
</file>

<file path=ppt/theme/theme1.xml><?xml version="1.0" encoding="utf-8"?>
<a:theme xmlns:a="http://schemas.openxmlformats.org/drawingml/2006/main" name="Title/Section">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63AC6BA-222D-6A42-A86E-42D4213EA914}"/>
    </a:ext>
  </a:extLst>
</a:theme>
</file>

<file path=ppt/theme/theme2.xml><?xml version="1.0" encoding="utf-8"?>
<a:theme xmlns:a="http://schemas.openxmlformats.org/drawingml/2006/main" name="Conten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BF250F5-90E0-1742-AE67-252F8E9F95CF}"/>
    </a:ext>
  </a:extLst>
</a:theme>
</file>

<file path=ppt/theme/theme3.xml><?xml version="1.0" encoding="utf-8"?>
<a:theme xmlns:a="http://schemas.openxmlformats.org/drawingml/2006/main" name="Content: blank background">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AF470B7-4331-9747-8595-3EF89398B172}"/>
    </a:ext>
  </a:extLst>
</a:theme>
</file>

<file path=ppt/theme/theme4.xml><?xml version="1.0" encoding="utf-8"?>
<a:theme xmlns:a="http://schemas.openxmlformats.org/drawingml/2006/main" name="Blank: Black">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D4AADE59-C35C-A140-B257-2E4365C638F0}"/>
    </a:ext>
  </a:extLst>
</a:theme>
</file>

<file path=ppt/theme/theme5.xml><?xml version="1.0" encoding="utf-8"?>
<a:theme xmlns:a="http://schemas.openxmlformats.org/drawingml/2006/main" name="Blank: Whit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7E2F548-F85F-094D-8DDA-3AF7BD174F24}"/>
    </a:ext>
  </a:extLst>
</a:theme>
</file>

<file path=ppt/theme/theme6.xml><?xml version="1.0" encoding="utf-8"?>
<a:theme xmlns:a="http://schemas.openxmlformats.org/drawingml/2006/main" name="Conten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BF250F5-90E0-1742-AE67-252F8E9F95CF}"/>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67F7DEC8E171347AE66C6F68EA857D5" ma:contentTypeVersion="12" ma:contentTypeDescription="Create a new document." ma:contentTypeScope="" ma:versionID="048e88f85f902ae4d571f7161ab3a048">
  <xsd:schema xmlns:xsd="http://www.w3.org/2001/XMLSchema" xmlns:xs="http://www.w3.org/2001/XMLSchema" xmlns:p="http://schemas.microsoft.com/office/2006/metadata/properties" xmlns:ns2="07c6fc09-55be-4185-8d23-b7f52dc90de9" xmlns:ns3="a84c1192-2148-4e7c-b678-f931d266f828" targetNamespace="http://schemas.microsoft.com/office/2006/metadata/properties" ma:root="true" ma:fieldsID="83eed8f08229a54516e357e5ead5b15d" ns2:_="" ns3:_="">
    <xsd:import namespace="07c6fc09-55be-4185-8d23-b7f52dc90de9"/>
    <xsd:import namespace="a84c1192-2148-4e7c-b678-f931d266f828"/>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7c6fc09-55be-4185-8d23-b7f52dc90de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96df981b-247c-4b11-954d-40cb19519683"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84c1192-2148-4e7c-b678-f931d266f82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68fd90b3-84df-4317-beb2-7dc06c4a9843}" ma:internalName="TaxCatchAll" ma:showField="CatchAllData" ma:web="a84c1192-2148-4e7c-b678-f931d266f82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a84c1192-2148-4e7c-b678-f931d266f828">
      <UserInfo>
        <DisplayName>Tompkins, Gaylene@Energy</DisplayName>
        <AccountId>145</AccountId>
        <AccountType/>
      </UserInfo>
      <UserInfo>
        <DisplayName>Gallardo, Noemi@Energy</DisplayName>
        <AccountId>128</AccountId>
        <AccountType/>
      </UserInfo>
      <UserInfo>
        <DisplayName>Sandoval-Moreno, Victoria@Energy</DisplayName>
        <AccountId>146</AccountId>
        <AccountType/>
      </UserInfo>
      <UserInfo>
        <DisplayName>Bohan, Drew@Energy</DisplayName>
        <AccountId>147</AccountId>
        <AccountType/>
      </UserInfo>
      <UserInfo>
        <DisplayName>Spiegel, Linda@Energy</DisplayName>
        <AccountId>148</AccountId>
        <AccountType/>
      </UserInfo>
      <UserInfo>
        <DisplayName>Macias, Rick@Energy</DisplayName>
        <AccountId>96</AccountId>
        <AccountType/>
      </UserInfo>
    </SharedWithUsers>
    <TaxCatchAll xmlns="a84c1192-2148-4e7c-b678-f931d266f828" xsi:nil="true"/>
    <lcf76f155ced4ddcb4097134ff3c332f xmlns="07c6fc09-55be-4185-8d23-b7f52dc90de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B3D5CAA-559C-41EB-8A66-B062E011B7D4}">
  <ds:schemaRefs>
    <ds:schemaRef ds:uri="http://schemas.microsoft.com/sharepoint/v3/contenttype/forms"/>
  </ds:schemaRefs>
</ds:datastoreItem>
</file>

<file path=customXml/itemProps2.xml><?xml version="1.0" encoding="utf-8"?>
<ds:datastoreItem xmlns:ds="http://schemas.openxmlformats.org/officeDocument/2006/customXml" ds:itemID="{9AB81B54-DBC8-47B8-8A39-A1E4960E09C6}">
  <ds:schemaRefs>
    <ds:schemaRef ds:uri="07c6fc09-55be-4185-8d23-b7f52dc90de9"/>
    <ds:schemaRef ds:uri="a84c1192-2148-4e7c-b678-f931d266f82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6E627A7-8879-4DD6-ADF6-8C4F6EE8B27F}">
  <ds:schemaRefs>
    <ds:schemaRef ds:uri="http://schemas.microsoft.com/office/2006/metadata/properties"/>
    <ds:schemaRef ds:uri="http://schemas.microsoft.com/office/2006/documentManagement/types"/>
    <ds:schemaRef ds:uri="07c6fc09-55be-4185-8d23-b7f52dc90de9"/>
    <ds:schemaRef ds:uri="a84c1192-2148-4e7c-b678-f931d266f828"/>
    <ds:schemaRef ds:uri="http://purl.org/dc/dcmitype/"/>
    <ds:schemaRef ds:uri="http://purl.org/dc/elements/1.1/"/>
    <ds:schemaRef ds:uri="http://schemas.microsoft.com/office/infopath/2007/PartnerControls"/>
    <ds:schemaRef ds:uri="http://www.w3.org/XML/1998/namespace"/>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CEC_Official_PowerPoint_Template_2020 (1)</Template>
  <TotalTime>4634</TotalTime>
  <Words>569</Words>
  <Application>Microsoft Office PowerPoint</Application>
  <PresentationFormat>Widescreen</PresentationFormat>
  <Paragraphs>60</Paragraphs>
  <Slides>6</Slides>
  <Notes>3</Notes>
  <HiddenSlides>0</HiddenSlides>
  <MMClips>0</MMClips>
  <ScaleCrop>false</ScaleCrop>
  <HeadingPairs>
    <vt:vector size="6" baseType="variant">
      <vt:variant>
        <vt:lpstr>Fonts Used</vt:lpstr>
      </vt:variant>
      <vt:variant>
        <vt:i4>5</vt:i4>
      </vt:variant>
      <vt:variant>
        <vt:lpstr>Theme</vt:lpstr>
      </vt:variant>
      <vt:variant>
        <vt:i4>6</vt:i4>
      </vt:variant>
      <vt:variant>
        <vt:lpstr>Slide Titles</vt:lpstr>
      </vt:variant>
      <vt:variant>
        <vt:i4>6</vt:i4>
      </vt:variant>
    </vt:vector>
  </HeadingPairs>
  <TitlesOfParts>
    <vt:vector size="17" baseType="lpstr">
      <vt:lpstr>Arial</vt:lpstr>
      <vt:lpstr>Arial Black</vt:lpstr>
      <vt:lpstr>Arial Nova</vt:lpstr>
      <vt:lpstr>Calibri</vt:lpstr>
      <vt:lpstr>Wingdings</vt:lpstr>
      <vt:lpstr>Title/Section</vt:lpstr>
      <vt:lpstr>Content</vt:lpstr>
      <vt:lpstr>Content: blank background</vt:lpstr>
      <vt:lpstr>Blank: Black</vt:lpstr>
      <vt:lpstr>Blank: White</vt:lpstr>
      <vt:lpstr>Content</vt:lpstr>
      <vt:lpstr>Morton Bay (23-AFC-01), Elmore North (23-AFC-02), and Black Rock (23-AFC-03) Geothermal Projects</vt:lpstr>
      <vt:lpstr>CEC Staff’s Role in an AFC Proceeding</vt:lpstr>
      <vt:lpstr>Staff Assessment Topic Areas</vt:lpstr>
      <vt:lpstr>CEC MBGP Project Webpage</vt:lpstr>
      <vt:lpstr>Major Issues Identified to Date</vt:lpstr>
      <vt:lpstr>Staff’s Proposed Schedule</vt:lpstr>
    </vt:vector>
  </TitlesOfParts>
  <Company>California Energy Commission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California Energy Commission</dc:title>
  <dc:creator>Buckley, Lindsay@Energy</dc:creator>
  <cp:lastModifiedBy>Veerkamp, Eric@Energy</cp:lastModifiedBy>
  <cp:revision>89</cp:revision>
  <cp:lastPrinted>2019-12-11T23:19:58Z</cp:lastPrinted>
  <dcterms:created xsi:type="dcterms:W3CDTF">2020-03-06T19:07:21Z</dcterms:created>
  <dcterms:modified xsi:type="dcterms:W3CDTF">2023-08-30T14:58:36Z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0x010100967F7DEC8E171347AE66C6F68EA857D5</vt:lpwstr>
  </property>
  <property fmtid="{D5CDD505-2E9C-101B-9397-08002B2CF9AE}" pid="3" name="MediaServiceImageTags">
    <vt:lpwstr/>
  </property>
</Properties>
</file>