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Masters/slideMaster6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8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6" r:id="rId3"/>
    <p:sldMasterId id="2147483672" r:id="rId4"/>
    <p:sldMasterId id="2147483678" r:id="rId5"/>
    <p:sldMasterId id="2147483684" r:id="rId6"/>
  </p:sldMasterIdLst>
  <p:notesMasterIdLst>
    <p:notesMasterId r:id="rId25"/>
  </p:notesMasterIdLst>
  <p:sldIdLst>
    <p:sldId id="257" r:id="rId7"/>
    <p:sldId id="265" r:id="rId8"/>
    <p:sldId id="262" r:id="rId9"/>
    <p:sldId id="266" r:id="rId10"/>
    <p:sldId id="269" r:id="rId11"/>
    <p:sldId id="264" r:id="rId12"/>
    <p:sldId id="275" r:id="rId13"/>
    <p:sldId id="272" r:id="rId14"/>
    <p:sldId id="282" r:id="rId15"/>
    <p:sldId id="278" r:id="rId16"/>
    <p:sldId id="268" r:id="rId17"/>
    <p:sldId id="277" r:id="rId18"/>
    <p:sldId id="281" r:id="rId19"/>
    <p:sldId id="273" r:id="rId20"/>
    <p:sldId id="279" r:id="rId21"/>
    <p:sldId id="280" r:id="rId22"/>
    <p:sldId id="283" r:id="rId23"/>
    <p:sldId id="274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17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33" Type="http://schemas.openxmlformats.org/officeDocument/2006/relationships/customXml" Target="../customXml/item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customXml" Target="../customXml/item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customXml" Target="../customXml/item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Relationship Id="rId8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627951-CC89-4AE0-AFD4-A20BB26910C4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19C6D2-7815-48D9-B0B5-C4C3E47C6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22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41450" y="687388"/>
            <a:ext cx="3978275" cy="2984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86790" y="3896523"/>
            <a:ext cx="6284422" cy="472836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1CC93F-D946-4793-8F3E-C09E4617C64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748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270EF1-AE25-4640-B975-67D3666B3B84}" type="slidenum">
              <a:rPr lang="en-US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40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714" y="4343094"/>
            <a:ext cx="5484573" cy="4115721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83D0F0-3EBC-44A0-8949-E06FA12B7EB9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913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3311" indent="-285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558" indent="-228712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979" indent="-228712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8402" indent="-228712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5825" indent="-22871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3248" indent="-22871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30671" indent="-22871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8092" indent="-22871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0534CE6-10D0-429D-B51F-9FA50EFAEF4C}" type="slidenum">
              <a:rPr lang="en-US" sz="1200">
                <a:solidFill>
                  <a:prstClr val="black"/>
                </a:solidFill>
              </a:rPr>
              <a:pPr/>
              <a:t>6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3311" indent="-285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558" indent="-228712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979" indent="-228712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8402" indent="-228712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5825" indent="-22871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3248" indent="-22871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30671" indent="-22871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8092" indent="-22871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0534CE6-10D0-429D-B51F-9FA50EFAEF4C}" type="slidenum">
              <a:rPr lang="en-US" sz="1200">
                <a:solidFill>
                  <a:prstClr val="black"/>
                </a:solidFill>
              </a:rPr>
              <a:pPr/>
              <a:t>7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481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9C6D2-7815-48D9-B0B5-C4C3E47C6D1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829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1CC93F-D946-4793-8F3E-C09E4617C64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534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DF123-0D65-4FF9-97AD-D2A90128D12A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1926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DF123-0D65-4FF9-97AD-D2A90128D12A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7713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1CC93F-D946-4793-8F3E-C09E4617C64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534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792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043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39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794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85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889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373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810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618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795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670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17E88-6CC1-4413-8B12-6E29AC2D48F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633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AD4AF-D3FF-4227-904C-555ACAD851A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9807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6A6DD-C72A-40EB-957E-3951C7DA742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840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F11FD-3089-4A44-8524-0DCF2698B1E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453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AD13E-70F4-47AC-A145-D50D74FB94B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441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17E88-6CC1-4413-8B12-6E29AC2D48F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9653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AD4AF-D3FF-4227-904C-555ACAD851A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2783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6A6DD-C72A-40EB-957E-3951C7DA742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0077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F11FD-3089-4A44-8524-0DCF2698B1E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4106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AD13E-70F4-47AC-A145-D50D74FB94B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3916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8688A-DC4E-4CD8-9F66-9402DFDC4E9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3565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0BAF1-A872-474D-8F06-5CE9B247A1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4039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234E1-ECE3-47E4-89E7-EBAD648549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1412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AAAA3-84F1-44DD-A484-36C60C4969B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3211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E4AF3-8B96-4F2C-94FF-5D28E220704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489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8688A-DC4E-4CD8-9F66-9402DFDC4E9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8807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0BAF1-A872-474D-8F06-5CE9B247A1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5927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234E1-ECE3-47E4-89E7-EBAD648549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0045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AAAA3-84F1-44DD-A484-36C60C4969B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3627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E4AF3-8B96-4F2C-94FF-5D28E220704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9491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8688A-DC4E-4CD8-9F66-9402DFDC4E9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326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0BAF1-A872-474D-8F06-5CE9B247A1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4086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234E1-ECE3-47E4-89E7-EBAD648549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8255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AAAA3-84F1-44DD-A484-36C60C4969B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8328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E4AF3-8B96-4F2C-94FF-5D28E220704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643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9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31.xml"/><Relationship Id="rId4" Type="http://schemas.openxmlformats.org/officeDocument/2006/relationships/slideLayout" Target="../slideLayouts/slideLayout3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4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3619B-4034-4A2C-8889-0CACF877F48B}" type="datetimeFigureOut">
              <a:rPr lang="en-US" smtClean="0"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7C49B-6361-429E-95C0-8ACFC6C46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657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867275"/>
            <a:ext cx="9144000" cy="199072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6589776" y="228663"/>
            <a:ext cx="2173224" cy="81756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1140" y="420374"/>
            <a:ext cx="8681719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386885"/>
            <a:ext cx="8072119" cy="3355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AB752-5DAA-449F-B86C-6A037DE2AD7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992109" y="6428109"/>
            <a:ext cx="304165" cy="25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889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867275"/>
            <a:ext cx="9144000" cy="199072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6589776" y="228663"/>
            <a:ext cx="2173224" cy="81756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1140" y="420374"/>
            <a:ext cx="8681719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386885"/>
            <a:ext cx="8072119" cy="3355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AB752-5DAA-449F-B86C-6A037DE2AD7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992109" y="6428109"/>
            <a:ext cx="304165" cy="25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38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867275"/>
            <a:ext cx="9144000" cy="199072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6589776" y="228663"/>
            <a:ext cx="2173224" cy="81756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1140" y="420374"/>
            <a:ext cx="8681719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386885"/>
            <a:ext cx="8072119" cy="3355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68C50-FCDA-44AC-B537-BEF6DF8A89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992109" y="6428109"/>
            <a:ext cx="304165" cy="25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961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867275"/>
            <a:ext cx="9144000" cy="199072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6589776" y="228663"/>
            <a:ext cx="2173224" cy="81756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1140" y="420374"/>
            <a:ext cx="8681719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386885"/>
            <a:ext cx="8072119" cy="3355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68C50-FCDA-44AC-B537-BEF6DF8A89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992109" y="6428109"/>
            <a:ext cx="304165" cy="25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606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867275"/>
            <a:ext cx="9144000" cy="199072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6589776" y="228663"/>
            <a:ext cx="2173224" cy="81756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1140" y="420374"/>
            <a:ext cx="8681719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386885"/>
            <a:ext cx="8072119" cy="3355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68C50-FCDA-44AC-B537-BEF6DF8A89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4/22/2015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992109" y="6428109"/>
            <a:ext cx="304165" cy="25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/>
            <a:fld id="{81D60167-4931-47E6-BA6A-407CBD079E47}" type="slidenum">
              <a:rPr dirty="0">
                <a:solidFill>
                  <a:prstClr val="white"/>
                </a:solidFill>
              </a:rPr>
              <a:pPr marL="25400"/>
              <a:t>‹#›</a:t>
            </a:fld>
            <a:endParaRPr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506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0" y="838200"/>
            <a:ext cx="9144000" cy="12311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  <a:tabLst>
                <a:tab pos="1028700" algn="l"/>
              </a:tabLst>
            </a:pPr>
            <a:r>
              <a:rPr lang="en-US" sz="4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NRC Decommissioning Activities for the San </a:t>
            </a:r>
            <a:r>
              <a:rPr lang="en-US" sz="4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US" sz="4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nofre Nuclear Generating Station</a:t>
            </a:r>
            <a:endParaRPr sz="4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0" y="2514600"/>
            <a:ext cx="9144000" cy="33239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</a:pPr>
            <a:r>
              <a:rPr lang="en-US" sz="2400" b="1" spc="1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Bruce A. Watson, CHP</a:t>
            </a:r>
            <a:endParaRPr lang="en-US" sz="2400" b="1" spc="1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 marL="12700" marR="5080" algn="ctr">
              <a:lnSpc>
                <a:spcPct val="100000"/>
              </a:lnSpc>
            </a:pPr>
            <a:r>
              <a:rPr lang="en-US" sz="24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Chief, Reactor Decommissioning Branch</a:t>
            </a:r>
          </a:p>
          <a:p>
            <a:pPr marL="12700" marR="5080" algn="ctr">
              <a:lnSpc>
                <a:spcPct val="100000"/>
              </a:lnSpc>
            </a:pPr>
            <a:r>
              <a:rPr lang="en-US" sz="24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Division </a:t>
            </a:r>
            <a:r>
              <a:rPr lang="en-US" sz="24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of Decommissioning, </a:t>
            </a:r>
          </a:p>
          <a:p>
            <a:pPr marL="12700" marR="5080" algn="ctr">
              <a:lnSpc>
                <a:spcPct val="100000"/>
              </a:lnSpc>
            </a:pPr>
            <a:r>
              <a:rPr lang="en-US" sz="24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Uranium Recovery, and Waste Programs</a:t>
            </a:r>
          </a:p>
          <a:p>
            <a:pPr marL="12700" marR="5080" algn="ctr">
              <a:lnSpc>
                <a:spcPct val="100000"/>
              </a:lnSpc>
            </a:pPr>
            <a:r>
              <a:rPr lang="en-US" sz="24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United States Nuclear Regulatory Commission</a:t>
            </a:r>
          </a:p>
          <a:p>
            <a:pPr marL="12700" marR="5080" algn="ctr">
              <a:lnSpc>
                <a:spcPct val="100000"/>
              </a:lnSpc>
            </a:pPr>
            <a:endParaRPr lang="en-US" sz="2400" b="1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 marL="12700" marR="5080" algn="ctr">
              <a:lnSpc>
                <a:spcPct val="100000"/>
              </a:lnSpc>
            </a:pPr>
            <a:r>
              <a:rPr lang="en-US" sz="24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California Energy Commission</a:t>
            </a:r>
          </a:p>
          <a:p>
            <a:pPr marL="12700" marR="5080" algn="ctr">
              <a:lnSpc>
                <a:spcPct val="100000"/>
              </a:lnSpc>
            </a:pPr>
            <a:r>
              <a:rPr lang="en-US" sz="24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Lead Commissioner Workshop on Nuclear Power Plant Issues</a:t>
            </a:r>
          </a:p>
          <a:p>
            <a:pPr marL="12700" marR="5080" algn="ctr">
              <a:lnSpc>
                <a:spcPct val="100000"/>
              </a:lnSpc>
            </a:pPr>
            <a:r>
              <a:rPr lang="en-US" sz="24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April 27, 2015</a:t>
            </a:r>
            <a:endParaRPr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992109" y="6428109"/>
            <a:ext cx="304165" cy="254000"/>
          </a:xfrm>
          <a:prstGeom prst="rect">
            <a:avLst/>
          </a:prstGeom>
        </p:spPr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08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060847"/>
            <a:ext cx="8077200" cy="615553"/>
          </a:xfrm>
        </p:spPr>
        <p:txBody>
          <a:bodyPr/>
          <a:lstStyle/>
          <a:p>
            <a:pPr algn="l"/>
            <a:r>
              <a:rPr lang="en-US" dirty="0" smtClean="0"/>
              <a:t>NRC’s Decommissioning 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166878"/>
            <a:ext cx="8077200" cy="4154984"/>
          </a:xfrm>
        </p:spPr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Appropriate statutory authority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Comprehensive regulations that include: </a:t>
            </a:r>
          </a:p>
          <a:p>
            <a:pPr marL="914400" lvl="1" indent="-457200">
              <a:buFont typeface="Arial" panose="020B0604020202020204" pitchFamily="34" charset="0"/>
              <a:buChar char="–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radiological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lean-up criteria</a:t>
            </a:r>
          </a:p>
          <a:p>
            <a:pPr marL="914400" lvl="1" indent="-457200">
              <a:buFont typeface="Arial" panose="020B0604020202020204" pitchFamily="34" charset="0"/>
              <a:buChar char="–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public involvement opportunities</a:t>
            </a:r>
          </a:p>
          <a:p>
            <a:pPr marL="914400" lvl="1" indent="-457200">
              <a:buFont typeface="Arial" panose="020B0604020202020204" pitchFamily="34" charset="0"/>
              <a:buChar char="–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financial assurance requirements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Effective decommissioning guidance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Appropriate oversight throughout          decommissioning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51825" y="6477000"/>
            <a:ext cx="647700" cy="3048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4EAD30A-FB2B-4E7B-BD96-D45C0FFBD270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914400" y="1828800"/>
            <a:ext cx="82296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218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51825" y="6477000"/>
            <a:ext cx="647700" cy="304800"/>
          </a:xfrm>
          <a:prstGeom prst="rect">
            <a:avLst/>
          </a:prstGeom>
        </p:spPr>
        <p:txBody>
          <a:bodyPr/>
          <a:lstStyle/>
          <a:p>
            <a:fld id="{3612A21F-369D-472A-B23E-B419BF23D329}" type="slidenum">
              <a:rPr lang="en-US">
                <a:solidFill>
                  <a:prstClr val="white"/>
                </a:solidFill>
              </a:rPr>
              <a:pPr/>
              <a:t>3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399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864" y="1066800"/>
            <a:ext cx="8077200" cy="1846659"/>
          </a:xfrm>
        </p:spPr>
        <p:txBody>
          <a:bodyPr/>
          <a:lstStyle/>
          <a:p>
            <a:pPr algn="l"/>
            <a:r>
              <a:rPr lang="en-US" dirty="0" smtClean="0"/>
              <a:t>Radiological Release Criteria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39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65639"/>
            <a:ext cx="8686800" cy="4130361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b="1" u="sng" dirty="0" smtClean="0">
                <a:latin typeface="Arial" pitchFamily="34" charset="0"/>
                <a:cs typeface="Arial" pitchFamily="34" charset="0"/>
              </a:rPr>
              <a:t>Unrestricted Release</a:t>
            </a:r>
          </a:p>
          <a:p>
            <a:pPr marL="466725" lvl="2">
              <a:lnSpc>
                <a:spcPct val="9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Total </a:t>
            </a:r>
            <a:r>
              <a:rPr lang="en-US" dirty="0">
                <a:latin typeface="Arial" pitchFamily="34" charset="0"/>
                <a:cs typeface="Arial" pitchFamily="34" charset="0"/>
              </a:rPr>
              <a:t>Effective Dose Equivalent (TEDE) ≤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25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mrem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yr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(0.25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mSv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/a)  </a:t>
            </a:r>
            <a:r>
              <a:rPr lang="en-US" dirty="0">
                <a:latin typeface="Arial" pitchFamily="34" charset="0"/>
                <a:cs typeface="Arial" pitchFamily="34" charset="0"/>
              </a:rPr>
              <a:t>and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66725" lvl="2">
              <a:lnSpc>
                <a:spcPct val="9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As </a:t>
            </a:r>
            <a:r>
              <a:rPr lang="en-US" dirty="0">
                <a:latin typeface="Arial" pitchFamily="34" charset="0"/>
                <a:cs typeface="Arial" pitchFamily="34" charset="0"/>
              </a:rPr>
              <a:t>Low As is Reasonably Achievable (ALARA)</a:t>
            </a:r>
          </a:p>
          <a:p>
            <a:pPr marL="466725" lvl="2"/>
            <a:r>
              <a:rPr lang="en-US" dirty="0">
                <a:latin typeface="Arial" pitchFamily="34" charset="0"/>
                <a:cs typeface="Arial" pitchFamily="34" charset="0"/>
              </a:rPr>
              <a:t>Average member of the critical group</a:t>
            </a:r>
          </a:p>
          <a:p>
            <a:pPr marL="466725" lvl="2"/>
            <a:r>
              <a:rPr lang="en-US" dirty="0">
                <a:latin typeface="Arial" pitchFamily="34" charset="0"/>
                <a:cs typeface="Arial" pitchFamily="34" charset="0"/>
              </a:rPr>
              <a:t>All pathways</a:t>
            </a:r>
          </a:p>
          <a:p>
            <a:pPr marL="466725" lvl="2"/>
            <a:r>
              <a:rPr lang="en-US" dirty="0">
                <a:latin typeface="Arial" pitchFamily="34" charset="0"/>
                <a:cs typeface="Arial" pitchFamily="34" charset="0"/>
              </a:rPr>
              <a:t>Period of performance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en-US" dirty="0">
                <a:latin typeface="Arial" pitchFamily="34" charset="0"/>
                <a:cs typeface="Arial" pitchFamily="34" charset="0"/>
              </a:rPr>
              <a:t>1000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years</a:t>
            </a:r>
          </a:p>
          <a:p>
            <a:pPr lvl="2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b="1" u="sng" dirty="0" smtClean="0">
                <a:latin typeface="Arial" pitchFamily="34" charset="0"/>
                <a:cs typeface="Arial" pitchFamily="34" charset="0"/>
              </a:rPr>
              <a:t>Restricted Release</a:t>
            </a:r>
            <a:endParaRPr lang="en-US" sz="2000" b="1" u="sng" dirty="0">
              <a:latin typeface="Arial" pitchFamily="34" charset="0"/>
              <a:cs typeface="Arial" pitchFamily="34" charset="0"/>
            </a:endParaRPr>
          </a:p>
          <a:p>
            <a:pPr marL="466725" lvl="2"/>
            <a:r>
              <a:rPr lang="en-US" dirty="0">
                <a:latin typeface="Arial" pitchFamily="34" charset="0"/>
                <a:cs typeface="Arial" pitchFamily="34" charset="0"/>
              </a:rPr>
              <a:t>≤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25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mrem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yr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(0.25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mSv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/a) </a:t>
            </a:r>
            <a:r>
              <a:rPr lang="en-US" dirty="0">
                <a:latin typeface="Arial" pitchFamily="34" charset="0"/>
                <a:cs typeface="Arial" pitchFamily="34" charset="0"/>
              </a:rPr>
              <a:t>TEDE and ALARA, with institutional controls in effect</a:t>
            </a:r>
          </a:p>
          <a:p>
            <a:pPr marL="466725" lvl="2"/>
            <a:r>
              <a:rPr lang="en-US" dirty="0">
                <a:latin typeface="Arial" pitchFamily="34" charset="0"/>
                <a:cs typeface="Arial" pitchFamily="34" charset="0"/>
              </a:rPr>
              <a:t>Legally enforceable institutional controls</a:t>
            </a:r>
          </a:p>
          <a:p>
            <a:pPr marL="466725" lvl="2"/>
            <a:r>
              <a:rPr lang="en-US" dirty="0">
                <a:latin typeface="Arial" pitchFamily="34" charset="0"/>
                <a:cs typeface="Arial" pitchFamily="34" charset="0"/>
              </a:rPr>
              <a:t>If institutional controls fail, doses do not exceed 1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mSv</a:t>
            </a:r>
            <a:r>
              <a:rPr lang="en-US" dirty="0">
                <a:latin typeface="Arial" pitchFamily="34" charset="0"/>
                <a:cs typeface="Arial" pitchFamily="34" charset="0"/>
              </a:rPr>
              <a:t>/a, or 5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mSv</a:t>
            </a:r>
            <a:r>
              <a:rPr lang="en-US" dirty="0">
                <a:latin typeface="Arial" pitchFamily="34" charset="0"/>
                <a:cs typeface="Arial" pitchFamily="34" charset="0"/>
              </a:rPr>
              <a:t>/a, under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466725" lvl="2"/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specific </a:t>
            </a:r>
            <a:r>
              <a:rPr lang="en-US" dirty="0">
                <a:latin typeface="Arial" pitchFamily="34" charset="0"/>
                <a:cs typeface="Arial" pitchFamily="34" charset="0"/>
              </a:rPr>
              <a:t>circumstances</a:t>
            </a:r>
          </a:p>
          <a:p>
            <a:pPr marL="466725" lvl="2"/>
            <a:r>
              <a:rPr lang="en-US" dirty="0">
                <a:latin typeface="Arial" pitchFamily="34" charset="0"/>
                <a:cs typeface="Arial" pitchFamily="34" charset="0"/>
              </a:rPr>
              <a:t>Financial assurance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via an </a:t>
            </a:r>
            <a:r>
              <a:rPr lang="en-US" dirty="0">
                <a:latin typeface="Arial" pitchFamily="34" charset="0"/>
                <a:cs typeface="Arial" pitchFamily="34" charset="0"/>
              </a:rPr>
              <a:t>independent third party</a:t>
            </a:r>
          </a:p>
          <a:p>
            <a:pPr marL="466725" lvl="2"/>
            <a:r>
              <a:rPr lang="en-US" dirty="0">
                <a:latin typeface="Arial" pitchFamily="34" charset="0"/>
                <a:cs typeface="Arial" pitchFamily="34" charset="0"/>
              </a:rPr>
              <a:t>Licensee and NRC public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input and outreach </a:t>
            </a:r>
            <a:r>
              <a:rPr lang="en-US" dirty="0">
                <a:latin typeface="Arial" pitchFamily="34" charset="0"/>
                <a:cs typeface="Arial" pitchFamily="34" charset="0"/>
              </a:rPr>
              <a:t>requirements</a:t>
            </a:r>
          </a:p>
          <a:p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228600" y="1828800"/>
            <a:ext cx="89154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56108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3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25"/>
          <p:cNvSpPr>
            <a:spLocks noGrp="1"/>
          </p:cNvSpPr>
          <p:nvPr>
            <p:ph type="sldNum" sz="quarter" idx="7"/>
          </p:nvPr>
        </p:nvSpPr>
        <p:spPr>
          <a:xfrm>
            <a:off x="8229600" y="6477000"/>
            <a:ext cx="304165" cy="254000"/>
          </a:xfrm>
        </p:spPr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4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0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533400"/>
            <a:ext cx="8229600" cy="1524000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/>
              <a:t>Reactor Operation to </a:t>
            </a:r>
            <a:br>
              <a:rPr lang="en-US" sz="3600" dirty="0" smtClean="0"/>
            </a:br>
            <a:r>
              <a:rPr lang="en-US" sz="3600" dirty="0" smtClean="0"/>
              <a:t>Decommissioning</a:t>
            </a:r>
            <a:r>
              <a:rPr lang="en-US" sz="3600" dirty="0"/>
              <a:t> </a:t>
            </a:r>
            <a:r>
              <a:rPr lang="en-US" sz="3600" dirty="0" smtClean="0"/>
              <a:t>Transition Activities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32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2179637"/>
            <a:ext cx="8229600" cy="4373563"/>
          </a:xfrm>
        </p:spPr>
        <p:txBody>
          <a:bodyPr>
            <a:no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Notification of permanent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essation of operations and permanent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emoval of fuel from the reactor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Submittal of Post Shutdown Decommissioning Activities Report (PSDAR) and associated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ublic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eeting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Inspection oversight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ontinues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Program oversight responsibility shifts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Licensing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basis changes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>
          <a:xfrm>
            <a:off x="8230235" y="6477000"/>
            <a:ext cx="304165" cy="254000"/>
          </a:xfrm>
        </p:spPr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5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914400" y="1828800"/>
            <a:ext cx="82296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383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060847"/>
            <a:ext cx="7315200" cy="615553"/>
          </a:xfrm>
        </p:spPr>
        <p:txBody>
          <a:bodyPr/>
          <a:lstStyle/>
          <a:p>
            <a:pPr algn="l"/>
            <a:r>
              <a:rPr lang="en-US" dirty="0" smtClean="0"/>
              <a:t>PSDAR Contents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209800"/>
            <a:ext cx="8001000" cy="3988784"/>
          </a:xfrm>
        </p:spPr>
        <p:txBody>
          <a:bodyPr/>
          <a:lstStyle/>
          <a:p>
            <a:pPr marL="463550" indent="-463550">
              <a:lnSpc>
                <a:spcPct val="9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description and schedule for the planned decommissioning activities</a:t>
            </a:r>
          </a:p>
          <a:p>
            <a:pPr marL="463550" indent="-463550">
              <a:lnSpc>
                <a:spcPct val="90000"/>
              </a:lnSpc>
              <a:buFont typeface="Arial" pitchFamily="34" charset="0"/>
              <a:buChar char="•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63550" indent="-463550">
              <a:lnSpc>
                <a:spcPct val="9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site-specific decommissioning cost estimate, including the costs of managing irradiated fuel</a:t>
            </a:r>
          </a:p>
          <a:p>
            <a:pPr marL="463550" indent="-463550">
              <a:lnSpc>
                <a:spcPct val="90000"/>
              </a:lnSpc>
              <a:buFont typeface="Arial" pitchFamily="34" charset="0"/>
              <a:buChar char="•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63550" indent="-463550">
              <a:lnSpc>
                <a:spcPct val="9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discussion that provides the means for concluding that the environmental impacts associated with the decommissioning activities will be bounded by appropriately issued Environmental Impact    Statements (EIS)</a:t>
            </a:r>
          </a:p>
          <a:p>
            <a:pPr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>
          <a:xfrm>
            <a:off x="8229600" y="6477000"/>
            <a:ext cx="304165" cy="254000"/>
          </a:xfrm>
        </p:spPr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smtClean="0"/>
              <a:t>6</a:t>
            </a:fld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914400" y="1828800"/>
            <a:ext cx="82296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880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45294"/>
            <a:ext cx="7315200" cy="1231106"/>
          </a:xfrm>
        </p:spPr>
        <p:txBody>
          <a:bodyPr/>
          <a:lstStyle/>
          <a:p>
            <a:pPr algn="l"/>
            <a:r>
              <a:rPr lang="en-US" dirty="0" smtClean="0"/>
              <a:t>License Termination Plan   (LTP) Contents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209800"/>
            <a:ext cx="8077200" cy="3077766"/>
          </a:xfrm>
        </p:spPr>
        <p:txBody>
          <a:bodyPr/>
          <a:lstStyle/>
          <a:p>
            <a:pPr marL="460375" indent="-460375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Describe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site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characteristics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0375" indent="-460375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Identify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remaining site dismantlement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activities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0375" indent="-460375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Discuss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plans for site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remediation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0375" indent="-460375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Provide plans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for the final radiation survey for release of the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site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0375" indent="-460375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Detail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method for demonstrating compliance with the radiological criteria for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license termination</a:t>
            </a:r>
          </a:p>
          <a:p>
            <a:pPr marL="460375" indent="-460375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Update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site-specific estimates of remaining decommissioning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costs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0375" indent="-460375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Provide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supplement to the environmental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report that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describes any new information or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significant environmental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changes associated with the licensee’s proposed termination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activities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>
          <a:xfrm>
            <a:off x="8229600" y="6477000"/>
            <a:ext cx="304165" cy="254000"/>
          </a:xfrm>
        </p:spPr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smtClean="0"/>
              <a:t>7</a:t>
            </a:fld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914400" y="1828800"/>
            <a:ext cx="82296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198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1524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dirty="0" smtClean="0">
                <a:cs typeface="Arial" panose="020B0604020202020204" pitchFamily="34" charset="0"/>
              </a:rPr>
              <a:t>ISFSI Components:</a:t>
            </a:r>
            <a:br>
              <a:rPr lang="en-US" dirty="0" smtClean="0">
                <a:cs typeface="Arial" panose="020B0604020202020204" pitchFamily="34" charset="0"/>
              </a:rPr>
            </a:br>
            <a:r>
              <a:rPr lang="en-US" dirty="0" smtClean="0">
                <a:cs typeface="Arial" panose="020B0604020202020204" pitchFamily="34" charset="0"/>
              </a:rPr>
              <a:t>Spent Fuel Storage Casks</a:t>
            </a:r>
            <a:endParaRPr lang="en-US" dirty="0">
              <a:cs typeface="Arial" panose="020B0604020202020204" pitchFamily="34" charset="0"/>
            </a:endParaRPr>
          </a:p>
        </p:txBody>
      </p:sp>
      <p:pic>
        <p:nvPicPr>
          <p:cNvPr id="6" name="Picture 7" descr="horiz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78635"/>
            <a:ext cx="4267200" cy="337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52400" y="1278678"/>
            <a:ext cx="55626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Once the spent fuel has cooled, it is loaded into special canisters which are designed to hold </a:t>
            </a:r>
            <a:r>
              <a:rPr lang="en-US" altLang="en-U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Pressurized Water </a:t>
            </a:r>
            <a:r>
              <a:rPr lang="en-US" altLang="en-US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Reactor or </a:t>
            </a:r>
            <a:r>
              <a:rPr lang="en-US" altLang="en-U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Boiling Water </a:t>
            </a:r>
            <a:r>
              <a:rPr lang="en-US" altLang="en-US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Reactor </a:t>
            </a:r>
            <a:r>
              <a:rPr lang="en-US" altLang="en-U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assemblies.  Canisters are filled with inert gas, welded, and rigorously </a:t>
            </a:r>
            <a:r>
              <a:rPr lang="en-US" altLang="en-US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tested for </a:t>
            </a:r>
            <a:r>
              <a:rPr lang="en-US" altLang="en-U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leaks.  They </a:t>
            </a:r>
            <a:r>
              <a:rPr lang="en-US" altLang="en-US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may </a:t>
            </a:r>
            <a:r>
              <a:rPr lang="en-US" altLang="en-U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then </a:t>
            </a:r>
            <a:r>
              <a:rPr lang="en-US" altLang="en-US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be placed </a:t>
            </a:r>
            <a:r>
              <a:rPr lang="en-US" altLang="en-U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 casks </a:t>
            </a:r>
            <a:r>
              <a:rPr lang="en-US" altLang="en-US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for storage or </a:t>
            </a:r>
            <a:r>
              <a:rPr lang="en-US" altLang="en-U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transportation.</a:t>
            </a:r>
            <a:endParaRPr lang="en-US" altLang="en-US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6" descr="cas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2" y="1278679"/>
            <a:ext cx="3294063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352800" y="4542472"/>
            <a:ext cx="43434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canisters can also be stored in above-ground bunkers, each of </a:t>
            </a:r>
            <a:r>
              <a:rPr lang="en-US" altLang="en-U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which </a:t>
            </a:r>
            <a:r>
              <a:rPr lang="en-US" altLang="en-US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about the size of a one-car garage.  Eventually they may be transported elsewhere for storage.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>
          <a:xfrm>
            <a:off x="8230235" y="6477000"/>
            <a:ext cx="304165" cy="254000"/>
          </a:xfrm>
        </p:spPr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8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91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9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026" name="Picture 2" descr="C:\Users\MGV\AppData\Local\Microsoft\Windows\Temporary Internet Files\Content.Outlook\KSKEBHC0\SONGS Evening Shot of Cas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717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GV\AppData\Local\Microsoft\Windows\Temporary Internet Files\Content.Outlook\KSKEBHC0\ISFS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0" y="1909804"/>
            <a:ext cx="4419600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GV\AppData\Local\Microsoft\Windows\Temporary Internet Files\Content.Outlook\KSKEBHC0\2004-07-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1" y="3940433"/>
            <a:ext cx="3886200" cy="291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86000" y="304800"/>
            <a:ext cx="4191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SONGS Current ISFSI Status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334000"/>
            <a:ext cx="502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Transnuclear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NUHOMS Horizontal Canister for Spent Nuclear Fuel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70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10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04" y="1168835"/>
            <a:ext cx="8915400" cy="5689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04800" y="-11906"/>
            <a:ext cx="6248400" cy="1231106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HOLTEC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International Storage Module Underground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MAXimum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Capacity (UMAX) System Proposed for SONGS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altLang="en-US" sz="2400" kern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46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481" y="1066800"/>
            <a:ext cx="8681719" cy="615553"/>
          </a:xfrm>
        </p:spPr>
        <p:txBody>
          <a:bodyPr/>
          <a:lstStyle/>
          <a:p>
            <a:r>
              <a:rPr lang="en-US" dirty="0" smtClean="0"/>
              <a:t>Decommissioning </a:t>
            </a:r>
            <a:r>
              <a:rPr lang="en-US" dirty="0"/>
              <a:t>Public Issues</a:t>
            </a:r>
          </a:p>
        </p:txBody>
      </p:sp>
      <p:sp>
        <p:nvSpPr>
          <p:cNvPr id="4" name="Content Placeholder 4"/>
          <p:cNvSpPr>
            <a:spLocks noGrp="1"/>
          </p:cNvSpPr>
          <p:nvPr>
            <p:ph type="body" idx="1"/>
          </p:nvPr>
        </p:nvSpPr>
        <p:spPr>
          <a:xfrm>
            <a:off x="919481" y="2209800"/>
            <a:ext cx="8072119" cy="3355975"/>
          </a:xfrm>
        </p:spPr>
        <p:txBody>
          <a:bodyPr>
            <a:noAutofit/>
          </a:bodyPr>
          <a:lstStyle/>
          <a:p>
            <a:pPr marL="461963" indent="-461963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Issues are Typically Locality Specific </a:t>
            </a: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Community Involvement – Advisory Groups or Panels</a:t>
            </a: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Emergency Planning Reductions</a:t>
            </a: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Physical Site Security Reductions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Shutdown Decommissioning Activities Report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Comments</a:t>
            </a: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Review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PSDAR by the NRC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Reactor Decommissioning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Timeliness – 60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ears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omplete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Economic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Losses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ommunity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Decommissioning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Trust Fund Adequacy</a:t>
            </a: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Government Funding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ecommissioning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Long-term HLW Storage Solution</a:t>
            </a:r>
          </a:p>
          <a:p>
            <a:pPr marL="461963" indent="-461963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Future Available Uses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Site</a:t>
            </a:r>
          </a:p>
          <a:p>
            <a:pPr marL="461963" indent="-461963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>
          <a:xfrm>
            <a:off x="8229600" y="6477000"/>
            <a:ext cx="304165" cy="254000"/>
          </a:xfrm>
        </p:spPr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11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914400" y="1828800"/>
            <a:ext cx="82296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533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1981200"/>
            <a:ext cx="9144000" cy="1752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</a:p>
          <a:p>
            <a:pPr algn="ctr"/>
            <a:endParaRPr lang="en-US" sz="40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 or Comments?</a:t>
            </a:r>
            <a:endParaRPr lang="en-US" sz="40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83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13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2362200"/>
            <a:ext cx="9144000" cy="1752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Backup Informational Slides</a:t>
            </a:r>
            <a:endParaRPr lang="en-US" sz="40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65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 bwMode="auto">
          <a:xfrm>
            <a:off x="914400" y="1828800"/>
            <a:ext cx="73152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Slide Number Placeholder 34"/>
          <p:cNvSpPr>
            <a:spLocks noGrp="1"/>
          </p:cNvSpPr>
          <p:nvPr>
            <p:ph type="sldNum" sz="quarter" idx="7"/>
          </p:nvPr>
        </p:nvSpPr>
        <p:spPr>
          <a:xfrm>
            <a:off x="8230235" y="6477000"/>
            <a:ext cx="304165" cy="254000"/>
          </a:xfrm>
        </p:spPr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14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3"/>
          <a:stretch/>
        </p:blipFill>
        <p:spPr bwMode="auto">
          <a:xfrm>
            <a:off x="34228" y="143123"/>
            <a:ext cx="9109772" cy="6181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611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Subtitle 2"/>
          <p:cNvSpPr>
            <a:spLocks noGrp="1"/>
          </p:cNvSpPr>
          <p:nvPr>
            <p:ph idx="1"/>
          </p:nvPr>
        </p:nvSpPr>
        <p:spPr>
          <a:xfrm>
            <a:off x="914400" y="2133600"/>
            <a:ext cx="7924800" cy="4062651"/>
          </a:xfrm>
        </p:spPr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Objectively verify safe conduct of licensee’s decommissioning activities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alt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Verify adequacy of licensee controls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alt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Ensure safety problems and violations are promptly identified and corrected, and effective actions are taken to prevent recurrence</a:t>
            </a:r>
          </a:p>
          <a:p>
            <a:pPr marL="457200" indent="-457200">
              <a:buFont typeface="Arial" pitchFamily="34" charset="0"/>
              <a:buChar char="•"/>
            </a:pPr>
            <a:endParaRPr lang="en-US" alt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Examine trends in licensee safety               performance</a:t>
            </a:r>
            <a:endParaRPr lang="en-US" altLang="en-US" sz="2400" b="1" dirty="0" smtClean="0"/>
          </a:p>
        </p:txBody>
      </p:sp>
      <p:sp>
        <p:nvSpPr>
          <p:cNvPr id="6147" name="Title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5410200" cy="1143000"/>
          </a:xfrm>
        </p:spPr>
        <p:txBody>
          <a:bodyPr>
            <a:noAutofit/>
          </a:bodyPr>
          <a:lstStyle/>
          <a:p>
            <a:pPr algn="l"/>
            <a:r>
              <a:rPr lang="en-US" altLang="en-US" dirty="0" smtClean="0">
                <a:solidFill>
                  <a:schemeClr val="tx1"/>
                </a:solidFill>
              </a:rPr>
              <a:t>Objectives of the NRC Inspection Program</a:t>
            </a: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914400" y="1828800"/>
            <a:ext cx="82296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Slide Number Placeholder 2"/>
          <p:cNvSpPr>
            <a:spLocks noGrp="1"/>
          </p:cNvSpPr>
          <p:nvPr>
            <p:ph type="sldNum" sz="quarter" idx="7"/>
          </p:nvPr>
        </p:nvSpPr>
        <p:spPr>
          <a:xfrm>
            <a:off x="8230235" y="6477000"/>
            <a:ext cx="304165" cy="254000"/>
          </a:xfrm>
        </p:spPr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15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42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ubtitle 2"/>
          <p:cNvSpPr>
            <a:spLocks noGrp="1"/>
          </p:cNvSpPr>
          <p:nvPr>
            <p:ph idx="1"/>
          </p:nvPr>
        </p:nvSpPr>
        <p:spPr>
          <a:xfrm>
            <a:off x="914400" y="2133600"/>
            <a:ext cx="7848600" cy="4664916"/>
          </a:xfrm>
        </p:spPr>
        <p:txBody>
          <a:bodyPr>
            <a:no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Dedicated reactor inspection program for decommissioning </a:t>
            </a:r>
            <a:r>
              <a:rPr lang="en-US" altLang="en-US" sz="2400" dirty="0">
                <a:latin typeface="Arial" pitchFamily="34" charset="0"/>
                <a:cs typeface="Arial" pitchFamily="34" charset="0"/>
              </a:rPr>
              <a:t>(</a:t>
            </a: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40+ inspection procedures)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Inspections of spent </a:t>
            </a:r>
            <a:r>
              <a:rPr lang="en-US" altLang="en-US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uel </a:t>
            </a:r>
            <a:r>
              <a:rPr lang="en-US" altLang="en-US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ool and ISFSI safety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Inspections of decommissioning </a:t>
            </a:r>
            <a:r>
              <a:rPr lang="en-US" altLang="en-US" sz="2400" dirty="0">
                <a:latin typeface="Arial" pitchFamily="34" charset="0"/>
                <a:cs typeface="Arial" pitchFamily="34" charset="0"/>
              </a:rPr>
              <a:t>a</a:t>
            </a: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ctivities</a:t>
            </a:r>
          </a:p>
          <a:p>
            <a:pPr marL="914400" lvl="1" indent="-457200">
              <a:buFont typeface="Arial" pitchFamily="34" charset="0"/>
              <a:buChar char="‒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Scheduled during periods of higher risk activities and most procedures are conducted at least annually </a:t>
            </a:r>
          </a:p>
          <a:p>
            <a:pPr marL="914400" lvl="1" indent="-457200">
              <a:buFont typeface="Arial" pitchFamily="34" charset="0"/>
              <a:buChar char="‒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During and after remediation activities, NRC conducts independent radiological measurements to confirm licensee survey methodologies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Inspections of physical security and                  emergency planning</a:t>
            </a:r>
          </a:p>
        </p:txBody>
      </p:sp>
      <p:sp>
        <p:nvSpPr>
          <p:cNvPr id="5123" name="Title 1"/>
          <p:cNvSpPr>
            <a:spLocks noGrp="1"/>
          </p:cNvSpPr>
          <p:nvPr>
            <p:ph type="title"/>
          </p:nvPr>
        </p:nvSpPr>
        <p:spPr>
          <a:xfrm>
            <a:off x="914400" y="1066800"/>
            <a:ext cx="6400800" cy="1231106"/>
          </a:xfrm>
        </p:spPr>
        <p:txBody>
          <a:bodyPr/>
          <a:lstStyle/>
          <a:p>
            <a:pPr algn="l"/>
            <a:r>
              <a:rPr lang="en-US" altLang="en-US" dirty="0" smtClean="0">
                <a:solidFill>
                  <a:schemeClr val="tx1"/>
                </a:solidFill>
                <a:cs typeface="Arial" charset="0"/>
              </a:rPr>
              <a:t>NRC Inspection Activities </a:t>
            </a:r>
            <a:endParaRPr lang="en-US" altLang="en-US" dirty="0" smtClean="0">
              <a:solidFill>
                <a:schemeClr val="tx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914400" y="1828800"/>
            <a:ext cx="82296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Slide Number Placeholder 2"/>
          <p:cNvSpPr>
            <a:spLocks noGrp="1"/>
          </p:cNvSpPr>
          <p:nvPr>
            <p:ph type="sldNum" sz="quarter" idx="7"/>
          </p:nvPr>
        </p:nvSpPr>
        <p:spPr>
          <a:xfrm>
            <a:off x="8230235" y="6477000"/>
            <a:ext cx="304165" cy="254000"/>
          </a:xfrm>
        </p:spPr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16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6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17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052" name="Picture 4" descr="C:\Users\MGV\AppData\Local\Microsoft\Windows\Temporary Internet Files\Content.Outlook\KSKEBHC0\ISFSI Loading of First Historm #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1"/>
          <a:stretch/>
        </p:blipFill>
        <p:spPr bwMode="auto">
          <a:xfrm>
            <a:off x="1600200" y="1565744"/>
            <a:ext cx="4896678" cy="3696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GV\AppData\Local\Microsoft\Windows\Temporary Internet Files\Content.Outlook\KSKEBHC0\HB ISFSI #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943350"/>
            <a:ext cx="388620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43200" y="304800"/>
            <a:ext cx="365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Humboldt Bay  ISFSI Activities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334000"/>
            <a:ext cx="502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HOLTEC HI-STAR Multi-Purpose Canister for Spent Nuclear Fuel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MGV\AppData\Local\Microsoft\Windows\Temporary Internet Files\Content.Outlook\KSKEBHC0\cask being moved #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89"/>
            <a:ext cx="2337683" cy="311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15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940" y="1066800"/>
            <a:ext cx="6322060" cy="615553"/>
          </a:xfrm>
        </p:spPr>
        <p:txBody>
          <a:bodyPr/>
          <a:lstStyle/>
          <a:p>
            <a:pPr algn="l"/>
            <a:r>
              <a:rPr lang="en-US" dirty="0" smtClean="0"/>
              <a:t>Regulatory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168128"/>
            <a:ext cx="7391400" cy="4678204"/>
          </a:xfrm>
        </p:spPr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400" spc="-20" dirty="0" smtClean="0">
                <a:latin typeface="Arial" pitchFamily="34" charset="0"/>
                <a:cs typeface="Arial" pitchFamily="34" charset="0"/>
              </a:rPr>
              <a:t>Optimizing regulations for transition from operation to decommi</a:t>
            </a:r>
            <a:r>
              <a:rPr lang="en-US" sz="2400" spc="-1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400" spc="-15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400" spc="-5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400" spc="-2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US" sz="2400" spc="-15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z="2400" spc="-10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400" spc="-15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z="2400" spc="-20" dirty="0" smtClean="0">
                <a:latin typeface="Arial" pitchFamily="34" charset="0"/>
                <a:cs typeface="Arial" pitchFamily="34" charset="0"/>
              </a:rPr>
              <a:t>g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Managing knowledge  </a:t>
            </a: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Ensuring stakeholders and the public are appropriately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nvolved in the process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 indent="-457200">
              <a:buFont typeface="Arial" pitchFamily="34" charset="0"/>
              <a:buChar char="•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Decommissioning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complex components and   waste management issues</a:t>
            </a:r>
          </a:p>
          <a:p>
            <a:endParaRPr lang="en-US" sz="2800" b="1" dirty="0" smtClean="0"/>
          </a:p>
          <a:p>
            <a:endParaRPr lang="en-US" dirty="0" smtClean="0"/>
          </a:p>
          <a:p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914400" y="1828800"/>
            <a:ext cx="8229600" cy="0"/>
          </a:xfrm>
          <a:prstGeom prst="line">
            <a:avLst/>
          </a:prstGeom>
          <a:ln w="76200" cmpd="dbl">
            <a:solidFill>
              <a:srgbClr val="2C88DF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Slide Number Placeholder 34"/>
          <p:cNvSpPr>
            <a:spLocks noGrp="1"/>
          </p:cNvSpPr>
          <p:nvPr>
            <p:ph type="sldNum" sz="quarter" idx="7"/>
          </p:nvPr>
        </p:nvSpPr>
        <p:spPr>
          <a:xfrm>
            <a:off x="8230235" y="6477000"/>
            <a:ext cx="304165" cy="254000"/>
          </a:xfrm>
        </p:spPr>
        <p:txBody>
          <a:bodyPr/>
          <a:lstStyle/>
          <a:p>
            <a:pPr marL="25400"/>
            <a:fld id="{81D60167-4931-47E6-BA6A-407CBD079E47}" type="slidenum">
              <a:rPr lang="en-US" smtClean="0">
                <a:solidFill>
                  <a:prstClr val="white"/>
                </a:solidFill>
              </a:rPr>
              <a:pPr marL="25400"/>
              <a:t>18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16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U.S.NRC/ Bruce A. Watson, CHP</Received_x0020_From>
    <Docket_x0020_Number xmlns="8eef3743-c7b3-4cbe-8837-b6e805be353c">15-IEPR-12</Docket_x0020_Number>
    <TaxCatchAll xmlns="8eef3743-c7b3-4cbe-8837-b6e805be353c">
      <Value>6</Value>
      <Value>7</Value>
      <Value>61</Value>
      <Value>3</Value>
      <Value>56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2015-04-27 Workshop</TermName>
          <TermId xmlns="http://schemas.microsoft.com/office/infopath/2007/PartnerControls">05ee0ed3-2241-418d-abed-464d0c2eb7fe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Z5JXHV6S7NA6-3-71999</_dlc_DocId>
    <_dlc_DocIdUrl xmlns="8eef3743-c7b3-4cbe-8837-b6e805be353c">
      <Url>http://efilingspinternal/_layouts/DocIdRedir.aspx?ID=Z5JXHV6S7NA6-3-71999</Url>
      <Description>Z5JXHV6S7NA6-3-71999</Description>
    </_dlc_DocIdUrl>
  </documentManagement>
</p:properties>
</file>

<file path=customXml/itemProps1.xml><?xml version="1.0" encoding="utf-8"?>
<ds:datastoreItem xmlns:ds="http://schemas.openxmlformats.org/officeDocument/2006/customXml" ds:itemID="{350AA2D9-058B-41A1-BD4F-E4751745FC85}"/>
</file>

<file path=customXml/itemProps2.xml><?xml version="1.0" encoding="utf-8"?>
<ds:datastoreItem xmlns:ds="http://schemas.openxmlformats.org/officeDocument/2006/customXml" ds:itemID="{4046613C-D040-463E-8D4C-E84168A9672E}"/>
</file>

<file path=customXml/itemProps3.xml><?xml version="1.0" encoding="utf-8"?>
<ds:datastoreItem xmlns:ds="http://schemas.openxmlformats.org/officeDocument/2006/customXml" ds:itemID="{81FFEFCD-9C87-4D8D-A0BE-3B53465E6E16}"/>
</file>

<file path=customXml/itemProps4.xml><?xml version="1.0" encoding="utf-8"?>
<ds:datastoreItem xmlns:ds="http://schemas.openxmlformats.org/officeDocument/2006/customXml" ds:itemID="{F542684E-56C7-42B2-B128-6EDF6F2975B4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155</TotalTime>
  <Words>720</Words>
  <Application>Microsoft Office PowerPoint</Application>
  <PresentationFormat>On-screen Show (4:3)</PresentationFormat>
  <Paragraphs>138</Paragraphs>
  <Slides>18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blank</vt:lpstr>
      <vt:lpstr>Office Theme</vt:lpstr>
      <vt:lpstr>1_Office Theme</vt:lpstr>
      <vt:lpstr>2_Office Theme</vt:lpstr>
      <vt:lpstr>3_Office Theme</vt:lpstr>
      <vt:lpstr>4_Office Theme</vt:lpstr>
      <vt:lpstr>PowerPoint Presentation</vt:lpstr>
      <vt:lpstr>NRC’s Decommissioning Program</vt:lpstr>
      <vt:lpstr>Radiological Release Criteria  </vt:lpstr>
      <vt:lpstr>PowerPoint Presentation</vt:lpstr>
      <vt:lpstr>Reactor Operation to  Decommissioning Transition Activities </vt:lpstr>
      <vt:lpstr>PSDAR Contents</vt:lpstr>
      <vt:lpstr>License Termination Plan   (LTP) Contents</vt:lpstr>
      <vt:lpstr>ISFSI Components: Spent Fuel Storage Casks</vt:lpstr>
      <vt:lpstr>PowerPoint Presentation</vt:lpstr>
      <vt:lpstr>PowerPoint Presentation</vt:lpstr>
      <vt:lpstr>Decommissioning Public Issues</vt:lpstr>
      <vt:lpstr>PowerPoint Presentation</vt:lpstr>
      <vt:lpstr>PowerPoint Presentation</vt:lpstr>
      <vt:lpstr>PowerPoint Presentation</vt:lpstr>
      <vt:lpstr>Objectives of the NRC Inspection Program</vt:lpstr>
      <vt:lpstr>NRC Inspection Activities </vt:lpstr>
      <vt:lpstr>PowerPoint Presentation</vt:lpstr>
      <vt:lpstr>Regulatory Challenges</vt:lpstr>
    </vt:vector>
  </TitlesOfParts>
  <Company>USNRC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NRC Decommissioning Activities for the San Onofre Nuclear Generating Station</dc:title>
  <dc:creator>Vaaler, Marlayna</dc:creator>
  <cp:lastModifiedBy>Vaaler, Marlayna</cp:lastModifiedBy>
  <cp:revision>20</cp:revision>
  <dcterms:created xsi:type="dcterms:W3CDTF">2015-04-21T12:21:29Z</dcterms:created>
  <dcterms:modified xsi:type="dcterms:W3CDTF">2015-04-22T18:13:39Z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0580dccf-d0e4-4dad-b038-a3d014e94090</vt:lpwstr>
  </property>
  <property fmtid="{D5CDD505-2E9C-101B-9397-08002B2CF9AE}" pid="4" name="Subject_x0020_Areas">
    <vt:lpwstr>56;#_IEPR 2015-04-27 Workshop |05ee0ed3-2241-418d-abed-464d0c2eb7fe;#61;#_IEPR Presentation|51277923-a549-4352-9cc5-bcce892adf24</vt:lpwstr>
  </property>
  <property fmtid="{D5CDD505-2E9C-101B-9397-08002B2CF9AE}" pid="5" name="_CopySource">
    <vt:lpwstr>http://efilingspinternal/PendingDocuments/15-IEPR-12/20150423T150908_NRC_Decommissioning_Activities_for_the_San_Onofre_Nuclear_Gener.pptx</vt:lpwstr>
  </property>
  <property fmtid="{D5CDD505-2E9C-101B-9397-08002B2CF9AE}" pid="6" name="Subject Areas">
    <vt:lpwstr>56;#IEPR 2015-04-27 Workshop|05ee0ed3-2241-418d-abed-464d0c2eb7fe;#61;#IEPR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489100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