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13"/>
  </p:notesMasterIdLst>
  <p:sldIdLst>
    <p:sldId id="257" r:id="rId6"/>
    <p:sldId id="258" r:id="rId7"/>
    <p:sldId id="259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9" d="100"/>
          <a:sy n="129" d="100"/>
        </p:scale>
        <p:origin x="1267" y="97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03223E-88E3-49E0-A267-495B43A06B64}" type="doc">
      <dgm:prSet loTypeId="urn:microsoft.com/office/officeart/2005/8/layout/radial1" loCatId="relationship" qsTypeId="urn:microsoft.com/office/officeart/2005/8/quickstyle/simple3" qsCatId="simple" csTypeId="urn:microsoft.com/office/officeart/2005/8/colors/accent1_2" csCatId="accent1" phldr="1"/>
      <dgm:spPr/>
    </dgm:pt>
    <dgm:pt modelId="{B29A43C9-F633-4C76-BD36-09FD449ABAC3}">
      <dgm:prSet custT="1"/>
      <dgm:spPr/>
      <dgm:t>
        <a:bodyPr/>
        <a:lstStyle/>
        <a:p>
          <a:pPr rtl="0" eaLnBrk="1" latinLnBrk="0"/>
          <a:r>
            <a:rPr lang="en-US" altLang="en-US" sz="1600" b="1" dirty="0" smtClean="0">
              <a:latin typeface="Arial" panose="020B0604020202020204" pitchFamily="34" charset="0"/>
              <a:cs typeface="Arial" panose="020B0604020202020204" pitchFamily="34" charset="0"/>
            </a:rPr>
            <a:t>SB350 Integrated Resource Planning</a:t>
          </a:r>
        </a:p>
      </dgm:t>
    </dgm:pt>
    <dgm:pt modelId="{335303CB-97B5-453C-A801-1456C5683942}" type="parTrans" cxnId="{1FC94286-0D91-4F45-A3EA-BFF72A925843}">
      <dgm:prSet/>
      <dgm:spPr/>
      <dgm:t>
        <a:bodyPr/>
        <a:lstStyle/>
        <a:p>
          <a:endParaRPr lang="en-US"/>
        </a:p>
      </dgm:t>
    </dgm:pt>
    <dgm:pt modelId="{6F08617C-075B-4DA9-BED1-A6E6C2DFD67A}" type="sibTrans" cxnId="{1FC94286-0D91-4F45-A3EA-BFF72A925843}">
      <dgm:prSet/>
      <dgm:spPr/>
      <dgm:t>
        <a:bodyPr/>
        <a:lstStyle/>
        <a:p>
          <a:endParaRPr lang="en-US"/>
        </a:p>
      </dgm:t>
    </dgm:pt>
    <dgm:pt modelId="{24964B4C-0B3A-4AE2-B9D4-CC237024A343}">
      <dgm:prSet custT="1"/>
      <dgm:spPr/>
      <dgm:t>
        <a:bodyPr/>
        <a:lstStyle/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en-US" alt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GHG Reductions </a:t>
          </a:r>
          <a:r>
            <a:rPr lang="en-US" altLang="en-US" sz="1200" dirty="0" smtClean="0">
              <a:latin typeface="Arial" panose="020B0604020202020204" pitchFamily="34" charset="0"/>
              <a:cs typeface="Arial" panose="020B0604020202020204" pitchFamily="34" charset="0"/>
            </a:rPr>
            <a:t>(Cap-and-Trade, MRR, Scoping Plan)</a:t>
          </a:r>
        </a:p>
      </dgm:t>
    </dgm:pt>
    <dgm:pt modelId="{B2DDC83A-4CC5-4E4A-AAA6-9B9D34FF6155}" type="parTrans" cxnId="{33D57BEE-2110-45C5-828D-0347F91765D7}">
      <dgm:prSet/>
      <dgm:spPr/>
      <dgm:t>
        <a:bodyPr/>
        <a:lstStyle/>
        <a:p>
          <a:endParaRPr lang="en-US"/>
        </a:p>
      </dgm:t>
    </dgm:pt>
    <dgm:pt modelId="{4AD24C7D-0163-4705-8567-54B4565B1C59}" type="sibTrans" cxnId="{33D57BEE-2110-45C5-828D-0347F91765D7}">
      <dgm:prSet/>
      <dgm:spPr/>
      <dgm:t>
        <a:bodyPr/>
        <a:lstStyle/>
        <a:p>
          <a:endParaRPr lang="en-US"/>
        </a:p>
      </dgm:t>
    </dgm:pt>
    <dgm:pt modelId="{89E45C3F-3D99-4615-BEA6-426D5829694F}">
      <dgm:prSet custT="1"/>
      <dgm:spPr/>
      <dgm:t>
        <a:bodyPr/>
        <a:lstStyle/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en-US" alt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Energy </a:t>
          </a:r>
        </a:p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en-US" alt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Efficiency</a:t>
          </a:r>
        </a:p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en-US" alt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(SB1037 Report)</a:t>
          </a:r>
        </a:p>
      </dgm:t>
    </dgm:pt>
    <dgm:pt modelId="{7AACA229-F4E9-4447-A071-0431FED35C9B}" type="parTrans" cxnId="{700F315D-6CCC-454F-AAAF-5A357B51B42D}">
      <dgm:prSet/>
      <dgm:spPr/>
      <dgm:t>
        <a:bodyPr/>
        <a:lstStyle/>
        <a:p>
          <a:endParaRPr lang="en-US"/>
        </a:p>
      </dgm:t>
    </dgm:pt>
    <dgm:pt modelId="{EBD9633A-15FE-4FBF-BD32-02115787CADE}" type="sibTrans" cxnId="{700F315D-6CCC-454F-AAAF-5A357B51B42D}">
      <dgm:prSet/>
      <dgm:spPr/>
      <dgm:t>
        <a:bodyPr/>
        <a:lstStyle/>
        <a:p>
          <a:endParaRPr lang="en-US"/>
        </a:p>
      </dgm:t>
    </dgm:pt>
    <dgm:pt modelId="{63177148-A7E0-48FD-ABDA-391587D3C5D1}">
      <dgm:prSet custT="1"/>
      <dgm:spPr/>
      <dgm:t>
        <a:bodyPr/>
        <a:lstStyle/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en-US" alt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50% RPS by 2030</a:t>
          </a:r>
        </a:p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en-US" alt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(RPS Program)</a:t>
          </a:r>
        </a:p>
      </dgm:t>
    </dgm:pt>
    <dgm:pt modelId="{FED70D2F-46DF-48A5-A2DD-D4B28CB4DBB9}" type="parTrans" cxnId="{5B6314C1-2B17-4268-B190-049CDA01164B}">
      <dgm:prSet/>
      <dgm:spPr/>
      <dgm:t>
        <a:bodyPr/>
        <a:lstStyle/>
        <a:p>
          <a:endParaRPr lang="en-US"/>
        </a:p>
      </dgm:t>
    </dgm:pt>
    <dgm:pt modelId="{428FDB4B-2B8D-4377-BEF3-44479D6FC15F}" type="sibTrans" cxnId="{5B6314C1-2B17-4268-B190-049CDA01164B}">
      <dgm:prSet/>
      <dgm:spPr/>
      <dgm:t>
        <a:bodyPr/>
        <a:lstStyle/>
        <a:p>
          <a:endParaRPr lang="en-US"/>
        </a:p>
      </dgm:t>
    </dgm:pt>
    <dgm:pt modelId="{B05C00FE-FE8A-424B-8CBF-0B525257A94B}">
      <dgm:prSet custT="1"/>
      <dgm:spPr/>
      <dgm:t>
        <a:bodyPr/>
        <a:lstStyle/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en-US" alt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Energy Storage (Storage Assessment)</a:t>
          </a:r>
        </a:p>
      </dgm:t>
    </dgm:pt>
    <dgm:pt modelId="{BA004029-F20A-41CD-B667-102C4290E0FF}" type="parTrans" cxnId="{F9D98794-20EF-4580-9D63-B32654B46190}">
      <dgm:prSet/>
      <dgm:spPr/>
      <dgm:t>
        <a:bodyPr/>
        <a:lstStyle/>
        <a:p>
          <a:endParaRPr lang="en-US"/>
        </a:p>
      </dgm:t>
    </dgm:pt>
    <dgm:pt modelId="{E2E7497D-47FA-406A-BAE8-A00F91572EA9}" type="sibTrans" cxnId="{F9D98794-20EF-4580-9D63-B32654B46190}">
      <dgm:prSet/>
      <dgm:spPr/>
      <dgm:t>
        <a:bodyPr/>
        <a:lstStyle/>
        <a:p>
          <a:endParaRPr lang="en-US"/>
        </a:p>
      </dgm:t>
    </dgm:pt>
    <dgm:pt modelId="{65DA3CB3-9241-4064-8BD6-BFD1D86C2961}">
      <dgm:prSet custT="1"/>
      <dgm:spPr/>
      <dgm:t>
        <a:bodyPr/>
        <a:lstStyle/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en-US" altLang="en-US" sz="1400" baseline="0" dirty="0" smtClean="0">
              <a:latin typeface="Arial" panose="020B0604020202020204" pitchFamily="34" charset="0"/>
              <a:cs typeface="Arial" panose="020B0604020202020204" pitchFamily="34" charset="0"/>
            </a:rPr>
            <a:t>Resource Adequacy</a:t>
          </a:r>
        </a:p>
      </dgm:t>
    </dgm:pt>
    <dgm:pt modelId="{549725EE-029C-48D1-B382-01826B4FE05E}" type="parTrans" cxnId="{9BDFFC04-F22F-4F82-86E6-620BC3DC2D44}">
      <dgm:prSet/>
      <dgm:spPr/>
      <dgm:t>
        <a:bodyPr/>
        <a:lstStyle/>
        <a:p>
          <a:endParaRPr lang="en-US"/>
        </a:p>
      </dgm:t>
    </dgm:pt>
    <dgm:pt modelId="{E2760AC6-A246-4F8D-92FA-660BD7B0543C}" type="sibTrans" cxnId="{9BDFFC04-F22F-4F82-86E6-620BC3DC2D44}">
      <dgm:prSet/>
      <dgm:spPr/>
      <dgm:t>
        <a:bodyPr/>
        <a:lstStyle/>
        <a:p>
          <a:endParaRPr lang="en-US"/>
        </a:p>
      </dgm:t>
    </dgm:pt>
    <dgm:pt modelId="{C676818E-4815-446E-9981-0CE080EA34A9}">
      <dgm:prSet custT="1"/>
      <dgm:spPr/>
      <dgm:t>
        <a:bodyPr/>
        <a:lstStyle/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en-US" alt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Diversified Portfolio </a:t>
          </a:r>
          <a:r>
            <a:rPr lang="en-US" altLang="en-US" sz="1200" dirty="0" smtClean="0">
              <a:latin typeface="Arial" panose="020B0604020202020204" pitchFamily="34" charset="0"/>
              <a:cs typeface="Arial" panose="020B0604020202020204" pitchFamily="34" charset="0"/>
            </a:rPr>
            <a:t>(SB1305 Reports, RPS Program)</a:t>
          </a:r>
        </a:p>
      </dgm:t>
    </dgm:pt>
    <dgm:pt modelId="{3BF4F6FF-23B7-4389-856E-4AFF347AF21A}" type="parTrans" cxnId="{19A4F11D-41C8-4D59-A3B0-0563ABBD4FDC}">
      <dgm:prSet/>
      <dgm:spPr/>
      <dgm:t>
        <a:bodyPr/>
        <a:lstStyle/>
        <a:p>
          <a:endParaRPr lang="en-US"/>
        </a:p>
      </dgm:t>
    </dgm:pt>
    <dgm:pt modelId="{3D9ECB75-6EE4-4E5D-97B0-3EE4F14601BC}" type="sibTrans" cxnId="{19A4F11D-41C8-4D59-A3B0-0563ABBD4FDC}">
      <dgm:prSet/>
      <dgm:spPr/>
      <dgm:t>
        <a:bodyPr/>
        <a:lstStyle/>
        <a:p>
          <a:endParaRPr lang="en-US"/>
        </a:p>
      </dgm:t>
    </dgm:pt>
    <dgm:pt modelId="{84125687-AD01-46F3-82FA-9F33465A19F0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</a:pPr>
          <a:r>
            <a:rPr kumimoji="0" lang="en-US" altLang="en-US" sz="1400" b="0" i="0" u="none" strike="noStrike" cap="none" normalizeH="0" baseline="0" dirty="0" smtClean="0">
              <a:ln/>
              <a:effectLst/>
              <a:latin typeface="Arial" panose="020B0604020202020204" pitchFamily="34" charset="0"/>
              <a:cs typeface="Arial" panose="020B0604020202020204" pitchFamily="34" charset="0"/>
            </a:rPr>
            <a:t>Electrification </a:t>
          </a:r>
          <a:r>
            <a:rPr kumimoji="0" lang="en-US" altLang="en-US" sz="1200" b="0" i="0" u="none" strike="noStrike" cap="none" normalizeH="0" baseline="0" dirty="0" smtClean="0">
              <a:ln/>
              <a:effectLst/>
              <a:latin typeface="Arial" panose="020B0604020202020204" pitchFamily="34" charset="0"/>
              <a:cs typeface="Arial" panose="020B0604020202020204" pitchFamily="34" charset="0"/>
            </a:rPr>
            <a:t>(GHG Allowance Allocation)</a:t>
          </a:r>
        </a:p>
      </dgm:t>
    </dgm:pt>
    <dgm:pt modelId="{60E8C0BB-15C2-4344-A896-C1B12276F0EC}" type="parTrans" cxnId="{EFE0EF36-CAE2-4D45-9692-7DB718CE0A7B}">
      <dgm:prSet/>
      <dgm:spPr/>
      <dgm:t>
        <a:bodyPr/>
        <a:lstStyle/>
        <a:p>
          <a:endParaRPr lang="en-US"/>
        </a:p>
      </dgm:t>
    </dgm:pt>
    <dgm:pt modelId="{6C679DC5-B79E-40F2-BB1C-8825CB2AC6B7}" type="sibTrans" cxnId="{EFE0EF36-CAE2-4D45-9692-7DB718CE0A7B}">
      <dgm:prSet/>
      <dgm:spPr/>
      <dgm:t>
        <a:bodyPr/>
        <a:lstStyle/>
        <a:p>
          <a:endParaRPr lang="en-US"/>
        </a:p>
      </dgm:t>
    </dgm:pt>
    <dgm:pt modelId="{6EFA08C9-8C47-4508-B250-D1C0EA72992C}">
      <dgm:prSet custT="1"/>
      <dgm:spPr/>
      <dgm:t>
        <a:bodyPr/>
        <a:lstStyle/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en-US" altLang="en-US" sz="1200" dirty="0" smtClean="0">
              <a:latin typeface="Arial" panose="020B0604020202020204" pitchFamily="34" charset="0"/>
              <a:cs typeface="Arial" panose="020B0604020202020204" pitchFamily="34" charset="0"/>
            </a:rPr>
            <a:t>Grid Reliability </a:t>
          </a:r>
        </a:p>
        <a:p>
          <a:pPr rtl="0" eaLnBrk="1" latinLnBrk="0">
            <a:lnSpc>
              <a:spcPct val="100000"/>
            </a:lnSpc>
            <a:spcAft>
              <a:spcPts val="0"/>
            </a:spcAft>
          </a:pPr>
          <a:endParaRPr lang="en-US" altLang="en-US" sz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en-US" altLang="en-US" sz="1200" dirty="0" smtClean="0">
              <a:latin typeface="Arial" panose="020B0604020202020204" pitchFamily="34" charset="0"/>
              <a:cs typeface="Arial" panose="020B0604020202020204" pitchFamily="34" charset="0"/>
            </a:rPr>
            <a:t>Just and Reasonable Rates</a:t>
          </a:r>
          <a:endParaRPr lang="en-US" altLang="en-US" sz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353A3D-308C-4841-9B8C-6D464BF8559E}" type="parTrans" cxnId="{A2EAA1E1-7B8E-4823-B00B-6E4279BBBA85}">
      <dgm:prSet/>
      <dgm:spPr/>
      <dgm:t>
        <a:bodyPr/>
        <a:lstStyle/>
        <a:p>
          <a:endParaRPr lang="en-US"/>
        </a:p>
      </dgm:t>
    </dgm:pt>
    <dgm:pt modelId="{0E34FF64-FC3C-4A37-B1F9-C414224A0A76}" type="sibTrans" cxnId="{A2EAA1E1-7B8E-4823-B00B-6E4279BBBA85}">
      <dgm:prSet/>
      <dgm:spPr/>
      <dgm:t>
        <a:bodyPr/>
        <a:lstStyle/>
        <a:p>
          <a:endParaRPr lang="en-US"/>
        </a:p>
      </dgm:t>
    </dgm:pt>
    <dgm:pt modelId="{B8E49E09-F931-432A-8560-BD258F6ACF9A}" type="pres">
      <dgm:prSet presAssocID="{9703223E-88E3-49E0-A267-495B43A06B64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B5B31C3E-6253-4509-90B3-656A185BE7E4}" type="pres">
      <dgm:prSet presAssocID="{B29A43C9-F633-4C76-BD36-09FD449ABAC3}" presName="centerShape" presStyleLbl="node0" presStyleIdx="0" presStyleCnt="1" custScaleX="139113" custScaleY="123262"/>
      <dgm:spPr/>
      <dgm:t>
        <a:bodyPr/>
        <a:lstStyle/>
        <a:p>
          <a:endParaRPr lang="en-US"/>
        </a:p>
      </dgm:t>
    </dgm:pt>
    <dgm:pt modelId="{F1CC615B-4625-405A-A4E0-23F631A6EC6F}" type="pres">
      <dgm:prSet presAssocID="{B2DDC83A-4CC5-4E4A-AAA6-9B9D34FF6155}" presName="Name9" presStyleLbl="parChTrans1D2" presStyleIdx="0" presStyleCnt="8"/>
      <dgm:spPr/>
      <dgm:t>
        <a:bodyPr/>
        <a:lstStyle/>
        <a:p>
          <a:endParaRPr lang="en-US"/>
        </a:p>
      </dgm:t>
    </dgm:pt>
    <dgm:pt modelId="{39935820-989D-4DFC-ABD3-3E207722E2BD}" type="pres">
      <dgm:prSet presAssocID="{B2DDC83A-4CC5-4E4A-AAA6-9B9D34FF6155}" presName="connTx" presStyleLbl="parChTrans1D2" presStyleIdx="0" presStyleCnt="8"/>
      <dgm:spPr/>
      <dgm:t>
        <a:bodyPr/>
        <a:lstStyle/>
        <a:p>
          <a:endParaRPr lang="en-US"/>
        </a:p>
      </dgm:t>
    </dgm:pt>
    <dgm:pt modelId="{84A040D6-2098-4265-A4DA-9630502276A3}" type="pres">
      <dgm:prSet presAssocID="{24964B4C-0B3A-4AE2-B9D4-CC237024A343}" presName="node" presStyleLbl="node1" presStyleIdx="0" presStyleCnt="8" custScaleX="120210" custScaleY="11035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F0418A-50A1-4512-8940-BABC3308C12A}" type="pres">
      <dgm:prSet presAssocID="{7AACA229-F4E9-4447-A071-0431FED35C9B}" presName="Name9" presStyleLbl="parChTrans1D2" presStyleIdx="1" presStyleCnt="8"/>
      <dgm:spPr/>
      <dgm:t>
        <a:bodyPr/>
        <a:lstStyle/>
        <a:p>
          <a:endParaRPr lang="en-US"/>
        </a:p>
      </dgm:t>
    </dgm:pt>
    <dgm:pt modelId="{FED19F3E-5BFF-43A1-BAD2-F83ED0A0CE43}" type="pres">
      <dgm:prSet presAssocID="{7AACA229-F4E9-4447-A071-0431FED35C9B}" presName="connTx" presStyleLbl="parChTrans1D2" presStyleIdx="1" presStyleCnt="8"/>
      <dgm:spPr/>
      <dgm:t>
        <a:bodyPr/>
        <a:lstStyle/>
        <a:p>
          <a:endParaRPr lang="en-US"/>
        </a:p>
      </dgm:t>
    </dgm:pt>
    <dgm:pt modelId="{F9910372-9B2C-4EFB-986F-6015F98E008A}" type="pres">
      <dgm:prSet presAssocID="{89E45C3F-3D99-4615-BEA6-426D5829694F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23981C-755F-41DA-A695-277F8650AA9E}" type="pres">
      <dgm:prSet presAssocID="{FED70D2F-46DF-48A5-A2DD-D4B28CB4DBB9}" presName="Name9" presStyleLbl="parChTrans1D2" presStyleIdx="2" presStyleCnt="8"/>
      <dgm:spPr/>
      <dgm:t>
        <a:bodyPr/>
        <a:lstStyle/>
        <a:p>
          <a:endParaRPr lang="en-US"/>
        </a:p>
      </dgm:t>
    </dgm:pt>
    <dgm:pt modelId="{E08B4453-1164-4E62-AB75-16D54B851601}" type="pres">
      <dgm:prSet presAssocID="{FED70D2F-46DF-48A5-A2DD-D4B28CB4DBB9}" presName="connTx" presStyleLbl="parChTrans1D2" presStyleIdx="2" presStyleCnt="8"/>
      <dgm:spPr/>
      <dgm:t>
        <a:bodyPr/>
        <a:lstStyle/>
        <a:p>
          <a:endParaRPr lang="en-US"/>
        </a:p>
      </dgm:t>
    </dgm:pt>
    <dgm:pt modelId="{20C23E3C-88EC-474B-96C2-5A9CD487DB95}" type="pres">
      <dgm:prSet presAssocID="{63177148-A7E0-48FD-ABDA-391587D3C5D1}" presName="node" presStyleLbl="node1" presStyleIdx="2" presStyleCnt="8" custScaleX="115367" custScaleY="1155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531719-7BF0-4E82-B656-8A89A8895CCF}" type="pres">
      <dgm:prSet presAssocID="{BA004029-F20A-41CD-B667-102C4290E0FF}" presName="Name9" presStyleLbl="parChTrans1D2" presStyleIdx="3" presStyleCnt="8"/>
      <dgm:spPr/>
      <dgm:t>
        <a:bodyPr/>
        <a:lstStyle/>
        <a:p>
          <a:endParaRPr lang="en-US"/>
        </a:p>
      </dgm:t>
    </dgm:pt>
    <dgm:pt modelId="{7FDB31F5-682F-4636-B2DD-3FAF6A6792BD}" type="pres">
      <dgm:prSet presAssocID="{BA004029-F20A-41CD-B667-102C4290E0FF}" presName="connTx" presStyleLbl="parChTrans1D2" presStyleIdx="3" presStyleCnt="8"/>
      <dgm:spPr/>
      <dgm:t>
        <a:bodyPr/>
        <a:lstStyle/>
        <a:p>
          <a:endParaRPr lang="en-US"/>
        </a:p>
      </dgm:t>
    </dgm:pt>
    <dgm:pt modelId="{61DB7FFD-C850-4EA1-B137-B37393932E97}" type="pres">
      <dgm:prSet presAssocID="{B05C00FE-FE8A-424B-8CBF-0B525257A94B}" presName="node" presStyleLbl="node1" presStyleIdx="3" presStyleCnt="8" custScaleX="124285" custScaleY="1123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7F1C1D-4DD8-46F2-8555-DA6F50E8B2F6}" type="pres">
      <dgm:prSet presAssocID="{549725EE-029C-48D1-B382-01826B4FE05E}" presName="Name9" presStyleLbl="parChTrans1D2" presStyleIdx="4" presStyleCnt="8"/>
      <dgm:spPr/>
      <dgm:t>
        <a:bodyPr/>
        <a:lstStyle/>
        <a:p>
          <a:endParaRPr lang="en-US"/>
        </a:p>
      </dgm:t>
    </dgm:pt>
    <dgm:pt modelId="{2ACEE898-B0F3-4A46-A3B5-1727F9AD2C74}" type="pres">
      <dgm:prSet presAssocID="{549725EE-029C-48D1-B382-01826B4FE05E}" presName="connTx" presStyleLbl="parChTrans1D2" presStyleIdx="4" presStyleCnt="8"/>
      <dgm:spPr/>
      <dgm:t>
        <a:bodyPr/>
        <a:lstStyle/>
        <a:p>
          <a:endParaRPr lang="en-US"/>
        </a:p>
      </dgm:t>
    </dgm:pt>
    <dgm:pt modelId="{7E6CB055-34A1-4900-ADF8-C6D303EAECDE}" type="pres">
      <dgm:prSet presAssocID="{65DA3CB3-9241-4064-8BD6-BFD1D86C2961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67E88B-F1EF-4676-B130-14E6DBA42357}" type="pres">
      <dgm:prSet presAssocID="{3BF4F6FF-23B7-4389-856E-4AFF347AF21A}" presName="Name9" presStyleLbl="parChTrans1D2" presStyleIdx="5" presStyleCnt="8"/>
      <dgm:spPr/>
      <dgm:t>
        <a:bodyPr/>
        <a:lstStyle/>
        <a:p>
          <a:endParaRPr lang="en-US"/>
        </a:p>
      </dgm:t>
    </dgm:pt>
    <dgm:pt modelId="{C6FD04BB-E7BE-4B13-9438-AECFC67B06AE}" type="pres">
      <dgm:prSet presAssocID="{3BF4F6FF-23B7-4389-856E-4AFF347AF21A}" presName="connTx" presStyleLbl="parChTrans1D2" presStyleIdx="5" presStyleCnt="8"/>
      <dgm:spPr/>
      <dgm:t>
        <a:bodyPr/>
        <a:lstStyle/>
        <a:p>
          <a:endParaRPr lang="en-US"/>
        </a:p>
      </dgm:t>
    </dgm:pt>
    <dgm:pt modelId="{2791B20C-44D8-4000-BFC6-1436EDAC59C1}" type="pres">
      <dgm:prSet presAssocID="{C676818E-4815-446E-9981-0CE080EA34A9}" presName="node" presStyleLbl="node1" presStyleIdx="5" presStyleCnt="8" custScaleX="1219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9F62CB-B2DA-41C9-B585-0D765B5AB4BB}" type="pres">
      <dgm:prSet presAssocID="{60E8C0BB-15C2-4344-A896-C1B12276F0EC}" presName="Name9" presStyleLbl="parChTrans1D2" presStyleIdx="6" presStyleCnt="8"/>
      <dgm:spPr/>
      <dgm:t>
        <a:bodyPr/>
        <a:lstStyle/>
        <a:p>
          <a:endParaRPr lang="en-US"/>
        </a:p>
      </dgm:t>
    </dgm:pt>
    <dgm:pt modelId="{A252F9E6-67A1-4EED-865A-6A91BBB74C0B}" type="pres">
      <dgm:prSet presAssocID="{60E8C0BB-15C2-4344-A896-C1B12276F0EC}" presName="connTx" presStyleLbl="parChTrans1D2" presStyleIdx="6" presStyleCnt="8"/>
      <dgm:spPr/>
      <dgm:t>
        <a:bodyPr/>
        <a:lstStyle/>
        <a:p>
          <a:endParaRPr lang="en-US"/>
        </a:p>
      </dgm:t>
    </dgm:pt>
    <dgm:pt modelId="{E4169737-DB10-46AA-B38B-0385C10A27FC}" type="pres">
      <dgm:prSet presAssocID="{84125687-AD01-46F3-82FA-9F33465A19F0}" presName="node" presStyleLbl="node1" presStyleIdx="6" presStyleCnt="8" custScaleX="132294" custScaleY="1232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4D5E4B-2A16-46B0-9F81-789C307605E3}" type="pres">
      <dgm:prSet presAssocID="{59353A3D-308C-4841-9B8C-6D464BF8559E}" presName="Name9" presStyleLbl="parChTrans1D2" presStyleIdx="7" presStyleCnt="8"/>
      <dgm:spPr/>
      <dgm:t>
        <a:bodyPr/>
        <a:lstStyle/>
        <a:p>
          <a:endParaRPr lang="en-US"/>
        </a:p>
      </dgm:t>
    </dgm:pt>
    <dgm:pt modelId="{FB8AC787-5382-405A-BCC3-1BE3BE13D89A}" type="pres">
      <dgm:prSet presAssocID="{59353A3D-308C-4841-9B8C-6D464BF8559E}" presName="connTx" presStyleLbl="parChTrans1D2" presStyleIdx="7" presStyleCnt="8"/>
      <dgm:spPr/>
      <dgm:t>
        <a:bodyPr/>
        <a:lstStyle/>
        <a:p>
          <a:endParaRPr lang="en-US"/>
        </a:p>
      </dgm:t>
    </dgm:pt>
    <dgm:pt modelId="{B5506214-3FC2-4F67-9D93-429C2232D7C7}" type="pres">
      <dgm:prSet presAssocID="{6EFA08C9-8C47-4508-B250-D1C0EA72992C}" presName="node" presStyleLbl="node1" presStyleIdx="7" presStyleCnt="8" custScaleX="111893" custScaleY="943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39CD926-A2C0-43A1-8EA1-734F58B2712E}" type="presOf" srcId="{63177148-A7E0-48FD-ABDA-391587D3C5D1}" destId="{20C23E3C-88EC-474B-96C2-5A9CD487DB95}" srcOrd="0" destOrd="0" presId="urn:microsoft.com/office/officeart/2005/8/layout/radial1"/>
    <dgm:cxn modelId="{B8EBAA3B-A1A9-4FED-AC09-BD36A3BE60C5}" type="presOf" srcId="{BA004029-F20A-41CD-B667-102C4290E0FF}" destId="{7FDB31F5-682F-4636-B2DD-3FAF6A6792BD}" srcOrd="1" destOrd="0" presId="urn:microsoft.com/office/officeart/2005/8/layout/radial1"/>
    <dgm:cxn modelId="{C564B985-CFA4-4FF6-92E2-3E4B60ABEBFF}" type="presOf" srcId="{89E45C3F-3D99-4615-BEA6-426D5829694F}" destId="{F9910372-9B2C-4EFB-986F-6015F98E008A}" srcOrd="0" destOrd="0" presId="urn:microsoft.com/office/officeart/2005/8/layout/radial1"/>
    <dgm:cxn modelId="{100CC863-7121-4E5A-84DA-8385B177448D}" type="presOf" srcId="{C676818E-4815-446E-9981-0CE080EA34A9}" destId="{2791B20C-44D8-4000-BFC6-1436EDAC59C1}" srcOrd="0" destOrd="0" presId="urn:microsoft.com/office/officeart/2005/8/layout/radial1"/>
    <dgm:cxn modelId="{700F315D-6CCC-454F-AAAF-5A357B51B42D}" srcId="{B29A43C9-F633-4C76-BD36-09FD449ABAC3}" destId="{89E45C3F-3D99-4615-BEA6-426D5829694F}" srcOrd="1" destOrd="0" parTransId="{7AACA229-F4E9-4447-A071-0431FED35C9B}" sibTransId="{EBD9633A-15FE-4FBF-BD32-02115787CADE}"/>
    <dgm:cxn modelId="{F564A467-A93C-4D98-AF14-A45F7F06F77F}" type="presOf" srcId="{9703223E-88E3-49E0-A267-495B43A06B64}" destId="{B8E49E09-F931-432A-8560-BD258F6ACF9A}" srcOrd="0" destOrd="0" presId="urn:microsoft.com/office/officeart/2005/8/layout/radial1"/>
    <dgm:cxn modelId="{B9152CF8-8310-488F-B825-2B11853D5F4C}" type="presOf" srcId="{65DA3CB3-9241-4064-8BD6-BFD1D86C2961}" destId="{7E6CB055-34A1-4900-ADF8-C6D303EAECDE}" srcOrd="0" destOrd="0" presId="urn:microsoft.com/office/officeart/2005/8/layout/radial1"/>
    <dgm:cxn modelId="{5201FFBF-BF4C-4D93-B705-7F30E685E915}" type="presOf" srcId="{549725EE-029C-48D1-B382-01826B4FE05E}" destId="{2ACEE898-B0F3-4A46-A3B5-1727F9AD2C74}" srcOrd="1" destOrd="0" presId="urn:microsoft.com/office/officeart/2005/8/layout/radial1"/>
    <dgm:cxn modelId="{EFE0EF36-CAE2-4D45-9692-7DB718CE0A7B}" srcId="{B29A43C9-F633-4C76-BD36-09FD449ABAC3}" destId="{84125687-AD01-46F3-82FA-9F33465A19F0}" srcOrd="6" destOrd="0" parTransId="{60E8C0BB-15C2-4344-A896-C1B12276F0EC}" sibTransId="{6C679DC5-B79E-40F2-BB1C-8825CB2AC6B7}"/>
    <dgm:cxn modelId="{A58267FD-B349-4B30-8CCB-D99CE8D936AF}" type="presOf" srcId="{7AACA229-F4E9-4447-A071-0431FED35C9B}" destId="{FED19F3E-5BFF-43A1-BAD2-F83ED0A0CE43}" srcOrd="1" destOrd="0" presId="urn:microsoft.com/office/officeart/2005/8/layout/radial1"/>
    <dgm:cxn modelId="{46C38A14-0D85-4DAB-9957-D6A448F87B6B}" type="presOf" srcId="{84125687-AD01-46F3-82FA-9F33465A19F0}" destId="{E4169737-DB10-46AA-B38B-0385C10A27FC}" srcOrd="0" destOrd="0" presId="urn:microsoft.com/office/officeart/2005/8/layout/radial1"/>
    <dgm:cxn modelId="{1D6D4B6F-DADB-459A-9B22-42B95E577DFC}" type="presOf" srcId="{3BF4F6FF-23B7-4389-856E-4AFF347AF21A}" destId="{C6FD04BB-E7BE-4B13-9438-AECFC67B06AE}" srcOrd="1" destOrd="0" presId="urn:microsoft.com/office/officeart/2005/8/layout/radial1"/>
    <dgm:cxn modelId="{5FAE03B2-8123-4DBC-9251-376AC5E7AB59}" type="presOf" srcId="{B29A43C9-F633-4C76-BD36-09FD449ABAC3}" destId="{B5B31C3E-6253-4509-90B3-656A185BE7E4}" srcOrd="0" destOrd="0" presId="urn:microsoft.com/office/officeart/2005/8/layout/radial1"/>
    <dgm:cxn modelId="{ACD2D0D5-813E-4D29-9003-79BBEFFA6807}" type="presOf" srcId="{59353A3D-308C-4841-9B8C-6D464BF8559E}" destId="{3B4D5E4B-2A16-46B0-9F81-789C307605E3}" srcOrd="0" destOrd="0" presId="urn:microsoft.com/office/officeart/2005/8/layout/radial1"/>
    <dgm:cxn modelId="{5B6314C1-2B17-4268-B190-049CDA01164B}" srcId="{B29A43C9-F633-4C76-BD36-09FD449ABAC3}" destId="{63177148-A7E0-48FD-ABDA-391587D3C5D1}" srcOrd="2" destOrd="0" parTransId="{FED70D2F-46DF-48A5-A2DD-D4B28CB4DBB9}" sibTransId="{428FDB4B-2B8D-4377-BEF3-44479D6FC15F}"/>
    <dgm:cxn modelId="{C3BD4825-489B-4982-B8FF-C648273B4483}" type="presOf" srcId="{60E8C0BB-15C2-4344-A896-C1B12276F0EC}" destId="{0F9F62CB-B2DA-41C9-B585-0D765B5AB4BB}" srcOrd="0" destOrd="0" presId="urn:microsoft.com/office/officeart/2005/8/layout/radial1"/>
    <dgm:cxn modelId="{F9D98794-20EF-4580-9D63-B32654B46190}" srcId="{B29A43C9-F633-4C76-BD36-09FD449ABAC3}" destId="{B05C00FE-FE8A-424B-8CBF-0B525257A94B}" srcOrd="3" destOrd="0" parTransId="{BA004029-F20A-41CD-B667-102C4290E0FF}" sibTransId="{E2E7497D-47FA-406A-BAE8-A00F91572EA9}"/>
    <dgm:cxn modelId="{FFDF65FC-905F-4356-8579-AB259DF8B7CA}" type="presOf" srcId="{3BF4F6FF-23B7-4389-856E-4AFF347AF21A}" destId="{2867E88B-F1EF-4676-B130-14E6DBA42357}" srcOrd="0" destOrd="0" presId="urn:microsoft.com/office/officeart/2005/8/layout/radial1"/>
    <dgm:cxn modelId="{938C8E69-89F1-4803-BCCE-589834B11B66}" type="presOf" srcId="{24964B4C-0B3A-4AE2-B9D4-CC237024A343}" destId="{84A040D6-2098-4265-A4DA-9630502276A3}" srcOrd="0" destOrd="0" presId="urn:microsoft.com/office/officeart/2005/8/layout/radial1"/>
    <dgm:cxn modelId="{33D57BEE-2110-45C5-828D-0347F91765D7}" srcId="{B29A43C9-F633-4C76-BD36-09FD449ABAC3}" destId="{24964B4C-0B3A-4AE2-B9D4-CC237024A343}" srcOrd="0" destOrd="0" parTransId="{B2DDC83A-4CC5-4E4A-AAA6-9B9D34FF6155}" sibTransId="{4AD24C7D-0163-4705-8567-54B4565B1C59}"/>
    <dgm:cxn modelId="{E8394FC8-379D-45CA-9240-9C94B27FD237}" type="presOf" srcId="{BA004029-F20A-41CD-B667-102C4290E0FF}" destId="{E4531719-7BF0-4E82-B656-8A89A8895CCF}" srcOrd="0" destOrd="0" presId="urn:microsoft.com/office/officeart/2005/8/layout/radial1"/>
    <dgm:cxn modelId="{64022C9B-493C-49E5-A659-77A594D1DB8B}" type="presOf" srcId="{B2DDC83A-4CC5-4E4A-AAA6-9B9D34FF6155}" destId="{F1CC615B-4625-405A-A4E0-23F631A6EC6F}" srcOrd="0" destOrd="0" presId="urn:microsoft.com/office/officeart/2005/8/layout/radial1"/>
    <dgm:cxn modelId="{B28FE7E7-2288-4A3B-9247-B29F5E1B4937}" type="presOf" srcId="{59353A3D-308C-4841-9B8C-6D464BF8559E}" destId="{FB8AC787-5382-405A-BCC3-1BE3BE13D89A}" srcOrd="1" destOrd="0" presId="urn:microsoft.com/office/officeart/2005/8/layout/radial1"/>
    <dgm:cxn modelId="{D79F4A20-626D-4566-B20D-019BC151A6E3}" type="presOf" srcId="{FED70D2F-46DF-48A5-A2DD-D4B28CB4DBB9}" destId="{E08B4453-1164-4E62-AB75-16D54B851601}" srcOrd="1" destOrd="0" presId="urn:microsoft.com/office/officeart/2005/8/layout/radial1"/>
    <dgm:cxn modelId="{857E8BF8-D62C-47CD-9C69-2ABEAA716D61}" type="presOf" srcId="{B05C00FE-FE8A-424B-8CBF-0B525257A94B}" destId="{61DB7FFD-C850-4EA1-B137-B37393932E97}" srcOrd="0" destOrd="0" presId="urn:microsoft.com/office/officeart/2005/8/layout/radial1"/>
    <dgm:cxn modelId="{C98E542B-3AE1-4610-A2BA-3413C64175C2}" type="presOf" srcId="{7AACA229-F4E9-4447-A071-0431FED35C9B}" destId="{D1F0418A-50A1-4512-8940-BABC3308C12A}" srcOrd="0" destOrd="0" presId="urn:microsoft.com/office/officeart/2005/8/layout/radial1"/>
    <dgm:cxn modelId="{1FC94286-0D91-4F45-A3EA-BFF72A925843}" srcId="{9703223E-88E3-49E0-A267-495B43A06B64}" destId="{B29A43C9-F633-4C76-BD36-09FD449ABAC3}" srcOrd="0" destOrd="0" parTransId="{335303CB-97B5-453C-A801-1456C5683942}" sibTransId="{6F08617C-075B-4DA9-BED1-A6E6C2DFD67A}"/>
    <dgm:cxn modelId="{19A4F11D-41C8-4D59-A3B0-0563ABBD4FDC}" srcId="{B29A43C9-F633-4C76-BD36-09FD449ABAC3}" destId="{C676818E-4815-446E-9981-0CE080EA34A9}" srcOrd="5" destOrd="0" parTransId="{3BF4F6FF-23B7-4389-856E-4AFF347AF21A}" sibTransId="{3D9ECB75-6EE4-4E5D-97B0-3EE4F14601BC}"/>
    <dgm:cxn modelId="{9BDFFC04-F22F-4F82-86E6-620BC3DC2D44}" srcId="{B29A43C9-F633-4C76-BD36-09FD449ABAC3}" destId="{65DA3CB3-9241-4064-8BD6-BFD1D86C2961}" srcOrd="4" destOrd="0" parTransId="{549725EE-029C-48D1-B382-01826B4FE05E}" sibTransId="{E2760AC6-A246-4F8D-92FA-660BD7B0543C}"/>
    <dgm:cxn modelId="{B91F86DF-9E13-4DFA-A80A-8ABE9311F357}" type="presOf" srcId="{B2DDC83A-4CC5-4E4A-AAA6-9B9D34FF6155}" destId="{39935820-989D-4DFC-ABD3-3E207722E2BD}" srcOrd="1" destOrd="0" presId="urn:microsoft.com/office/officeart/2005/8/layout/radial1"/>
    <dgm:cxn modelId="{1D563758-4DE7-4A7D-BC4D-3B3EAF560CED}" type="presOf" srcId="{60E8C0BB-15C2-4344-A896-C1B12276F0EC}" destId="{A252F9E6-67A1-4EED-865A-6A91BBB74C0B}" srcOrd="1" destOrd="0" presId="urn:microsoft.com/office/officeart/2005/8/layout/radial1"/>
    <dgm:cxn modelId="{1650839C-0605-4494-A90E-195062081979}" type="presOf" srcId="{FED70D2F-46DF-48A5-A2DD-D4B28CB4DBB9}" destId="{3B23981C-755F-41DA-A695-277F8650AA9E}" srcOrd="0" destOrd="0" presId="urn:microsoft.com/office/officeart/2005/8/layout/radial1"/>
    <dgm:cxn modelId="{A2EAA1E1-7B8E-4823-B00B-6E4279BBBA85}" srcId="{B29A43C9-F633-4C76-BD36-09FD449ABAC3}" destId="{6EFA08C9-8C47-4508-B250-D1C0EA72992C}" srcOrd="7" destOrd="0" parTransId="{59353A3D-308C-4841-9B8C-6D464BF8559E}" sibTransId="{0E34FF64-FC3C-4A37-B1F9-C414224A0A76}"/>
    <dgm:cxn modelId="{D4BF8624-1B06-4028-82F1-6357747661D0}" type="presOf" srcId="{549725EE-029C-48D1-B382-01826B4FE05E}" destId="{377F1C1D-4DD8-46F2-8555-DA6F50E8B2F6}" srcOrd="0" destOrd="0" presId="urn:microsoft.com/office/officeart/2005/8/layout/radial1"/>
    <dgm:cxn modelId="{C0EF55FC-CA92-4F55-ABB5-4371BEAE5429}" type="presOf" srcId="{6EFA08C9-8C47-4508-B250-D1C0EA72992C}" destId="{B5506214-3FC2-4F67-9D93-429C2232D7C7}" srcOrd="0" destOrd="0" presId="urn:microsoft.com/office/officeart/2005/8/layout/radial1"/>
    <dgm:cxn modelId="{EB395840-8A78-4C1C-9876-3FE00525D693}" type="presParOf" srcId="{B8E49E09-F931-432A-8560-BD258F6ACF9A}" destId="{B5B31C3E-6253-4509-90B3-656A185BE7E4}" srcOrd="0" destOrd="0" presId="urn:microsoft.com/office/officeart/2005/8/layout/radial1"/>
    <dgm:cxn modelId="{6E197B87-3079-4FE8-81D0-86FB6C63346D}" type="presParOf" srcId="{B8E49E09-F931-432A-8560-BD258F6ACF9A}" destId="{F1CC615B-4625-405A-A4E0-23F631A6EC6F}" srcOrd="1" destOrd="0" presId="urn:microsoft.com/office/officeart/2005/8/layout/radial1"/>
    <dgm:cxn modelId="{6CBF1C9C-77FF-49DE-89C8-AEEA5ECFA47F}" type="presParOf" srcId="{F1CC615B-4625-405A-A4E0-23F631A6EC6F}" destId="{39935820-989D-4DFC-ABD3-3E207722E2BD}" srcOrd="0" destOrd="0" presId="urn:microsoft.com/office/officeart/2005/8/layout/radial1"/>
    <dgm:cxn modelId="{D44C0347-6E79-47E4-8B5E-C695291C0D4B}" type="presParOf" srcId="{B8E49E09-F931-432A-8560-BD258F6ACF9A}" destId="{84A040D6-2098-4265-A4DA-9630502276A3}" srcOrd="2" destOrd="0" presId="urn:microsoft.com/office/officeart/2005/8/layout/radial1"/>
    <dgm:cxn modelId="{F2077979-0BA3-4CA2-9B7B-260500D69FDD}" type="presParOf" srcId="{B8E49E09-F931-432A-8560-BD258F6ACF9A}" destId="{D1F0418A-50A1-4512-8940-BABC3308C12A}" srcOrd="3" destOrd="0" presId="urn:microsoft.com/office/officeart/2005/8/layout/radial1"/>
    <dgm:cxn modelId="{341CEE74-E230-4D8D-925D-295F19105E50}" type="presParOf" srcId="{D1F0418A-50A1-4512-8940-BABC3308C12A}" destId="{FED19F3E-5BFF-43A1-BAD2-F83ED0A0CE43}" srcOrd="0" destOrd="0" presId="urn:microsoft.com/office/officeart/2005/8/layout/radial1"/>
    <dgm:cxn modelId="{1F9E5692-A60B-4B8B-8E02-2B98E4D42B33}" type="presParOf" srcId="{B8E49E09-F931-432A-8560-BD258F6ACF9A}" destId="{F9910372-9B2C-4EFB-986F-6015F98E008A}" srcOrd="4" destOrd="0" presId="urn:microsoft.com/office/officeart/2005/8/layout/radial1"/>
    <dgm:cxn modelId="{F0EF53A4-FBEC-4EDF-9C56-F13163C96F00}" type="presParOf" srcId="{B8E49E09-F931-432A-8560-BD258F6ACF9A}" destId="{3B23981C-755F-41DA-A695-277F8650AA9E}" srcOrd="5" destOrd="0" presId="urn:microsoft.com/office/officeart/2005/8/layout/radial1"/>
    <dgm:cxn modelId="{DF854068-BC13-405F-ACCF-997DFF1CC002}" type="presParOf" srcId="{3B23981C-755F-41DA-A695-277F8650AA9E}" destId="{E08B4453-1164-4E62-AB75-16D54B851601}" srcOrd="0" destOrd="0" presId="urn:microsoft.com/office/officeart/2005/8/layout/radial1"/>
    <dgm:cxn modelId="{930C2819-27C3-4C23-A22C-F55976E72B10}" type="presParOf" srcId="{B8E49E09-F931-432A-8560-BD258F6ACF9A}" destId="{20C23E3C-88EC-474B-96C2-5A9CD487DB95}" srcOrd="6" destOrd="0" presId="urn:microsoft.com/office/officeart/2005/8/layout/radial1"/>
    <dgm:cxn modelId="{09DAB60F-CE09-46F3-A24A-317E177AE0EA}" type="presParOf" srcId="{B8E49E09-F931-432A-8560-BD258F6ACF9A}" destId="{E4531719-7BF0-4E82-B656-8A89A8895CCF}" srcOrd="7" destOrd="0" presId="urn:microsoft.com/office/officeart/2005/8/layout/radial1"/>
    <dgm:cxn modelId="{26BFEC92-83D3-452A-8246-D61992828628}" type="presParOf" srcId="{E4531719-7BF0-4E82-B656-8A89A8895CCF}" destId="{7FDB31F5-682F-4636-B2DD-3FAF6A6792BD}" srcOrd="0" destOrd="0" presId="urn:microsoft.com/office/officeart/2005/8/layout/radial1"/>
    <dgm:cxn modelId="{BAC0C03A-CA38-44CF-A619-7C475D459285}" type="presParOf" srcId="{B8E49E09-F931-432A-8560-BD258F6ACF9A}" destId="{61DB7FFD-C850-4EA1-B137-B37393932E97}" srcOrd="8" destOrd="0" presId="urn:microsoft.com/office/officeart/2005/8/layout/radial1"/>
    <dgm:cxn modelId="{0D16C185-DC2D-46CE-BA7C-B98F561962F3}" type="presParOf" srcId="{B8E49E09-F931-432A-8560-BD258F6ACF9A}" destId="{377F1C1D-4DD8-46F2-8555-DA6F50E8B2F6}" srcOrd="9" destOrd="0" presId="urn:microsoft.com/office/officeart/2005/8/layout/radial1"/>
    <dgm:cxn modelId="{11E24B2B-D5BF-49EB-B1FC-7980B6163A73}" type="presParOf" srcId="{377F1C1D-4DD8-46F2-8555-DA6F50E8B2F6}" destId="{2ACEE898-B0F3-4A46-A3B5-1727F9AD2C74}" srcOrd="0" destOrd="0" presId="urn:microsoft.com/office/officeart/2005/8/layout/radial1"/>
    <dgm:cxn modelId="{3B12A51E-8668-4AD4-8AF2-4F61ECC2DCDF}" type="presParOf" srcId="{B8E49E09-F931-432A-8560-BD258F6ACF9A}" destId="{7E6CB055-34A1-4900-ADF8-C6D303EAECDE}" srcOrd="10" destOrd="0" presId="urn:microsoft.com/office/officeart/2005/8/layout/radial1"/>
    <dgm:cxn modelId="{69F152A8-550C-4D07-98B8-E957476EA873}" type="presParOf" srcId="{B8E49E09-F931-432A-8560-BD258F6ACF9A}" destId="{2867E88B-F1EF-4676-B130-14E6DBA42357}" srcOrd="11" destOrd="0" presId="urn:microsoft.com/office/officeart/2005/8/layout/radial1"/>
    <dgm:cxn modelId="{FB65890D-629F-42B4-A2B1-1A69563E012C}" type="presParOf" srcId="{2867E88B-F1EF-4676-B130-14E6DBA42357}" destId="{C6FD04BB-E7BE-4B13-9438-AECFC67B06AE}" srcOrd="0" destOrd="0" presId="urn:microsoft.com/office/officeart/2005/8/layout/radial1"/>
    <dgm:cxn modelId="{0A841341-26A3-4CB7-A284-A806644E41C8}" type="presParOf" srcId="{B8E49E09-F931-432A-8560-BD258F6ACF9A}" destId="{2791B20C-44D8-4000-BFC6-1436EDAC59C1}" srcOrd="12" destOrd="0" presId="urn:microsoft.com/office/officeart/2005/8/layout/radial1"/>
    <dgm:cxn modelId="{3E7F3924-0346-4220-A0A2-6C52A1A0422F}" type="presParOf" srcId="{B8E49E09-F931-432A-8560-BD258F6ACF9A}" destId="{0F9F62CB-B2DA-41C9-B585-0D765B5AB4BB}" srcOrd="13" destOrd="0" presId="urn:microsoft.com/office/officeart/2005/8/layout/radial1"/>
    <dgm:cxn modelId="{4B0FCBB7-458E-4F97-8201-589EF53C30BF}" type="presParOf" srcId="{0F9F62CB-B2DA-41C9-B585-0D765B5AB4BB}" destId="{A252F9E6-67A1-4EED-865A-6A91BBB74C0B}" srcOrd="0" destOrd="0" presId="urn:microsoft.com/office/officeart/2005/8/layout/radial1"/>
    <dgm:cxn modelId="{8AF762FB-10D6-4278-9B5A-44FE4F1661B1}" type="presParOf" srcId="{B8E49E09-F931-432A-8560-BD258F6ACF9A}" destId="{E4169737-DB10-46AA-B38B-0385C10A27FC}" srcOrd="14" destOrd="0" presId="urn:microsoft.com/office/officeart/2005/8/layout/radial1"/>
    <dgm:cxn modelId="{495E21C7-35CA-43E3-98B9-0D400B0A21EF}" type="presParOf" srcId="{B8E49E09-F931-432A-8560-BD258F6ACF9A}" destId="{3B4D5E4B-2A16-46B0-9F81-789C307605E3}" srcOrd="15" destOrd="0" presId="urn:microsoft.com/office/officeart/2005/8/layout/radial1"/>
    <dgm:cxn modelId="{822E7D70-8145-4AEA-91A7-8D5C5CABEA1F}" type="presParOf" srcId="{3B4D5E4B-2A16-46B0-9F81-789C307605E3}" destId="{FB8AC787-5382-405A-BCC3-1BE3BE13D89A}" srcOrd="0" destOrd="0" presId="urn:microsoft.com/office/officeart/2005/8/layout/radial1"/>
    <dgm:cxn modelId="{DEF7B572-26B9-4248-9D45-B4B649F369F2}" type="presParOf" srcId="{B8E49E09-F931-432A-8560-BD258F6ACF9A}" destId="{B5506214-3FC2-4F67-9D93-429C2232D7C7}" srcOrd="1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B31C3E-6253-4509-90B3-656A185BE7E4}">
      <dsp:nvSpPr>
        <dsp:cNvPr id="0" name=""/>
        <dsp:cNvSpPr/>
      </dsp:nvSpPr>
      <dsp:spPr>
        <a:xfrm>
          <a:off x="3348551" y="2003520"/>
          <a:ext cx="1712909" cy="151773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SB350 Integrated Resource Planning</a:t>
          </a:r>
        </a:p>
      </dsp:txBody>
      <dsp:txXfrm>
        <a:off x="3599401" y="2225787"/>
        <a:ext cx="1211209" cy="1073200"/>
      </dsp:txXfrm>
    </dsp:sp>
    <dsp:sp modelId="{F1CC615B-4625-405A-A4E0-23F631A6EC6F}">
      <dsp:nvSpPr>
        <dsp:cNvPr id="0" name=""/>
        <dsp:cNvSpPr/>
      </dsp:nvSpPr>
      <dsp:spPr>
        <a:xfrm rot="16200000">
          <a:off x="3877280" y="1662452"/>
          <a:ext cx="655451" cy="26684"/>
        </a:xfrm>
        <a:custGeom>
          <a:avLst/>
          <a:gdLst/>
          <a:ahLst/>
          <a:cxnLst/>
          <a:rect l="0" t="0" r="0" b="0"/>
          <a:pathLst>
            <a:path>
              <a:moveTo>
                <a:pt x="0" y="13342"/>
              </a:moveTo>
              <a:lnTo>
                <a:pt x="655451" y="133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188619" y="1659408"/>
        <a:ext cx="32772" cy="32772"/>
      </dsp:txXfrm>
    </dsp:sp>
    <dsp:sp modelId="{84A040D6-2098-4265-A4DA-9630502276A3}">
      <dsp:nvSpPr>
        <dsp:cNvPr id="0" name=""/>
        <dsp:cNvSpPr/>
      </dsp:nvSpPr>
      <dsp:spPr>
        <a:xfrm>
          <a:off x="3464928" y="-10789"/>
          <a:ext cx="1480155" cy="135885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 eaLnBrk="1" latinLnBrk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GHG Reductions </a:t>
          </a:r>
          <a:r>
            <a:rPr lang="en-US" altLang="en-US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(Cap-and-Trade, MRR, Scoping Plan)</a:t>
          </a:r>
        </a:p>
      </dsp:txBody>
      <dsp:txXfrm>
        <a:off x="3681692" y="188211"/>
        <a:ext cx="1046627" cy="960859"/>
      </dsp:txXfrm>
    </dsp:sp>
    <dsp:sp modelId="{D1F0418A-50A1-4512-8940-BABC3308C12A}">
      <dsp:nvSpPr>
        <dsp:cNvPr id="0" name=""/>
        <dsp:cNvSpPr/>
      </dsp:nvSpPr>
      <dsp:spPr>
        <a:xfrm rot="18900000">
          <a:off x="4674159" y="1942469"/>
          <a:ext cx="674845" cy="26684"/>
        </a:xfrm>
        <a:custGeom>
          <a:avLst/>
          <a:gdLst/>
          <a:ahLst/>
          <a:cxnLst/>
          <a:rect l="0" t="0" r="0" b="0"/>
          <a:pathLst>
            <a:path>
              <a:moveTo>
                <a:pt x="0" y="13342"/>
              </a:moveTo>
              <a:lnTo>
                <a:pt x="674845" y="133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994711" y="1938940"/>
        <a:ext cx="33742" cy="33742"/>
      </dsp:txXfrm>
    </dsp:sp>
    <dsp:sp modelId="{F9910372-9B2C-4EFB-986F-6015F98E008A}">
      <dsp:nvSpPr>
        <dsp:cNvPr id="0" name=""/>
        <dsp:cNvSpPr/>
      </dsp:nvSpPr>
      <dsp:spPr>
        <a:xfrm>
          <a:off x="5069855" y="666230"/>
          <a:ext cx="1231307" cy="123130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 eaLnBrk="1" latinLnBrk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Energy </a:t>
          </a:r>
        </a:p>
        <a:p>
          <a:pPr lvl="0" algn="ctr" defTabSz="622300" rtl="0" eaLnBrk="1" latinLnBrk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Efficiency</a:t>
          </a:r>
        </a:p>
        <a:p>
          <a:pPr lvl="0" algn="ctr" defTabSz="622300" rtl="0" eaLnBrk="1" latinLnBrk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(SB1037 Report)</a:t>
          </a:r>
        </a:p>
      </dsp:txBody>
      <dsp:txXfrm>
        <a:off x="5250176" y="846551"/>
        <a:ext cx="870665" cy="870665"/>
      </dsp:txXfrm>
    </dsp:sp>
    <dsp:sp modelId="{3B23981C-755F-41DA-A695-277F8650AA9E}">
      <dsp:nvSpPr>
        <dsp:cNvPr id="0" name=""/>
        <dsp:cNvSpPr/>
      </dsp:nvSpPr>
      <dsp:spPr>
        <a:xfrm>
          <a:off x="5061460" y="2749045"/>
          <a:ext cx="527031" cy="26684"/>
        </a:xfrm>
        <a:custGeom>
          <a:avLst/>
          <a:gdLst/>
          <a:ahLst/>
          <a:cxnLst/>
          <a:rect l="0" t="0" r="0" b="0"/>
          <a:pathLst>
            <a:path>
              <a:moveTo>
                <a:pt x="0" y="13342"/>
              </a:moveTo>
              <a:lnTo>
                <a:pt x="527031" y="133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311800" y="2749212"/>
        <a:ext cx="26351" cy="26351"/>
      </dsp:txXfrm>
    </dsp:sp>
    <dsp:sp modelId="{20C23E3C-88EC-474B-96C2-5A9CD487DB95}">
      <dsp:nvSpPr>
        <dsp:cNvPr id="0" name=""/>
        <dsp:cNvSpPr/>
      </dsp:nvSpPr>
      <dsp:spPr>
        <a:xfrm>
          <a:off x="5588492" y="2051024"/>
          <a:ext cx="1420523" cy="142272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 eaLnBrk="1" latinLnBrk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50% RPS by 2030</a:t>
          </a:r>
        </a:p>
        <a:p>
          <a:pPr lvl="0" algn="ctr" defTabSz="622300" rtl="0" eaLnBrk="1" latinLnBrk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(RPS Program)</a:t>
          </a:r>
        </a:p>
      </dsp:txBody>
      <dsp:txXfrm>
        <a:off x="5796523" y="2259378"/>
        <a:ext cx="1004461" cy="1006019"/>
      </dsp:txXfrm>
    </dsp:sp>
    <dsp:sp modelId="{E4531719-7BF0-4E82-B656-8A89A8895CCF}">
      <dsp:nvSpPr>
        <dsp:cNvPr id="0" name=""/>
        <dsp:cNvSpPr/>
      </dsp:nvSpPr>
      <dsp:spPr>
        <a:xfrm rot="2700000">
          <a:off x="4690254" y="3516764"/>
          <a:ext cx="564940" cy="26684"/>
        </a:xfrm>
        <a:custGeom>
          <a:avLst/>
          <a:gdLst/>
          <a:ahLst/>
          <a:cxnLst/>
          <a:rect l="0" t="0" r="0" b="0"/>
          <a:pathLst>
            <a:path>
              <a:moveTo>
                <a:pt x="0" y="13342"/>
              </a:moveTo>
              <a:lnTo>
                <a:pt x="564940" y="133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958601" y="3515983"/>
        <a:ext cx="28247" cy="28247"/>
      </dsp:txXfrm>
    </dsp:sp>
    <dsp:sp modelId="{61DB7FFD-C850-4EA1-B137-B37393932E97}">
      <dsp:nvSpPr>
        <dsp:cNvPr id="0" name=""/>
        <dsp:cNvSpPr/>
      </dsp:nvSpPr>
      <dsp:spPr>
        <a:xfrm>
          <a:off x="4920343" y="3551364"/>
          <a:ext cx="1530331" cy="138305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 eaLnBrk="1" latinLnBrk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Energy Storage (Storage Assessment)</a:t>
          </a:r>
        </a:p>
      </dsp:txBody>
      <dsp:txXfrm>
        <a:off x="5144455" y="3753908"/>
        <a:ext cx="1082107" cy="977966"/>
      </dsp:txXfrm>
    </dsp:sp>
    <dsp:sp modelId="{377F1C1D-4DD8-46F2-8555-DA6F50E8B2F6}">
      <dsp:nvSpPr>
        <dsp:cNvPr id="0" name=""/>
        <dsp:cNvSpPr/>
      </dsp:nvSpPr>
      <dsp:spPr>
        <a:xfrm rot="5400000">
          <a:off x="3845392" y="3867526"/>
          <a:ext cx="719226" cy="26684"/>
        </a:xfrm>
        <a:custGeom>
          <a:avLst/>
          <a:gdLst/>
          <a:ahLst/>
          <a:cxnLst/>
          <a:rect l="0" t="0" r="0" b="0"/>
          <a:pathLst>
            <a:path>
              <a:moveTo>
                <a:pt x="0" y="13342"/>
              </a:moveTo>
              <a:lnTo>
                <a:pt x="719226" y="133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187025" y="3862887"/>
        <a:ext cx="35961" cy="35961"/>
      </dsp:txXfrm>
    </dsp:sp>
    <dsp:sp modelId="{7E6CB055-34A1-4900-ADF8-C6D303EAECDE}">
      <dsp:nvSpPr>
        <dsp:cNvPr id="0" name=""/>
        <dsp:cNvSpPr/>
      </dsp:nvSpPr>
      <dsp:spPr>
        <a:xfrm>
          <a:off x="3589351" y="4240481"/>
          <a:ext cx="1231307" cy="123130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 eaLnBrk="1" latinLnBrk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en-US" sz="1400" kern="1200" baseline="0" dirty="0" smtClean="0">
              <a:latin typeface="Arial" panose="020B0604020202020204" pitchFamily="34" charset="0"/>
              <a:cs typeface="Arial" panose="020B0604020202020204" pitchFamily="34" charset="0"/>
            </a:rPr>
            <a:t>Resource Adequacy</a:t>
          </a:r>
        </a:p>
      </dsp:txBody>
      <dsp:txXfrm>
        <a:off x="3769672" y="4420802"/>
        <a:ext cx="870665" cy="870665"/>
      </dsp:txXfrm>
    </dsp:sp>
    <dsp:sp modelId="{2867E88B-F1EF-4676-B130-14E6DBA42357}">
      <dsp:nvSpPr>
        <dsp:cNvPr id="0" name=""/>
        <dsp:cNvSpPr/>
      </dsp:nvSpPr>
      <dsp:spPr>
        <a:xfrm rot="8100000">
          <a:off x="3110123" y="3535277"/>
          <a:ext cx="617301" cy="26684"/>
        </a:xfrm>
        <a:custGeom>
          <a:avLst/>
          <a:gdLst/>
          <a:ahLst/>
          <a:cxnLst/>
          <a:rect l="0" t="0" r="0" b="0"/>
          <a:pathLst>
            <a:path>
              <a:moveTo>
                <a:pt x="0" y="13342"/>
              </a:moveTo>
              <a:lnTo>
                <a:pt x="617301" y="133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3403341" y="3533186"/>
        <a:ext cx="30865" cy="30865"/>
      </dsp:txXfrm>
    </dsp:sp>
    <dsp:sp modelId="{2791B20C-44D8-4000-BFC6-1436EDAC59C1}">
      <dsp:nvSpPr>
        <dsp:cNvPr id="0" name=""/>
        <dsp:cNvSpPr/>
      </dsp:nvSpPr>
      <dsp:spPr>
        <a:xfrm>
          <a:off x="1973872" y="3627237"/>
          <a:ext cx="1501259" cy="123130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 eaLnBrk="1" latinLnBrk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Diversified Portfolio </a:t>
          </a:r>
          <a:r>
            <a:rPr lang="en-US" altLang="en-US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(SB1305 Reports, RPS Program)</a:t>
          </a:r>
        </a:p>
      </dsp:txBody>
      <dsp:txXfrm>
        <a:off x="2193726" y="3807558"/>
        <a:ext cx="1061551" cy="870665"/>
      </dsp:txXfrm>
    </dsp:sp>
    <dsp:sp modelId="{0F9F62CB-B2DA-41C9-B585-0D765B5AB4BB}">
      <dsp:nvSpPr>
        <dsp:cNvPr id="0" name=""/>
        <dsp:cNvSpPr/>
      </dsp:nvSpPr>
      <dsp:spPr>
        <a:xfrm rot="10800000">
          <a:off x="2925731" y="2749045"/>
          <a:ext cx="422820" cy="26684"/>
        </a:xfrm>
        <a:custGeom>
          <a:avLst/>
          <a:gdLst/>
          <a:ahLst/>
          <a:cxnLst/>
          <a:rect l="0" t="0" r="0" b="0"/>
          <a:pathLst>
            <a:path>
              <a:moveTo>
                <a:pt x="0" y="13342"/>
              </a:moveTo>
              <a:lnTo>
                <a:pt x="422820" y="133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3126570" y="2751817"/>
        <a:ext cx="21141" cy="21141"/>
      </dsp:txXfrm>
    </dsp:sp>
    <dsp:sp modelId="{E4169737-DB10-46AA-B38B-0385C10A27FC}">
      <dsp:nvSpPr>
        <dsp:cNvPr id="0" name=""/>
        <dsp:cNvSpPr/>
      </dsp:nvSpPr>
      <dsp:spPr>
        <a:xfrm>
          <a:off x="1296784" y="2003520"/>
          <a:ext cx="1628946" cy="151773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</a:pPr>
          <a:r>
            <a:rPr kumimoji="0" lang="en-US" altLang="en-US" sz="1400" b="0" i="0" u="none" strike="noStrike" kern="1200" cap="none" normalizeH="0" baseline="0" dirty="0" smtClean="0">
              <a:ln/>
              <a:effectLst/>
              <a:latin typeface="Arial" panose="020B0604020202020204" pitchFamily="34" charset="0"/>
              <a:cs typeface="Arial" panose="020B0604020202020204" pitchFamily="34" charset="0"/>
            </a:rPr>
            <a:t>Electrification </a:t>
          </a:r>
          <a:r>
            <a:rPr kumimoji="0" lang="en-US" altLang="en-US" sz="1200" b="0" i="0" u="none" strike="noStrike" kern="1200" cap="none" normalizeH="0" baseline="0" dirty="0" smtClean="0">
              <a:ln/>
              <a:effectLst/>
              <a:latin typeface="Arial" panose="020B0604020202020204" pitchFamily="34" charset="0"/>
              <a:cs typeface="Arial" panose="020B0604020202020204" pitchFamily="34" charset="0"/>
            </a:rPr>
            <a:t>(GHG Allowance Allocation)</a:t>
          </a:r>
        </a:p>
      </dsp:txBody>
      <dsp:txXfrm>
        <a:off x="1535338" y="2225787"/>
        <a:ext cx="1151838" cy="1073200"/>
      </dsp:txXfrm>
    </dsp:sp>
    <dsp:sp modelId="{3B4D5E4B-2A16-46B0-9F81-789C307605E3}">
      <dsp:nvSpPr>
        <dsp:cNvPr id="0" name=""/>
        <dsp:cNvSpPr/>
      </dsp:nvSpPr>
      <dsp:spPr>
        <a:xfrm rot="13500000">
          <a:off x="3071387" y="1946768"/>
          <a:ext cx="662683" cy="26684"/>
        </a:xfrm>
        <a:custGeom>
          <a:avLst/>
          <a:gdLst/>
          <a:ahLst/>
          <a:cxnLst/>
          <a:rect l="0" t="0" r="0" b="0"/>
          <a:pathLst>
            <a:path>
              <a:moveTo>
                <a:pt x="0" y="13342"/>
              </a:moveTo>
              <a:lnTo>
                <a:pt x="662683" y="133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3386162" y="1943544"/>
        <a:ext cx="33134" cy="33134"/>
      </dsp:txXfrm>
    </dsp:sp>
    <dsp:sp modelId="{B5506214-3FC2-4F67-9D93-429C2232D7C7}">
      <dsp:nvSpPr>
        <dsp:cNvPr id="0" name=""/>
        <dsp:cNvSpPr/>
      </dsp:nvSpPr>
      <dsp:spPr>
        <a:xfrm>
          <a:off x="2035628" y="701322"/>
          <a:ext cx="1377747" cy="116112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rtl="0" eaLnBrk="1" latinLnBrk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en-US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Grid Reliability </a:t>
          </a:r>
        </a:p>
        <a:p>
          <a:pPr lvl="0" algn="ctr" defTabSz="533400" rtl="0" eaLnBrk="1" latinLnBrk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en-US" altLang="en-US" sz="12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533400" rtl="0" eaLnBrk="1" latinLnBrk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en-US" sz="1200" kern="1200" dirty="0" smtClean="0">
              <a:latin typeface="Arial" panose="020B0604020202020204" pitchFamily="34" charset="0"/>
              <a:cs typeface="Arial" panose="020B0604020202020204" pitchFamily="34" charset="0"/>
            </a:rPr>
            <a:t>Just and Reasonable Rates</a:t>
          </a:r>
          <a:endParaRPr lang="en-US" altLang="en-US" sz="12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37394" y="871365"/>
        <a:ext cx="974215" cy="8210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F7E0FA-822A-4535-96C8-E4E24DAD4080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3A4153-2116-456E-BD98-4455442C54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863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3AABD-14E0-4C7D-84A5-2A58FFDC161C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81139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E58FB037-FEF2-4ABF-88FA-8A75FFBA42DE}" type="slidenum">
              <a:rPr lang="en-US">
                <a:solidFill>
                  <a:srgbClr val="131313"/>
                </a:solidFill>
                <a:latin typeface="Arial" charset="0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dirty="0">
              <a:solidFill>
                <a:srgbClr val="131313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E58FB037-FEF2-4ABF-88FA-8A75FFBA42DE}" type="slidenum">
              <a:rPr lang="en-US">
                <a:solidFill>
                  <a:srgbClr val="131313"/>
                </a:solidFill>
                <a:latin typeface="Arial" charset="0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dirty="0">
              <a:solidFill>
                <a:srgbClr val="131313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E58FB037-FEF2-4ABF-88FA-8A75FFBA42DE}" type="slidenum">
              <a:rPr lang="en-US">
                <a:solidFill>
                  <a:srgbClr val="131313"/>
                </a:solidFill>
                <a:latin typeface="Arial" charset="0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dirty="0">
              <a:solidFill>
                <a:srgbClr val="131313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E58FB037-FEF2-4ABF-88FA-8A75FFBA42DE}" type="slidenum">
              <a:rPr lang="en-US">
                <a:solidFill>
                  <a:srgbClr val="131313"/>
                </a:solidFill>
                <a:latin typeface="Arial" charset="0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dirty="0">
              <a:solidFill>
                <a:srgbClr val="131313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E58FB037-FEF2-4ABF-88FA-8A75FFBA42DE}" type="slidenum">
              <a:rPr lang="en-US">
                <a:solidFill>
                  <a:srgbClr val="131313"/>
                </a:solidFill>
                <a:latin typeface="Arial" charset="0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dirty="0">
              <a:solidFill>
                <a:srgbClr val="131313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E58FB037-FEF2-4ABF-88FA-8A75FFBA42DE}" type="slidenum">
              <a:rPr lang="en-US">
                <a:solidFill>
                  <a:srgbClr val="131313"/>
                </a:solidFill>
                <a:latin typeface="Arial" charset="0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dirty="0">
              <a:solidFill>
                <a:srgbClr val="131313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73F0-C0E7-41B7-9920-E247B3C92CF1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784E7-78A4-461C-96F6-3407A7779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016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73F0-C0E7-41B7-9920-E247B3C92CF1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784E7-78A4-461C-96F6-3407A7779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988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73F0-C0E7-41B7-9920-E247B3C92CF1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784E7-78A4-461C-96F6-3407A7779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313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73F0-C0E7-41B7-9920-E247B3C92CF1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784E7-78A4-461C-96F6-3407A7779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436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73F0-C0E7-41B7-9920-E247B3C92CF1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784E7-78A4-461C-96F6-3407A7779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9905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73F0-C0E7-41B7-9920-E247B3C92CF1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784E7-78A4-461C-96F6-3407A7779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97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73F0-C0E7-41B7-9920-E247B3C92CF1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784E7-78A4-461C-96F6-3407A7779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546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73F0-C0E7-41B7-9920-E247B3C92CF1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784E7-78A4-461C-96F6-3407A7779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022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73F0-C0E7-41B7-9920-E247B3C92CF1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784E7-78A4-461C-96F6-3407A7779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776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73F0-C0E7-41B7-9920-E247B3C92CF1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784E7-78A4-461C-96F6-3407A7779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361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473F0-C0E7-41B7-9920-E247B3C92CF1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784E7-78A4-461C-96F6-3407A7779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9734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295400"/>
            <a:ext cx="78486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981200"/>
            <a:ext cx="38481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981200"/>
            <a:ext cx="38481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40A4C2F-38E8-43E0-986A-93D5F9EAEFB9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4446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2473F0-C0E7-41B7-9920-E247B3C92CF1}" type="datetimeFigureOut">
              <a:rPr lang="en-US" smtClean="0"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7784E7-78A4-461C-96F6-3407A77796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498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jpeg"/><Relationship Id="rId3" Type="http://schemas.openxmlformats.org/officeDocument/2006/relationships/image" Target="../media/image5.jpe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3.png"/><Relationship Id="rId15" Type="http://schemas.openxmlformats.org/officeDocument/2006/relationships/image" Target="../media/image15.jpeg"/><Relationship Id="rId10" Type="http://schemas.openxmlformats.org/officeDocument/2006/relationships/image" Target="../media/image10.png"/><Relationship Id="rId4" Type="http://schemas.openxmlformats.org/officeDocument/2006/relationships/image" Target="../media/image2.jpeg"/><Relationship Id="rId9" Type="http://schemas.openxmlformats.org/officeDocument/2006/relationships/image" Target="../media/image9.png"/><Relationship Id="rId1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0668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/>
              <a:t>SB350 IRP Overview</a:t>
            </a:r>
            <a:endParaRPr lang="en-US" sz="3200" b="1" dirty="0"/>
          </a:p>
        </p:txBody>
      </p:sp>
      <p:sp>
        <p:nvSpPr>
          <p:cNvPr id="1284099" name="Rectangle 3"/>
          <p:cNvSpPr>
            <a:spLocks noChangeArrowheads="1"/>
          </p:cNvSpPr>
          <p:nvPr/>
        </p:nvSpPr>
        <p:spPr bwMode="auto">
          <a:xfrm>
            <a:off x="1371600" y="6096000"/>
            <a:ext cx="640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0"/>
              </a:spcBef>
              <a:buClr>
                <a:srgbClr val="838C1A"/>
              </a:buClr>
              <a:buSzPct val="75000"/>
              <a:buFont typeface="Wingdings" pitchFamily="2" charset="2"/>
              <a:buNone/>
            </a:pPr>
            <a:r>
              <a:rPr lang="en-US" sz="2000" dirty="0" smtClean="0"/>
              <a:t>April 18, 2016</a:t>
            </a:r>
          </a:p>
        </p:txBody>
      </p:sp>
      <p:pic>
        <p:nvPicPr>
          <p:cNvPr id="1026" name="Picture 2" descr="http://www.bchydro.com/content/dam/BCHydro/customer-portal/graphics/illustrations/integrated-resource-planwordle-full-width-illustrati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237" y="2189018"/>
            <a:ext cx="4720163" cy="1544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scpp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975" y="95250"/>
            <a:ext cx="1038225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heading_logo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67600" y="0"/>
            <a:ext cx="16478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33400" y="5105400"/>
            <a:ext cx="3733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0"/>
              </a:spcBef>
              <a:buClr>
                <a:srgbClr val="838C1A"/>
              </a:buClr>
              <a:buSzPct val="75000"/>
              <a:buFont typeface="Wingdings" pitchFamily="2" charset="2"/>
              <a:buNone/>
            </a:pPr>
            <a:r>
              <a:rPr lang="en-US" sz="2000" dirty="0" smtClean="0"/>
              <a:t>Tanya </a:t>
            </a:r>
            <a:r>
              <a:rPr lang="en-US" sz="2000" dirty="0" err="1" smtClean="0"/>
              <a:t>DeRivi</a:t>
            </a:r>
            <a:endParaRPr lang="en-US" sz="2000" dirty="0" smtClean="0"/>
          </a:p>
          <a:p>
            <a:pPr algn="ctr">
              <a:spcBef>
                <a:spcPct val="0"/>
              </a:spcBef>
              <a:buClr>
                <a:srgbClr val="838C1A"/>
              </a:buClr>
              <a:buSzPct val="75000"/>
              <a:buFont typeface="Wingdings" pitchFamily="2" charset="2"/>
              <a:buNone/>
            </a:pPr>
            <a:r>
              <a:rPr lang="en-US" sz="1600" dirty="0" smtClean="0"/>
              <a:t>Southern California Public Power Authority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4724400" y="5105400"/>
            <a:ext cx="3733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0"/>
              </a:spcBef>
              <a:buClr>
                <a:srgbClr val="838C1A"/>
              </a:buClr>
              <a:buSzPct val="75000"/>
              <a:buFont typeface="Wingdings" pitchFamily="2" charset="2"/>
              <a:buNone/>
            </a:pPr>
            <a:r>
              <a:rPr lang="en-US" sz="2000" dirty="0" smtClean="0"/>
              <a:t>Scott Tomashefsky</a:t>
            </a:r>
          </a:p>
          <a:p>
            <a:pPr algn="ctr">
              <a:spcBef>
                <a:spcPct val="0"/>
              </a:spcBef>
              <a:buClr>
                <a:srgbClr val="838C1A"/>
              </a:buClr>
              <a:buSzPct val="75000"/>
              <a:buFont typeface="Wingdings" pitchFamily="2" charset="2"/>
              <a:buNone/>
            </a:pPr>
            <a:r>
              <a:rPr lang="en-US" sz="1600" dirty="0" smtClean="0"/>
              <a:t>Northern California Power Agency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2819400" y="4038600"/>
            <a:ext cx="3733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0"/>
              </a:spcBef>
              <a:buClr>
                <a:srgbClr val="838C1A"/>
              </a:buClr>
              <a:buSzPct val="75000"/>
              <a:buFont typeface="Wingdings" pitchFamily="2" charset="2"/>
              <a:buNone/>
            </a:pPr>
            <a:r>
              <a:rPr lang="en-US" b="1" i="1" dirty="0" smtClean="0"/>
              <a:t>CEC IRP Workshop - Sacramento</a:t>
            </a:r>
          </a:p>
        </p:txBody>
      </p:sp>
    </p:spTree>
    <p:extLst>
      <p:ext uri="{BB962C8B-B14F-4D97-AF65-F5344CB8AC3E}">
        <p14:creationId xmlns:p14="http://schemas.microsoft.com/office/powerpoint/2010/main" val="2525008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3D843E4-6B47-467F-89C7-28387A95DC48}" type="slidenum">
              <a:rPr lang="en-US" sz="1400" kern="1200">
                <a:solidFill>
                  <a:srgbClr val="131313"/>
                </a:solidFill>
                <a:latin typeface="Arial" charset="0"/>
                <a:ea typeface="+mn-ea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sz="1400" kern="1200" dirty="0">
              <a:solidFill>
                <a:srgbClr val="131313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8196" name="Rectangle 12"/>
          <p:cNvSpPr>
            <a:spLocks noChangeArrowheads="1"/>
          </p:cNvSpPr>
          <p:nvPr/>
        </p:nvSpPr>
        <p:spPr bwMode="auto">
          <a:xfrm>
            <a:off x="76200" y="609600"/>
            <a:ext cx="876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119063" algn="l" rtl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3200" b="1" kern="1200" dirty="0" smtClean="0">
                <a:solidFill>
                  <a:srgbClr val="131313"/>
                </a:solidFill>
              </a:rPr>
              <a:t>SB350 IRP Requirements</a:t>
            </a:r>
            <a:endParaRPr lang="en-US" sz="3200" kern="1200" dirty="0">
              <a:solidFill>
                <a:srgbClr val="131313"/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0" y="1828800"/>
            <a:ext cx="48768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1600" b="1" dirty="0" smtClean="0"/>
              <a:t>Meets GHG targets established by CARB, in coordination with CPUC and CEC, for the electricity sector and each POU that reflect the electricity’s sectors percentage in achieving the economy-wide GHG reductions of 40% from 1990 levels by 2030</a:t>
            </a:r>
            <a:endParaRPr lang="en-US" sz="2000" b="1" dirty="0"/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1600" dirty="0" smtClean="0"/>
              <a:t>Ensures procurement of at least 50% eligible renewable resources by 2030, consistent with Article 16 of Chapter 2.3, (commencing with Section 399.11)</a:t>
            </a:r>
          </a:p>
          <a:p>
            <a:pPr marL="342900" indent="-3429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600" dirty="0" smtClean="0"/>
              <a:t>Address procurement for the following:</a:t>
            </a:r>
          </a:p>
          <a:p>
            <a:pPr marL="800100" lvl="1" indent="-3429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Energy Efficiency/DR (Section 9615)</a:t>
            </a:r>
          </a:p>
          <a:p>
            <a:pPr marL="800100" lvl="1" indent="-3429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Energy Storage (Section 2835)</a:t>
            </a:r>
          </a:p>
          <a:p>
            <a:pPr marL="800100" lvl="1" indent="-3429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Transportation Electrification (Undefined)</a:t>
            </a:r>
          </a:p>
          <a:p>
            <a:pPr marL="800100" lvl="1" indent="-3429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Diversified portfolio (Short-term/ Long-term electricity, DR, electricity-related)</a:t>
            </a:r>
          </a:p>
          <a:p>
            <a:pPr marL="800100" lvl="1" indent="-3429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Resource Adequacy Requirements (Section 9620)</a:t>
            </a:r>
          </a:p>
          <a:p>
            <a:pPr marL="800100" lvl="1" indent="-342900"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n-US" sz="1600" dirty="0" smtClean="0"/>
          </a:p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endParaRPr lang="en-US" sz="1600" dirty="0" smtClean="0"/>
          </a:p>
        </p:txBody>
      </p:sp>
      <p:cxnSp>
        <p:nvCxnSpPr>
          <p:cNvPr id="3" name="Straight Connector 2"/>
          <p:cNvCxnSpPr/>
          <p:nvPr/>
        </p:nvCxnSpPr>
        <p:spPr bwMode="auto">
          <a:xfrm>
            <a:off x="5029200" y="1828800"/>
            <a:ext cx="0" cy="4953000"/>
          </a:xfrm>
          <a:prstGeom prst="line">
            <a:avLst/>
          </a:prstGeom>
          <a:noFill/>
          <a:ln w="254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5105400" y="4038600"/>
            <a:ext cx="40386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82880" indent="-18288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600" dirty="0" smtClean="0"/>
              <a:t>Meets following goals</a:t>
            </a:r>
          </a:p>
          <a:p>
            <a:pPr lvl="1" indent="-18288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Enables </a:t>
            </a:r>
            <a:r>
              <a:rPr lang="en-US" sz="1400" dirty="0"/>
              <a:t>j</a:t>
            </a:r>
            <a:r>
              <a:rPr lang="en-US" sz="1400" dirty="0" smtClean="0"/>
              <a:t>ust and reasonable rates</a:t>
            </a:r>
          </a:p>
          <a:p>
            <a:pPr lvl="1" indent="-18288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Minimize impacts on ratepayer bills</a:t>
            </a:r>
          </a:p>
          <a:p>
            <a:pPr lvl="1" indent="-18288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Ensure system and local reliability</a:t>
            </a:r>
          </a:p>
          <a:p>
            <a:pPr lvl="1" indent="-18288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Strength bulk transmission and distribution systems, and local communities</a:t>
            </a:r>
          </a:p>
          <a:p>
            <a:pPr lvl="1" indent="-18288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Enhances distribution systems and DSM</a:t>
            </a:r>
          </a:p>
          <a:p>
            <a:pPr lvl="1" indent="-18288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Minimize local air pollutants and GHG emissions with priority focused on disadvantaged communities</a:t>
            </a: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5181600" y="1676400"/>
            <a:ext cx="2743200" cy="1828800"/>
          </a:xfrm>
          <a:prstGeom prst="rect">
            <a:avLst/>
          </a:prstGeom>
          <a:solidFill>
            <a:srgbClr val="FCAE27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Aft>
                <a:spcPts val="0"/>
              </a:spcAft>
              <a:buNone/>
            </a:pPr>
            <a:r>
              <a:rPr lang="en-US" sz="1600" b="1" u="sng" dirty="0" smtClean="0"/>
              <a:t>Basic Criteria</a:t>
            </a:r>
          </a:p>
          <a:p>
            <a:pPr marL="182880" indent="-18288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Outlined in Section 9621of PUC</a:t>
            </a:r>
          </a:p>
          <a:p>
            <a:pPr marL="182880" indent="-18288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Applies to POUs with demand exceeding 700 gigawatt hours, based on three-year average</a:t>
            </a:r>
          </a:p>
          <a:p>
            <a:pPr marL="182880" indent="-18288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First one required by 1/1/19, updated at least once every five years</a:t>
            </a:r>
          </a:p>
        </p:txBody>
      </p:sp>
      <p:pic>
        <p:nvPicPr>
          <p:cNvPr id="8" name="Picture 2" descr="scpp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975" y="95250"/>
            <a:ext cx="1038225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heading_logo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0"/>
            <a:ext cx="16478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932489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3D843E4-6B47-467F-89C7-28387A95DC48}" type="slidenum">
              <a:rPr lang="en-US" sz="1400" kern="1200">
                <a:solidFill>
                  <a:srgbClr val="131313"/>
                </a:solidFill>
                <a:latin typeface="Arial" charset="0"/>
                <a:ea typeface="+mn-ea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sz="1400" kern="1200" dirty="0">
              <a:solidFill>
                <a:srgbClr val="131313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8196" name="Rectangle 12"/>
          <p:cNvSpPr>
            <a:spLocks noChangeArrowheads="1"/>
          </p:cNvSpPr>
          <p:nvPr/>
        </p:nvSpPr>
        <p:spPr bwMode="auto">
          <a:xfrm>
            <a:off x="76200" y="609600"/>
            <a:ext cx="6019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119063" algn="l" rtl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3200" b="1" kern="1200" dirty="0" smtClean="0">
                <a:solidFill>
                  <a:srgbClr val="131313"/>
                </a:solidFill>
              </a:rPr>
              <a:t>SB350 IRP Requirements </a:t>
            </a:r>
            <a:r>
              <a:rPr lang="en-US" sz="3200" b="1" dirty="0" smtClean="0"/>
              <a:t>Related</a:t>
            </a:r>
            <a:r>
              <a:rPr lang="en-US" sz="3200" b="1" dirty="0"/>
              <a:t> </a:t>
            </a:r>
            <a:r>
              <a:rPr lang="en-US" sz="3200" b="1" dirty="0" smtClean="0"/>
              <a:t>to </a:t>
            </a:r>
            <a:r>
              <a:rPr lang="en-US" sz="3200" b="1" kern="1200" dirty="0" smtClean="0">
                <a:solidFill>
                  <a:srgbClr val="131313"/>
                </a:solidFill>
              </a:rPr>
              <a:t>CEC Activities</a:t>
            </a:r>
            <a:endParaRPr lang="en-US" sz="3200" kern="1200" dirty="0">
              <a:solidFill>
                <a:srgbClr val="131313"/>
              </a:solidFill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381000" y="1981200"/>
            <a:ext cx="51816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27013" indent="-227013" defTabSz="1031875">
              <a:spcAft>
                <a:spcPts val="0"/>
              </a:spcAft>
              <a:buClr>
                <a:srgbClr val="131313"/>
              </a:buClr>
              <a:buSzPct val="75000"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rgbClr val="13131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3" name="Straight Connector 2"/>
          <p:cNvCxnSpPr/>
          <p:nvPr/>
        </p:nvCxnSpPr>
        <p:spPr bwMode="auto">
          <a:xfrm>
            <a:off x="4648200" y="1828800"/>
            <a:ext cx="0" cy="4953000"/>
          </a:xfrm>
          <a:prstGeom prst="line">
            <a:avLst/>
          </a:prstGeom>
          <a:noFill/>
          <a:ln w="254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76200" y="2209800"/>
            <a:ext cx="44958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1600" dirty="0" smtClean="0"/>
              <a:t>IRPs and plan updates shall be submitted to the CEC</a:t>
            </a:r>
          </a:p>
          <a:p>
            <a:pPr marL="342900" indent="-3429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600" dirty="0" smtClean="0"/>
              <a:t>CEC reviews IRPs and plan updates</a:t>
            </a:r>
          </a:p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If CEC determines they are inconsistent with Section 9621 requirements, CEC shall provide recommendations to correct deficiencies</a:t>
            </a:r>
          </a:p>
          <a:p>
            <a:pPr marL="342900" indent="-34290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600" dirty="0" smtClean="0"/>
              <a:t>CEC </a:t>
            </a:r>
            <a:r>
              <a:rPr lang="en-US" sz="1600" b="1" i="1" u="sng" dirty="0" smtClean="0"/>
              <a:t>may</a:t>
            </a:r>
            <a:r>
              <a:rPr lang="en-US" sz="1600" dirty="0" smtClean="0"/>
              <a:t> adopt guidelines to govern submission of information and data and reports needed to support CEC review of IRPs and plan updates</a:t>
            </a:r>
          </a:p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30 days public notice for initial adoption of guidelines with 10-day review thereafter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§"/>
            </a:pPr>
            <a:endParaRPr lang="en-US" sz="1400" dirty="0" smtClean="0"/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5181600" y="2552700"/>
            <a:ext cx="2743200" cy="876300"/>
          </a:xfrm>
          <a:prstGeom prst="rect">
            <a:avLst/>
          </a:prstGeom>
          <a:solidFill>
            <a:srgbClr val="FCAE27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Aft>
                <a:spcPts val="0"/>
              </a:spcAft>
              <a:buNone/>
            </a:pPr>
            <a:r>
              <a:rPr lang="en-US" sz="1600" b="1" u="sng" dirty="0" smtClean="0"/>
              <a:t>Basic Criteria</a:t>
            </a:r>
          </a:p>
          <a:p>
            <a:pPr marL="182880" indent="-182880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Outlined in Section 9622of Public Utilities Code</a:t>
            </a:r>
          </a:p>
        </p:txBody>
      </p:sp>
      <p:pic>
        <p:nvPicPr>
          <p:cNvPr id="11" name="Picture 2" descr="scpp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175" y="95250"/>
            <a:ext cx="1038225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heading_logo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0"/>
            <a:ext cx="16478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081424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3D843E4-6B47-467F-89C7-28387A95DC48}" type="slidenum">
              <a:rPr lang="en-US" sz="1400" kern="1200">
                <a:solidFill>
                  <a:srgbClr val="131313"/>
                </a:solidFill>
                <a:latin typeface="Arial" charset="0"/>
                <a:ea typeface="+mn-ea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sz="1400" kern="1200" dirty="0">
              <a:solidFill>
                <a:srgbClr val="131313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8196" name="Rectangle 12"/>
          <p:cNvSpPr>
            <a:spLocks noChangeArrowheads="1"/>
          </p:cNvSpPr>
          <p:nvPr/>
        </p:nvSpPr>
        <p:spPr bwMode="auto">
          <a:xfrm>
            <a:off x="76200" y="533400"/>
            <a:ext cx="6172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119063" algn="l" rtl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3200" b="1" kern="1200" dirty="0" smtClean="0">
                <a:solidFill>
                  <a:srgbClr val="131313"/>
                </a:solidFill>
              </a:rPr>
              <a:t>NCPA/SCPPA Viewpoints on IRP</a:t>
            </a:r>
          </a:p>
          <a:p>
            <a:pPr marL="119063" algn="l" rtl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b="1" dirty="0" smtClean="0">
                <a:solidFill>
                  <a:srgbClr val="131313"/>
                </a:solidFill>
              </a:rPr>
              <a:t>Planning Elements Already Being Addressed</a:t>
            </a:r>
            <a:endParaRPr lang="en-US" sz="2800" kern="1200" dirty="0">
              <a:solidFill>
                <a:srgbClr val="131313"/>
              </a:solidFill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381000" y="1981200"/>
            <a:ext cx="51816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27013" indent="-227013" defTabSz="1031875">
              <a:spcAft>
                <a:spcPts val="0"/>
              </a:spcAft>
              <a:buClr>
                <a:srgbClr val="131313"/>
              </a:buClr>
              <a:buSzPct val="75000"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rgbClr val="13131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4245540286"/>
              </p:ext>
            </p:extLst>
          </p:nvPr>
        </p:nvGraphicFramePr>
        <p:xfrm>
          <a:off x="304800" y="1295400"/>
          <a:ext cx="8305800" cy="546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2" name="Picture 2" descr="scppa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175" y="95250"/>
            <a:ext cx="1038225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heading_logo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467600" y="0"/>
            <a:ext cx="16478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891461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ght Arrow Callout 2"/>
          <p:cNvSpPr/>
          <p:nvPr/>
        </p:nvSpPr>
        <p:spPr>
          <a:xfrm>
            <a:off x="533400" y="1600200"/>
            <a:ext cx="4495800" cy="4724400"/>
          </a:xfrm>
          <a:prstGeom prst="rightArrowCallou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3D843E4-6B47-467F-89C7-28387A95DC48}" type="slidenum">
              <a:rPr lang="en-US" sz="1400" kern="1200">
                <a:solidFill>
                  <a:srgbClr val="131313"/>
                </a:solidFill>
                <a:latin typeface="Arial" charset="0"/>
                <a:ea typeface="+mn-ea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sz="1400" kern="1200" dirty="0">
              <a:solidFill>
                <a:srgbClr val="131313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8196" name="Rectangle 12"/>
          <p:cNvSpPr>
            <a:spLocks noChangeArrowheads="1"/>
          </p:cNvSpPr>
          <p:nvPr/>
        </p:nvSpPr>
        <p:spPr bwMode="auto">
          <a:xfrm>
            <a:off x="76200" y="533400"/>
            <a:ext cx="899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119063" algn="l" rtl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3200" b="1" kern="1200" dirty="0" smtClean="0">
                <a:solidFill>
                  <a:srgbClr val="131313"/>
                </a:solidFill>
              </a:rPr>
              <a:t>NCPA/SCPPA Viewpoints on IRP</a:t>
            </a:r>
          </a:p>
          <a:p>
            <a:pPr marL="119063" algn="l" rtl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b="1" dirty="0" smtClean="0">
                <a:solidFill>
                  <a:srgbClr val="131313"/>
                </a:solidFill>
              </a:rPr>
              <a:t>Reports Feed GHG Reduction Efforts</a:t>
            </a:r>
            <a:endParaRPr lang="en-US" sz="2800" kern="1200" dirty="0">
              <a:solidFill>
                <a:srgbClr val="131313"/>
              </a:solidFill>
            </a:endParaRPr>
          </a:p>
        </p:txBody>
      </p:sp>
      <p:pic>
        <p:nvPicPr>
          <p:cNvPr id="12" name="Picture 2" descr="scpp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175" y="95250"/>
            <a:ext cx="1038225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heading_logo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0"/>
            <a:ext cx="16478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660859" y="1828800"/>
            <a:ext cx="2422586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RPS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Power Content Label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Compliance Reports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SB1 Solar Report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CEC 1306A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60859" y="3505200"/>
            <a:ext cx="2539541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Energy Efficiency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SB1037 Report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AB2021 Target Setting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60859" y="4648200"/>
            <a:ext cx="2356222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Energy Storage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AB2514 Assessment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05400" y="2971800"/>
            <a:ext cx="3905749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2030 Statewide Climate Targets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GHG Reports</a:t>
            </a:r>
          </a:p>
          <a:p>
            <a:pPr marL="742950" lvl="1" indent="-285750">
              <a:buFontTx/>
              <a:buChar char="-"/>
            </a:pPr>
            <a:r>
              <a:rPr lang="en-US" dirty="0" smtClean="0"/>
              <a:t>Cap-and-trade</a:t>
            </a:r>
            <a:endParaRPr lang="en-US" dirty="0"/>
          </a:p>
          <a:p>
            <a:pPr marL="742950" lvl="1" indent="-285750">
              <a:buFontTx/>
              <a:buChar char="-"/>
            </a:pPr>
            <a:r>
              <a:rPr lang="en-US" dirty="0" smtClean="0"/>
              <a:t>Mandatory Reporting</a:t>
            </a:r>
          </a:p>
          <a:p>
            <a:pPr marL="742950" lvl="1" indent="-285750">
              <a:buFontTx/>
              <a:buChar char="-"/>
            </a:pPr>
            <a:r>
              <a:rPr lang="en-US" dirty="0" smtClean="0"/>
              <a:t>Use of Allowance Value Reports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1778" y="5373469"/>
            <a:ext cx="88678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Others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IEPR</a:t>
            </a:r>
          </a:p>
        </p:txBody>
      </p:sp>
    </p:spTree>
    <p:extLst>
      <p:ext uri="{BB962C8B-B14F-4D97-AF65-F5344CB8AC3E}">
        <p14:creationId xmlns:p14="http://schemas.microsoft.com/office/powerpoint/2010/main" val="11109514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3D843E4-6B47-467F-89C7-28387A95DC48}" type="slidenum">
              <a:rPr lang="en-US" sz="1400" kern="1200">
                <a:solidFill>
                  <a:srgbClr val="131313"/>
                </a:solidFill>
                <a:latin typeface="Arial" charset="0"/>
                <a:ea typeface="+mn-ea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sz="1400" kern="1200" dirty="0">
              <a:solidFill>
                <a:srgbClr val="131313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8196" name="Rectangle 12"/>
          <p:cNvSpPr>
            <a:spLocks noChangeArrowheads="1"/>
          </p:cNvSpPr>
          <p:nvPr/>
        </p:nvSpPr>
        <p:spPr bwMode="auto">
          <a:xfrm>
            <a:off x="76200" y="533400"/>
            <a:ext cx="899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119063" algn="l" rtl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3200" b="1" kern="1200" dirty="0" smtClean="0">
                <a:solidFill>
                  <a:srgbClr val="131313"/>
                </a:solidFill>
              </a:rPr>
              <a:t>NCPA/SCPPA Viewpoints on IRP</a:t>
            </a:r>
          </a:p>
          <a:p>
            <a:pPr marL="119063" algn="l" rtl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b="1" dirty="0" smtClean="0">
                <a:solidFill>
                  <a:srgbClr val="131313"/>
                </a:solidFill>
              </a:rPr>
              <a:t>Basic Messages for Today</a:t>
            </a:r>
            <a:endParaRPr lang="en-US" sz="2800" b="1" kern="1200" dirty="0" smtClean="0">
              <a:solidFill>
                <a:srgbClr val="131313"/>
              </a:solidFill>
            </a:endParaRPr>
          </a:p>
        </p:txBody>
      </p:sp>
      <p:pic>
        <p:nvPicPr>
          <p:cNvPr id="12" name="Picture 2" descr="scpp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175" y="95250"/>
            <a:ext cx="1038225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heading_logo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0"/>
            <a:ext cx="16478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http://www.psdgraphics.com/file/chalkboard-chalk-brush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17" b="11814"/>
          <a:stretch/>
        </p:blipFill>
        <p:spPr bwMode="auto">
          <a:xfrm>
            <a:off x="762000" y="1653109"/>
            <a:ext cx="6934200" cy="448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57400" y="3093184"/>
            <a:ext cx="4419600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3000"/>
              </a:spcAft>
            </a:pPr>
            <a:r>
              <a:rPr lang="en-US" sz="2000" dirty="0" smtClean="0">
                <a:solidFill>
                  <a:schemeClr val="bg1"/>
                </a:solidFill>
              </a:rPr>
              <a:t>POUs do integrated resource planning, although format might differ.</a:t>
            </a:r>
          </a:p>
          <a:p>
            <a:r>
              <a:rPr lang="en-US" sz="2000" dirty="0" smtClean="0">
                <a:solidFill>
                  <a:schemeClr val="bg1"/>
                </a:solidFill>
              </a:rPr>
              <a:t>Any CEC guidelines that come out of this </a:t>
            </a:r>
          </a:p>
          <a:p>
            <a:r>
              <a:rPr lang="en-US" sz="2000" dirty="0" smtClean="0">
                <a:solidFill>
                  <a:schemeClr val="bg1"/>
                </a:solidFill>
              </a:rPr>
              <a:t>process must be designed to be flexible.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30652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326" y="3684659"/>
            <a:ext cx="676274" cy="658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5329238" y="2057400"/>
            <a:ext cx="3738562" cy="4572000"/>
          </a:xfrm>
        </p:spPr>
        <p:txBody>
          <a:bodyPr>
            <a:normAutofit/>
          </a:bodyPr>
          <a:lstStyle/>
          <a:p>
            <a:pPr marL="0" indent="0">
              <a:spcAft>
                <a:spcPts val="1600"/>
              </a:spcAft>
              <a:buNone/>
            </a:pPr>
            <a:r>
              <a:rPr lang="en-US" sz="2400" dirty="0" smtClean="0">
                <a:latin typeface="Arial Narrow" pitchFamily="34" charset="0"/>
                <a:cs typeface="Arial" pitchFamily="34" charset="0"/>
              </a:rPr>
              <a:t>Nation’s largest muni utility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US" sz="2400" dirty="0" smtClean="0">
                <a:latin typeface="Arial Narrow" pitchFamily="34" charset="0"/>
                <a:cs typeface="Arial" pitchFamily="34" charset="0"/>
              </a:rPr>
              <a:t>Nation’s largest irrigation            district  </a:t>
            </a:r>
            <a:endParaRPr lang="en-US" sz="2400" dirty="0">
              <a:latin typeface="Arial Narrow" pitchFamily="34" charset="0"/>
              <a:cs typeface="Arial" pitchFamily="34" charset="0"/>
            </a:endParaRPr>
          </a:p>
          <a:p>
            <a:pPr marL="0" indent="0">
              <a:spcAft>
                <a:spcPts val="1800"/>
              </a:spcAft>
              <a:buNone/>
            </a:pPr>
            <a:r>
              <a:rPr lang="en-US" sz="2400" dirty="0" smtClean="0">
                <a:latin typeface="Arial Narrow" pitchFamily="34" charset="0"/>
                <a:cs typeface="Arial" pitchFamily="34" charset="0"/>
              </a:rPr>
              <a:t>State’s smallest incorporated city/industry center</a:t>
            </a:r>
          </a:p>
          <a:p>
            <a:pPr marL="0" indent="0">
              <a:buNone/>
            </a:pPr>
            <a:r>
              <a:rPr lang="en-US" sz="2400" dirty="0" smtClean="0">
                <a:latin typeface="Arial Narrow" pitchFamily="34" charset="0"/>
                <a:cs typeface="Arial" pitchFamily="34" charset="0"/>
              </a:rPr>
              <a:t>Inland suburban areas</a:t>
            </a:r>
          </a:p>
          <a:p>
            <a:pPr marL="0" indent="0">
              <a:buNone/>
            </a:pPr>
            <a:r>
              <a:rPr lang="en-US" sz="2400" dirty="0" smtClean="0">
                <a:latin typeface="Arial Narrow" pitchFamily="34" charset="0"/>
                <a:cs typeface="Arial" pitchFamily="34" charset="0"/>
              </a:rPr>
              <a:t>Coastal urban areas</a:t>
            </a:r>
            <a:endParaRPr lang="en-US" sz="2400" dirty="0"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819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3D843E4-6B47-467F-89C7-28387A95DC48}" type="slidenum">
              <a:rPr lang="en-US" sz="1400" kern="1200">
                <a:solidFill>
                  <a:srgbClr val="131313"/>
                </a:solidFill>
                <a:latin typeface="Arial" charset="0"/>
                <a:ea typeface="+mn-ea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sz="1400" kern="1200" dirty="0">
              <a:solidFill>
                <a:srgbClr val="131313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8196" name="Rectangle 12"/>
          <p:cNvSpPr>
            <a:spLocks noChangeArrowheads="1"/>
          </p:cNvSpPr>
          <p:nvPr/>
        </p:nvSpPr>
        <p:spPr bwMode="auto">
          <a:xfrm>
            <a:off x="76200" y="533400"/>
            <a:ext cx="899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119063" algn="l" rtl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3200" b="1" kern="1200" dirty="0" smtClean="0">
                <a:solidFill>
                  <a:srgbClr val="131313"/>
                </a:solidFill>
              </a:rPr>
              <a:t>NCPA/SCPPA Viewpoints on IRP</a:t>
            </a:r>
          </a:p>
          <a:p>
            <a:pPr marL="119063" algn="l" rtl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b="1" dirty="0" smtClean="0">
                <a:solidFill>
                  <a:srgbClr val="131313"/>
                </a:solidFill>
              </a:rPr>
              <a:t>Diversity of Statewide POUs</a:t>
            </a:r>
            <a:endParaRPr lang="en-US" sz="2800" b="1" kern="1200" dirty="0" smtClean="0">
              <a:solidFill>
                <a:srgbClr val="131313"/>
              </a:solidFill>
            </a:endParaRPr>
          </a:p>
        </p:txBody>
      </p:sp>
      <p:pic>
        <p:nvPicPr>
          <p:cNvPr id="12" name="Picture 2" descr="scpp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175" y="95250"/>
            <a:ext cx="1038225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heading_logo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67600" y="0"/>
            <a:ext cx="16478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6"/>
          <p:cNvCxnSpPr/>
          <p:nvPr/>
        </p:nvCxnSpPr>
        <p:spPr>
          <a:xfrm>
            <a:off x="4343400" y="1371600"/>
            <a:ext cx="0" cy="5181600"/>
          </a:xfrm>
          <a:prstGeom prst="line">
            <a:avLst/>
          </a:prstGeom>
          <a:ln w="444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057400"/>
            <a:ext cx="444118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71775"/>
            <a:ext cx="432841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227" y="5177536"/>
            <a:ext cx="714373" cy="537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4600575"/>
            <a:ext cx="766763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5723191"/>
            <a:ext cx="909638" cy="982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083" y="5629125"/>
            <a:ext cx="1230517" cy="865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5595784"/>
            <a:ext cx="1371600" cy="1109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ontent Placeholder 4"/>
          <p:cNvSpPr txBox="1">
            <a:spLocks/>
          </p:cNvSpPr>
          <p:nvPr/>
        </p:nvSpPr>
        <p:spPr>
          <a:xfrm>
            <a:off x="1371600" y="2362200"/>
            <a:ext cx="2819400" cy="4114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US" sz="2400" dirty="0" smtClean="0">
                <a:latin typeface="Arial Narrow" pitchFamily="34" charset="0"/>
                <a:cs typeface="Arial" pitchFamily="34" charset="0"/>
              </a:rPr>
              <a:t>High PV rooftop penetration</a:t>
            </a:r>
          </a:p>
          <a:p>
            <a:pPr marL="0" indent="0"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sz="2400" dirty="0" smtClean="0">
                <a:latin typeface="Arial Narrow" pitchFamily="34" charset="0"/>
                <a:cs typeface="Arial" pitchFamily="34" charset="0"/>
              </a:rPr>
              <a:t>Ongoing commitment to thermal energy storage</a:t>
            </a:r>
          </a:p>
          <a:p>
            <a:pPr marL="0" indent="0"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US" sz="2400" dirty="0" smtClean="0">
                <a:latin typeface="Arial Narrow" pitchFamily="34" charset="0"/>
                <a:cs typeface="Arial" pitchFamily="34" charset="0"/>
              </a:rPr>
              <a:t>Powers the heart of the Silicon Valley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400" dirty="0" smtClean="0">
                <a:latin typeface="Arial Narrow" pitchFamily="34" charset="0"/>
                <a:cs typeface="Arial" pitchFamily="34" charset="0"/>
              </a:rPr>
              <a:t>100% Carbon Neutral Portfolio</a:t>
            </a:r>
            <a:endParaRPr lang="en-US" sz="2400" dirty="0">
              <a:latin typeface="Arial Narrow" pitchFamily="34" charset="0"/>
              <a:cs typeface="Arial" pitchFamily="34" charset="0"/>
            </a:endParaRPr>
          </a:p>
        </p:txBody>
      </p:sp>
      <p:pic>
        <p:nvPicPr>
          <p:cNvPr id="20" name="Picture 20" descr="reulogomotto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95718" y="3505200"/>
            <a:ext cx="518682" cy="704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2" descr="roseville_re-web"/>
          <p:cNvPicPr>
            <a:picLocks noChangeAspect="1" noChangeArrowheads="1"/>
          </p:cNvPicPr>
          <p:nvPr/>
        </p:nvPicPr>
        <p:blipFill>
          <a:blip r:embed="rId14" cstate="print"/>
          <a:srcRect b="22857"/>
          <a:stretch>
            <a:fillRect/>
          </a:stretch>
        </p:blipFill>
        <p:spPr bwMode="auto">
          <a:xfrm>
            <a:off x="137015" y="2488909"/>
            <a:ext cx="1123949" cy="482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4" descr="svp-logo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6200" y="4589188"/>
            <a:ext cx="990600" cy="74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Content Placeholder 4"/>
          <p:cNvSpPr txBox="1">
            <a:spLocks/>
          </p:cNvSpPr>
          <p:nvPr/>
        </p:nvSpPr>
        <p:spPr>
          <a:xfrm>
            <a:off x="228600" y="1371600"/>
            <a:ext cx="4267200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800" u="sng" dirty="0" smtClean="0">
                <a:latin typeface="Arial" pitchFamily="34" charset="0"/>
                <a:cs typeface="Arial" pitchFamily="34" charset="0"/>
              </a:rPr>
              <a:t>Four NCPA Members</a:t>
            </a:r>
            <a:r>
              <a:rPr lang="en-US" u="sng" dirty="0" smtClean="0">
                <a:latin typeface="Arial" pitchFamily="34" charset="0"/>
                <a:cs typeface="Arial" pitchFamily="34" charset="0"/>
              </a:rPr>
              <a:t>	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715000"/>
            <a:ext cx="45003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Content Placeholder 4"/>
          <p:cNvSpPr txBox="1">
            <a:spLocks/>
          </p:cNvSpPr>
          <p:nvPr/>
        </p:nvSpPr>
        <p:spPr>
          <a:xfrm>
            <a:off x="5095874" y="1447800"/>
            <a:ext cx="3933825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800" u="sng" dirty="0" smtClean="0">
                <a:latin typeface="Arial" pitchFamily="34" charset="0"/>
                <a:cs typeface="Arial" pitchFamily="34" charset="0"/>
              </a:rPr>
              <a:t>Eight SCPPA Members</a:t>
            </a:r>
          </a:p>
        </p:txBody>
      </p:sp>
    </p:spTree>
    <p:extLst>
      <p:ext uri="{BB962C8B-B14F-4D97-AF65-F5344CB8AC3E}">
        <p14:creationId xmlns:p14="http://schemas.microsoft.com/office/powerpoint/2010/main" val="30025827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Southern California Public Power Authority (SCPPA) and Northern California Power Agency (NCPA)</Received_x0020_From>
    <Docket_x0020_Number xmlns="8eef3743-c7b3-4cbe-8837-b6e805be353c">16-OIR-04</Docket_x0020_Number>
    <TaxCatchAll xmlns="8eef3743-c7b3-4cbe-8837-b6e805be353c">
      <Value>7</Value>
      <Value>6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</TermName>
          <TermId xmlns="http://schemas.microsoft.com/office/infopath/2007/PartnerControls">5fee9918-69d5-40f5-9767-4e66d03898ce</TermId>
        </TermInfo>
      </Terms>
    </ia56c5f4991045989a786b6ecb732719>
    <bfc617c42d804116a0a5feb0906d720d xmlns="8eef3743-c7b3-4cbe-8837-b6e805be353c">
      <Terms xmlns="http://schemas.microsoft.com/office/infopath/2007/PartnerControls"/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Z5JXHV6S7NA6-3-103966</_dlc_DocId>
    <_dlc_DocIdUrl xmlns="8eef3743-c7b3-4cbe-8837-b6e805be353c">
      <Url>http://efilingspinternal/_layouts/DocIdRedir.aspx?ID=Z5JXHV6S7NA6-3-103966</Url>
      <Description>Z5JXHV6S7NA6-3-103966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AAFB6FA-37EB-4C35-A202-DD42387B1215}"/>
</file>

<file path=customXml/itemProps2.xml><?xml version="1.0" encoding="utf-8"?>
<ds:datastoreItem xmlns:ds="http://schemas.openxmlformats.org/officeDocument/2006/customXml" ds:itemID="{2ABABF41-7064-47C4-BCD5-243334CA6B82}"/>
</file>

<file path=customXml/itemProps3.xml><?xml version="1.0" encoding="utf-8"?>
<ds:datastoreItem xmlns:ds="http://schemas.openxmlformats.org/officeDocument/2006/customXml" ds:itemID="{3EEF3351-06B1-4CD7-ACF7-2200DA3B3AF9}"/>
</file>

<file path=customXml/itemProps4.xml><?xml version="1.0" encoding="utf-8"?>
<ds:datastoreItem xmlns:ds="http://schemas.openxmlformats.org/officeDocument/2006/customXml" ds:itemID="{22816583-FB04-4F71-840A-6D82424FC39F}"/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521</Words>
  <Application>Microsoft Office PowerPoint</Application>
  <PresentationFormat>On-screen Show (4:3)</PresentationFormat>
  <Paragraphs>101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SB350 IRP Overview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Combined NCPA &amp; SCPPA - SB350 IRP Overview</dc:title>
  <dc:creator>Scott Tomashefsky</dc:creator>
  <cp:lastModifiedBy>Paul, Patricia@Energy</cp:lastModifiedBy>
  <cp:revision>15</cp:revision>
  <dcterms:created xsi:type="dcterms:W3CDTF">2016-04-14T14:51:39Z</dcterms:created>
  <dcterms:modified xsi:type="dcterms:W3CDTF">2016-07-05T16:22:57Z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e7f8ae9a-a47b-4eb6-89ee-4becb9c9d2e6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http://efilingspinternal/PendingDocuments/16-OIR-04/20160705T111225_Presentation__Combined_NCPA__SCPPA__SB350_IRP_Overview.pptx</vt:lpwstr>
  </property>
  <property fmtid="{D5CDD505-2E9C-101B-9397-08002B2CF9AE}" pid="6" name="Subject Areas">
    <vt:lpwstr/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7;#Public|5fee9918-69d5-40f5-9767-4e66d03898ce</vt:lpwstr>
  </property>
  <property fmtid="{D5CDD505-2E9C-101B-9397-08002B2CF9AE}" pid="9" name="Order">
    <vt:r8>1273400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