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690" r:id="rId9"/>
  </p:sldMasterIdLst>
  <p:notesMasterIdLst>
    <p:notesMasterId r:id="rId20"/>
  </p:notesMasterIdLst>
  <p:handoutMasterIdLst>
    <p:handoutMasterId r:id="rId21"/>
  </p:handoutMasterIdLst>
  <p:sldIdLst>
    <p:sldId id="256" r:id="rId10"/>
    <p:sldId id="549" r:id="rId11"/>
    <p:sldId id="550" r:id="rId12"/>
    <p:sldId id="544" r:id="rId13"/>
    <p:sldId id="555" r:id="rId14"/>
    <p:sldId id="566" r:id="rId15"/>
    <p:sldId id="259" r:id="rId16"/>
    <p:sldId id="567" r:id="rId17"/>
    <p:sldId id="545" r:id="rId18"/>
    <p:sldId id="30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710F109-5FC9-758C-5232-102B7BF1ABC2}" name="Foo, Fritz@Energy" initials="FF" userId="S::Fritz.Foo@energy.ca.gov::08c4d24e-7bfa-4119-b4ed-326b989a2d00" providerId="AD"/>
  <p188:author id="{454B1412-47AB-9307-A7D9-A0F6524B3DA2}" name="Salazar, Rachel@Energy" initials="SR" userId="S::rachel.salazar@energy.ca.gov::3d00ea2c-ef6f-4656-9705-067f4e5ba5b1" providerId="AD"/>
  <p188:author id="{BEF07C17-252B-D364-6D7C-99F4514C3D10}" name="Reynolds, Harrison@Energy" initials="RH" userId="S::harrison.reynolds@energy.ca.gov::1dc55f8d-0379-426d-81e8-9d74527d9634" providerId="AD"/>
  <p188:author id="{4FF25742-62E8-BA65-080F-C06908D8702A}" name="Martin-Gallardo, Jennifer@Energy" initials="MJ" userId="S::jennifer.martin-gallardo@energy.ca.gov::6f765646-181e-413b-99ac-83338bef9991" providerId="AD"/>
  <p188:author id="{CE090D59-D94B-2840-D72D-3184B4C08FF6}" name="Leni-Konig, Katrina@Energy" initials="LKK" userId="S::katrina.leni-konig@energy.ca.gov::f22fa7aa-bb73-4c24-8042-79e169c27be5" providerId="AD"/>
  <p188:author id="{DA5E485F-CA5C-400B-61CC-E228AEADE8AA}" name="Salazar, Rachel@Energy" initials="SR" userId="S::Rachel.Salazar@energy.ca.gov::3d00ea2c-ef6f-4656-9705-067f4e5ba5b1" providerId="AD"/>
  <p188:author id="{87133F64-51DE-AC62-DC67-318C3F187C8D}" name="Rillera, Larry@Energy" initials="RL" userId="S::larry.rillera@energy.ca.gov::68fea8ec-94ac-4b93-a5c4-caf720d14f1a" providerId="AD"/>
  <p188:author id="{58C38868-7EDE-0BC2-BC63-D5D2FB15E3C6}" name="Horangic, Alex@Energy" initials="HA" userId="S::Alex.Horangic@energy.ca.gov::3b075351-bb15-44f7-91fc-d89dccc35bbe" providerId="AD"/>
  <p188:author id="{DB660A8F-4E3E-74CD-58DA-7E0CFFAD6A32}" name="Martin-Gallardo, Jennifer@Energy" initials="JM" userId="S::Jennifer.Martin-Gallardo@energy.ca.gov::6f765646-181e-413b-99ac-83338bef9991" providerId="AD"/>
  <p188:author id="{8EA36E95-C911-8970-BAF3-1B4CDE250062}" name="Tian, Qing@Energy" initials="TQ" userId="S::Qing.Tian@energy.ca.gov::7190f10e-2f7f-4cb3-95ee-62547f7b4439" providerId="AD"/>
  <p188:author id="{B6720C96-179F-812C-CBC0-B2F1A2F3DC3F}" name="Horangic, Alex@Energy" initials="HA" userId="S::alex.horangic@energy.ca.gov::3b075351-bb15-44f7-91fc-d89dccc35bbe" providerId="AD"/>
  <p188:author id="{C0D0DD9B-DD42-9204-104A-48E268C85261}" name="Rillera, Larry@Energy" initials="RL" userId="S::Larry.Rillera@energy.ca.gov::68fea8ec-94ac-4b93-a5c4-caf720d14f1a" providerId="AD"/>
  <p188:author id="{0AFD39C1-DA1A-CB26-281B-FC44A842D95F}" name="Foo, Fritz@Energy" initials="FF" userId="S::fritz.foo@energy.ca.gov::08c4d24e-7bfa-4119-b4ed-326b989a2d00" providerId="AD"/>
  <p188:author id="{891CE3C3-0412-806A-2546-56DA7921F8A7}" name="Leni-Konig, Katrina@Energy" initials="LKK" userId="S::Katrina.Leni-Konig@energy.ca.gov::f22fa7aa-bb73-4c24-8042-79e169c27be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A93BB9-CC93-CC75-83E3-AB473D946C4A}" v="12" dt="2023-04-20T00:15:57.495"/>
    <p1510:client id="{9EBB7889-369A-45D2-9158-146DB5088903}" v="11" dt="2023-04-20T00:01:03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712" autoAdjust="0"/>
  </p:normalViewPr>
  <p:slideViewPr>
    <p:cSldViewPr snapToGrid="0">
      <p:cViewPr varScale="1">
        <p:scale>
          <a:sx n="106" d="100"/>
          <a:sy n="106" d="100"/>
        </p:scale>
        <p:origin x="120" y="144"/>
      </p:cViewPr>
      <p:guideLst/>
    </p:cSldViewPr>
  </p:slideViewPr>
  <p:outlineViewPr>
    <p:cViewPr>
      <p:scale>
        <a:sx n="33" d="100"/>
        <a:sy n="33" d="100"/>
      </p:scale>
      <p:origin x="0" y="-71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42EF5-F5FD-421D-8AA4-82F71B0491AD}" type="doc">
      <dgm:prSet loTypeId="urn:microsoft.com/office/officeart/2005/8/layout/vList5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F7FEFC9-972D-4B2A-997E-E21BDD88619A}">
      <dgm:prSet phldrT="[Text]"/>
      <dgm:spPr/>
      <dgm:t>
        <a:bodyPr/>
        <a:lstStyle/>
        <a:p>
          <a:r>
            <a:rPr lang="en-US"/>
            <a:t>Community Microgrids</a:t>
          </a:r>
        </a:p>
      </dgm:t>
    </dgm:pt>
    <dgm:pt modelId="{4852E55D-1D1E-4A07-ABB4-658D2EACF36F}" type="parTrans" cxnId="{E619B240-0BD4-4E10-A340-050C38DCCFC1}">
      <dgm:prSet/>
      <dgm:spPr/>
      <dgm:t>
        <a:bodyPr/>
        <a:lstStyle/>
        <a:p>
          <a:endParaRPr lang="en-US"/>
        </a:p>
      </dgm:t>
    </dgm:pt>
    <dgm:pt modelId="{7D9BFB36-D1CE-4D11-A06A-13CBBD0419A5}" type="sibTrans" cxnId="{E619B240-0BD4-4E10-A340-050C38DCCFC1}">
      <dgm:prSet/>
      <dgm:spPr/>
      <dgm:t>
        <a:bodyPr/>
        <a:lstStyle/>
        <a:p>
          <a:endParaRPr lang="en-US"/>
        </a:p>
      </dgm:t>
    </dgm:pt>
    <dgm:pt modelId="{EBCEF3FF-324E-4304-94C7-2C0ED762C8FB}">
      <dgm:prSet phldrT="[Text]"/>
      <dgm:spPr/>
      <dgm:t>
        <a:bodyPr/>
        <a:lstStyle/>
        <a:p>
          <a:r>
            <a:rPr lang="en-US" dirty="0">
              <a:solidFill>
                <a:schemeClr val="accent1">
                  <a:lumMod val="50000"/>
                </a:schemeClr>
              </a:solidFill>
              <a:effectLst/>
            </a:rPr>
            <a:t>Front-of-meter microgrids for a specific section of the distribution system, with DER integrated at the neighborhood, community, or landscape scale.  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A8E9B0FC-B204-4103-8AE1-B647F19EEFA4}" type="parTrans" cxnId="{56A08048-BE74-4FE1-A54E-0A9C93549772}">
      <dgm:prSet/>
      <dgm:spPr/>
      <dgm:t>
        <a:bodyPr/>
        <a:lstStyle/>
        <a:p>
          <a:endParaRPr lang="en-US"/>
        </a:p>
      </dgm:t>
    </dgm:pt>
    <dgm:pt modelId="{8763E17C-D983-46C1-8BF0-49732A82AC9F}" type="sibTrans" cxnId="{56A08048-BE74-4FE1-A54E-0A9C93549772}">
      <dgm:prSet/>
      <dgm:spPr/>
      <dgm:t>
        <a:bodyPr/>
        <a:lstStyle/>
        <a:p>
          <a:endParaRPr lang="en-US"/>
        </a:p>
      </dgm:t>
    </dgm:pt>
    <dgm:pt modelId="{23375C4E-ADB1-42A3-8163-067CC391D38B}">
      <dgm:prSet phldrT="[Text]"/>
      <dgm:spPr/>
      <dgm:t>
        <a:bodyPr/>
        <a:lstStyle/>
        <a:p>
          <a:r>
            <a:rPr lang="en-US"/>
            <a:t>Campus &amp; Facility Microgrids</a:t>
          </a:r>
        </a:p>
      </dgm:t>
    </dgm:pt>
    <dgm:pt modelId="{C8720329-503E-43B1-8531-39322ED688C8}" type="parTrans" cxnId="{97D48B98-6746-4525-8903-1B1957FC5F93}">
      <dgm:prSet/>
      <dgm:spPr/>
      <dgm:t>
        <a:bodyPr/>
        <a:lstStyle/>
        <a:p>
          <a:endParaRPr lang="en-US"/>
        </a:p>
      </dgm:t>
    </dgm:pt>
    <dgm:pt modelId="{A98B193F-1F0A-42C6-8EFC-0A5F5780B4C7}" type="sibTrans" cxnId="{97D48B98-6746-4525-8903-1B1957FC5F93}">
      <dgm:prSet/>
      <dgm:spPr/>
      <dgm:t>
        <a:bodyPr/>
        <a:lstStyle/>
        <a:p>
          <a:endParaRPr lang="en-US"/>
        </a:p>
      </dgm:t>
    </dgm:pt>
    <dgm:pt modelId="{048D79D3-5F51-4E91-B218-5C45FC74CBBB}">
      <dgm:prSet phldrT="[Text]"/>
      <dgm:spPr/>
      <dgm:t>
        <a:bodyPr/>
        <a:lstStyle/>
        <a:p>
          <a:r>
            <a:rPr lang="en-US" dirty="0">
              <a:solidFill>
                <a:schemeClr val="accent1">
                  <a:lumMod val="50000"/>
                </a:schemeClr>
              </a:solidFill>
              <a:effectLst/>
            </a:rPr>
            <a:t>Behind-the-meter microgrids for a specific building or campus, powered by DER behind the meter. Scale depends on the size of facility, from households to large campuses.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117EDDC6-77EF-435A-ADFA-532AAD65914D}" type="parTrans" cxnId="{837DADBA-A82B-40E5-AA51-EC0CB061338B}">
      <dgm:prSet/>
      <dgm:spPr/>
      <dgm:t>
        <a:bodyPr/>
        <a:lstStyle/>
        <a:p>
          <a:endParaRPr lang="en-US"/>
        </a:p>
      </dgm:t>
    </dgm:pt>
    <dgm:pt modelId="{BF23B8BE-0B81-4ACA-B3CF-C3C9ED9FB0C7}" type="sibTrans" cxnId="{837DADBA-A82B-40E5-AA51-EC0CB061338B}">
      <dgm:prSet/>
      <dgm:spPr/>
      <dgm:t>
        <a:bodyPr/>
        <a:lstStyle/>
        <a:p>
          <a:endParaRPr lang="en-US"/>
        </a:p>
      </dgm:t>
    </dgm:pt>
    <dgm:pt modelId="{6CB3C4B8-B6C6-4B36-9C33-097C9FC03F80}" type="pres">
      <dgm:prSet presAssocID="{5EE42EF5-F5FD-421D-8AA4-82F71B0491AD}" presName="Name0" presStyleCnt="0">
        <dgm:presLayoutVars>
          <dgm:dir/>
          <dgm:animLvl val="lvl"/>
          <dgm:resizeHandles val="exact"/>
        </dgm:presLayoutVars>
      </dgm:prSet>
      <dgm:spPr/>
    </dgm:pt>
    <dgm:pt modelId="{0E7DB331-DE0F-4D50-B917-0340C6B9207E}" type="pres">
      <dgm:prSet presAssocID="{BF7FEFC9-972D-4B2A-997E-E21BDD88619A}" presName="linNode" presStyleCnt="0"/>
      <dgm:spPr/>
    </dgm:pt>
    <dgm:pt modelId="{C36CE98A-ADAC-4047-BE03-0B5F1F90947A}" type="pres">
      <dgm:prSet presAssocID="{BF7FEFC9-972D-4B2A-997E-E21BDD88619A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19B9979D-A7E4-4178-95A0-AB5DDEDFCD3B}" type="pres">
      <dgm:prSet presAssocID="{BF7FEFC9-972D-4B2A-997E-E21BDD88619A}" presName="descendantText" presStyleLbl="alignAccFollowNode1" presStyleIdx="0" presStyleCnt="2">
        <dgm:presLayoutVars>
          <dgm:bulletEnabled val="1"/>
        </dgm:presLayoutVars>
      </dgm:prSet>
      <dgm:spPr/>
    </dgm:pt>
    <dgm:pt modelId="{0D14877E-7D72-4D5B-AEA2-4480534DF23F}" type="pres">
      <dgm:prSet presAssocID="{7D9BFB36-D1CE-4D11-A06A-13CBBD0419A5}" presName="sp" presStyleCnt="0"/>
      <dgm:spPr/>
    </dgm:pt>
    <dgm:pt modelId="{61E99C45-D8BF-486D-9155-43C4BD90BC27}" type="pres">
      <dgm:prSet presAssocID="{23375C4E-ADB1-42A3-8163-067CC391D38B}" presName="linNode" presStyleCnt="0"/>
      <dgm:spPr/>
    </dgm:pt>
    <dgm:pt modelId="{3021533E-515F-4523-906A-FE86BC07F6A0}" type="pres">
      <dgm:prSet presAssocID="{23375C4E-ADB1-42A3-8163-067CC391D38B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29F23387-D5FD-4A34-93B8-8CB9B2676A2C}" type="pres">
      <dgm:prSet presAssocID="{23375C4E-ADB1-42A3-8163-067CC391D38B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F5CF3A11-86B8-439A-A78D-85BC2D9D5FA1}" type="presOf" srcId="{048D79D3-5F51-4E91-B218-5C45FC74CBBB}" destId="{29F23387-D5FD-4A34-93B8-8CB9B2676A2C}" srcOrd="0" destOrd="0" presId="urn:microsoft.com/office/officeart/2005/8/layout/vList5"/>
    <dgm:cxn modelId="{E619B240-0BD4-4E10-A340-050C38DCCFC1}" srcId="{5EE42EF5-F5FD-421D-8AA4-82F71B0491AD}" destId="{BF7FEFC9-972D-4B2A-997E-E21BDD88619A}" srcOrd="0" destOrd="0" parTransId="{4852E55D-1D1E-4A07-ABB4-658D2EACF36F}" sibTransId="{7D9BFB36-D1CE-4D11-A06A-13CBBD0419A5}"/>
    <dgm:cxn modelId="{56A08048-BE74-4FE1-A54E-0A9C93549772}" srcId="{BF7FEFC9-972D-4B2A-997E-E21BDD88619A}" destId="{EBCEF3FF-324E-4304-94C7-2C0ED762C8FB}" srcOrd="0" destOrd="0" parTransId="{A8E9B0FC-B204-4103-8AE1-B647F19EEFA4}" sibTransId="{8763E17C-D983-46C1-8BF0-49732A82AC9F}"/>
    <dgm:cxn modelId="{A82B5571-6EC5-4BE3-BC52-32081EFB98DF}" type="presOf" srcId="{23375C4E-ADB1-42A3-8163-067CC391D38B}" destId="{3021533E-515F-4523-906A-FE86BC07F6A0}" srcOrd="0" destOrd="0" presId="urn:microsoft.com/office/officeart/2005/8/layout/vList5"/>
    <dgm:cxn modelId="{97D48B98-6746-4525-8903-1B1957FC5F93}" srcId="{5EE42EF5-F5FD-421D-8AA4-82F71B0491AD}" destId="{23375C4E-ADB1-42A3-8163-067CC391D38B}" srcOrd="1" destOrd="0" parTransId="{C8720329-503E-43B1-8531-39322ED688C8}" sibTransId="{A98B193F-1F0A-42C6-8EFC-0A5F5780B4C7}"/>
    <dgm:cxn modelId="{837DADBA-A82B-40E5-AA51-EC0CB061338B}" srcId="{23375C4E-ADB1-42A3-8163-067CC391D38B}" destId="{048D79D3-5F51-4E91-B218-5C45FC74CBBB}" srcOrd="0" destOrd="0" parTransId="{117EDDC6-77EF-435A-ADFA-532AAD65914D}" sibTransId="{BF23B8BE-0B81-4ACA-B3CF-C3C9ED9FB0C7}"/>
    <dgm:cxn modelId="{93DBCBD3-7189-4794-90BF-85FEEA0A081F}" type="presOf" srcId="{BF7FEFC9-972D-4B2A-997E-E21BDD88619A}" destId="{C36CE98A-ADAC-4047-BE03-0B5F1F90947A}" srcOrd="0" destOrd="0" presId="urn:microsoft.com/office/officeart/2005/8/layout/vList5"/>
    <dgm:cxn modelId="{6F8042E7-87AB-486C-9FBF-948C7957C45E}" type="presOf" srcId="{5EE42EF5-F5FD-421D-8AA4-82F71B0491AD}" destId="{6CB3C4B8-B6C6-4B36-9C33-097C9FC03F80}" srcOrd="0" destOrd="0" presId="urn:microsoft.com/office/officeart/2005/8/layout/vList5"/>
    <dgm:cxn modelId="{59AD4CF2-0096-4328-B1ED-42C6A81D159D}" type="presOf" srcId="{EBCEF3FF-324E-4304-94C7-2C0ED762C8FB}" destId="{19B9979D-A7E4-4178-95A0-AB5DDEDFCD3B}" srcOrd="0" destOrd="0" presId="urn:microsoft.com/office/officeart/2005/8/layout/vList5"/>
    <dgm:cxn modelId="{DC06E5F0-8986-49E3-9415-92B08EFC7F54}" type="presParOf" srcId="{6CB3C4B8-B6C6-4B36-9C33-097C9FC03F80}" destId="{0E7DB331-DE0F-4D50-B917-0340C6B9207E}" srcOrd="0" destOrd="0" presId="urn:microsoft.com/office/officeart/2005/8/layout/vList5"/>
    <dgm:cxn modelId="{44B50578-8611-4303-B60F-A8A38ECCBAE5}" type="presParOf" srcId="{0E7DB331-DE0F-4D50-B917-0340C6B9207E}" destId="{C36CE98A-ADAC-4047-BE03-0B5F1F90947A}" srcOrd="0" destOrd="0" presId="urn:microsoft.com/office/officeart/2005/8/layout/vList5"/>
    <dgm:cxn modelId="{5A2E9558-942C-42A7-B702-2BEFE0740607}" type="presParOf" srcId="{0E7DB331-DE0F-4D50-B917-0340C6B9207E}" destId="{19B9979D-A7E4-4178-95A0-AB5DDEDFCD3B}" srcOrd="1" destOrd="0" presId="urn:microsoft.com/office/officeart/2005/8/layout/vList5"/>
    <dgm:cxn modelId="{348F8BB9-26A1-4F09-933F-B3AEAA479F02}" type="presParOf" srcId="{6CB3C4B8-B6C6-4B36-9C33-097C9FC03F80}" destId="{0D14877E-7D72-4D5B-AEA2-4480534DF23F}" srcOrd="1" destOrd="0" presId="urn:microsoft.com/office/officeart/2005/8/layout/vList5"/>
    <dgm:cxn modelId="{1D49EA6E-FA22-4AF9-88B4-6A4FC255ACD9}" type="presParOf" srcId="{6CB3C4B8-B6C6-4B36-9C33-097C9FC03F80}" destId="{61E99C45-D8BF-486D-9155-43C4BD90BC27}" srcOrd="2" destOrd="0" presId="urn:microsoft.com/office/officeart/2005/8/layout/vList5"/>
    <dgm:cxn modelId="{C8D9C95C-22E5-493E-94E7-00418B9BAE24}" type="presParOf" srcId="{61E99C45-D8BF-486D-9155-43C4BD90BC27}" destId="{3021533E-515F-4523-906A-FE86BC07F6A0}" srcOrd="0" destOrd="0" presId="urn:microsoft.com/office/officeart/2005/8/layout/vList5"/>
    <dgm:cxn modelId="{39CF8FF1-BA9D-4790-B780-FEE80456AAEE}" type="presParOf" srcId="{61E99C45-D8BF-486D-9155-43C4BD90BC27}" destId="{29F23387-D5FD-4A34-93B8-8CB9B2676A2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738658-B1E0-4022-940D-5AACB3A71D34}" type="doc">
      <dgm:prSet loTypeId="urn:microsoft.com/office/officeart/2005/8/layout/radial1" loCatId="cycl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527A0DEA-F4B5-4692-A06B-34E1802DEBA7}">
      <dgm:prSet phldrT="[Text]" custT="1"/>
      <dgm:spPr/>
      <dgm:t>
        <a:bodyPr/>
        <a:lstStyle/>
        <a:p>
          <a:pPr rtl="0"/>
          <a:r>
            <a:rPr lang="en-US" sz="2400" b="1">
              <a:latin typeface="+mn-lt"/>
            </a:rPr>
            <a:t>TA Hub</a:t>
          </a:r>
          <a:endParaRPr lang="en-US" sz="2400" dirty="0">
            <a:latin typeface="+mn-lt"/>
          </a:endParaRPr>
        </a:p>
      </dgm:t>
    </dgm:pt>
    <dgm:pt modelId="{A20BAFC0-C320-4F6D-A880-9B5C0BA7F423}" type="parTrans" cxnId="{B47BEE2F-F6CB-491C-B91D-38AF89B20ACE}">
      <dgm:prSet/>
      <dgm:spPr/>
      <dgm:t>
        <a:bodyPr/>
        <a:lstStyle/>
        <a:p>
          <a:endParaRPr lang="en-US"/>
        </a:p>
      </dgm:t>
    </dgm:pt>
    <dgm:pt modelId="{9EF382F7-157E-49E2-A801-680DD34F779D}" type="sibTrans" cxnId="{B47BEE2F-F6CB-491C-B91D-38AF89B20ACE}">
      <dgm:prSet/>
      <dgm:spPr/>
      <dgm:t>
        <a:bodyPr/>
        <a:lstStyle/>
        <a:p>
          <a:endParaRPr lang="en-US"/>
        </a:p>
      </dgm:t>
    </dgm:pt>
    <dgm:pt modelId="{FD125DE7-8E37-47F5-B918-485BC8DF36D2}">
      <dgm:prSet phldrT="[Text]"/>
      <dgm:spPr/>
      <dgm:t>
        <a:bodyPr/>
        <a:lstStyle/>
        <a:p>
          <a:r>
            <a:rPr lang="en-US" b="1">
              <a:latin typeface="Arial"/>
              <a:cs typeface="Arial"/>
            </a:rPr>
            <a:t>Community Engagement &amp; Awareness</a:t>
          </a:r>
          <a:endParaRPr lang="en-US" b="1" dirty="0">
            <a:latin typeface="Arial"/>
            <a:cs typeface="Arial"/>
          </a:endParaRPr>
        </a:p>
      </dgm:t>
    </dgm:pt>
    <dgm:pt modelId="{18ED2BFD-7CFC-41E7-9F9D-2FA92F1C87B5}" type="parTrans" cxnId="{A3DB2BA1-AD8A-457E-9CD3-21DA5BC3ECF8}">
      <dgm:prSet/>
      <dgm:spPr/>
      <dgm:t>
        <a:bodyPr/>
        <a:lstStyle/>
        <a:p>
          <a:endParaRPr lang="en-US"/>
        </a:p>
      </dgm:t>
    </dgm:pt>
    <dgm:pt modelId="{CCC5606B-BCC1-443A-91F7-5E4E6015549E}" type="sibTrans" cxnId="{A3DB2BA1-AD8A-457E-9CD3-21DA5BC3ECF8}">
      <dgm:prSet/>
      <dgm:spPr/>
      <dgm:t>
        <a:bodyPr/>
        <a:lstStyle/>
        <a:p>
          <a:endParaRPr lang="en-US"/>
        </a:p>
      </dgm:t>
    </dgm:pt>
    <dgm:pt modelId="{E8831932-405B-4055-9683-CB9BCDCF2472}">
      <dgm:prSet phldrT="[Text]"/>
      <dgm:spPr/>
      <dgm:t>
        <a:bodyPr/>
        <a:lstStyle/>
        <a:p>
          <a:r>
            <a:rPr lang="en-US" b="1"/>
            <a:t>Technical Support</a:t>
          </a:r>
          <a:endParaRPr lang="en-US" b="1" dirty="0"/>
        </a:p>
      </dgm:t>
    </dgm:pt>
    <dgm:pt modelId="{4C8461A5-9232-4DFA-BE7B-06ADF848BCF2}" type="parTrans" cxnId="{7D6EE22B-F2A9-46FB-A8CB-699D27D2141C}">
      <dgm:prSet/>
      <dgm:spPr/>
      <dgm:t>
        <a:bodyPr/>
        <a:lstStyle/>
        <a:p>
          <a:endParaRPr lang="en-US"/>
        </a:p>
      </dgm:t>
    </dgm:pt>
    <dgm:pt modelId="{531F8386-41A3-495A-9815-EE45F0C139A1}" type="sibTrans" cxnId="{7D6EE22B-F2A9-46FB-A8CB-699D27D2141C}">
      <dgm:prSet/>
      <dgm:spPr/>
      <dgm:t>
        <a:bodyPr/>
        <a:lstStyle/>
        <a:p>
          <a:endParaRPr lang="en-US"/>
        </a:p>
      </dgm:t>
    </dgm:pt>
    <dgm:pt modelId="{0AC5041B-E5C4-4680-9CF3-C5484A3FE451}">
      <dgm:prSet phldrT="[Text]"/>
      <dgm:spPr/>
      <dgm:t>
        <a:bodyPr/>
        <a:lstStyle/>
        <a:p>
          <a:r>
            <a:rPr lang="en-US" b="1"/>
            <a:t>Vendor and Contractor Networks</a:t>
          </a:r>
          <a:endParaRPr lang="en-US" b="1" dirty="0"/>
        </a:p>
      </dgm:t>
    </dgm:pt>
    <dgm:pt modelId="{F26D64DD-A1F4-40C9-8D5E-238D5A5099FF}" type="parTrans" cxnId="{9CAFBCA2-5849-49E7-AAE1-E7B5246ACE41}">
      <dgm:prSet/>
      <dgm:spPr/>
      <dgm:t>
        <a:bodyPr/>
        <a:lstStyle/>
        <a:p>
          <a:endParaRPr lang="en-US"/>
        </a:p>
      </dgm:t>
    </dgm:pt>
    <dgm:pt modelId="{C65C5629-C013-4F6E-BA37-54FB262C5E55}" type="sibTrans" cxnId="{9CAFBCA2-5849-49E7-AAE1-E7B5246ACE41}">
      <dgm:prSet/>
      <dgm:spPr/>
      <dgm:t>
        <a:bodyPr/>
        <a:lstStyle/>
        <a:p>
          <a:endParaRPr lang="en-US"/>
        </a:p>
      </dgm:t>
    </dgm:pt>
    <dgm:pt modelId="{1554AD63-D530-4065-90B8-F7F2E02A40BE}">
      <dgm:prSet phldrT="[Text]"/>
      <dgm:spPr/>
      <dgm:t>
        <a:bodyPr/>
        <a:lstStyle/>
        <a:p>
          <a:endParaRPr lang="en-US"/>
        </a:p>
      </dgm:t>
    </dgm:pt>
    <dgm:pt modelId="{8537BE95-0035-42E1-ACAD-44DFABD715B9}" type="parTrans" cxnId="{2F96AA49-5CC8-4DF6-9C20-E6744858A9C7}">
      <dgm:prSet/>
      <dgm:spPr/>
      <dgm:t>
        <a:bodyPr/>
        <a:lstStyle/>
        <a:p>
          <a:endParaRPr lang="en-US"/>
        </a:p>
      </dgm:t>
    </dgm:pt>
    <dgm:pt modelId="{36937EF9-C629-4E78-8874-3237845262BF}" type="sibTrans" cxnId="{2F96AA49-5CC8-4DF6-9C20-E6744858A9C7}">
      <dgm:prSet/>
      <dgm:spPr/>
      <dgm:t>
        <a:bodyPr/>
        <a:lstStyle/>
        <a:p>
          <a:endParaRPr lang="en-US"/>
        </a:p>
      </dgm:t>
    </dgm:pt>
    <dgm:pt modelId="{5FDD15AB-4150-46C8-BC57-99F31ACF17C2}">
      <dgm:prSet phldrT="[Text]"/>
      <dgm:spPr/>
      <dgm:t>
        <a:bodyPr/>
        <a:lstStyle/>
        <a:p>
          <a:pPr rtl="0"/>
          <a:r>
            <a:rPr lang="en-US" b="1"/>
            <a:t>Workforce and Business Development</a:t>
          </a:r>
          <a:r>
            <a:rPr lang="en-US" b="1">
              <a:latin typeface="Arial Black" panose="020B0A04020102020204"/>
            </a:rPr>
            <a:t> </a:t>
          </a:r>
          <a:endParaRPr lang="en-US" b="1" dirty="0"/>
        </a:p>
      </dgm:t>
    </dgm:pt>
    <dgm:pt modelId="{2429EAC5-25D1-4818-963F-353F128947F8}" type="parTrans" cxnId="{83C1C3C9-D4FA-46BC-AAD5-9B77884BFB9B}">
      <dgm:prSet/>
      <dgm:spPr/>
      <dgm:t>
        <a:bodyPr/>
        <a:lstStyle/>
        <a:p>
          <a:endParaRPr lang="en-US"/>
        </a:p>
      </dgm:t>
    </dgm:pt>
    <dgm:pt modelId="{31D0BA6B-5176-4B84-86A8-79B40774BFDB}" type="sibTrans" cxnId="{83C1C3C9-D4FA-46BC-AAD5-9B77884BFB9B}">
      <dgm:prSet/>
      <dgm:spPr/>
      <dgm:t>
        <a:bodyPr/>
        <a:lstStyle/>
        <a:p>
          <a:endParaRPr lang="en-US"/>
        </a:p>
      </dgm:t>
    </dgm:pt>
    <dgm:pt modelId="{1C9F1FA2-F3AE-4702-926E-533F3E8D12C6}">
      <dgm:prSet phldrT="[Text]"/>
      <dgm:spPr/>
      <dgm:t>
        <a:bodyPr/>
        <a:lstStyle/>
        <a:p>
          <a:r>
            <a:rPr lang="en-US" b="1"/>
            <a:t>Policy Support and External Outreach</a:t>
          </a:r>
          <a:endParaRPr lang="en-US" b="1" dirty="0"/>
        </a:p>
      </dgm:t>
    </dgm:pt>
    <dgm:pt modelId="{C9D343EB-A6AA-4304-A222-68A06D0FD4FF}" type="parTrans" cxnId="{33F0036E-1E97-4B70-B0C0-4FF27F3FFD84}">
      <dgm:prSet/>
      <dgm:spPr/>
      <dgm:t>
        <a:bodyPr/>
        <a:lstStyle/>
        <a:p>
          <a:endParaRPr lang="en-US"/>
        </a:p>
      </dgm:t>
    </dgm:pt>
    <dgm:pt modelId="{179D60E5-FF8A-4815-9651-007E6D2A1EEC}" type="sibTrans" cxnId="{33F0036E-1E97-4B70-B0C0-4FF27F3FFD84}">
      <dgm:prSet/>
      <dgm:spPr/>
      <dgm:t>
        <a:bodyPr/>
        <a:lstStyle/>
        <a:p>
          <a:endParaRPr lang="en-US"/>
        </a:p>
      </dgm:t>
    </dgm:pt>
    <dgm:pt modelId="{CBB0920B-A1E8-4CF0-9B1B-8883D84A6048}" type="pres">
      <dgm:prSet presAssocID="{99738658-B1E0-4022-940D-5AACB3A71D3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5FB9CF0-6088-400A-BE3A-B0C60EADA0BA}" type="pres">
      <dgm:prSet presAssocID="{527A0DEA-F4B5-4692-A06B-34E1802DEBA7}" presName="centerShape" presStyleLbl="node0" presStyleIdx="0" presStyleCnt="1" custScaleX="132490" custScaleY="134193" custLinFactNeighborX="-1403" custLinFactNeighborY="2806"/>
      <dgm:spPr/>
    </dgm:pt>
    <dgm:pt modelId="{7D850DB4-894B-47AC-BF79-3092B6829377}" type="pres">
      <dgm:prSet presAssocID="{18ED2BFD-7CFC-41E7-9F9D-2FA92F1C87B5}" presName="Name9" presStyleLbl="parChTrans1D2" presStyleIdx="0" presStyleCnt="5"/>
      <dgm:spPr/>
    </dgm:pt>
    <dgm:pt modelId="{CF1C5BAC-BF5E-4826-947D-E18AFA87D865}" type="pres">
      <dgm:prSet presAssocID="{18ED2BFD-7CFC-41E7-9F9D-2FA92F1C87B5}" presName="connTx" presStyleLbl="parChTrans1D2" presStyleIdx="0" presStyleCnt="5"/>
      <dgm:spPr/>
    </dgm:pt>
    <dgm:pt modelId="{70B62051-5019-458F-ACFA-B14A258702BD}" type="pres">
      <dgm:prSet presAssocID="{FD125DE7-8E37-47F5-B918-485BC8DF36D2}" presName="node" presStyleLbl="node1" presStyleIdx="0" presStyleCnt="5" custScaleX="90279" custScaleY="88636" custRadScaleRad="110895" custRadScaleInc="-1611">
        <dgm:presLayoutVars>
          <dgm:bulletEnabled val="1"/>
        </dgm:presLayoutVars>
      </dgm:prSet>
      <dgm:spPr/>
    </dgm:pt>
    <dgm:pt modelId="{3F7D8B45-1940-490A-A4D6-C4F0DA7AD0FD}" type="pres">
      <dgm:prSet presAssocID="{4C8461A5-9232-4DFA-BE7B-06ADF848BCF2}" presName="Name9" presStyleLbl="parChTrans1D2" presStyleIdx="1" presStyleCnt="5"/>
      <dgm:spPr/>
    </dgm:pt>
    <dgm:pt modelId="{B9A5A1E3-72D2-4DAC-BCE8-D2BC5307FD4A}" type="pres">
      <dgm:prSet presAssocID="{4C8461A5-9232-4DFA-BE7B-06ADF848BCF2}" presName="connTx" presStyleLbl="parChTrans1D2" presStyleIdx="1" presStyleCnt="5"/>
      <dgm:spPr/>
    </dgm:pt>
    <dgm:pt modelId="{D380A3B9-B1D3-4A97-8517-207546EAB95F}" type="pres">
      <dgm:prSet presAssocID="{E8831932-405B-4055-9683-CB9BCDCF2472}" presName="node" presStyleLbl="node1" presStyleIdx="1" presStyleCnt="5" custScaleX="94624" custScaleY="93778" custRadScaleRad="142235" custRadScaleInc="16484">
        <dgm:presLayoutVars>
          <dgm:bulletEnabled val="1"/>
        </dgm:presLayoutVars>
      </dgm:prSet>
      <dgm:spPr/>
    </dgm:pt>
    <dgm:pt modelId="{4C5C4DF8-FC06-450F-8256-E724D5EC0D15}" type="pres">
      <dgm:prSet presAssocID="{F26D64DD-A1F4-40C9-8D5E-238D5A5099FF}" presName="Name9" presStyleLbl="parChTrans1D2" presStyleIdx="2" presStyleCnt="5"/>
      <dgm:spPr/>
    </dgm:pt>
    <dgm:pt modelId="{9E842F96-907D-4BF3-B4F1-52C0B503EA3E}" type="pres">
      <dgm:prSet presAssocID="{F26D64DD-A1F4-40C9-8D5E-238D5A5099FF}" presName="connTx" presStyleLbl="parChTrans1D2" presStyleIdx="2" presStyleCnt="5"/>
      <dgm:spPr/>
    </dgm:pt>
    <dgm:pt modelId="{E8E857FF-DE48-4E78-A494-F83E80E3B52F}" type="pres">
      <dgm:prSet presAssocID="{0AC5041B-E5C4-4680-9CF3-C5484A3FE451}" presName="node" presStyleLbl="node1" presStyleIdx="2" presStyleCnt="5" custScaleX="100579" custScaleY="94857" custRadScaleRad="124586" custRadScaleInc="-29681">
        <dgm:presLayoutVars>
          <dgm:bulletEnabled val="1"/>
        </dgm:presLayoutVars>
      </dgm:prSet>
      <dgm:spPr/>
    </dgm:pt>
    <dgm:pt modelId="{D682A690-9C2B-484B-80D8-BED953F809E8}" type="pres">
      <dgm:prSet presAssocID="{2429EAC5-25D1-4818-963F-353F128947F8}" presName="Name9" presStyleLbl="parChTrans1D2" presStyleIdx="3" presStyleCnt="5"/>
      <dgm:spPr/>
    </dgm:pt>
    <dgm:pt modelId="{FAEA7965-E538-47E8-844F-119D22797B54}" type="pres">
      <dgm:prSet presAssocID="{2429EAC5-25D1-4818-963F-353F128947F8}" presName="connTx" presStyleLbl="parChTrans1D2" presStyleIdx="3" presStyleCnt="5"/>
      <dgm:spPr/>
    </dgm:pt>
    <dgm:pt modelId="{2C50F7CB-69E1-4A04-B3DC-C2608DC618DE}" type="pres">
      <dgm:prSet presAssocID="{5FDD15AB-4150-46C8-BC57-99F31ACF17C2}" presName="node" presStyleLbl="node1" presStyleIdx="3" presStyleCnt="5" custScaleX="96027" custScaleY="97276" custRadScaleRad="154576" custRadScaleInc="7044">
        <dgm:presLayoutVars>
          <dgm:bulletEnabled val="1"/>
        </dgm:presLayoutVars>
      </dgm:prSet>
      <dgm:spPr/>
    </dgm:pt>
    <dgm:pt modelId="{8C39DD56-69B9-437C-9740-43CA1058BD3A}" type="pres">
      <dgm:prSet presAssocID="{C9D343EB-A6AA-4304-A222-68A06D0FD4FF}" presName="Name9" presStyleLbl="parChTrans1D2" presStyleIdx="4" presStyleCnt="5"/>
      <dgm:spPr/>
    </dgm:pt>
    <dgm:pt modelId="{9B6AC189-2C62-4F2F-8D43-D3DFD86C7B04}" type="pres">
      <dgm:prSet presAssocID="{C9D343EB-A6AA-4304-A222-68A06D0FD4FF}" presName="connTx" presStyleLbl="parChTrans1D2" presStyleIdx="4" presStyleCnt="5"/>
      <dgm:spPr/>
    </dgm:pt>
    <dgm:pt modelId="{5FEB7EDC-C7E2-4016-A051-BCCC1AD9A989}" type="pres">
      <dgm:prSet presAssocID="{1C9F1FA2-F3AE-4702-926E-533F3E8D12C6}" presName="node" presStyleLbl="node1" presStyleIdx="4" presStyleCnt="5" custScaleX="95821" custScaleY="94660" custRadScaleRad="146189" custRadScaleInc="-17599">
        <dgm:presLayoutVars>
          <dgm:bulletEnabled val="1"/>
        </dgm:presLayoutVars>
      </dgm:prSet>
      <dgm:spPr/>
    </dgm:pt>
  </dgm:ptLst>
  <dgm:cxnLst>
    <dgm:cxn modelId="{B54B1C03-543A-4671-943B-32471C580FBA}" type="presOf" srcId="{C9D343EB-A6AA-4304-A222-68A06D0FD4FF}" destId="{8C39DD56-69B9-437C-9740-43CA1058BD3A}" srcOrd="0" destOrd="0" presId="urn:microsoft.com/office/officeart/2005/8/layout/radial1"/>
    <dgm:cxn modelId="{841FFF03-78A3-4BBA-9B24-94770A83DC73}" type="presOf" srcId="{4C8461A5-9232-4DFA-BE7B-06ADF848BCF2}" destId="{3F7D8B45-1940-490A-A4D6-C4F0DA7AD0FD}" srcOrd="0" destOrd="0" presId="urn:microsoft.com/office/officeart/2005/8/layout/radial1"/>
    <dgm:cxn modelId="{DDFEFA1A-DD19-4306-BCD9-7B6B24E3827F}" type="presOf" srcId="{C9D343EB-A6AA-4304-A222-68A06D0FD4FF}" destId="{9B6AC189-2C62-4F2F-8D43-D3DFD86C7B04}" srcOrd="1" destOrd="0" presId="urn:microsoft.com/office/officeart/2005/8/layout/radial1"/>
    <dgm:cxn modelId="{BE935E20-F12C-478F-90A4-F3365194A9A9}" type="presOf" srcId="{527A0DEA-F4B5-4692-A06B-34E1802DEBA7}" destId="{95FB9CF0-6088-400A-BE3A-B0C60EADA0BA}" srcOrd="0" destOrd="0" presId="urn:microsoft.com/office/officeart/2005/8/layout/radial1"/>
    <dgm:cxn modelId="{661CBA29-67EE-4CBF-959E-F4D9892796F0}" type="presOf" srcId="{18ED2BFD-7CFC-41E7-9F9D-2FA92F1C87B5}" destId="{7D850DB4-894B-47AC-BF79-3092B6829377}" srcOrd="0" destOrd="0" presId="urn:microsoft.com/office/officeart/2005/8/layout/radial1"/>
    <dgm:cxn modelId="{7D6EE22B-F2A9-46FB-A8CB-699D27D2141C}" srcId="{527A0DEA-F4B5-4692-A06B-34E1802DEBA7}" destId="{E8831932-405B-4055-9683-CB9BCDCF2472}" srcOrd="1" destOrd="0" parTransId="{4C8461A5-9232-4DFA-BE7B-06ADF848BCF2}" sibTransId="{531F8386-41A3-495A-9815-EE45F0C139A1}"/>
    <dgm:cxn modelId="{B47BEE2F-F6CB-491C-B91D-38AF89B20ACE}" srcId="{99738658-B1E0-4022-940D-5AACB3A71D34}" destId="{527A0DEA-F4B5-4692-A06B-34E1802DEBA7}" srcOrd="0" destOrd="0" parTransId="{A20BAFC0-C320-4F6D-A880-9B5C0BA7F423}" sibTransId="{9EF382F7-157E-49E2-A801-680DD34F779D}"/>
    <dgm:cxn modelId="{1CF7DB36-6DDD-4AEF-991B-2779E2E5DD59}" type="presOf" srcId="{F26D64DD-A1F4-40C9-8D5E-238D5A5099FF}" destId="{4C5C4DF8-FC06-450F-8256-E724D5EC0D15}" srcOrd="0" destOrd="0" presId="urn:microsoft.com/office/officeart/2005/8/layout/radial1"/>
    <dgm:cxn modelId="{62E0405C-DB54-40DF-B9B7-E556402D7B6E}" type="presOf" srcId="{5FDD15AB-4150-46C8-BC57-99F31ACF17C2}" destId="{2C50F7CB-69E1-4A04-B3DC-C2608DC618DE}" srcOrd="0" destOrd="0" presId="urn:microsoft.com/office/officeart/2005/8/layout/radial1"/>
    <dgm:cxn modelId="{B2BD9248-4DB8-4822-B08E-2C1D1577BF30}" type="presOf" srcId="{4C8461A5-9232-4DFA-BE7B-06ADF848BCF2}" destId="{B9A5A1E3-72D2-4DAC-BCE8-D2BC5307FD4A}" srcOrd="1" destOrd="0" presId="urn:microsoft.com/office/officeart/2005/8/layout/radial1"/>
    <dgm:cxn modelId="{2F96AA49-5CC8-4DF6-9C20-E6744858A9C7}" srcId="{99738658-B1E0-4022-940D-5AACB3A71D34}" destId="{1554AD63-D530-4065-90B8-F7F2E02A40BE}" srcOrd="1" destOrd="0" parTransId="{8537BE95-0035-42E1-ACAD-44DFABD715B9}" sibTransId="{36937EF9-C629-4E78-8874-3237845262BF}"/>
    <dgm:cxn modelId="{5AD91D4C-D698-4F63-8AB7-1DDB744B7EC6}" type="presOf" srcId="{FD125DE7-8E37-47F5-B918-485BC8DF36D2}" destId="{70B62051-5019-458F-ACFA-B14A258702BD}" srcOrd="0" destOrd="0" presId="urn:microsoft.com/office/officeart/2005/8/layout/radial1"/>
    <dgm:cxn modelId="{33F0036E-1E97-4B70-B0C0-4FF27F3FFD84}" srcId="{527A0DEA-F4B5-4692-A06B-34E1802DEBA7}" destId="{1C9F1FA2-F3AE-4702-926E-533F3E8D12C6}" srcOrd="4" destOrd="0" parTransId="{C9D343EB-A6AA-4304-A222-68A06D0FD4FF}" sibTransId="{179D60E5-FF8A-4815-9651-007E6D2A1EEC}"/>
    <dgm:cxn modelId="{D080C352-4CB9-4D4F-86FE-7761B75C9D3C}" type="presOf" srcId="{99738658-B1E0-4022-940D-5AACB3A71D34}" destId="{CBB0920B-A1E8-4CF0-9B1B-8883D84A6048}" srcOrd="0" destOrd="0" presId="urn:microsoft.com/office/officeart/2005/8/layout/radial1"/>
    <dgm:cxn modelId="{C3E3A17F-1835-4510-9AF2-925839111349}" type="presOf" srcId="{2429EAC5-25D1-4818-963F-353F128947F8}" destId="{FAEA7965-E538-47E8-844F-119D22797B54}" srcOrd="1" destOrd="0" presId="urn:microsoft.com/office/officeart/2005/8/layout/radial1"/>
    <dgm:cxn modelId="{D4418886-1847-40E5-A8FA-BA9FA289D2D1}" type="presOf" srcId="{0AC5041B-E5C4-4680-9CF3-C5484A3FE451}" destId="{E8E857FF-DE48-4E78-A494-F83E80E3B52F}" srcOrd="0" destOrd="0" presId="urn:microsoft.com/office/officeart/2005/8/layout/radial1"/>
    <dgm:cxn modelId="{A3DB2BA1-AD8A-457E-9CD3-21DA5BC3ECF8}" srcId="{527A0DEA-F4B5-4692-A06B-34E1802DEBA7}" destId="{FD125DE7-8E37-47F5-B918-485BC8DF36D2}" srcOrd="0" destOrd="0" parTransId="{18ED2BFD-7CFC-41E7-9F9D-2FA92F1C87B5}" sibTransId="{CCC5606B-BCC1-443A-91F7-5E4E6015549E}"/>
    <dgm:cxn modelId="{9CAFBCA2-5849-49E7-AAE1-E7B5246ACE41}" srcId="{527A0DEA-F4B5-4692-A06B-34E1802DEBA7}" destId="{0AC5041B-E5C4-4680-9CF3-C5484A3FE451}" srcOrd="2" destOrd="0" parTransId="{F26D64DD-A1F4-40C9-8D5E-238D5A5099FF}" sibTransId="{C65C5629-C013-4F6E-BA37-54FB262C5E55}"/>
    <dgm:cxn modelId="{0C1E59A8-CA08-41CD-AB1F-745538F4E733}" type="presOf" srcId="{18ED2BFD-7CFC-41E7-9F9D-2FA92F1C87B5}" destId="{CF1C5BAC-BF5E-4826-947D-E18AFA87D865}" srcOrd="1" destOrd="0" presId="urn:microsoft.com/office/officeart/2005/8/layout/radial1"/>
    <dgm:cxn modelId="{01CD84AD-179E-435C-B2A7-DCCAE5E6DF49}" type="presOf" srcId="{E8831932-405B-4055-9683-CB9BCDCF2472}" destId="{D380A3B9-B1D3-4A97-8517-207546EAB95F}" srcOrd="0" destOrd="0" presId="urn:microsoft.com/office/officeart/2005/8/layout/radial1"/>
    <dgm:cxn modelId="{83C1C3C9-D4FA-46BC-AAD5-9B77884BFB9B}" srcId="{527A0DEA-F4B5-4692-A06B-34E1802DEBA7}" destId="{5FDD15AB-4150-46C8-BC57-99F31ACF17C2}" srcOrd="3" destOrd="0" parTransId="{2429EAC5-25D1-4818-963F-353F128947F8}" sibTransId="{31D0BA6B-5176-4B84-86A8-79B40774BFDB}"/>
    <dgm:cxn modelId="{F214BDCC-7E72-4A73-BFA9-D7CDE7415B96}" type="presOf" srcId="{F26D64DD-A1F4-40C9-8D5E-238D5A5099FF}" destId="{9E842F96-907D-4BF3-B4F1-52C0B503EA3E}" srcOrd="1" destOrd="0" presId="urn:microsoft.com/office/officeart/2005/8/layout/radial1"/>
    <dgm:cxn modelId="{A03C90E2-196F-4A66-8DF3-C2460F3EADE3}" type="presOf" srcId="{2429EAC5-25D1-4818-963F-353F128947F8}" destId="{D682A690-9C2B-484B-80D8-BED953F809E8}" srcOrd="0" destOrd="0" presId="urn:microsoft.com/office/officeart/2005/8/layout/radial1"/>
    <dgm:cxn modelId="{273E01E7-D7DF-4C53-8DAE-0ECAAFF44550}" type="presOf" srcId="{1C9F1FA2-F3AE-4702-926E-533F3E8D12C6}" destId="{5FEB7EDC-C7E2-4016-A051-BCCC1AD9A989}" srcOrd="0" destOrd="0" presId="urn:microsoft.com/office/officeart/2005/8/layout/radial1"/>
    <dgm:cxn modelId="{4A69780E-75F7-403F-9B96-5879986B3532}" type="presParOf" srcId="{CBB0920B-A1E8-4CF0-9B1B-8883D84A6048}" destId="{95FB9CF0-6088-400A-BE3A-B0C60EADA0BA}" srcOrd="0" destOrd="0" presId="urn:microsoft.com/office/officeart/2005/8/layout/radial1"/>
    <dgm:cxn modelId="{642B22AA-7D3D-4A89-A2CA-58E4A45847D5}" type="presParOf" srcId="{CBB0920B-A1E8-4CF0-9B1B-8883D84A6048}" destId="{7D850DB4-894B-47AC-BF79-3092B6829377}" srcOrd="1" destOrd="0" presId="urn:microsoft.com/office/officeart/2005/8/layout/radial1"/>
    <dgm:cxn modelId="{16A009F6-F5BB-41F0-9D64-7C22DB4CB69A}" type="presParOf" srcId="{7D850DB4-894B-47AC-BF79-3092B6829377}" destId="{CF1C5BAC-BF5E-4826-947D-E18AFA87D865}" srcOrd="0" destOrd="0" presId="urn:microsoft.com/office/officeart/2005/8/layout/radial1"/>
    <dgm:cxn modelId="{1DCA3322-D52A-431E-9E62-CDB0EF5FA5FC}" type="presParOf" srcId="{CBB0920B-A1E8-4CF0-9B1B-8883D84A6048}" destId="{70B62051-5019-458F-ACFA-B14A258702BD}" srcOrd="2" destOrd="0" presId="urn:microsoft.com/office/officeart/2005/8/layout/radial1"/>
    <dgm:cxn modelId="{4894D1ED-C0F4-40E5-A081-D20E949C4FC6}" type="presParOf" srcId="{CBB0920B-A1E8-4CF0-9B1B-8883D84A6048}" destId="{3F7D8B45-1940-490A-A4D6-C4F0DA7AD0FD}" srcOrd="3" destOrd="0" presId="urn:microsoft.com/office/officeart/2005/8/layout/radial1"/>
    <dgm:cxn modelId="{B0529E29-676F-4E78-A260-370E16CFDC2A}" type="presParOf" srcId="{3F7D8B45-1940-490A-A4D6-C4F0DA7AD0FD}" destId="{B9A5A1E3-72D2-4DAC-BCE8-D2BC5307FD4A}" srcOrd="0" destOrd="0" presId="urn:microsoft.com/office/officeart/2005/8/layout/radial1"/>
    <dgm:cxn modelId="{54A1A791-30F7-4F47-9DCE-AF7D2A253D73}" type="presParOf" srcId="{CBB0920B-A1E8-4CF0-9B1B-8883D84A6048}" destId="{D380A3B9-B1D3-4A97-8517-207546EAB95F}" srcOrd="4" destOrd="0" presId="urn:microsoft.com/office/officeart/2005/8/layout/radial1"/>
    <dgm:cxn modelId="{76D73BD3-3B19-44EE-867C-9FE32546DD32}" type="presParOf" srcId="{CBB0920B-A1E8-4CF0-9B1B-8883D84A6048}" destId="{4C5C4DF8-FC06-450F-8256-E724D5EC0D15}" srcOrd="5" destOrd="0" presId="urn:microsoft.com/office/officeart/2005/8/layout/radial1"/>
    <dgm:cxn modelId="{7036724E-327F-429C-9C86-5796DD3B9376}" type="presParOf" srcId="{4C5C4DF8-FC06-450F-8256-E724D5EC0D15}" destId="{9E842F96-907D-4BF3-B4F1-52C0B503EA3E}" srcOrd="0" destOrd="0" presId="urn:microsoft.com/office/officeart/2005/8/layout/radial1"/>
    <dgm:cxn modelId="{D1ECF2BC-84CA-414E-A436-2A34E06E54F2}" type="presParOf" srcId="{CBB0920B-A1E8-4CF0-9B1B-8883D84A6048}" destId="{E8E857FF-DE48-4E78-A494-F83E80E3B52F}" srcOrd="6" destOrd="0" presId="urn:microsoft.com/office/officeart/2005/8/layout/radial1"/>
    <dgm:cxn modelId="{6882600F-384C-4530-8A80-BE0453E25BC6}" type="presParOf" srcId="{CBB0920B-A1E8-4CF0-9B1B-8883D84A6048}" destId="{D682A690-9C2B-484B-80D8-BED953F809E8}" srcOrd="7" destOrd="0" presId="urn:microsoft.com/office/officeart/2005/8/layout/radial1"/>
    <dgm:cxn modelId="{135614B7-AD68-4007-8FA0-80DB3373D493}" type="presParOf" srcId="{D682A690-9C2B-484B-80D8-BED953F809E8}" destId="{FAEA7965-E538-47E8-844F-119D22797B54}" srcOrd="0" destOrd="0" presId="urn:microsoft.com/office/officeart/2005/8/layout/radial1"/>
    <dgm:cxn modelId="{FCE99E6D-8713-4EDF-9B5B-C835E587C6C3}" type="presParOf" srcId="{CBB0920B-A1E8-4CF0-9B1B-8883D84A6048}" destId="{2C50F7CB-69E1-4A04-B3DC-C2608DC618DE}" srcOrd="8" destOrd="0" presId="urn:microsoft.com/office/officeart/2005/8/layout/radial1"/>
    <dgm:cxn modelId="{E224F098-392B-4D41-832B-799396EA5A0A}" type="presParOf" srcId="{CBB0920B-A1E8-4CF0-9B1B-8883D84A6048}" destId="{8C39DD56-69B9-437C-9740-43CA1058BD3A}" srcOrd="9" destOrd="0" presId="urn:microsoft.com/office/officeart/2005/8/layout/radial1"/>
    <dgm:cxn modelId="{F8214188-2415-42E1-B31C-514E183AE7DA}" type="presParOf" srcId="{8C39DD56-69B9-437C-9740-43CA1058BD3A}" destId="{9B6AC189-2C62-4F2F-8D43-D3DFD86C7B04}" srcOrd="0" destOrd="0" presId="urn:microsoft.com/office/officeart/2005/8/layout/radial1"/>
    <dgm:cxn modelId="{F0CAA585-C988-49EC-825C-0F1E86D8BB71}" type="presParOf" srcId="{CBB0920B-A1E8-4CF0-9B1B-8883D84A6048}" destId="{5FEB7EDC-C7E2-4016-A051-BCCC1AD9A989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9F7765-678A-4F20-9CB7-9A4A30711D61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FA93E8-3E50-4528-84E2-81CE7079BFE5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 C-TERA Proposal Development</a:t>
          </a:r>
        </a:p>
        <a:p>
          <a:pPr rtl="0">
            <a:lnSpc>
              <a:spcPct val="100000"/>
            </a:lnSpc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400" b="0" kern="1200">
              <a:latin typeface="Arial" panose="020B0604020202020204"/>
              <a:ea typeface="+mn-ea"/>
              <a:cs typeface="+mn-cs"/>
            </a:rPr>
            <a:t>(Ongoing)</a:t>
          </a:r>
        </a:p>
      </dgm:t>
    </dgm:pt>
    <dgm:pt modelId="{860A035E-CDF7-449B-95AC-056D987D142B}" type="parTrans" cxnId="{D7A18307-65D3-4FEA-B144-EB12E6BBAAA8}">
      <dgm:prSet/>
      <dgm:spPr/>
      <dgm:t>
        <a:bodyPr/>
        <a:lstStyle/>
        <a:p>
          <a:endParaRPr lang="en-US"/>
        </a:p>
      </dgm:t>
    </dgm:pt>
    <dgm:pt modelId="{6DD1D81C-4FB0-4EA6-84BA-597508246633}" type="sibTrans" cxnId="{D7A18307-65D3-4FEA-B144-EB12E6BBAAA8}">
      <dgm:prSet/>
      <dgm:spPr/>
      <dgm:t>
        <a:bodyPr/>
        <a:lstStyle/>
        <a:p>
          <a:endParaRPr lang="en-US"/>
        </a:p>
      </dgm:t>
    </dgm:pt>
    <dgm:pt modelId="{1BC08CE1-7F16-42EE-93AE-B0BCE084D69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If Awarded, Kickoff C-TERA </a:t>
          </a:r>
        </a:p>
        <a:p>
          <a:pPr>
            <a:lnSpc>
              <a:spcPct val="100000"/>
            </a:lnSpc>
          </a:pPr>
          <a:r>
            <a:rPr lang="en-US" sz="1400" b="0" kern="1200">
              <a:latin typeface="Arial" panose="020B0604020202020204"/>
              <a:ea typeface="+mn-ea"/>
              <a:cs typeface="+mn-cs"/>
            </a:rPr>
            <a:t>(Q1 2024)</a:t>
          </a:r>
          <a:endParaRPr lang="en-US" sz="1400" b="0" kern="1200" dirty="0">
            <a:latin typeface="Arial" panose="020B0604020202020204"/>
            <a:ea typeface="+mn-ea"/>
            <a:cs typeface="+mn-cs"/>
          </a:endParaRPr>
        </a:p>
      </dgm:t>
    </dgm:pt>
    <dgm:pt modelId="{8EF73EAF-B61F-42D5-A817-6F8F88A6D82B}" type="parTrans" cxnId="{513FDDE8-8EFE-41C2-B3F7-593555FDD296}">
      <dgm:prSet/>
      <dgm:spPr/>
      <dgm:t>
        <a:bodyPr/>
        <a:lstStyle/>
        <a:p>
          <a:endParaRPr lang="en-US"/>
        </a:p>
      </dgm:t>
    </dgm:pt>
    <dgm:pt modelId="{56D19E04-47DD-4861-93A6-08B6962A0101}" type="sibTrans" cxnId="{513FDDE8-8EFE-41C2-B3F7-593555FDD296}">
      <dgm:prSet/>
      <dgm:spPr/>
      <dgm:t>
        <a:bodyPr/>
        <a:lstStyle/>
        <a:p>
          <a:endParaRPr lang="en-US"/>
        </a:p>
      </dgm:t>
    </dgm:pt>
    <dgm:pt modelId="{28490F54-9CAE-4CE5-8682-6FFDC0223386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1400" b="1" kern="1200">
              <a:latin typeface="Arial" panose="020B0604020202020204"/>
              <a:ea typeface="+mn-ea"/>
              <a:cs typeface="+mn-cs"/>
            </a:rPr>
            <a:t>Additional Engagement on TA Hub Development</a:t>
          </a:r>
        </a:p>
        <a:p>
          <a:pPr rtl="0">
            <a:lnSpc>
              <a:spcPct val="100000"/>
            </a:lnSpc>
          </a:pPr>
          <a:r>
            <a:rPr lang="en-US" sz="12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200" b="0" kern="1200">
              <a:latin typeface="Arial" panose="020B0604020202020204"/>
              <a:ea typeface="+mn-ea"/>
              <a:cs typeface="+mn-cs"/>
            </a:rPr>
            <a:t>(2024 - Post DOE Award)</a:t>
          </a:r>
        </a:p>
      </dgm:t>
    </dgm:pt>
    <dgm:pt modelId="{8A67C637-2DA4-483C-ACE4-34E91CEFE685}" type="parTrans" cxnId="{6581EF3D-536C-4C1F-A000-BB8A26CCEE94}">
      <dgm:prSet/>
      <dgm:spPr/>
      <dgm:t>
        <a:bodyPr/>
        <a:lstStyle/>
        <a:p>
          <a:endParaRPr lang="en-US"/>
        </a:p>
      </dgm:t>
    </dgm:pt>
    <dgm:pt modelId="{624C46FD-6F5F-4628-9C49-A253C637114C}" type="sibTrans" cxnId="{6581EF3D-536C-4C1F-A000-BB8A26CCEE94}">
      <dgm:prSet/>
      <dgm:spPr/>
      <dgm:t>
        <a:bodyPr/>
        <a:lstStyle/>
        <a:p>
          <a:endParaRPr lang="en-US"/>
        </a:p>
      </dgm:t>
    </dgm:pt>
    <dgm:pt modelId="{09B3BE3A-EB14-4F84-AC52-C0C509775E0F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C-TERA Application Due</a:t>
          </a:r>
        </a:p>
        <a:p>
          <a:pPr rtl="0">
            <a:lnSpc>
              <a:spcPct val="100000"/>
            </a:lnSpc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400" b="0" kern="1200">
              <a:latin typeface="Arial" panose="020B0604020202020204"/>
              <a:ea typeface="+mn-ea"/>
              <a:cs typeface="+mn-cs"/>
            </a:rPr>
            <a:t>(May 19, 2023)</a:t>
          </a:r>
        </a:p>
      </dgm:t>
    </dgm:pt>
    <dgm:pt modelId="{A12A6055-9B81-43AD-B385-EA407CC0266A}" type="parTrans" cxnId="{1D832893-DEF3-45EB-A534-CEEA9FD7FFE2}">
      <dgm:prSet/>
      <dgm:spPr/>
      <dgm:t>
        <a:bodyPr/>
        <a:lstStyle/>
        <a:p>
          <a:endParaRPr lang="en-US"/>
        </a:p>
      </dgm:t>
    </dgm:pt>
    <dgm:pt modelId="{8D2DCBB8-5688-4394-BDDF-FF828F1F4275}" type="sibTrans" cxnId="{1D832893-DEF3-45EB-A534-CEEA9FD7FFE2}">
      <dgm:prSet/>
      <dgm:spPr/>
      <dgm:t>
        <a:bodyPr/>
        <a:lstStyle/>
        <a:p>
          <a:endParaRPr lang="en-US"/>
        </a:p>
      </dgm:t>
    </dgm:pt>
    <dgm:pt modelId="{10493D86-F42C-4D10-80AD-EFFA15A62985}" type="pres">
      <dgm:prSet presAssocID="{B99F7765-678A-4F20-9CB7-9A4A30711D61}" presName="Name0" presStyleCnt="0">
        <dgm:presLayoutVars>
          <dgm:dir/>
          <dgm:animLvl val="lvl"/>
          <dgm:resizeHandles val="exact"/>
        </dgm:presLayoutVars>
      </dgm:prSet>
      <dgm:spPr/>
    </dgm:pt>
    <dgm:pt modelId="{82021395-6294-4170-92A1-1D794682E756}" type="pres">
      <dgm:prSet presAssocID="{F3FA93E8-3E50-4528-84E2-81CE7079BFE5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862AAEDF-1F4F-4BB5-8A64-AD17E3610121}" type="pres">
      <dgm:prSet presAssocID="{6DD1D81C-4FB0-4EA6-84BA-597508246633}" presName="parTxOnlySpace" presStyleCnt="0"/>
      <dgm:spPr/>
    </dgm:pt>
    <dgm:pt modelId="{03217147-5AA9-48FA-A26C-6C3158368177}" type="pres">
      <dgm:prSet presAssocID="{09B3BE3A-EB14-4F84-AC52-C0C509775E0F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7D6C91-6A53-45C3-AFFE-27F21480F79B}" type="pres">
      <dgm:prSet presAssocID="{8D2DCBB8-5688-4394-BDDF-FF828F1F4275}" presName="parTxOnlySpace" presStyleCnt="0"/>
      <dgm:spPr/>
    </dgm:pt>
    <dgm:pt modelId="{DB31BA66-C496-4EF4-81CA-51EF76FF41B2}" type="pres">
      <dgm:prSet presAssocID="{1BC08CE1-7F16-42EE-93AE-B0BCE084D698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20891D4-4351-4213-ADB7-5A134F66D982}" type="pres">
      <dgm:prSet presAssocID="{56D19E04-47DD-4861-93A6-08B6962A0101}" presName="parTxOnlySpace" presStyleCnt="0"/>
      <dgm:spPr/>
    </dgm:pt>
    <dgm:pt modelId="{4D0E7F0C-4AD3-4B5D-9FA6-E4DCA6DEDD90}" type="pres">
      <dgm:prSet presAssocID="{28490F54-9CAE-4CE5-8682-6FFDC022338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C372304-3206-4722-B893-2B99417F6710}" type="presOf" srcId="{28490F54-9CAE-4CE5-8682-6FFDC0223386}" destId="{4D0E7F0C-4AD3-4B5D-9FA6-E4DCA6DEDD90}" srcOrd="0" destOrd="0" presId="urn:microsoft.com/office/officeart/2005/8/layout/chevron1"/>
    <dgm:cxn modelId="{D7A18307-65D3-4FEA-B144-EB12E6BBAAA8}" srcId="{B99F7765-678A-4F20-9CB7-9A4A30711D61}" destId="{F3FA93E8-3E50-4528-84E2-81CE7079BFE5}" srcOrd="0" destOrd="0" parTransId="{860A035E-CDF7-449B-95AC-056D987D142B}" sibTransId="{6DD1D81C-4FB0-4EA6-84BA-597508246633}"/>
    <dgm:cxn modelId="{6581EF3D-536C-4C1F-A000-BB8A26CCEE94}" srcId="{B99F7765-678A-4F20-9CB7-9A4A30711D61}" destId="{28490F54-9CAE-4CE5-8682-6FFDC0223386}" srcOrd="3" destOrd="0" parTransId="{8A67C637-2DA4-483C-ACE4-34E91CEFE685}" sibTransId="{624C46FD-6F5F-4628-9C49-A253C637114C}"/>
    <dgm:cxn modelId="{9926146A-4FF2-4A75-9126-887DA93170B5}" type="presOf" srcId="{B99F7765-678A-4F20-9CB7-9A4A30711D61}" destId="{10493D86-F42C-4D10-80AD-EFFA15A62985}" srcOrd="0" destOrd="0" presId="urn:microsoft.com/office/officeart/2005/8/layout/chevron1"/>
    <dgm:cxn modelId="{67200B6F-4FE2-4534-8802-86BE5B6E94EC}" type="presOf" srcId="{F3FA93E8-3E50-4528-84E2-81CE7079BFE5}" destId="{82021395-6294-4170-92A1-1D794682E756}" srcOrd="0" destOrd="0" presId="urn:microsoft.com/office/officeart/2005/8/layout/chevron1"/>
    <dgm:cxn modelId="{219DBD7F-3CC6-4054-BB65-6693BBEECC28}" type="presOf" srcId="{1BC08CE1-7F16-42EE-93AE-B0BCE084D698}" destId="{DB31BA66-C496-4EF4-81CA-51EF76FF41B2}" srcOrd="0" destOrd="0" presId="urn:microsoft.com/office/officeart/2005/8/layout/chevron1"/>
    <dgm:cxn modelId="{1D832893-DEF3-45EB-A534-CEEA9FD7FFE2}" srcId="{B99F7765-678A-4F20-9CB7-9A4A30711D61}" destId="{09B3BE3A-EB14-4F84-AC52-C0C509775E0F}" srcOrd="1" destOrd="0" parTransId="{A12A6055-9B81-43AD-B385-EA407CC0266A}" sibTransId="{8D2DCBB8-5688-4394-BDDF-FF828F1F4275}"/>
    <dgm:cxn modelId="{0A72D5E6-92CE-4E03-8A2F-56C70768E1D7}" type="presOf" srcId="{09B3BE3A-EB14-4F84-AC52-C0C509775E0F}" destId="{03217147-5AA9-48FA-A26C-6C3158368177}" srcOrd="0" destOrd="0" presId="urn:microsoft.com/office/officeart/2005/8/layout/chevron1"/>
    <dgm:cxn modelId="{513FDDE8-8EFE-41C2-B3F7-593555FDD296}" srcId="{B99F7765-678A-4F20-9CB7-9A4A30711D61}" destId="{1BC08CE1-7F16-42EE-93AE-B0BCE084D698}" srcOrd="2" destOrd="0" parTransId="{8EF73EAF-B61F-42D5-A817-6F8F88A6D82B}" sibTransId="{56D19E04-47DD-4861-93A6-08B6962A0101}"/>
    <dgm:cxn modelId="{DFC4A4B0-65E3-483D-9018-11E6FC5DCB57}" type="presParOf" srcId="{10493D86-F42C-4D10-80AD-EFFA15A62985}" destId="{82021395-6294-4170-92A1-1D794682E756}" srcOrd="0" destOrd="0" presId="urn:microsoft.com/office/officeart/2005/8/layout/chevron1"/>
    <dgm:cxn modelId="{720AB392-AF3B-4ACC-8BB0-6792935A9416}" type="presParOf" srcId="{10493D86-F42C-4D10-80AD-EFFA15A62985}" destId="{862AAEDF-1F4F-4BB5-8A64-AD17E3610121}" srcOrd="1" destOrd="0" presId="urn:microsoft.com/office/officeart/2005/8/layout/chevron1"/>
    <dgm:cxn modelId="{E34B2B74-CA3C-441A-819F-99AFF28D89CF}" type="presParOf" srcId="{10493D86-F42C-4D10-80AD-EFFA15A62985}" destId="{03217147-5AA9-48FA-A26C-6C3158368177}" srcOrd="2" destOrd="0" presId="urn:microsoft.com/office/officeart/2005/8/layout/chevron1"/>
    <dgm:cxn modelId="{C4D1DFEE-5084-4EE9-81B3-36DDE00CB63B}" type="presParOf" srcId="{10493D86-F42C-4D10-80AD-EFFA15A62985}" destId="{CF7D6C91-6A53-45C3-AFFE-27F21480F79B}" srcOrd="3" destOrd="0" presId="urn:microsoft.com/office/officeart/2005/8/layout/chevron1"/>
    <dgm:cxn modelId="{B479EC53-9B24-4EBB-A1E3-820F16E5FA48}" type="presParOf" srcId="{10493D86-F42C-4D10-80AD-EFFA15A62985}" destId="{DB31BA66-C496-4EF4-81CA-51EF76FF41B2}" srcOrd="4" destOrd="0" presId="urn:microsoft.com/office/officeart/2005/8/layout/chevron1"/>
    <dgm:cxn modelId="{CB0E65A5-3EEA-4CC7-B48A-FED9D15E9E29}" type="presParOf" srcId="{10493D86-F42C-4D10-80AD-EFFA15A62985}" destId="{F20891D4-4351-4213-ADB7-5A134F66D982}" srcOrd="5" destOrd="0" presId="urn:microsoft.com/office/officeart/2005/8/layout/chevron1"/>
    <dgm:cxn modelId="{598099FA-BE8E-40B4-B25A-B5EC37BF1F1E}" type="presParOf" srcId="{10493D86-F42C-4D10-80AD-EFFA15A62985}" destId="{4D0E7F0C-4AD3-4B5D-9FA6-E4DCA6DEDD9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9979D-A7E4-4178-95A0-AB5DDEDFCD3B}">
      <dsp:nvSpPr>
        <dsp:cNvPr id="0" name=""/>
        <dsp:cNvSpPr/>
      </dsp:nvSpPr>
      <dsp:spPr>
        <a:xfrm rot="5400000">
          <a:off x="6100982" y="-2295230"/>
          <a:ext cx="1477458" cy="6437376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accent1">
                  <a:lumMod val="50000"/>
                </a:schemeClr>
              </a:solidFill>
              <a:effectLst/>
            </a:rPr>
            <a:t>Front-of-meter microgrids for a specific section of the distribution system, with DER integrated at the neighborhood, community, or landscape scale.  </a:t>
          </a:r>
          <a:endParaRPr lang="en-US" sz="2300" kern="120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3621023" y="256853"/>
        <a:ext cx="6365252" cy="1333210"/>
      </dsp:txXfrm>
    </dsp:sp>
    <dsp:sp modelId="{C36CE98A-ADAC-4047-BE03-0B5F1F90947A}">
      <dsp:nvSpPr>
        <dsp:cNvPr id="0" name=""/>
        <dsp:cNvSpPr/>
      </dsp:nvSpPr>
      <dsp:spPr>
        <a:xfrm>
          <a:off x="0" y="46"/>
          <a:ext cx="3621024" cy="18468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Community Microgrids</a:t>
          </a:r>
        </a:p>
      </dsp:txBody>
      <dsp:txXfrm>
        <a:off x="90154" y="90200"/>
        <a:ext cx="3440716" cy="1666515"/>
      </dsp:txXfrm>
    </dsp:sp>
    <dsp:sp modelId="{29F23387-D5FD-4A34-93B8-8CB9B2676A2C}">
      <dsp:nvSpPr>
        <dsp:cNvPr id="0" name=""/>
        <dsp:cNvSpPr/>
      </dsp:nvSpPr>
      <dsp:spPr>
        <a:xfrm rot="5400000">
          <a:off x="6100982" y="-356065"/>
          <a:ext cx="1477458" cy="6437376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accent1">
                  <a:lumMod val="50000"/>
                </a:schemeClr>
              </a:solidFill>
              <a:effectLst/>
            </a:rPr>
            <a:t>Behind-the-meter microgrids for a specific building or campus, powered by DER behind the meter. Scale depends on the size of facility, from households to large campuses.</a:t>
          </a:r>
          <a:endParaRPr lang="en-US" sz="2300" kern="120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3621023" y="2196018"/>
        <a:ext cx="6365252" cy="1333210"/>
      </dsp:txXfrm>
    </dsp:sp>
    <dsp:sp modelId="{3021533E-515F-4523-906A-FE86BC07F6A0}">
      <dsp:nvSpPr>
        <dsp:cNvPr id="0" name=""/>
        <dsp:cNvSpPr/>
      </dsp:nvSpPr>
      <dsp:spPr>
        <a:xfrm>
          <a:off x="0" y="1939210"/>
          <a:ext cx="3621024" cy="18468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Campus &amp; Facility Microgrids</a:t>
          </a:r>
        </a:p>
      </dsp:txBody>
      <dsp:txXfrm>
        <a:off x="90154" y="2029364"/>
        <a:ext cx="3440716" cy="16665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FB9CF0-6088-400A-BE3A-B0C60EADA0BA}">
      <dsp:nvSpPr>
        <dsp:cNvPr id="0" name=""/>
        <dsp:cNvSpPr/>
      </dsp:nvSpPr>
      <dsp:spPr>
        <a:xfrm>
          <a:off x="2670589" y="1779167"/>
          <a:ext cx="1972370" cy="199772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latin typeface="+mn-lt"/>
            </a:rPr>
            <a:t>TA Hub</a:t>
          </a:r>
          <a:endParaRPr lang="en-US" sz="2400" kern="1200" dirty="0">
            <a:latin typeface="+mn-lt"/>
          </a:endParaRPr>
        </a:p>
      </dsp:txBody>
      <dsp:txXfrm>
        <a:off x="2959436" y="2071727"/>
        <a:ext cx="1394676" cy="1412602"/>
      </dsp:txXfrm>
    </dsp:sp>
    <dsp:sp modelId="{7D850DB4-894B-47AC-BF79-3092B6829377}">
      <dsp:nvSpPr>
        <dsp:cNvPr id="0" name=""/>
        <dsp:cNvSpPr/>
      </dsp:nvSpPr>
      <dsp:spPr>
        <a:xfrm rot="16252942">
          <a:off x="3445748" y="1531292"/>
          <a:ext cx="459899" cy="36146"/>
        </a:xfrm>
        <a:custGeom>
          <a:avLst/>
          <a:gdLst/>
          <a:ahLst/>
          <a:cxnLst/>
          <a:rect l="0" t="0" r="0" b="0"/>
          <a:pathLst>
            <a:path>
              <a:moveTo>
                <a:pt x="0" y="18073"/>
              </a:moveTo>
              <a:lnTo>
                <a:pt x="459899" y="180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664200" y="1537868"/>
        <a:ext cx="22994" cy="22994"/>
      </dsp:txXfrm>
    </dsp:sp>
    <dsp:sp modelId="{70B62051-5019-458F-ACFA-B14A258702BD}">
      <dsp:nvSpPr>
        <dsp:cNvPr id="0" name=""/>
        <dsp:cNvSpPr/>
      </dsp:nvSpPr>
      <dsp:spPr>
        <a:xfrm>
          <a:off x="3017410" y="0"/>
          <a:ext cx="1343977" cy="131951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>
              <a:latin typeface="Arial"/>
              <a:cs typeface="Arial"/>
            </a:rPr>
            <a:t>Community Engagement &amp; Awareness</a:t>
          </a:r>
          <a:endParaRPr lang="en-US" sz="1100" b="1" kern="1200" dirty="0">
            <a:latin typeface="Arial"/>
            <a:cs typeface="Arial"/>
          </a:endParaRPr>
        </a:p>
      </dsp:txBody>
      <dsp:txXfrm>
        <a:off x="3214231" y="193239"/>
        <a:ext cx="950335" cy="933040"/>
      </dsp:txXfrm>
    </dsp:sp>
    <dsp:sp modelId="{3F7D8B45-1940-490A-A4D6-C4F0DA7AD0FD}">
      <dsp:nvSpPr>
        <dsp:cNvPr id="0" name=""/>
        <dsp:cNvSpPr/>
      </dsp:nvSpPr>
      <dsp:spPr>
        <a:xfrm rot="20760807">
          <a:off x="4597485" y="2383302"/>
          <a:ext cx="1142943" cy="36146"/>
        </a:xfrm>
        <a:custGeom>
          <a:avLst/>
          <a:gdLst/>
          <a:ahLst/>
          <a:cxnLst/>
          <a:rect l="0" t="0" r="0" b="0"/>
          <a:pathLst>
            <a:path>
              <a:moveTo>
                <a:pt x="0" y="18073"/>
              </a:moveTo>
              <a:lnTo>
                <a:pt x="1142943" y="180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40383" y="2372802"/>
        <a:ext cx="57147" cy="57147"/>
      </dsp:txXfrm>
    </dsp:sp>
    <dsp:sp modelId="{D380A3B9-B1D3-4A97-8517-207546EAB95F}">
      <dsp:nvSpPr>
        <dsp:cNvPr id="0" name=""/>
        <dsp:cNvSpPr/>
      </dsp:nvSpPr>
      <dsp:spPr>
        <a:xfrm>
          <a:off x="5702242" y="1395078"/>
          <a:ext cx="1408661" cy="1396067"/>
        </a:xfrm>
        <a:prstGeom prst="ellipse">
          <a:avLst/>
        </a:prstGeom>
        <a:gradFill rotWithShape="0">
          <a:gsLst>
            <a:gs pos="0">
              <a:schemeClr val="accent3">
                <a:hueOff val="-284339"/>
                <a:satOff val="-1172"/>
                <a:lumOff val="-2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284339"/>
                <a:satOff val="-1172"/>
                <a:lumOff val="-2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284339"/>
                <a:satOff val="-1172"/>
                <a:lumOff val="-2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Technical Support</a:t>
          </a:r>
          <a:endParaRPr lang="en-US" sz="1100" b="1" kern="1200" dirty="0"/>
        </a:p>
      </dsp:txBody>
      <dsp:txXfrm>
        <a:off x="5908536" y="1599527"/>
        <a:ext cx="996073" cy="987169"/>
      </dsp:txXfrm>
    </dsp:sp>
    <dsp:sp modelId="{4C5C4DF8-FC06-450F-8256-E724D5EC0D15}">
      <dsp:nvSpPr>
        <dsp:cNvPr id="0" name=""/>
        <dsp:cNvSpPr/>
      </dsp:nvSpPr>
      <dsp:spPr>
        <a:xfrm rot="2430796">
          <a:off x="4331330" y="3618699"/>
          <a:ext cx="660867" cy="36146"/>
        </a:xfrm>
        <a:custGeom>
          <a:avLst/>
          <a:gdLst/>
          <a:ahLst/>
          <a:cxnLst/>
          <a:rect l="0" t="0" r="0" b="0"/>
          <a:pathLst>
            <a:path>
              <a:moveTo>
                <a:pt x="0" y="18073"/>
              </a:moveTo>
              <a:lnTo>
                <a:pt x="660867" y="180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5242" y="3620251"/>
        <a:ext cx="33043" cy="33043"/>
      </dsp:txXfrm>
    </dsp:sp>
    <dsp:sp modelId="{E8E857FF-DE48-4E78-A494-F83E80E3B52F}">
      <dsp:nvSpPr>
        <dsp:cNvPr id="0" name=""/>
        <dsp:cNvSpPr/>
      </dsp:nvSpPr>
      <dsp:spPr>
        <a:xfrm>
          <a:off x="4719128" y="3619437"/>
          <a:ext cx="1497313" cy="1412130"/>
        </a:xfrm>
        <a:prstGeom prst="ellipse">
          <a:avLst/>
        </a:prstGeom>
        <a:gradFill rotWithShape="0">
          <a:gsLst>
            <a:gs pos="0">
              <a:schemeClr val="accent3">
                <a:hueOff val="-568678"/>
                <a:satOff val="-2344"/>
                <a:lumOff val="-49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568678"/>
                <a:satOff val="-2344"/>
                <a:lumOff val="-49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568678"/>
                <a:satOff val="-2344"/>
                <a:lumOff val="-49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Vendor and Contractor Networks</a:t>
          </a:r>
          <a:endParaRPr lang="en-US" sz="1100" b="1" kern="1200" dirty="0"/>
        </a:p>
      </dsp:txBody>
      <dsp:txXfrm>
        <a:off x="4938404" y="3826239"/>
        <a:ext cx="1058761" cy="998526"/>
      </dsp:txXfrm>
    </dsp:sp>
    <dsp:sp modelId="{D682A690-9C2B-484B-80D8-BED953F809E8}">
      <dsp:nvSpPr>
        <dsp:cNvPr id="0" name=""/>
        <dsp:cNvSpPr/>
      </dsp:nvSpPr>
      <dsp:spPr>
        <a:xfrm rot="8388479">
          <a:off x="2315761" y="3613315"/>
          <a:ext cx="661825" cy="36146"/>
        </a:xfrm>
        <a:custGeom>
          <a:avLst/>
          <a:gdLst/>
          <a:ahLst/>
          <a:cxnLst/>
          <a:rect l="0" t="0" r="0" b="0"/>
          <a:pathLst>
            <a:path>
              <a:moveTo>
                <a:pt x="0" y="18073"/>
              </a:moveTo>
              <a:lnTo>
                <a:pt x="661825" y="180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630128" y="3614842"/>
        <a:ext cx="33091" cy="33091"/>
      </dsp:txXfrm>
    </dsp:sp>
    <dsp:sp modelId="{2C50F7CB-69E1-4A04-B3DC-C2608DC618DE}">
      <dsp:nvSpPr>
        <dsp:cNvPr id="0" name=""/>
        <dsp:cNvSpPr/>
      </dsp:nvSpPr>
      <dsp:spPr>
        <a:xfrm>
          <a:off x="1130190" y="3584623"/>
          <a:ext cx="1429547" cy="1448141"/>
        </a:xfrm>
        <a:prstGeom prst="ellipse">
          <a:avLst/>
        </a:prstGeom>
        <a:gradFill rotWithShape="0">
          <a:gsLst>
            <a:gs pos="0">
              <a:schemeClr val="accent3">
                <a:hueOff val="-853018"/>
                <a:satOff val="-3517"/>
                <a:lumOff val="-7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853018"/>
                <a:satOff val="-3517"/>
                <a:lumOff val="-7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853018"/>
                <a:satOff val="-3517"/>
                <a:lumOff val="-7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Workforce and Business Development</a:t>
          </a:r>
          <a:r>
            <a:rPr lang="en-US" sz="1100" b="1" kern="1200">
              <a:latin typeface="Arial Black" panose="020B0A04020102020204"/>
            </a:rPr>
            <a:t> </a:t>
          </a:r>
          <a:endParaRPr lang="en-US" sz="1100" b="1" kern="1200" dirty="0"/>
        </a:p>
      </dsp:txBody>
      <dsp:txXfrm>
        <a:off x="1339542" y="3796698"/>
        <a:ext cx="1010843" cy="1023991"/>
      </dsp:txXfrm>
    </dsp:sp>
    <dsp:sp modelId="{8C39DD56-69B9-437C-9740-43CA1058BD3A}">
      <dsp:nvSpPr>
        <dsp:cNvPr id="0" name=""/>
        <dsp:cNvSpPr/>
      </dsp:nvSpPr>
      <dsp:spPr>
        <a:xfrm rot="11643954">
          <a:off x="1611511" y="2385879"/>
          <a:ext cx="1104491" cy="36146"/>
        </a:xfrm>
        <a:custGeom>
          <a:avLst/>
          <a:gdLst/>
          <a:ahLst/>
          <a:cxnLst/>
          <a:rect l="0" t="0" r="0" b="0"/>
          <a:pathLst>
            <a:path>
              <a:moveTo>
                <a:pt x="0" y="18073"/>
              </a:moveTo>
              <a:lnTo>
                <a:pt x="1104491" y="180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136145" y="2376340"/>
        <a:ext cx="55224" cy="55224"/>
      </dsp:txXfrm>
    </dsp:sp>
    <dsp:sp modelId="{5FEB7EDC-C7E2-4016-A051-BCCC1AD9A989}">
      <dsp:nvSpPr>
        <dsp:cNvPr id="0" name=""/>
        <dsp:cNvSpPr/>
      </dsp:nvSpPr>
      <dsp:spPr>
        <a:xfrm>
          <a:off x="223477" y="1391919"/>
          <a:ext cx="1426481" cy="1409197"/>
        </a:xfrm>
        <a:prstGeom prst="ellipse">
          <a:avLst/>
        </a:prstGeom>
        <a:gradFill rotWithShape="0">
          <a:gsLst>
            <a:gs pos="0">
              <a:schemeClr val="accent3">
                <a:hueOff val="-1137357"/>
                <a:satOff val="-4689"/>
                <a:lumOff val="-9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1137357"/>
                <a:satOff val="-4689"/>
                <a:lumOff val="-9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1137357"/>
                <a:satOff val="-4689"/>
                <a:lumOff val="-9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Policy Support and External Outreach</a:t>
          </a:r>
          <a:endParaRPr lang="en-US" sz="1100" b="1" kern="1200" dirty="0"/>
        </a:p>
      </dsp:txBody>
      <dsp:txXfrm>
        <a:off x="432380" y="1598291"/>
        <a:ext cx="1008675" cy="9964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21395-6294-4170-92A1-1D794682E756}">
      <dsp:nvSpPr>
        <dsp:cNvPr id="0" name=""/>
        <dsp:cNvSpPr/>
      </dsp:nvSpPr>
      <dsp:spPr>
        <a:xfrm>
          <a:off x="5324" y="1528050"/>
          <a:ext cx="3099340" cy="123973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 C-TERA Proposal Development</a:t>
          </a:r>
        </a:p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400" b="0" kern="1200">
              <a:latin typeface="Arial" panose="020B0604020202020204"/>
              <a:ea typeface="+mn-ea"/>
              <a:cs typeface="+mn-cs"/>
            </a:rPr>
            <a:t>(Ongoing)</a:t>
          </a:r>
        </a:p>
      </dsp:txBody>
      <dsp:txXfrm>
        <a:off x="625192" y="1528050"/>
        <a:ext cx="1859604" cy="1239736"/>
      </dsp:txXfrm>
    </dsp:sp>
    <dsp:sp modelId="{03217147-5AA9-48FA-A26C-6C3158368177}">
      <dsp:nvSpPr>
        <dsp:cNvPr id="0" name=""/>
        <dsp:cNvSpPr/>
      </dsp:nvSpPr>
      <dsp:spPr>
        <a:xfrm>
          <a:off x="2794730" y="1528050"/>
          <a:ext cx="3099340" cy="123973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C-TERA Application Due</a:t>
          </a:r>
        </a:p>
        <a:p>
          <a:pPr marL="0" lvl="0" indent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400" b="0" kern="1200">
              <a:latin typeface="Arial" panose="020B0604020202020204"/>
              <a:ea typeface="+mn-ea"/>
              <a:cs typeface="+mn-cs"/>
            </a:rPr>
            <a:t>(May 19, 2023)</a:t>
          </a:r>
        </a:p>
      </dsp:txBody>
      <dsp:txXfrm>
        <a:off x="3414598" y="1528050"/>
        <a:ext cx="1859604" cy="1239736"/>
      </dsp:txXfrm>
    </dsp:sp>
    <dsp:sp modelId="{DB31BA66-C496-4EF4-81CA-51EF76FF41B2}">
      <dsp:nvSpPr>
        <dsp:cNvPr id="0" name=""/>
        <dsp:cNvSpPr/>
      </dsp:nvSpPr>
      <dsp:spPr>
        <a:xfrm>
          <a:off x="5584137" y="1528050"/>
          <a:ext cx="3099340" cy="123973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Arial" panose="020B0604020202020204"/>
              <a:ea typeface="+mn-ea"/>
              <a:cs typeface="+mn-cs"/>
            </a:rPr>
            <a:t>If Awarded, Kickoff C-TERA 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>
              <a:latin typeface="Arial" panose="020B0604020202020204"/>
              <a:ea typeface="+mn-ea"/>
              <a:cs typeface="+mn-cs"/>
            </a:rPr>
            <a:t>(Q1 2024)</a:t>
          </a:r>
          <a:endParaRPr lang="en-US" sz="1400" b="0" kern="1200" dirty="0">
            <a:latin typeface="Arial" panose="020B0604020202020204"/>
            <a:ea typeface="+mn-ea"/>
            <a:cs typeface="+mn-cs"/>
          </a:endParaRPr>
        </a:p>
      </dsp:txBody>
      <dsp:txXfrm>
        <a:off x="6204005" y="1528050"/>
        <a:ext cx="1859604" cy="1239736"/>
      </dsp:txXfrm>
    </dsp:sp>
    <dsp:sp modelId="{4D0E7F0C-4AD3-4B5D-9FA6-E4DCA6DEDD90}">
      <dsp:nvSpPr>
        <dsp:cNvPr id="0" name=""/>
        <dsp:cNvSpPr/>
      </dsp:nvSpPr>
      <dsp:spPr>
        <a:xfrm>
          <a:off x="8373544" y="1528050"/>
          <a:ext cx="3099340" cy="123973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Arial" panose="020B0604020202020204"/>
              <a:ea typeface="+mn-ea"/>
              <a:cs typeface="+mn-cs"/>
            </a:rPr>
            <a:t>Additional Engagement on TA Hub Development</a:t>
          </a:r>
        </a:p>
        <a:p>
          <a:pPr marL="0" lvl="0" indent="0" algn="ctr" defTabSz="6223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>
              <a:latin typeface="Arial" panose="020B0604020202020204"/>
              <a:ea typeface="+mn-ea"/>
              <a:cs typeface="+mn-cs"/>
            </a:rPr>
            <a:t> </a:t>
          </a:r>
          <a:r>
            <a:rPr lang="en-US" sz="1200" b="0" kern="1200">
              <a:latin typeface="Arial" panose="020B0604020202020204"/>
              <a:ea typeface="+mn-ea"/>
              <a:cs typeface="+mn-cs"/>
            </a:rPr>
            <a:t>(2024 - Post DOE Award)</a:t>
          </a:r>
        </a:p>
      </dsp:txBody>
      <dsp:txXfrm>
        <a:off x="8993412" y="1528050"/>
        <a:ext cx="1859604" cy="12397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C-TERA Hubs will provide lessons learned and serve as a model to expand TA into other communities.</a:t>
            </a:r>
          </a:p>
          <a:p>
            <a:endParaRPr lang="en-US"/>
          </a:p>
          <a:p>
            <a:r>
              <a:rPr lang="en-US"/>
              <a:t>Lots of lessons learned.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70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Existing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9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0DFA997B-8AC4-4AAA-BE93-241E13CC2E4E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036D5-3A70-4508-8D39-1D9E14405DD6}" type="datetime1">
              <a:rPr lang="en-US" smtClean="0"/>
              <a:t>4/20/2023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9A2EC-B5B4-4206-9F2D-8E1D3AC497BF}" type="datetime1">
              <a:rPr lang="en-US" smtClean="0"/>
              <a:t>4/20/2023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681B8-C4D2-47E5-A061-12E66E68DEC2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66F1-24B6-4DCB-BDA7-F64A9019A4B2}" type="datetime1">
              <a:rPr lang="en-US" smtClean="0"/>
              <a:t>4/20/2023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48410-300F-4BD9-990D-438BA815558A}" type="datetime1">
              <a:rPr lang="en-US" smtClean="0"/>
              <a:t>4/20/2023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E61B0-1A48-4925-8E12-ED026F6A356E}" type="datetime1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1F5D-91C5-4C0B-9674-73E69C7AAFE3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321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28A98-C0E9-44E5-969F-686EA24A2C82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A0F46-A20B-461A-83DB-62553224491E}" type="datetime1">
              <a:rPr lang="en-US" smtClean="0"/>
              <a:t>4/20/2023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665DF-D1B3-4245-8892-D99E6F6615D8}" type="datetime1">
              <a:rPr lang="en-US" smtClean="0"/>
              <a:t>4/20/2023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5DDB2-5E68-4A0F-BA33-19E98907D5AB}" type="datetime1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A1C3-F6BE-42BC-A7AE-66412B3F0D85}" type="datetime1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230D-1A70-4087-BAE0-62548925A8FC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C5C5-4C9D-43D7-AE04-A2CFE648098B}" type="datetime1">
              <a:rPr lang="en-US" smtClean="0"/>
              <a:t>4/20/2023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6947E-70C5-4F20-B82D-E08CB1627DF2}" type="datetime1">
              <a:rPr lang="en-US" smtClean="0"/>
              <a:t>4/20/2023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EE37B-9F57-4ABE-B16C-83EA5F158547}" type="datetime1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9964C-E59C-4A19-97C3-C198CD20A160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627A1C9A-F2F6-44C0-8A37-61D36DFFEDF8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689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5B6BB-4182-4EA0-8E1C-85CF4B7A9836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A972F3B-1438-4E11-903F-AF33D0F330B0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76E69-DCA9-48A7-AA2A-6085313FE03F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16451AD-0DAF-44E5-B911-0FC6B3535278}" type="datetime1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gov/gdo/grid-resilience-and-innovation-partnerships-grip-progra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4189" y="5007351"/>
            <a:ext cx="11423621" cy="1356059"/>
          </a:xfrm>
        </p:spPr>
        <p:txBody>
          <a:bodyPr lIns="91440" tIns="45720" rIns="91440" bIns="45720" anchor="b">
            <a:normAutofit/>
          </a:bodyPr>
          <a:lstStyle/>
          <a:p>
            <a:r>
              <a:rPr lang="en-US" sz="3200" dirty="0"/>
              <a:t>California Tribal Energy Resiliency Alliance (C-TERA)</a:t>
            </a:r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39A73-0C2A-32E1-8298-762664203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743" y="1229"/>
            <a:ext cx="10058400" cy="1450757"/>
          </a:xfrm>
        </p:spPr>
        <p:txBody>
          <a:bodyPr>
            <a:noAutofit/>
          </a:bodyPr>
          <a:lstStyle/>
          <a:p>
            <a:r>
              <a:rPr lang="en-US" sz="3200" dirty="0"/>
              <a:t>U.S. DOE Grid Resilience and Innovation Partnerships Program (GRIP)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F7EC4-8AE4-42D3-9B01-D038FFCE4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0" y="1366462"/>
            <a:ext cx="7931649" cy="5096771"/>
          </a:xfrm>
        </p:spPr>
        <p:txBody>
          <a:bodyPr vert="horz" lIns="0" tIns="45720" rIns="0" bIns="45720" rtlCol="0" anchor="t">
            <a:noAutofit/>
          </a:bodyPr>
          <a:lstStyle/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  <a:ea typeface="Tahoma"/>
                <a:cs typeface="Tahoma"/>
              </a:rPr>
              <a:t>GRIP Grid Innovation Program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0">
                <a:latin typeface="+mn-lt"/>
                <a:ea typeface="Tahoma"/>
                <a:cs typeface="Tahoma"/>
              </a:rPr>
              <a:t>$5 billion for innovative approaches to</a:t>
            </a:r>
            <a:r>
              <a:rPr lang="en-US">
                <a:latin typeface="+mn-lt"/>
                <a:ea typeface="Tahoma"/>
                <a:cs typeface="Tahoma"/>
              </a:rPr>
              <a:t> </a:t>
            </a:r>
            <a:r>
              <a:rPr lang="en-US" b="0">
                <a:latin typeface="+mn-lt"/>
                <a:ea typeface="Tahoma"/>
                <a:cs typeface="Tahoma"/>
              </a:rPr>
              <a:t>transmission, storage, and distribution infrastructure to enhance grid resilience and reliability</a:t>
            </a:r>
            <a:r>
              <a:rPr lang="en-US">
                <a:ea typeface="Tahoma"/>
                <a:cs typeface="Tahoma"/>
              </a:rPr>
              <a:t>.</a:t>
            </a:r>
            <a:endParaRPr lang="en-US" b="0">
              <a:latin typeface="+mn-lt"/>
              <a:ea typeface="Tahoma"/>
              <a:cs typeface="Tahoma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0">
                <a:latin typeface="+mn-lt"/>
                <a:ea typeface="Tahoma"/>
                <a:cs typeface="Tahoma"/>
              </a:rPr>
              <a:t>Enhance grid flexibility and improve resilience of nation’s power grid against extreme weather and climate change.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0">
                <a:latin typeface="+mn-lt"/>
                <a:ea typeface="Tahoma"/>
                <a:cs typeface="Tahoma"/>
              </a:rPr>
              <a:t>Accelerate deployment of transformative projects to help ensure reliability of power infrastructure, ensuring all American communities have access to affordable, reliable, clean electricity anytime, anywhere.</a:t>
            </a:r>
            <a:endParaRPr lang="en-US">
              <a:cs typeface="Arial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0">
                <a:latin typeface="+mn-lt"/>
                <a:ea typeface="Tahoma"/>
                <a:cs typeface="Tahoma"/>
              </a:rPr>
              <a:t>Innovative approaches (e.g</a:t>
            </a:r>
            <a:r>
              <a:rPr lang="en-US" b="0" i="1">
                <a:latin typeface="+mn-lt"/>
                <a:ea typeface="Tahoma"/>
                <a:cs typeface="Tahoma"/>
              </a:rPr>
              <a:t>., </a:t>
            </a:r>
            <a:r>
              <a:rPr lang="en-US" b="0">
                <a:latin typeface="+mn-lt"/>
                <a:ea typeface="Tahoma"/>
                <a:cs typeface="Tahoma"/>
              </a:rPr>
              <a:t>advanced technologies, innovative partnerships, deployment of projects planned through innovative processes, etc.)</a:t>
            </a:r>
            <a:endParaRPr lang="en-US"/>
          </a:p>
        </p:txBody>
      </p:sp>
      <p:pic>
        <p:nvPicPr>
          <p:cNvPr id="5" name="Content Placeholder 6" descr="Image of the bipartisan infrastructure law website">
            <a:extLst>
              <a:ext uri="{FF2B5EF4-FFF2-40B4-BE49-F238E27FC236}">
                <a16:creationId xmlns:a16="http://schemas.microsoft.com/office/drawing/2014/main" id="{84C9A924-187B-0DB2-37B4-3AB6B056A6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53"/>
          <a:stretch/>
        </p:blipFill>
        <p:spPr>
          <a:xfrm>
            <a:off x="8610600" y="1859792"/>
            <a:ext cx="3135109" cy="3138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CAE364-CC94-299B-596E-81AF0CE006F6}"/>
              </a:ext>
            </a:extLst>
          </p:cNvPr>
          <p:cNvSpPr txBox="1"/>
          <p:nvPr/>
        </p:nvSpPr>
        <p:spPr>
          <a:xfrm>
            <a:off x="8531892" y="5130556"/>
            <a:ext cx="36601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ea typeface="+mn-lt"/>
                <a:cs typeface="+mn-lt"/>
                <a:hlinkClick r:id="rId3"/>
              </a:rPr>
              <a:t>https://www.energy.gov/gdo/grid-resilience-and-innovation-partnerships-grip-program</a:t>
            </a:r>
            <a:endParaRPr lang="en-US" sz="1800">
              <a:latin typeface="+mn-lt"/>
              <a:ea typeface="Calibri"/>
              <a:cs typeface="Arial"/>
            </a:endParaRP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44110-AC22-D2A1-6D5C-8A37EEC30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113E31D-E2AB-40D1-8B51-AFA5AFEF393A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56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C5DB1-6296-7E09-B5B7-5FA234114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 anchor="ctr">
            <a:normAutofit/>
          </a:bodyPr>
          <a:lstStyle/>
          <a:p>
            <a:r>
              <a:rPr lang="en-US" dirty="0"/>
              <a:t>CEC GRIP Application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0B568-257E-5FB8-6949-B70FCC2608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912" y="1593977"/>
            <a:ext cx="707595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800" b="1" dirty="0">
                <a:effectLst/>
              </a:rPr>
              <a:t>California Tribal Energy Resiliency Alliance </a:t>
            </a:r>
            <a:r>
              <a:rPr lang="en-US" sz="2800" dirty="0">
                <a:effectLst/>
              </a:rPr>
              <a:t>(C-TERA):</a:t>
            </a:r>
            <a:r>
              <a:rPr lang="en-US" sz="2800" dirty="0"/>
              <a:t> D</a:t>
            </a:r>
            <a:r>
              <a:rPr lang="en-US" sz="2800" dirty="0">
                <a:effectLst/>
              </a:rPr>
              <a:t>evelop and deploy a </a:t>
            </a:r>
            <a:r>
              <a:rPr lang="en-US" sz="2800" dirty="0"/>
              <a:t>proposed portfolio</a:t>
            </a:r>
            <a:r>
              <a:rPr lang="en-US" sz="2800" dirty="0">
                <a:effectLst/>
              </a:rPr>
              <a:t> of grid-serving </a:t>
            </a:r>
            <a:r>
              <a:rPr lang="en-US" sz="2800" dirty="0"/>
              <a:t>clean </a:t>
            </a:r>
            <a:r>
              <a:rPr lang="en-US" sz="2800" dirty="0">
                <a:effectLst/>
              </a:rPr>
              <a:t>energy </a:t>
            </a:r>
            <a:r>
              <a:rPr lang="en-US" sz="2800" dirty="0"/>
              <a:t>projects:</a:t>
            </a:r>
            <a:endParaRPr lang="en-US" sz="2800" dirty="0">
              <a:cs typeface="Arial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800" b="0" dirty="0"/>
              <a:t>S</a:t>
            </a:r>
            <a:r>
              <a:rPr lang="en-US" sz="2800" b="0" dirty="0">
                <a:effectLst/>
              </a:rPr>
              <a:t>erve the specific needs of Tribal communities and their critical facilities</a:t>
            </a:r>
            <a:r>
              <a:rPr lang="en-US" sz="2800" dirty="0"/>
              <a:t> and provide </a:t>
            </a:r>
            <a:r>
              <a:rPr lang="en-US" sz="2800" b="0" dirty="0">
                <a:effectLst/>
              </a:rPr>
              <a:t>resilience for </a:t>
            </a:r>
            <a:r>
              <a:rPr lang="en-US" sz="2800" dirty="0"/>
              <a:t>the Tribes and adjacent</a:t>
            </a:r>
            <a:r>
              <a:rPr lang="en-US" sz="2800" b="0" dirty="0">
                <a:effectLst/>
              </a:rPr>
              <a:t> communities.</a:t>
            </a:r>
            <a:r>
              <a:rPr lang="en-US" sz="2800" dirty="0"/>
              <a:t> </a:t>
            </a:r>
            <a:endParaRPr lang="en-US" sz="2800" b="0" dirty="0">
              <a:effectLst/>
              <a:cs typeface="Arial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800" dirty="0"/>
              <a:t>17</a:t>
            </a:r>
            <a:r>
              <a:rPr lang="en-US" sz="2800" b="0" dirty="0"/>
              <a:t> </a:t>
            </a:r>
            <a:r>
              <a:rPr lang="en-US" sz="2800" dirty="0"/>
              <a:t>proposed projects</a:t>
            </a:r>
            <a:r>
              <a:rPr lang="en-US" sz="2800" b="0" dirty="0"/>
              <a:t> totaling</a:t>
            </a:r>
            <a:r>
              <a:rPr lang="en-US" sz="2800" dirty="0"/>
              <a:t> approx.</a:t>
            </a:r>
            <a:r>
              <a:rPr lang="en-US" sz="2800" b="0" dirty="0"/>
              <a:t> $500M ($250M federal funds/$250M</a:t>
            </a:r>
            <a:r>
              <a:rPr lang="en-US" sz="2800" dirty="0"/>
              <a:t> non-federal</a:t>
            </a:r>
            <a:r>
              <a:rPr lang="en-US" sz="2800" b="0" dirty="0"/>
              <a:t> funds).</a:t>
            </a:r>
            <a:endParaRPr lang="en-US" sz="2800" b="0" dirty="0"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1B4E6F-9672-188C-FC6F-CC0364468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92" r="15289" b="1"/>
          <a:stretch/>
        </p:blipFill>
        <p:spPr>
          <a:xfrm>
            <a:off x="7792655" y="1883498"/>
            <a:ext cx="4082006" cy="3435010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5E048-7A0F-3773-5056-A302EF8FF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76106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6113E31D-E2AB-40D1-8B51-AFA5AFEF393A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334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A3C65-2977-4C8B-9739-48AD77B9C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544" y="286603"/>
            <a:ext cx="10058400" cy="88382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 Black" panose="020B0A04020102020204" pitchFamily="34" charset="0"/>
                <a:cs typeface="Arial" panose="020B0604020202020204" pitchFamily="34" charset="0"/>
              </a:rPr>
              <a:t>C-TERA Projects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199C76-7FD4-461B-B5D9-71827BE68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defTabSz="4572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6739CA5-0D35-722C-35B9-A119EAFE8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0391000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06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C5DB1-6296-7E09-B5B7-5FA234114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527" y="1283"/>
            <a:ext cx="10058400" cy="1322421"/>
          </a:xfrm>
        </p:spPr>
        <p:txBody>
          <a:bodyPr>
            <a:normAutofit/>
          </a:bodyPr>
          <a:lstStyle/>
          <a:p>
            <a:r>
              <a:rPr lang="en-US" sz="3600" dirty="0"/>
              <a:t>Technical Assistance Hub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0B568-257E-5FB8-6949-B70FCC260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707" y="1360458"/>
            <a:ext cx="10588333" cy="510277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en-US" sz="2600" b="1" dirty="0">
                <a:ea typeface="Calibri"/>
              </a:rPr>
              <a:t>C-TERA Technical</a:t>
            </a:r>
            <a:r>
              <a:rPr lang="en-US" sz="2600" b="1" dirty="0">
                <a:effectLst/>
                <a:latin typeface="+mn-lt"/>
                <a:ea typeface="Calibri"/>
              </a:rPr>
              <a:t> Assistance</a:t>
            </a:r>
            <a:r>
              <a:rPr lang="en-US" sz="2600" b="1" dirty="0">
                <a:ea typeface="Calibri"/>
              </a:rPr>
              <a:t> (TA)</a:t>
            </a:r>
            <a:r>
              <a:rPr lang="en-US" sz="2600" b="1" dirty="0">
                <a:effectLst/>
                <a:latin typeface="+mn-lt"/>
                <a:ea typeface="Calibri"/>
              </a:rPr>
              <a:t> hub</a:t>
            </a:r>
            <a:r>
              <a:rPr lang="en-US" sz="2600" b="1" dirty="0">
                <a:ea typeface="Calibri"/>
              </a:rPr>
              <a:t> will deliver holistic support for </a:t>
            </a:r>
            <a:r>
              <a:rPr lang="en-US" sz="2600" b="1" u="sng" dirty="0">
                <a:ea typeface="Calibri"/>
              </a:rPr>
              <a:t>Tribal Energy Sovereignty</a:t>
            </a:r>
            <a:r>
              <a:rPr lang="en-US" sz="2600" b="1" dirty="0">
                <a:ea typeface="Calibri"/>
              </a:rPr>
              <a:t> by offering</a:t>
            </a:r>
            <a:r>
              <a:rPr lang="en-US" sz="2600" b="1" dirty="0">
                <a:effectLst/>
                <a:latin typeface="+mn-lt"/>
                <a:ea typeface="Calibri"/>
              </a:rPr>
              <a:t>:</a:t>
            </a:r>
            <a:r>
              <a:rPr lang="en-US" sz="2600" b="1" dirty="0">
                <a:ea typeface="Calibri"/>
              </a:rPr>
              <a:t> </a:t>
            </a:r>
            <a:endParaRPr lang="en-US" sz="2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600" dirty="0">
                <a:ea typeface="Calibri"/>
                <a:cs typeface="Arial"/>
              </a:rPr>
              <a:t>Services to support clean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 energy projects through </a:t>
            </a:r>
            <a:r>
              <a:rPr lang="en-US" sz="2600" dirty="0">
                <a:ea typeface="Calibri"/>
                <a:cs typeface="Arial"/>
              </a:rPr>
              <a:t>the project </a:t>
            </a:r>
            <a:br>
              <a:rPr lang="en-US" sz="2600" dirty="0">
                <a:ea typeface="Calibri"/>
                <a:cs typeface="Arial"/>
              </a:rPr>
            </a:br>
            <a:r>
              <a:rPr lang="en-US" sz="2600" b="1" dirty="0">
                <a:ea typeface="Calibri"/>
                <a:cs typeface="Arial"/>
              </a:rPr>
              <a:t>life</a:t>
            </a:r>
            <a:r>
              <a:rPr lang="en-US" sz="2600" b="1" dirty="0">
                <a:effectLst/>
                <a:latin typeface="+mn-lt"/>
                <a:ea typeface="Calibri"/>
                <a:cs typeface="Arial"/>
              </a:rPr>
              <a:t> cycle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, including needs assessment, </a:t>
            </a:r>
            <a:r>
              <a:rPr lang="en-US" sz="2600" dirty="0">
                <a:ea typeface="Calibri"/>
                <a:cs typeface="Arial"/>
              </a:rPr>
              <a:t>financial planning, project planning,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 construction</a:t>
            </a:r>
            <a:r>
              <a:rPr lang="en-US" sz="2600" dirty="0">
                <a:ea typeface="Calibri"/>
                <a:cs typeface="Arial"/>
              </a:rPr>
              <a:t>, 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operations, and maintenance.</a:t>
            </a:r>
            <a:r>
              <a:rPr lang="en-US" sz="2600" dirty="0">
                <a:ea typeface="Calibri"/>
                <a:cs typeface="Arial"/>
              </a:rPr>
              <a:t> </a:t>
            </a:r>
            <a:endParaRPr lang="en-US" sz="2600" b="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600" dirty="0">
                <a:ea typeface="Calibri"/>
                <a:cs typeface="Arial"/>
              </a:rPr>
              <a:t>Services to support </a:t>
            </a:r>
            <a:r>
              <a:rPr lang="en-US" sz="2600" b="1" dirty="0">
                <a:effectLst/>
                <a:latin typeface="+mn-lt"/>
                <a:ea typeface="Calibri"/>
                <a:cs typeface="Arial"/>
              </a:rPr>
              <a:t>community engagement</a:t>
            </a:r>
            <a:r>
              <a:rPr lang="en-US" sz="2600" b="1" dirty="0">
                <a:ea typeface="Calibri"/>
                <a:cs typeface="Arial"/>
              </a:rPr>
              <a:t>.</a:t>
            </a:r>
            <a:r>
              <a:rPr lang="en-US" sz="2600" dirty="0">
                <a:ea typeface="Calibri"/>
                <a:cs typeface="Arial"/>
              </a:rPr>
              <a:t> 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600" dirty="0">
                <a:ea typeface="Calibri"/>
                <a:cs typeface="Arial"/>
              </a:rPr>
              <a:t>Services to support </a:t>
            </a:r>
            <a:r>
              <a:rPr lang="en-US" sz="2600" b="1" dirty="0">
                <a:ea typeface="Calibri"/>
                <a:cs typeface="Arial"/>
              </a:rPr>
              <a:t>economic</a:t>
            </a:r>
            <a:r>
              <a:rPr lang="en-US" sz="2600" b="1" dirty="0">
                <a:effectLst/>
                <a:latin typeface="+mn-lt"/>
                <a:ea typeface="Calibri"/>
                <a:cs typeface="Arial"/>
              </a:rPr>
              <a:t> and workforce development</a:t>
            </a:r>
            <a:r>
              <a:rPr lang="en-US" sz="2600" dirty="0">
                <a:ea typeface="Calibri"/>
                <a:cs typeface="Arial"/>
              </a:rPr>
              <a:t>. </a:t>
            </a:r>
            <a:endParaRPr lang="en-US" dirty="0"/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</a:pPr>
            <a:r>
              <a:rPr lang="en-US" sz="2600" dirty="0">
                <a:ea typeface="Calibri"/>
                <a:cs typeface="Arial"/>
              </a:rPr>
              <a:t>Services to ensure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 </a:t>
            </a:r>
            <a:r>
              <a:rPr lang="en-US" sz="2600" dirty="0">
                <a:ea typeface="Calibri"/>
                <a:cs typeface="Arial"/>
              </a:rPr>
              <a:t>Tribes</a:t>
            </a:r>
            <a:r>
              <a:rPr lang="en-US" sz="2600" b="0" dirty="0">
                <a:latin typeface="+mn-lt"/>
                <a:ea typeface="Calibri"/>
                <a:cs typeface="Arial"/>
              </a:rPr>
              <a:t> 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are </a:t>
            </a:r>
            <a:r>
              <a:rPr lang="en-US" sz="2600" dirty="0">
                <a:effectLst/>
                <a:latin typeface="+mn-lt"/>
                <a:ea typeface="Calibri"/>
                <a:cs typeface="Arial"/>
              </a:rPr>
              <a:t>positioned to access</a:t>
            </a:r>
            <a:r>
              <a:rPr lang="en-US" sz="2600" b="1" dirty="0">
                <a:effectLst/>
                <a:latin typeface="+mn-lt"/>
                <a:ea typeface="Calibri"/>
                <a:cs typeface="Arial"/>
              </a:rPr>
              <a:t> future funding opportunities</a:t>
            </a:r>
            <a:r>
              <a:rPr lang="en-US" sz="2600" b="1" dirty="0">
                <a:ea typeface="Calibri"/>
                <a:cs typeface="Arial"/>
              </a:rPr>
              <a:t>,</a:t>
            </a:r>
            <a:r>
              <a:rPr lang="en-US" sz="2600" dirty="0">
                <a:ea typeface="Calibri"/>
                <a:cs typeface="Arial"/>
              </a:rPr>
              <a:t> such as grant writing support</a:t>
            </a:r>
            <a:r>
              <a:rPr lang="en-US" sz="2600" b="0" dirty="0">
                <a:effectLst/>
                <a:latin typeface="+mn-lt"/>
                <a:ea typeface="Calibri"/>
                <a:cs typeface="Arial"/>
              </a:rPr>
              <a:t>.</a:t>
            </a:r>
            <a:r>
              <a:rPr lang="en-US" sz="2600" b="0" dirty="0">
                <a:latin typeface="+mn-lt"/>
                <a:ea typeface="Calibri"/>
                <a:cs typeface="Arial"/>
              </a:rPr>
              <a:t> </a:t>
            </a:r>
            <a:endParaRPr lang="en-US" sz="2600" dirty="0"/>
          </a:p>
          <a:p>
            <a:pPr marL="0" indent="0">
              <a:lnSpc>
                <a:spcPct val="100000"/>
              </a:lnSpc>
              <a:buNone/>
            </a:pPr>
            <a:endParaRPr lang="en-US" sz="2000" dirty="0">
              <a:ea typeface="Calibri"/>
              <a:cs typeface="+mn-lt"/>
            </a:endParaRPr>
          </a:p>
          <a:p>
            <a:pPr lvl="1">
              <a:lnSpc>
                <a:spcPct val="100000"/>
              </a:lnSpc>
            </a:pPr>
            <a:endParaRPr lang="en-US" dirty="0">
              <a:ea typeface="Calibri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5E048-7A0F-3773-5056-A302EF8FF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113E31D-E2AB-40D1-8B51-AFA5AFEF393A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65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3B94A-1CCB-7537-B31C-DF099BA06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37067"/>
            <a:ext cx="9666991" cy="1038840"/>
          </a:xfrm>
        </p:spPr>
        <p:txBody>
          <a:bodyPr/>
          <a:lstStyle/>
          <a:p>
            <a:r>
              <a:rPr lang="en-US" dirty="0"/>
              <a:t>Proposed Support Services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231409-1946-7272-424F-369358ADD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26DAA50-602D-5466-2310-212A2FC01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1119756"/>
              </p:ext>
            </p:extLst>
          </p:nvPr>
        </p:nvGraphicFramePr>
        <p:xfrm>
          <a:off x="2389303" y="1430469"/>
          <a:ext cx="7413393" cy="5032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8644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71">
            <a:extLst>
              <a:ext uri="{FF2B5EF4-FFF2-40B4-BE49-F238E27FC236}">
                <a16:creationId xmlns:a16="http://schemas.microsoft.com/office/drawing/2014/main" id="{9F29E162-924C-D99E-9401-7BAD5FB67F0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253042" y="343004"/>
            <a:ext cx="10009407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C-TERA Application Team Organization</a:t>
            </a: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D37D7D47-12FE-0F82-C2B5-70F148CF70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457219" y="1324744"/>
            <a:ext cx="9277561" cy="2955217"/>
            <a:chOff x="1306966" y="94934"/>
            <a:chExt cx="9569119" cy="340855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B40EC46F-C8CB-9233-F853-FF62EAD0D5CD}"/>
                </a:ext>
              </a:extLst>
            </p:cNvPr>
            <p:cNvGrpSpPr/>
            <p:nvPr/>
          </p:nvGrpSpPr>
          <p:grpSpPr>
            <a:xfrm>
              <a:off x="4622974" y="100194"/>
              <a:ext cx="2946038" cy="1515636"/>
              <a:chOff x="3463292" y="765"/>
              <a:chExt cx="2946038" cy="1515636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654A702-C9C4-1B9B-42D7-11CAE6307828}"/>
                  </a:ext>
                </a:extLst>
              </p:cNvPr>
              <p:cNvSpPr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D5BB690-6605-C061-761F-3DF4F73E9F0A}"/>
                  </a:ext>
                </a:extLst>
              </p:cNvPr>
              <p:cNvSpPr txBox="1"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kern="1200" dirty="0">
                    <a:solidFill>
                      <a:schemeClr val="tx1"/>
                    </a:solidFill>
                  </a:rPr>
                  <a:t>CEC</a:t>
                </a:r>
              </a:p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700" kern="1200" dirty="0">
                    <a:solidFill>
                      <a:schemeClr val="tx1"/>
                    </a:solidFill>
                  </a:rPr>
                  <a:t>Grant Applicant/Recipient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3B39FE0-8183-E9AC-95B1-6DEE6C67DE1B}"/>
                </a:ext>
              </a:extLst>
            </p:cNvPr>
            <p:cNvGrpSpPr/>
            <p:nvPr/>
          </p:nvGrpSpPr>
          <p:grpSpPr>
            <a:xfrm>
              <a:off x="1322725" y="100194"/>
              <a:ext cx="2946038" cy="1515636"/>
              <a:chOff x="3463292" y="765"/>
              <a:chExt cx="2946038" cy="1515636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24057B7-FD3F-139D-0BD4-896D48439E78}"/>
                  </a:ext>
                </a:extLst>
              </p:cNvPr>
              <p:cNvSpPr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A96CA35-4D8B-F4B1-B504-6239D28878F8}"/>
                  </a:ext>
                </a:extLst>
              </p:cNvPr>
              <p:cNvSpPr txBox="1"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kern="1200" dirty="0">
                    <a:solidFill>
                      <a:schemeClr val="tx1"/>
                    </a:solidFill>
                  </a:rPr>
                  <a:t>Tribes</a:t>
                </a:r>
              </a:p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700" kern="1200" dirty="0">
                    <a:solidFill>
                      <a:schemeClr val="tx1"/>
                    </a:solidFill>
                  </a:rPr>
                  <a:t>Sub-applicants/Sub-recipients</a:t>
                </a:r>
              </a:p>
            </p:txBody>
          </p:sp>
        </p:grp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D65D4BF-C555-0FC7-A5E6-4A81EE5D6432}"/>
                </a:ext>
              </a:extLst>
            </p:cNvPr>
            <p:cNvCxnSpPr>
              <a:cxnSpLocks/>
              <a:stCxn id="9" idx="3"/>
              <a:endCxn id="6" idx="1"/>
            </p:cNvCxnSpPr>
            <p:nvPr/>
          </p:nvCxnSpPr>
          <p:spPr>
            <a:xfrm>
              <a:off x="4268763" y="858012"/>
              <a:ext cx="35421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DDD7967C-B184-0B32-8C7F-E298CB45C642}"/>
                </a:ext>
              </a:extLst>
            </p:cNvPr>
            <p:cNvGrpSpPr/>
            <p:nvPr/>
          </p:nvGrpSpPr>
          <p:grpSpPr>
            <a:xfrm>
              <a:off x="1315915" y="1963680"/>
              <a:ext cx="6250796" cy="1528311"/>
              <a:chOff x="167451" y="1866205"/>
              <a:chExt cx="6250796" cy="1528311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CF6B000-F044-04A5-C1A0-2C18DA39071D}"/>
                  </a:ext>
                </a:extLst>
              </p:cNvPr>
              <p:cNvSpPr/>
              <p:nvPr/>
            </p:nvSpPr>
            <p:spPr>
              <a:xfrm>
                <a:off x="167451" y="1866205"/>
                <a:ext cx="2946038" cy="1515636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2623ADB-6538-955B-3838-84F3FFE6B945}"/>
                  </a:ext>
                </a:extLst>
              </p:cNvPr>
              <p:cNvSpPr txBox="1"/>
              <p:nvPr/>
            </p:nvSpPr>
            <p:spPr>
              <a:xfrm>
                <a:off x="3472209" y="1878880"/>
                <a:ext cx="2946038" cy="151563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700" tIns="12700" rIns="12700" bIns="1270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000" b="1" kern="1200" dirty="0">
                    <a:solidFill>
                      <a:schemeClr val="tx1"/>
                    </a:solidFill>
                    <a:latin typeface="Calibri" panose="020F0502020204030204"/>
                    <a:ea typeface="+mn-ea"/>
                    <a:cs typeface="+mn-cs"/>
                  </a:rPr>
                  <a:t>Schatz Energy Center</a:t>
                </a:r>
              </a:p>
              <a:p>
                <a:pPr marL="0" lvl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700" kern="1200" dirty="0">
                    <a:solidFill>
                      <a:schemeClr val="tx1"/>
                    </a:solidFill>
                  </a:rPr>
                  <a:t>Technical (w/</a:t>
                </a:r>
                <a:r>
                  <a:rPr lang="en-US" sz="1700" dirty="0">
                    <a:solidFill>
                      <a:schemeClr val="tx1"/>
                    </a:solidFill>
                  </a:rPr>
                  <a:t>CEC</a:t>
                </a:r>
                <a:r>
                  <a:rPr lang="en-US" sz="1700" kern="12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0" lvl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700" kern="1200" dirty="0">
                    <a:solidFill>
                      <a:schemeClr val="tx1"/>
                    </a:solidFill>
                  </a:rPr>
                  <a:t>Project Developer</a:t>
                </a: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D41169C-2AEB-E7B5-1754-5FCD004C2CC1}"/>
                </a:ext>
              </a:extLst>
            </p:cNvPr>
            <p:cNvSpPr txBox="1"/>
            <p:nvPr/>
          </p:nvSpPr>
          <p:spPr>
            <a:xfrm>
              <a:off x="1306966" y="1987849"/>
              <a:ext cx="2946038" cy="151563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Calibri" panose="020F0502020204030204"/>
                  <a:ea typeface="+mn-ea"/>
                  <a:cs typeface="+mn-cs"/>
                </a:rPr>
                <a:t>Prosper Sustainably Team</a:t>
              </a:r>
            </a:p>
            <a:p>
              <a:pPr marL="0"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700" dirty="0">
                  <a:solidFill>
                    <a:schemeClr val="tx1"/>
                  </a:solidFill>
                </a:rPr>
                <a:t>App </a:t>
              </a:r>
              <a:r>
                <a:rPr lang="en-US" sz="1700" kern="1200" dirty="0">
                  <a:solidFill>
                    <a:schemeClr val="tx1"/>
                  </a:solidFill>
                </a:rPr>
                <a:t>Management (w/CEC)</a:t>
              </a:r>
            </a:p>
            <a:p>
              <a:pPr marL="0"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700" kern="1200" dirty="0">
                  <a:solidFill>
                    <a:schemeClr val="tx1"/>
                  </a:solidFill>
                </a:rPr>
                <a:t>Project Developer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FA4EF54A-C23F-1ED7-3EB5-26908D7D19F9}"/>
                </a:ext>
              </a:extLst>
            </p:cNvPr>
            <p:cNvGrpSpPr/>
            <p:nvPr/>
          </p:nvGrpSpPr>
          <p:grpSpPr>
            <a:xfrm>
              <a:off x="7930047" y="1963679"/>
              <a:ext cx="2946038" cy="1515636"/>
              <a:chOff x="6759133" y="1866205"/>
              <a:chExt cx="2946038" cy="1515636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21C9CE9-86C9-49D7-A1FF-4735DBDFF1DE}"/>
                  </a:ext>
                </a:extLst>
              </p:cNvPr>
              <p:cNvSpPr/>
              <p:nvPr/>
            </p:nvSpPr>
            <p:spPr>
              <a:xfrm>
                <a:off x="6759133" y="1866205"/>
                <a:ext cx="2946038" cy="1515636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8D2031D-4082-1262-935E-E59F5390E930}"/>
                  </a:ext>
                </a:extLst>
              </p:cNvPr>
              <p:cNvSpPr txBox="1"/>
              <p:nvPr/>
            </p:nvSpPr>
            <p:spPr>
              <a:xfrm>
                <a:off x="6759133" y="1866205"/>
                <a:ext cx="2946038" cy="151563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700" tIns="12700" rIns="12700" bIns="1270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000" b="1" kern="1200" dirty="0">
                    <a:solidFill>
                      <a:schemeClr val="tx1"/>
                    </a:solidFill>
                    <a:latin typeface="Calibri" panose="020F0502020204030204"/>
                    <a:ea typeface="+mn-ea"/>
                    <a:cs typeface="+mn-cs"/>
                  </a:rPr>
                  <a:t>GRID Alternatives</a:t>
                </a:r>
              </a:p>
              <a:p>
                <a:pPr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500" kern="1200" dirty="0">
                    <a:solidFill>
                      <a:schemeClr val="tx1"/>
                    </a:solidFill>
                  </a:rPr>
                  <a:t>WFD (w/CEC)</a:t>
                </a:r>
                <a:endParaRPr lang="en-US" sz="1500" kern="1200" dirty="0">
                  <a:solidFill>
                    <a:schemeClr val="tx1"/>
                  </a:solidFill>
                  <a:cs typeface="Calibri"/>
                </a:endParaRPr>
              </a:p>
              <a:p>
                <a:pPr marL="0" lvl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500" dirty="0">
                    <a:solidFill>
                      <a:schemeClr val="tx1"/>
                    </a:solidFill>
                  </a:rPr>
                  <a:t>TA </a:t>
                </a:r>
                <a:r>
                  <a:rPr lang="en-US" sz="1500" kern="1200" dirty="0">
                    <a:solidFill>
                      <a:schemeClr val="tx1"/>
                    </a:solidFill>
                  </a:rPr>
                  <a:t>Funding Administrator</a:t>
                </a:r>
              </a:p>
              <a:p>
                <a:pPr marL="0" lvl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500" kern="1200" dirty="0">
                    <a:solidFill>
                      <a:schemeClr val="tx1"/>
                    </a:solidFill>
                  </a:rPr>
                  <a:t>Project Developer</a:t>
                </a:r>
              </a:p>
            </p:txBody>
          </p:sp>
        </p:grp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1F71A32-F477-E753-F159-E778C9F05BB8}"/>
                </a:ext>
              </a:extLst>
            </p:cNvPr>
            <p:cNvCxnSpPr/>
            <p:nvPr/>
          </p:nvCxnSpPr>
          <p:spPr>
            <a:xfrm>
              <a:off x="2774731" y="1797268"/>
              <a:ext cx="6621517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1E8CA8A-C395-7873-37AB-95CCFE69DE59}"/>
                </a:ext>
              </a:extLst>
            </p:cNvPr>
            <p:cNvCxnSpPr>
              <a:cxnSpLocks/>
            </p:cNvCxnSpPr>
            <p:nvPr/>
          </p:nvCxnSpPr>
          <p:spPr>
            <a:xfrm>
              <a:off x="6112270" y="1580499"/>
              <a:ext cx="0" cy="40735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CD85407-CF66-3299-E103-CB729D4C8B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3168" y="1797268"/>
              <a:ext cx="6818" cy="166412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F00E420-18D9-2516-2A70-8E0EC9C97788}"/>
                </a:ext>
              </a:extLst>
            </p:cNvPr>
            <p:cNvCxnSpPr>
              <a:cxnSpLocks/>
              <a:endCxn id="20" idx="0"/>
            </p:cNvCxnSpPr>
            <p:nvPr/>
          </p:nvCxnSpPr>
          <p:spPr>
            <a:xfrm>
              <a:off x="9396248" y="1797268"/>
              <a:ext cx="6818" cy="16641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08ADA0A6-E55E-2F73-079C-D75F9EC2A97A}"/>
                </a:ext>
              </a:extLst>
            </p:cNvPr>
            <p:cNvGrpSpPr/>
            <p:nvPr/>
          </p:nvGrpSpPr>
          <p:grpSpPr>
            <a:xfrm>
              <a:off x="7912719" y="94934"/>
              <a:ext cx="2946038" cy="1515636"/>
              <a:chOff x="3463292" y="765"/>
              <a:chExt cx="2946038" cy="1515636"/>
            </a:xfrm>
          </p:grpSpPr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823D7A13-9557-C952-5D60-1075F4B0B2C4}"/>
                  </a:ext>
                </a:extLst>
              </p:cNvPr>
              <p:cNvSpPr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752456B9-E3D0-732E-0617-DDC346AC499B}"/>
                  </a:ext>
                </a:extLst>
              </p:cNvPr>
              <p:cNvSpPr txBox="1"/>
              <p:nvPr/>
            </p:nvSpPr>
            <p:spPr>
              <a:xfrm>
                <a:off x="3463292" y="765"/>
                <a:ext cx="2946038" cy="151563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400" b="1" kern="1200">
                    <a:solidFill>
                      <a:schemeClr val="tx1"/>
                    </a:solidFill>
                  </a:rPr>
                  <a:t>DOE</a:t>
                </a:r>
              </a:p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700" kern="1200">
                    <a:solidFill>
                      <a:schemeClr val="tx1"/>
                    </a:solidFill>
                  </a:rPr>
                  <a:t>Funding Agency</a:t>
                </a:r>
              </a:p>
            </p:txBody>
          </p:sp>
        </p:grp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DE70F18-1599-C191-EFDE-EC1FD637D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5" idx="3"/>
            <a:endCxn id="57" idx="1"/>
          </p:cNvCxnSpPr>
          <p:nvPr/>
        </p:nvCxnSpPr>
        <p:spPr>
          <a:xfrm flipV="1">
            <a:off x="7528469" y="1981773"/>
            <a:ext cx="333235" cy="456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5D2656DA-E901-1BEF-458E-9FE08A87979E}"/>
              </a:ext>
            </a:extLst>
          </p:cNvPr>
          <p:cNvSpPr txBox="1"/>
          <p:nvPr/>
        </p:nvSpPr>
        <p:spPr>
          <a:xfrm>
            <a:off x="3906865" y="4515986"/>
            <a:ext cx="4266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Application Development Working Groups 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0B38FDB5-1613-E7EB-1D7D-0BCC3D352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3043981" y="4697854"/>
            <a:ext cx="8628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FDC2A43-80A2-34E8-5925-4BD595593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689775" y="4699253"/>
            <a:ext cx="103284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E68FA15-B56F-A2AA-2E88-376660280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057649" y="4683555"/>
            <a:ext cx="0" cy="38363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A56BFB4-9402-4F79-08F4-3EFFE7E68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722618" y="4692103"/>
            <a:ext cx="6831" cy="41884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CF5102E8-9F9B-1373-2FA7-030C74556529}"/>
              </a:ext>
            </a:extLst>
          </p:cNvPr>
          <p:cNvSpPr/>
          <p:nvPr/>
        </p:nvSpPr>
        <p:spPr>
          <a:xfrm>
            <a:off x="1450609" y="5067185"/>
            <a:ext cx="2919901" cy="11834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 kern="1200"/>
              <a:t>Developer / Technical</a:t>
            </a:r>
            <a:endParaRPr lang="en-US"/>
          </a:p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/>
              <a:t>Working Group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86EE5F-497A-C935-8808-A1B9BE95657F}"/>
              </a:ext>
            </a:extLst>
          </p:cNvPr>
          <p:cNvSpPr/>
          <p:nvPr/>
        </p:nvSpPr>
        <p:spPr>
          <a:xfrm>
            <a:off x="4687974" y="5103628"/>
            <a:ext cx="2856276" cy="1139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/>
              <a:t>Tribal Outreach/ Project Management</a:t>
            </a:r>
            <a:endParaRPr lang="en-US"/>
          </a:p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/>
              <a:t>Working Group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F59503-FD46-5591-8C64-BDF842F05E55}"/>
              </a:ext>
            </a:extLst>
          </p:cNvPr>
          <p:cNvSpPr/>
          <p:nvPr/>
        </p:nvSpPr>
        <p:spPr>
          <a:xfrm>
            <a:off x="7861704" y="5110946"/>
            <a:ext cx="2856276" cy="1139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/>
              <a:t>TA Hub, </a:t>
            </a:r>
            <a:r>
              <a:rPr lang="en-US" sz="1800" b="1" kern="1200"/>
              <a:t>WFD</a:t>
            </a:r>
            <a:r>
              <a:rPr lang="en-US" sz="1800" b="1" kern="1200">
                <a:latin typeface="Calibri Light" panose="020F0302020204030204"/>
              </a:rPr>
              <a:t> +</a:t>
            </a:r>
            <a:r>
              <a:rPr lang="en-US" sz="1800" b="1"/>
              <a:t> Enterprise</a:t>
            </a:r>
          </a:p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r>
              <a:rPr lang="en-US" sz="1800" b="1"/>
              <a:t>Working Group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555791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D3441-7325-0E65-A24A-CDE9D5D85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C-TERA Engagement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4EDE0-4E3A-F97E-407F-CF430FBAD1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10366248" cy="463760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/>
              <a:t>C-TERA Engagement to Date: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Weekly engagement with C-TERA tribal project teams (strategy discussions on C-TERA vision, community benefits, workforce and enterprise development, and more)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Presentation to Northern CA Tribal Chairman’s Association and Southern CA Tribal Chairman's Association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CEC/CPUC Tribal En Banc (March 2)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Tribal TA Hub Listening Session (April 17)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Public TA Hub Listening Session (April 18)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Numerous 1-on-1 discussions</a:t>
            </a:r>
          </a:p>
          <a:p>
            <a:pPr marL="742950" lvl="1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And more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E10B24-0398-76D3-FD7E-76DE92FC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678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0CA89-0898-BB9D-527F-B93FB64E2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C-TERA Timeline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D098E4AE-4EE9-B130-F6C9-FB6C90164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6027237"/>
              </p:ext>
            </p:extLst>
          </p:nvPr>
        </p:nvGraphicFramePr>
        <p:xfrm>
          <a:off x="387219" y="1275907"/>
          <a:ext cx="11478209" cy="4295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97CBD9-9E2A-A73B-1FA2-4F585021B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29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38CC9-98DC-503B-7BF8-3330DE7BE2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E976D6-54F0-4089-A26A-DCFB434AACD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9598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B04185BE2E5418123B7C679E05620" ma:contentTypeVersion="12" ma:contentTypeDescription="Create a new document." ma:contentTypeScope="" ma:versionID="30b35ca9a764f63b32811c7906c0794c">
  <xsd:schema xmlns:xsd="http://www.w3.org/2001/XMLSchema" xmlns:xs="http://www.w3.org/2001/XMLSchema" xmlns:p="http://schemas.microsoft.com/office/2006/metadata/properties" xmlns:ns2="797334bb-7751-41f3-bce3-24cd4b3adac5" xmlns:ns3="79e7eb71-d3f6-4ae8-bfbd-4c5c204bdbd1" targetNamespace="http://schemas.microsoft.com/office/2006/metadata/properties" ma:root="true" ma:fieldsID="a9da791ee84e4de04e8283e0236e621d" ns2:_="" ns3:_="">
    <xsd:import namespace="797334bb-7751-41f3-bce3-24cd4b3adac5"/>
    <xsd:import namespace="79e7eb71-d3f6-4ae8-bfbd-4c5c204bdbd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334bb-7751-41f3-bce3-24cd4b3ada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e7eb71-d3f6-4ae8-bfbd-4c5c204bdbd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12a373c0-f488-40ca-b880-c2703b07c244}" ma:internalName="TaxCatchAll" ma:showField="CatchAllData" ma:web="79e7eb71-d3f6-4ae8-bfbd-4c5c204bdbd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7334bb-7751-41f3-bce3-24cd4b3adac5">
      <Terms xmlns="http://schemas.microsoft.com/office/infopath/2007/PartnerControls"/>
    </lcf76f155ced4ddcb4097134ff3c332f>
    <TaxCatchAll xmlns="79e7eb71-d3f6-4ae8-bfbd-4c5c204bdbd1" xsi:nil="true"/>
    <SharedWithUsers xmlns="79e7eb71-d3f6-4ae8-bfbd-4c5c204bdbd1">
      <UserInfo>
        <DisplayName>Salazar, Rachel@Energy</DisplayName>
        <AccountId>177</AccountId>
        <AccountType/>
      </UserInfo>
      <UserInfo>
        <DisplayName>Murimi, Dorothy@Energy</DisplayName>
        <AccountId>220</AccountId>
        <AccountType/>
      </UserInfo>
      <UserInfo>
        <DisplayName>Jacob, Abigail@Energy</DisplayName>
        <AccountId>216</AccountId>
        <AccountType/>
      </UserInfo>
      <UserInfo>
        <DisplayName>Horangic, Alex@Energy</DisplayName>
        <AccountId>85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473D9C-887B-4219-85FE-B07ED13B8F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7334bb-7751-41f3-bce3-24cd4b3adac5"/>
    <ds:schemaRef ds:uri="79e7eb71-d3f6-4ae8-bfbd-4c5c204bdb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1b357a4e-0e93-4a40-910b-4d326e359e95"/>
    <ds:schemaRef ds:uri="6753868a-e1ea-43b3-a4cc-2f100b71296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797334bb-7751-41f3-bce3-24cd4b3adac5"/>
    <ds:schemaRef ds:uri="79e7eb71-d3f6-4ae8-bfbd-4c5c204bdbd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5</TotalTime>
  <Words>595</Words>
  <Application>Microsoft Office PowerPoint</Application>
  <PresentationFormat>Widescreen</PresentationFormat>
  <Paragraphs>88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Title/Section</vt:lpstr>
      <vt:lpstr>Content</vt:lpstr>
      <vt:lpstr>Content: blank background</vt:lpstr>
      <vt:lpstr>Blank: Black</vt:lpstr>
      <vt:lpstr>Blank: White</vt:lpstr>
      <vt:lpstr>Content</vt:lpstr>
      <vt:lpstr>California Tribal Energy Resiliency Alliance (C-TERA)</vt:lpstr>
      <vt:lpstr>U.S. DOE Grid Resilience and Innovation Partnerships Program (GRIP)</vt:lpstr>
      <vt:lpstr>CEC GRIP Application Focus</vt:lpstr>
      <vt:lpstr>C-TERA Projects</vt:lpstr>
      <vt:lpstr>Technical Assistance Hub</vt:lpstr>
      <vt:lpstr>Proposed Support Services</vt:lpstr>
      <vt:lpstr>C-TERA Application Team Organization</vt:lpstr>
      <vt:lpstr>C-TERA Engagement </vt:lpstr>
      <vt:lpstr>C-TERA Timeline</vt:lpstr>
      <vt:lpstr>Thank You!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Murimi, Dorothy@Energy</cp:lastModifiedBy>
  <cp:revision>13</cp:revision>
  <cp:lastPrinted>2019-12-11T23:19:58Z</cp:lastPrinted>
  <dcterms:created xsi:type="dcterms:W3CDTF">2020-03-06T19:07:21Z</dcterms:created>
  <dcterms:modified xsi:type="dcterms:W3CDTF">2023-04-20T08:26:44Z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0x0101004C4B04185BE2E5418123B7C679E05620</vt:lpwstr>
  </property>
  <property fmtid="{D5CDD505-2E9C-101B-9397-08002B2CF9AE}" pid="3" name="MediaServiceImageTags">
    <vt:lpwstr/>
  </property>
</Properties>
</file>