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3" r:id="rId5"/>
    <p:sldMasterId id="2147483670" r:id="rId6"/>
  </p:sldMasterIdLst>
  <p:notesMasterIdLst>
    <p:notesMasterId r:id="rId14"/>
  </p:notesMasterIdLst>
  <p:sldIdLst>
    <p:sldId id="257" r:id="rId7"/>
    <p:sldId id="2843" r:id="rId8"/>
    <p:sldId id="15927" r:id="rId9"/>
    <p:sldId id="15931" r:id="rId10"/>
    <p:sldId id="15918" r:id="rId11"/>
    <p:sldId id="15926" r:id="rId12"/>
    <p:sldId id="101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waya, David" initials="SD" lastIdx="6" clrIdx="0">
    <p:extLst>
      <p:ext uri="{19B8F6BF-5375-455C-9EA6-DF929625EA0E}">
        <p15:presenceInfo xmlns:p15="http://schemas.microsoft.com/office/powerpoint/2012/main" userId="S::DUST@pge.com::7c7df43e-e0bf-4314-82a9-e0a0bcd3590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201"/>
    <a:srgbClr val="C84C00"/>
    <a:srgbClr val="C89800"/>
    <a:srgbClr val="FB92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069393-3BCB-4E0F-9857-AC5A803617E1}" v="7" dt="2021-11-16T07:19:51.8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9" autoAdjust="0"/>
  </p:normalViewPr>
  <p:slideViewPr>
    <p:cSldViewPr snapToGrid="0">
      <p:cViewPr varScale="1">
        <p:scale>
          <a:sx n="59" d="100"/>
          <a:sy n="59" d="100"/>
        </p:scale>
        <p:origin x="964" y="2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, Nicole@Energy" userId="f3830496-acdb-48b5-add8-bdf6b7c6055b" providerId="ADAL" clId="{18069393-3BCB-4E0F-9857-AC5A803617E1}"/>
    <pc:docChg chg="modSld">
      <pc:chgData name="Dani, Nicole@Energy" userId="f3830496-acdb-48b5-add8-bdf6b7c6055b" providerId="ADAL" clId="{18069393-3BCB-4E0F-9857-AC5A803617E1}" dt="2021-11-16T07:19:51.800" v="8" actId="962"/>
      <pc:docMkLst>
        <pc:docMk/>
      </pc:docMkLst>
      <pc:sldChg chg="addSp delSp modSp mod">
        <pc:chgData name="Dani, Nicole@Energy" userId="f3830496-acdb-48b5-add8-bdf6b7c6055b" providerId="ADAL" clId="{18069393-3BCB-4E0F-9857-AC5A803617E1}" dt="2021-11-16T07:19:51.800" v="8" actId="962"/>
        <pc:sldMkLst>
          <pc:docMk/>
          <pc:sldMk cId="3059053595" sldId="15926"/>
        </pc:sldMkLst>
        <pc:spChg chg="mod topLvl">
          <ac:chgData name="Dani, Nicole@Energy" userId="f3830496-acdb-48b5-add8-bdf6b7c6055b" providerId="ADAL" clId="{18069393-3BCB-4E0F-9857-AC5A803617E1}" dt="2021-11-16T07:17:49.270" v="3" actId="338"/>
          <ac:spMkLst>
            <pc:docMk/>
            <pc:sldMk cId="3059053595" sldId="15926"/>
            <ac:spMk id="11" creationId="{836C2902-82BF-4620-B471-6102AF9C4C88}"/>
          </ac:spMkLst>
        </pc:spChg>
        <pc:spChg chg="mod">
          <ac:chgData name="Dani, Nicole@Energy" userId="f3830496-acdb-48b5-add8-bdf6b7c6055b" providerId="ADAL" clId="{18069393-3BCB-4E0F-9857-AC5A803617E1}" dt="2021-11-16T07:19:49.977" v="6" actId="962"/>
          <ac:spMkLst>
            <pc:docMk/>
            <pc:sldMk cId="3059053595" sldId="15926"/>
            <ac:spMk id="12" creationId="{5D43C46B-6061-4ACF-8177-72514D337796}"/>
          </ac:spMkLst>
        </pc:spChg>
        <pc:spChg chg="mod topLvl">
          <ac:chgData name="Dani, Nicole@Energy" userId="f3830496-acdb-48b5-add8-bdf6b7c6055b" providerId="ADAL" clId="{18069393-3BCB-4E0F-9857-AC5A803617E1}" dt="2021-11-16T07:17:49.270" v="3" actId="338"/>
          <ac:spMkLst>
            <pc:docMk/>
            <pc:sldMk cId="3059053595" sldId="15926"/>
            <ac:spMk id="13" creationId="{A13A7E57-D068-4B16-A576-8B578F9E9BDD}"/>
          </ac:spMkLst>
        </pc:spChg>
        <pc:spChg chg="mod topLvl">
          <ac:chgData name="Dani, Nicole@Energy" userId="f3830496-acdb-48b5-add8-bdf6b7c6055b" providerId="ADAL" clId="{18069393-3BCB-4E0F-9857-AC5A803617E1}" dt="2021-11-16T07:17:49.270" v="3" actId="338"/>
          <ac:spMkLst>
            <pc:docMk/>
            <pc:sldMk cId="3059053595" sldId="15926"/>
            <ac:spMk id="14" creationId="{F17B572A-8C4F-4941-A18A-1BC48A3C6D97}"/>
          </ac:spMkLst>
        </pc:spChg>
        <pc:spChg chg="mod">
          <ac:chgData name="Dani, Nicole@Energy" userId="f3830496-acdb-48b5-add8-bdf6b7c6055b" providerId="ADAL" clId="{18069393-3BCB-4E0F-9857-AC5A803617E1}" dt="2021-11-16T07:19:51.800" v="8" actId="962"/>
          <ac:spMkLst>
            <pc:docMk/>
            <pc:sldMk cId="3059053595" sldId="15926"/>
            <ac:spMk id="125" creationId="{BDD81C20-30F5-472E-B448-FFD0466BC140}"/>
          </ac:spMkLst>
        </pc:spChg>
        <pc:grpChg chg="del">
          <ac:chgData name="Dani, Nicole@Energy" userId="f3830496-acdb-48b5-add8-bdf6b7c6055b" providerId="ADAL" clId="{18069393-3BCB-4E0F-9857-AC5A803617E1}" dt="2021-11-16T07:17:37.263" v="2" actId="165"/>
          <ac:grpSpMkLst>
            <pc:docMk/>
            <pc:sldMk cId="3059053595" sldId="15926"/>
            <ac:grpSpMk id="2" creationId="{06FB5506-9D9D-4BEA-AD97-68D704667478}"/>
          </ac:grpSpMkLst>
        </pc:grpChg>
        <pc:grpChg chg="del">
          <ac:chgData name="Dani, Nicole@Energy" userId="f3830496-acdb-48b5-add8-bdf6b7c6055b" providerId="ADAL" clId="{18069393-3BCB-4E0F-9857-AC5A803617E1}" dt="2021-11-16T07:17:37.263" v="2" actId="165"/>
          <ac:grpSpMkLst>
            <pc:docMk/>
            <pc:sldMk cId="3059053595" sldId="15926"/>
            <ac:grpSpMk id="5" creationId="{AF45AB7F-60AC-4EDE-975B-FAE92D0DA43A}"/>
          </ac:grpSpMkLst>
        </pc:grpChg>
        <pc:grpChg chg="del">
          <ac:chgData name="Dani, Nicole@Energy" userId="f3830496-acdb-48b5-add8-bdf6b7c6055b" providerId="ADAL" clId="{18069393-3BCB-4E0F-9857-AC5A803617E1}" dt="2021-11-16T07:17:37.263" v="2" actId="165"/>
          <ac:grpSpMkLst>
            <pc:docMk/>
            <pc:sldMk cId="3059053595" sldId="15926"/>
            <ac:grpSpMk id="8" creationId="{60AE5F6C-DE10-4160-908C-A2386EC7E6CD}"/>
          </ac:grpSpMkLst>
        </pc:grpChg>
        <pc:grpChg chg="add mod">
          <ac:chgData name="Dani, Nicole@Energy" userId="f3830496-acdb-48b5-add8-bdf6b7c6055b" providerId="ADAL" clId="{18069393-3BCB-4E0F-9857-AC5A803617E1}" dt="2021-11-16T07:17:58.172" v="4" actId="164"/>
          <ac:grpSpMkLst>
            <pc:docMk/>
            <pc:sldMk cId="3059053595" sldId="15926"/>
            <ac:grpSpMk id="9" creationId="{57EFFC85-7257-4588-95BF-BC2712087A16}"/>
          </ac:grpSpMkLst>
        </pc:grpChg>
        <pc:grpChg chg="add mod">
          <ac:chgData name="Dani, Nicole@Energy" userId="f3830496-acdb-48b5-add8-bdf6b7c6055b" providerId="ADAL" clId="{18069393-3BCB-4E0F-9857-AC5A803617E1}" dt="2021-11-16T07:17:58.172" v="4" actId="164"/>
          <ac:grpSpMkLst>
            <pc:docMk/>
            <pc:sldMk cId="3059053595" sldId="15926"/>
            <ac:grpSpMk id="10" creationId="{CDEEA5A8-AC98-47EA-8A9E-226676AFB0B1}"/>
          </ac:grpSpMkLst>
        </pc:grpChg>
        <pc:grpChg chg="add mod">
          <ac:chgData name="Dani, Nicole@Energy" userId="f3830496-acdb-48b5-add8-bdf6b7c6055b" providerId="ADAL" clId="{18069393-3BCB-4E0F-9857-AC5A803617E1}" dt="2021-11-16T07:17:58.172" v="4" actId="164"/>
          <ac:grpSpMkLst>
            <pc:docMk/>
            <pc:sldMk cId="3059053595" sldId="15926"/>
            <ac:grpSpMk id="15" creationId="{D8E45249-6329-4CA9-996C-197FE0B7333B}"/>
          </ac:grpSpMkLst>
        </pc:grpChg>
        <pc:grpChg chg="add mod">
          <ac:chgData name="Dani, Nicole@Energy" userId="f3830496-acdb-48b5-add8-bdf6b7c6055b" providerId="ADAL" clId="{18069393-3BCB-4E0F-9857-AC5A803617E1}" dt="2021-11-16T07:19:24.207" v="5" actId="962"/>
          <ac:grpSpMkLst>
            <pc:docMk/>
            <pc:sldMk cId="3059053595" sldId="15926"/>
            <ac:grpSpMk id="16" creationId="{091144B4-4B83-4F7D-8F4E-152014AFDE95}"/>
          </ac:grpSpMkLst>
        </pc:grpChg>
        <pc:picChg chg="mod topLvl">
          <ac:chgData name="Dani, Nicole@Energy" userId="f3830496-acdb-48b5-add8-bdf6b7c6055b" providerId="ADAL" clId="{18069393-3BCB-4E0F-9857-AC5A803617E1}" dt="2021-11-16T07:17:49.270" v="3" actId="338"/>
          <ac:picMkLst>
            <pc:docMk/>
            <pc:sldMk cId="3059053595" sldId="15926"/>
            <ac:picMk id="3" creationId="{110E4924-EBB8-4D80-B164-DEDDEAE19C30}"/>
          </ac:picMkLst>
        </pc:picChg>
        <pc:picChg chg="mod topLvl">
          <ac:chgData name="Dani, Nicole@Energy" userId="f3830496-acdb-48b5-add8-bdf6b7c6055b" providerId="ADAL" clId="{18069393-3BCB-4E0F-9857-AC5A803617E1}" dt="2021-11-16T07:17:49.270" v="3" actId="338"/>
          <ac:picMkLst>
            <pc:docMk/>
            <pc:sldMk cId="3059053595" sldId="15926"/>
            <ac:picMk id="4" creationId="{8E5516C1-A00B-4C34-8C40-77365425E2D4}"/>
          </ac:picMkLst>
        </pc:picChg>
        <pc:picChg chg="mod">
          <ac:chgData name="Dani, Nicole@Energy" userId="f3830496-acdb-48b5-add8-bdf6b7c6055b" providerId="ADAL" clId="{18069393-3BCB-4E0F-9857-AC5A803617E1}" dt="2021-11-16T07:19:50.939" v="7" actId="962"/>
          <ac:picMkLst>
            <pc:docMk/>
            <pc:sldMk cId="3059053595" sldId="15926"/>
            <ac:picMk id="6" creationId="{EF26C214-270B-4E11-B713-BD30E2FE95E4}"/>
          </ac:picMkLst>
        </pc:picChg>
        <pc:picChg chg="mod topLvl">
          <ac:chgData name="Dani, Nicole@Energy" userId="f3830496-acdb-48b5-add8-bdf6b7c6055b" providerId="ADAL" clId="{18069393-3BCB-4E0F-9857-AC5A803617E1}" dt="2021-11-16T07:17:49.270" v="3" actId="338"/>
          <ac:picMkLst>
            <pc:docMk/>
            <pc:sldMk cId="3059053595" sldId="15926"/>
            <ac:picMk id="7" creationId="{4795C230-5E28-49C0-9582-FCC07D37BEED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5A4F4D-23AC-47B2-AD85-696575317DA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71E1E4D5-DAE5-4C2D-92C9-C68DCFF18891}">
      <dgm:prSet phldrT="[Text]"/>
      <dgm:spPr>
        <a:xfrm>
          <a:off x="2976" y="253878"/>
          <a:ext cx="2649140" cy="1059656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Data</a:t>
          </a:r>
        </a:p>
      </dgm:t>
    </dgm:pt>
    <dgm:pt modelId="{83B5DDAB-C99B-4846-B002-EF4D64C652A3}" type="parTrans" cxnId="{1B8B996C-DB59-4DBD-B7BF-0BDB938E872C}">
      <dgm:prSet/>
      <dgm:spPr/>
      <dgm:t>
        <a:bodyPr/>
        <a:lstStyle/>
        <a:p>
          <a:endParaRPr lang="en-US"/>
        </a:p>
      </dgm:t>
    </dgm:pt>
    <dgm:pt modelId="{4739A70A-CC49-4365-8CC1-A7890895DC14}" type="sibTrans" cxnId="{1B8B996C-DB59-4DBD-B7BF-0BDB938E872C}">
      <dgm:prSet/>
      <dgm:spPr/>
      <dgm:t>
        <a:bodyPr/>
        <a:lstStyle/>
        <a:p>
          <a:endParaRPr lang="en-US"/>
        </a:p>
      </dgm:t>
    </dgm:pt>
    <dgm:pt modelId="{308A8E33-963F-4CEB-BF3F-1E82BA979F85}">
      <dgm:prSet phldrT="[Text]"/>
      <dgm:spPr>
        <a:xfrm>
          <a:off x="2387202" y="253878"/>
          <a:ext cx="2649140" cy="1059656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Asset planning</a:t>
          </a:r>
        </a:p>
      </dgm:t>
    </dgm:pt>
    <dgm:pt modelId="{EDE50AB5-FE20-4D30-9410-83F2196FDD9E}" type="parTrans" cxnId="{FE818323-DC36-4450-9E87-C5C71DA29341}">
      <dgm:prSet/>
      <dgm:spPr/>
      <dgm:t>
        <a:bodyPr/>
        <a:lstStyle/>
        <a:p>
          <a:endParaRPr lang="en-US"/>
        </a:p>
      </dgm:t>
    </dgm:pt>
    <dgm:pt modelId="{D92B7497-B91D-42A7-92B0-9C9E8D1B0B3F}" type="sibTrans" cxnId="{FE818323-DC36-4450-9E87-C5C71DA29341}">
      <dgm:prSet/>
      <dgm:spPr/>
      <dgm:t>
        <a:bodyPr/>
        <a:lstStyle/>
        <a:p>
          <a:endParaRPr lang="en-US"/>
        </a:p>
      </dgm:t>
    </dgm:pt>
    <dgm:pt modelId="{D576C0C7-373C-4EC4-82F3-4A67D3EB59F5}">
      <dgm:prSet phldrT="[Text]"/>
      <dgm:spPr>
        <a:xfrm>
          <a:off x="4771429" y="253878"/>
          <a:ext cx="2649140" cy="1059656"/>
        </a:xfrm>
        <a:prstGeom prst="chevron">
          <a:avLst/>
        </a:prstGeom>
        <a:solidFill>
          <a:srgbClr val="FF620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Scoping</a:t>
          </a:r>
        </a:p>
      </dgm:t>
    </dgm:pt>
    <dgm:pt modelId="{B3E5F498-A65C-4FEC-BA09-E08A5291C701}" type="parTrans" cxnId="{BCE2B284-55D7-4AC5-B84E-AF1A0AED3AFB}">
      <dgm:prSet/>
      <dgm:spPr/>
      <dgm:t>
        <a:bodyPr/>
        <a:lstStyle/>
        <a:p>
          <a:endParaRPr lang="en-US"/>
        </a:p>
      </dgm:t>
    </dgm:pt>
    <dgm:pt modelId="{2CD81CE1-5317-4CD7-B3EE-FCAEAA099E23}" type="sibTrans" cxnId="{BCE2B284-55D7-4AC5-B84E-AF1A0AED3AFB}">
      <dgm:prSet/>
      <dgm:spPr/>
      <dgm:t>
        <a:bodyPr/>
        <a:lstStyle/>
        <a:p>
          <a:endParaRPr lang="en-US"/>
        </a:p>
      </dgm:t>
    </dgm:pt>
    <dgm:pt modelId="{9B70FD51-38D3-42F4-84C9-2E4C010D5F86}">
      <dgm:prSet phldrT="[Text]"/>
      <dgm:spPr>
        <a:xfrm>
          <a:off x="7155655" y="253878"/>
          <a:ext cx="2649140" cy="1059656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Finance</a:t>
          </a:r>
        </a:p>
      </dgm:t>
    </dgm:pt>
    <dgm:pt modelId="{00D2F5A3-ACBA-4004-8ACC-1E6B43076718}" type="parTrans" cxnId="{16B4C781-888E-4894-8F06-87D1185A76A9}">
      <dgm:prSet/>
      <dgm:spPr/>
      <dgm:t>
        <a:bodyPr/>
        <a:lstStyle/>
        <a:p>
          <a:endParaRPr lang="en-US"/>
        </a:p>
      </dgm:t>
    </dgm:pt>
    <dgm:pt modelId="{97E28F6F-5985-470C-9F54-D3B4DADC4393}" type="sibTrans" cxnId="{16B4C781-888E-4894-8F06-87D1185A76A9}">
      <dgm:prSet/>
      <dgm:spPr/>
      <dgm:t>
        <a:bodyPr/>
        <a:lstStyle/>
        <a:p>
          <a:endParaRPr lang="en-US"/>
        </a:p>
      </dgm:t>
    </dgm:pt>
    <dgm:pt modelId="{5D8B41B8-E3F4-48C7-97E0-9C123AA48BC6}">
      <dgm:prSet phldrT="[Text]"/>
      <dgm:spPr>
        <a:xfrm>
          <a:off x="9539882" y="253878"/>
          <a:ext cx="2649140" cy="1059656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Execution</a:t>
          </a:r>
        </a:p>
      </dgm:t>
    </dgm:pt>
    <dgm:pt modelId="{C1220CD9-91E0-42C2-808E-2C09B85ADBA7}" type="parTrans" cxnId="{F0DF9499-CF2E-478E-85E4-49085CF1D222}">
      <dgm:prSet/>
      <dgm:spPr/>
      <dgm:t>
        <a:bodyPr/>
        <a:lstStyle/>
        <a:p>
          <a:endParaRPr lang="en-US"/>
        </a:p>
      </dgm:t>
    </dgm:pt>
    <dgm:pt modelId="{DE984776-3252-4478-9196-B7A55EE2FACC}" type="sibTrans" cxnId="{F0DF9499-CF2E-478E-85E4-49085CF1D222}">
      <dgm:prSet/>
      <dgm:spPr/>
      <dgm:t>
        <a:bodyPr/>
        <a:lstStyle/>
        <a:p>
          <a:endParaRPr lang="en-US"/>
        </a:p>
      </dgm:t>
    </dgm:pt>
    <dgm:pt modelId="{A5E65E30-A6E8-4F68-AE4F-116E6A02A0A8}" type="pres">
      <dgm:prSet presAssocID="{265A4F4D-23AC-47B2-AD85-696575317DA6}" presName="Name0" presStyleCnt="0">
        <dgm:presLayoutVars>
          <dgm:dir/>
          <dgm:animLvl val="lvl"/>
          <dgm:resizeHandles val="exact"/>
        </dgm:presLayoutVars>
      </dgm:prSet>
      <dgm:spPr/>
    </dgm:pt>
    <dgm:pt modelId="{00D6F768-B103-411A-B76D-393E8E7689CD}" type="pres">
      <dgm:prSet presAssocID="{71E1E4D5-DAE5-4C2D-92C9-C68DCFF18891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F92F1A3B-66D3-450F-AA14-AADDD2E59943}" type="pres">
      <dgm:prSet presAssocID="{4739A70A-CC49-4365-8CC1-A7890895DC14}" presName="parTxOnlySpace" presStyleCnt="0"/>
      <dgm:spPr/>
    </dgm:pt>
    <dgm:pt modelId="{239E5555-2646-4D8C-9628-34D4AC8EBAA6}" type="pres">
      <dgm:prSet presAssocID="{308A8E33-963F-4CEB-BF3F-1E82BA979F85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6F445E41-DA16-4DBB-93EA-EC530B6C1E96}" type="pres">
      <dgm:prSet presAssocID="{D92B7497-B91D-42A7-92B0-9C9E8D1B0B3F}" presName="parTxOnlySpace" presStyleCnt="0"/>
      <dgm:spPr/>
    </dgm:pt>
    <dgm:pt modelId="{5E699DAE-7095-4C8A-8AE1-DD95EB04C233}" type="pres">
      <dgm:prSet presAssocID="{D576C0C7-373C-4EC4-82F3-4A67D3EB59F5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5430A24A-524F-4E48-B03A-4589F9B75D3C}" type="pres">
      <dgm:prSet presAssocID="{2CD81CE1-5317-4CD7-B3EE-FCAEAA099E23}" presName="parTxOnlySpace" presStyleCnt="0"/>
      <dgm:spPr/>
    </dgm:pt>
    <dgm:pt modelId="{FD1DFDA3-F168-4C7F-89D5-0C686DC454CA}" type="pres">
      <dgm:prSet presAssocID="{9B70FD51-38D3-42F4-84C9-2E4C010D5F86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1578CE26-A816-452B-8D9F-EC239200F9CF}" type="pres">
      <dgm:prSet presAssocID="{97E28F6F-5985-470C-9F54-D3B4DADC4393}" presName="parTxOnlySpace" presStyleCnt="0"/>
      <dgm:spPr/>
    </dgm:pt>
    <dgm:pt modelId="{AFFAFD9B-5BD7-43BC-80A3-E17564FBECE4}" type="pres">
      <dgm:prSet presAssocID="{5D8B41B8-E3F4-48C7-97E0-9C123AA48BC6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5CDAFC13-7D59-4A41-BEDF-DB019AA4CBC4}" type="presOf" srcId="{265A4F4D-23AC-47B2-AD85-696575317DA6}" destId="{A5E65E30-A6E8-4F68-AE4F-116E6A02A0A8}" srcOrd="0" destOrd="0" presId="urn:microsoft.com/office/officeart/2005/8/layout/chevron1"/>
    <dgm:cxn modelId="{FE818323-DC36-4450-9E87-C5C71DA29341}" srcId="{265A4F4D-23AC-47B2-AD85-696575317DA6}" destId="{308A8E33-963F-4CEB-BF3F-1E82BA979F85}" srcOrd="1" destOrd="0" parTransId="{EDE50AB5-FE20-4D30-9410-83F2196FDD9E}" sibTransId="{D92B7497-B91D-42A7-92B0-9C9E8D1B0B3F}"/>
    <dgm:cxn modelId="{AEEF3B5C-810D-460B-898D-37B1600E4B72}" type="presOf" srcId="{D576C0C7-373C-4EC4-82F3-4A67D3EB59F5}" destId="{5E699DAE-7095-4C8A-8AE1-DD95EB04C233}" srcOrd="0" destOrd="0" presId="urn:microsoft.com/office/officeart/2005/8/layout/chevron1"/>
    <dgm:cxn modelId="{1B8B996C-DB59-4DBD-B7BF-0BDB938E872C}" srcId="{265A4F4D-23AC-47B2-AD85-696575317DA6}" destId="{71E1E4D5-DAE5-4C2D-92C9-C68DCFF18891}" srcOrd="0" destOrd="0" parTransId="{83B5DDAB-C99B-4846-B002-EF4D64C652A3}" sibTransId="{4739A70A-CC49-4365-8CC1-A7890895DC14}"/>
    <dgm:cxn modelId="{3D58447D-C420-44A9-A702-60054B9FD9C4}" type="presOf" srcId="{308A8E33-963F-4CEB-BF3F-1E82BA979F85}" destId="{239E5555-2646-4D8C-9628-34D4AC8EBAA6}" srcOrd="0" destOrd="0" presId="urn:microsoft.com/office/officeart/2005/8/layout/chevron1"/>
    <dgm:cxn modelId="{16B4C781-888E-4894-8F06-87D1185A76A9}" srcId="{265A4F4D-23AC-47B2-AD85-696575317DA6}" destId="{9B70FD51-38D3-42F4-84C9-2E4C010D5F86}" srcOrd="3" destOrd="0" parTransId="{00D2F5A3-ACBA-4004-8ACC-1E6B43076718}" sibTransId="{97E28F6F-5985-470C-9F54-D3B4DADC4393}"/>
    <dgm:cxn modelId="{BCE2B284-55D7-4AC5-B84E-AF1A0AED3AFB}" srcId="{265A4F4D-23AC-47B2-AD85-696575317DA6}" destId="{D576C0C7-373C-4EC4-82F3-4A67D3EB59F5}" srcOrd="2" destOrd="0" parTransId="{B3E5F498-A65C-4FEC-BA09-E08A5291C701}" sibTransId="{2CD81CE1-5317-4CD7-B3EE-FCAEAA099E23}"/>
    <dgm:cxn modelId="{D6700A86-8C7F-464F-B209-B0BDEDEEBAA5}" type="presOf" srcId="{9B70FD51-38D3-42F4-84C9-2E4C010D5F86}" destId="{FD1DFDA3-F168-4C7F-89D5-0C686DC454CA}" srcOrd="0" destOrd="0" presId="urn:microsoft.com/office/officeart/2005/8/layout/chevron1"/>
    <dgm:cxn modelId="{E3156B8D-D191-42D5-9C7E-FFAB2FDB8954}" type="presOf" srcId="{71E1E4D5-DAE5-4C2D-92C9-C68DCFF18891}" destId="{00D6F768-B103-411A-B76D-393E8E7689CD}" srcOrd="0" destOrd="0" presId="urn:microsoft.com/office/officeart/2005/8/layout/chevron1"/>
    <dgm:cxn modelId="{F0DF9499-CF2E-478E-85E4-49085CF1D222}" srcId="{265A4F4D-23AC-47B2-AD85-696575317DA6}" destId="{5D8B41B8-E3F4-48C7-97E0-9C123AA48BC6}" srcOrd="4" destOrd="0" parTransId="{C1220CD9-91E0-42C2-808E-2C09B85ADBA7}" sibTransId="{DE984776-3252-4478-9196-B7A55EE2FACC}"/>
    <dgm:cxn modelId="{C2DD9DF6-A298-46BB-A411-511F7DEBDF2E}" type="presOf" srcId="{5D8B41B8-E3F4-48C7-97E0-9C123AA48BC6}" destId="{AFFAFD9B-5BD7-43BC-80A3-E17564FBECE4}" srcOrd="0" destOrd="0" presId="urn:microsoft.com/office/officeart/2005/8/layout/chevron1"/>
    <dgm:cxn modelId="{549ABF9F-F9E7-4FCA-97EA-175B5E0FC9F2}" type="presParOf" srcId="{A5E65E30-A6E8-4F68-AE4F-116E6A02A0A8}" destId="{00D6F768-B103-411A-B76D-393E8E7689CD}" srcOrd="0" destOrd="0" presId="urn:microsoft.com/office/officeart/2005/8/layout/chevron1"/>
    <dgm:cxn modelId="{FC5CD4A0-C2DF-4E6F-8307-B4A66212BA8C}" type="presParOf" srcId="{A5E65E30-A6E8-4F68-AE4F-116E6A02A0A8}" destId="{F92F1A3B-66D3-450F-AA14-AADDD2E59943}" srcOrd="1" destOrd="0" presId="urn:microsoft.com/office/officeart/2005/8/layout/chevron1"/>
    <dgm:cxn modelId="{A624B15D-36D7-4CE7-94D9-15D2A5E35A54}" type="presParOf" srcId="{A5E65E30-A6E8-4F68-AE4F-116E6A02A0A8}" destId="{239E5555-2646-4D8C-9628-34D4AC8EBAA6}" srcOrd="2" destOrd="0" presId="urn:microsoft.com/office/officeart/2005/8/layout/chevron1"/>
    <dgm:cxn modelId="{964E1999-3356-40CA-B75E-B3E94D0996AB}" type="presParOf" srcId="{A5E65E30-A6E8-4F68-AE4F-116E6A02A0A8}" destId="{6F445E41-DA16-4DBB-93EA-EC530B6C1E96}" srcOrd="3" destOrd="0" presId="urn:microsoft.com/office/officeart/2005/8/layout/chevron1"/>
    <dgm:cxn modelId="{E204E723-62AB-49F7-9146-04F25E8E7E67}" type="presParOf" srcId="{A5E65E30-A6E8-4F68-AE4F-116E6A02A0A8}" destId="{5E699DAE-7095-4C8A-8AE1-DD95EB04C233}" srcOrd="4" destOrd="0" presId="urn:microsoft.com/office/officeart/2005/8/layout/chevron1"/>
    <dgm:cxn modelId="{A3850EFB-FA46-436E-B8BF-4EA993D2DD7C}" type="presParOf" srcId="{A5E65E30-A6E8-4F68-AE4F-116E6A02A0A8}" destId="{5430A24A-524F-4E48-B03A-4589F9B75D3C}" srcOrd="5" destOrd="0" presId="urn:microsoft.com/office/officeart/2005/8/layout/chevron1"/>
    <dgm:cxn modelId="{09E758CA-6C22-4B9B-9FFF-139D032B8E21}" type="presParOf" srcId="{A5E65E30-A6E8-4F68-AE4F-116E6A02A0A8}" destId="{FD1DFDA3-F168-4C7F-89D5-0C686DC454CA}" srcOrd="6" destOrd="0" presId="urn:microsoft.com/office/officeart/2005/8/layout/chevron1"/>
    <dgm:cxn modelId="{FCE4EA04-75A7-4621-8A14-A75DBE6E2613}" type="presParOf" srcId="{A5E65E30-A6E8-4F68-AE4F-116E6A02A0A8}" destId="{1578CE26-A816-452B-8D9F-EC239200F9CF}" srcOrd="7" destOrd="0" presId="urn:microsoft.com/office/officeart/2005/8/layout/chevron1"/>
    <dgm:cxn modelId="{B5BC042E-1891-4F68-8D1A-684E3FEE1DEF}" type="presParOf" srcId="{A5E65E30-A6E8-4F68-AE4F-116E6A02A0A8}" destId="{AFFAFD9B-5BD7-43BC-80A3-E17564FBECE4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4D8BA1-0485-42B0-96EB-C69AE8C8A5D1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524A0111-1797-4F21-B30F-3F6952907239}">
      <dgm:prSet phldrT="[Text]"/>
      <dgm:spPr>
        <a:xfrm>
          <a:off x="3822" y="1119915"/>
          <a:ext cx="1838294" cy="1493221"/>
        </a:xfrm>
        <a:prstGeom prst="roundRect">
          <a:avLst/>
        </a:prstGeom>
        <a:solidFill>
          <a:schemeClr val="tx2">
            <a:lumMod val="75000"/>
          </a:schemeClr>
        </a:solidFill>
      </dgm:spPr>
      <dgm:t>
        <a:bodyPr anchor="t"/>
        <a:lstStyle/>
        <a:p>
          <a:pPr>
            <a:buNone/>
          </a:pPr>
          <a:r>
            <a:rPr lang="en-US" i="1" u="none" dirty="0">
              <a:latin typeface="Calibri"/>
              <a:ea typeface="+mn-ea"/>
              <a:cs typeface="+mn-cs"/>
              <a:sym typeface="Wingdings" panose="05000000000000000000" pitchFamily="2" charset="2"/>
            </a:rPr>
            <a:t>Work Identification</a:t>
          </a:r>
          <a:r>
            <a:rPr lang="en-US" dirty="0">
              <a:latin typeface="Calibri"/>
              <a:ea typeface="+mn-ea"/>
              <a:cs typeface="+mn-cs"/>
              <a:sym typeface="Wingdings" panose="05000000000000000000" pitchFamily="2" charset="2"/>
            </a:rPr>
            <a:t>:</a:t>
          </a:r>
        </a:p>
        <a:p>
          <a:pPr>
            <a:buNone/>
          </a:pPr>
          <a:r>
            <a:rPr lang="en-US" dirty="0">
              <a:latin typeface="Calibri"/>
              <a:ea typeface="+mn-ea"/>
              <a:cs typeface="+mn-cs"/>
              <a:sym typeface="Wingdings" panose="05000000000000000000" pitchFamily="2" charset="2"/>
            </a:rPr>
            <a:t> resolve issues related to safety, </a:t>
          </a:r>
          <a:r>
            <a:rPr lang="en-US" dirty="0">
              <a:latin typeface="Calibri"/>
              <a:ea typeface="+mn-ea"/>
              <a:cs typeface="+mn-cs"/>
            </a:rPr>
            <a:t>compliance, and </a:t>
          </a:r>
          <a:r>
            <a:rPr lang="en-US" dirty="0">
              <a:latin typeface="Calibri"/>
              <a:ea typeface="+mn-ea"/>
              <a:cs typeface="+mn-cs"/>
              <a:sym typeface="Wingdings" panose="05000000000000000000" pitchFamily="2" charset="2"/>
            </a:rPr>
            <a:t>risk</a:t>
          </a:r>
          <a:endParaRPr lang="en-US" dirty="0">
            <a:latin typeface="Calibri"/>
            <a:ea typeface="+mn-ea"/>
            <a:cs typeface="+mn-cs"/>
          </a:endParaRPr>
        </a:p>
      </dgm:t>
    </dgm:pt>
    <dgm:pt modelId="{73465AAA-DAE8-40BD-A097-1D6D84D0CAD4}" type="parTrans" cxnId="{CE6E560D-E943-4967-994E-A84A1A060002}">
      <dgm:prSet/>
      <dgm:spPr/>
      <dgm:t>
        <a:bodyPr/>
        <a:lstStyle/>
        <a:p>
          <a:endParaRPr lang="en-US"/>
        </a:p>
      </dgm:t>
    </dgm:pt>
    <dgm:pt modelId="{9F92B88B-C5C8-4CEB-A339-C35334A52F46}" type="sibTrans" cxnId="{CE6E560D-E943-4967-994E-A84A1A060002}">
      <dgm:prSet/>
      <dgm:spPr/>
      <dgm:t>
        <a:bodyPr/>
        <a:lstStyle/>
        <a:p>
          <a:endParaRPr lang="en-US"/>
        </a:p>
      </dgm:t>
    </dgm:pt>
    <dgm:pt modelId="{3085CE08-2B20-4DB4-9C3A-16920F59AA62}">
      <dgm:prSet phldrT="[Text]"/>
      <dgm:spPr>
        <a:xfrm>
          <a:off x="1934030" y="1119915"/>
          <a:ext cx="1838294" cy="1493221"/>
        </a:xfrm>
        <a:prstGeom prst="roundRect">
          <a:avLst/>
        </a:prstGeom>
        <a:solidFill>
          <a:schemeClr val="tx2">
            <a:lumMod val="75000"/>
          </a:schemeClr>
        </a:solidFill>
      </dgm:spPr>
      <dgm:t>
        <a:bodyPr anchor="t"/>
        <a:lstStyle/>
        <a:p>
          <a:pPr>
            <a:buNone/>
          </a:pPr>
          <a:r>
            <a:rPr lang="en-US" i="1" u="none" dirty="0">
              <a:latin typeface="Calibri"/>
              <a:ea typeface="+mn-ea"/>
              <a:cs typeface="+mn-cs"/>
            </a:rPr>
            <a:t>Mitigation Options</a:t>
          </a:r>
          <a:r>
            <a:rPr lang="en-US" dirty="0">
              <a:latin typeface="Calibri"/>
              <a:ea typeface="+mn-ea"/>
              <a:cs typeface="+mn-cs"/>
            </a:rPr>
            <a:t>:</a:t>
          </a:r>
        </a:p>
        <a:p>
          <a:pPr>
            <a:buNone/>
          </a:pPr>
          <a:r>
            <a:rPr lang="en-US" dirty="0">
              <a:latin typeface="Calibri"/>
              <a:ea typeface="+mn-ea"/>
              <a:cs typeface="+mn-cs"/>
            </a:rPr>
            <a:t>include status quo solutions, </a:t>
          </a:r>
          <a:r>
            <a:rPr lang="en-US" u="sng" dirty="0">
              <a:latin typeface="Calibri"/>
              <a:ea typeface="+mn-ea"/>
              <a:cs typeface="+mn-cs"/>
            </a:rPr>
            <a:t>downrate, retirement, and electrification</a:t>
          </a:r>
        </a:p>
      </dgm:t>
    </dgm:pt>
    <dgm:pt modelId="{A3A05ECB-356F-4F8D-988F-5D0CE0D72ED0}" type="parTrans" cxnId="{588865E2-AB57-424E-B620-91324A50DB78}">
      <dgm:prSet/>
      <dgm:spPr/>
      <dgm:t>
        <a:bodyPr/>
        <a:lstStyle/>
        <a:p>
          <a:endParaRPr lang="en-US"/>
        </a:p>
      </dgm:t>
    </dgm:pt>
    <dgm:pt modelId="{92E6FE5C-4796-4253-A1FD-95ABF993EADA}" type="sibTrans" cxnId="{588865E2-AB57-424E-B620-91324A50DB78}">
      <dgm:prSet/>
      <dgm:spPr/>
      <dgm:t>
        <a:bodyPr/>
        <a:lstStyle/>
        <a:p>
          <a:endParaRPr lang="en-US"/>
        </a:p>
      </dgm:t>
    </dgm:pt>
    <dgm:pt modelId="{011D3521-BAFC-48AA-8296-BA88257E30F8}">
      <dgm:prSet phldrT="[Text]"/>
      <dgm:spPr>
        <a:xfrm>
          <a:off x="3864239" y="1119915"/>
          <a:ext cx="1838294" cy="1493221"/>
        </a:xfrm>
        <a:prstGeom prst="roundRect">
          <a:avLst/>
        </a:prstGeom>
        <a:solidFill>
          <a:schemeClr val="tx2">
            <a:lumMod val="75000"/>
          </a:schemeClr>
        </a:solidFill>
      </dgm:spPr>
      <dgm:t>
        <a:bodyPr anchor="t"/>
        <a:lstStyle/>
        <a:p>
          <a:pPr>
            <a:buNone/>
          </a:pPr>
          <a:r>
            <a:rPr lang="en-US" i="1" u="none" dirty="0">
              <a:latin typeface="Calibri"/>
              <a:ea typeface="+mn-ea"/>
              <a:cs typeface="+mn-cs"/>
            </a:rPr>
            <a:t>Additional Considerations</a:t>
          </a:r>
          <a:r>
            <a:rPr lang="en-US" dirty="0">
              <a:latin typeface="Calibri"/>
              <a:ea typeface="+mn-ea"/>
              <a:cs typeface="+mn-cs"/>
            </a:rPr>
            <a:t>:</a:t>
          </a:r>
        </a:p>
        <a:p>
          <a:pPr>
            <a:buNone/>
          </a:pPr>
          <a:r>
            <a:rPr lang="en-US" dirty="0">
              <a:latin typeface="Calibri"/>
              <a:ea typeface="+mn-ea"/>
              <a:cs typeface="+mn-cs"/>
            </a:rPr>
            <a:t> bundling work and geography</a:t>
          </a:r>
        </a:p>
      </dgm:t>
    </dgm:pt>
    <dgm:pt modelId="{99D7A76D-3BF7-4207-A3EC-7CA116C8B2E2}" type="parTrans" cxnId="{3C754C29-7D86-4FE3-AF2A-7708D55D6968}">
      <dgm:prSet/>
      <dgm:spPr/>
      <dgm:t>
        <a:bodyPr/>
        <a:lstStyle/>
        <a:p>
          <a:endParaRPr lang="en-US"/>
        </a:p>
      </dgm:t>
    </dgm:pt>
    <dgm:pt modelId="{79508E0A-0C7C-49C5-B38A-949734B8FEE1}" type="sibTrans" cxnId="{3C754C29-7D86-4FE3-AF2A-7708D55D6968}">
      <dgm:prSet/>
      <dgm:spPr/>
      <dgm:t>
        <a:bodyPr/>
        <a:lstStyle/>
        <a:p>
          <a:endParaRPr lang="en-US"/>
        </a:p>
      </dgm:t>
    </dgm:pt>
    <dgm:pt modelId="{0683AC19-FAD2-4EB7-82EA-1CBD587A22AD}">
      <dgm:prSet phldrT="[Text]"/>
      <dgm:spPr>
        <a:xfrm>
          <a:off x="5794448" y="1119915"/>
          <a:ext cx="1838294" cy="1493221"/>
        </a:xfrm>
        <a:prstGeom prst="roundRect">
          <a:avLst/>
        </a:prstGeom>
        <a:solidFill>
          <a:schemeClr val="tx2">
            <a:lumMod val="75000"/>
          </a:schemeClr>
        </a:solidFill>
      </dgm:spPr>
      <dgm:t>
        <a:bodyPr anchor="t"/>
        <a:lstStyle/>
        <a:p>
          <a:pPr>
            <a:buNone/>
          </a:pPr>
          <a:r>
            <a:rPr lang="en-US" i="1" u="none">
              <a:latin typeface="Calibri"/>
              <a:ea typeface="+mn-ea"/>
              <a:cs typeface="+mn-cs"/>
            </a:rPr>
            <a:t>Output</a:t>
          </a:r>
          <a:r>
            <a:rPr lang="en-US">
              <a:latin typeface="Calibri"/>
              <a:ea typeface="+mn-ea"/>
              <a:cs typeface="+mn-cs"/>
            </a:rPr>
            <a:t>:</a:t>
          </a:r>
        </a:p>
        <a:p>
          <a:pPr>
            <a:buNone/>
          </a:pPr>
          <a:r>
            <a:rPr lang="en-US">
              <a:latin typeface="Calibri"/>
              <a:ea typeface="+mn-ea"/>
              <a:cs typeface="+mn-cs"/>
            </a:rPr>
            <a:t>Detailed scope of work</a:t>
          </a:r>
          <a:endParaRPr lang="en-US" dirty="0">
            <a:latin typeface="Calibri"/>
            <a:ea typeface="+mn-ea"/>
            <a:cs typeface="+mn-cs"/>
          </a:endParaRPr>
        </a:p>
      </dgm:t>
    </dgm:pt>
    <dgm:pt modelId="{7B50F07F-EEB0-41AD-9815-C2C98F793F67}" type="parTrans" cxnId="{61F42176-69C8-4D8B-A649-F35D0CFE374C}">
      <dgm:prSet/>
      <dgm:spPr/>
      <dgm:t>
        <a:bodyPr/>
        <a:lstStyle/>
        <a:p>
          <a:endParaRPr lang="en-US"/>
        </a:p>
      </dgm:t>
    </dgm:pt>
    <dgm:pt modelId="{37BA8986-287B-4F77-B5F5-B02C1672F9C2}" type="sibTrans" cxnId="{61F42176-69C8-4D8B-A649-F35D0CFE374C}">
      <dgm:prSet/>
      <dgm:spPr/>
      <dgm:t>
        <a:bodyPr/>
        <a:lstStyle/>
        <a:p>
          <a:endParaRPr lang="en-US"/>
        </a:p>
      </dgm:t>
    </dgm:pt>
    <dgm:pt modelId="{84994C5E-7BBC-4B4D-B150-C13FDE12F4ED}" type="pres">
      <dgm:prSet presAssocID="{6B4D8BA1-0485-42B0-96EB-C69AE8C8A5D1}" presName="CompostProcess" presStyleCnt="0">
        <dgm:presLayoutVars>
          <dgm:dir/>
          <dgm:resizeHandles val="exact"/>
        </dgm:presLayoutVars>
      </dgm:prSet>
      <dgm:spPr/>
    </dgm:pt>
    <dgm:pt modelId="{F202B550-F4C8-4F98-934B-2209724AA81D}" type="pres">
      <dgm:prSet presAssocID="{6B4D8BA1-0485-42B0-96EB-C69AE8C8A5D1}" presName="arrow" presStyleLbl="bgShp" presStyleIdx="0" presStyleCnt="1" custLinFactNeighborX="-151"/>
      <dgm:spPr>
        <a:xfrm>
          <a:off x="562940" y="0"/>
          <a:ext cx="6491080" cy="3733053"/>
        </a:xfrm>
        <a:prstGeom prst="rightArrow">
          <a:avLst/>
        </a:prstGeom>
      </dgm:spPr>
    </dgm:pt>
    <dgm:pt modelId="{7EE904D9-DA8D-4D81-A332-66865958F6C7}" type="pres">
      <dgm:prSet presAssocID="{6B4D8BA1-0485-42B0-96EB-C69AE8C8A5D1}" presName="linearProcess" presStyleCnt="0"/>
      <dgm:spPr/>
    </dgm:pt>
    <dgm:pt modelId="{BB24F523-3ECF-47D4-B09A-A1E1695FD277}" type="pres">
      <dgm:prSet presAssocID="{524A0111-1797-4F21-B30F-3F6952907239}" presName="textNode" presStyleLbl="node1" presStyleIdx="0" presStyleCnt="4">
        <dgm:presLayoutVars>
          <dgm:bulletEnabled val="1"/>
        </dgm:presLayoutVars>
      </dgm:prSet>
      <dgm:spPr/>
    </dgm:pt>
    <dgm:pt modelId="{A3106833-7A34-4308-8A80-D0A845A5B38F}" type="pres">
      <dgm:prSet presAssocID="{9F92B88B-C5C8-4CEB-A339-C35334A52F46}" presName="sibTrans" presStyleCnt="0"/>
      <dgm:spPr/>
    </dgm:pt>
    <dgm:pt modelId="{1281BF9F-2E1F-44B8-A530-A43F2875A3E0}" type="pres">
      <dgm:prSet presAssocID="{3085CE08-2B20-4DB4-9C3A-16920F59AA62}" presName="textNode" presStyleLbl="node1" presStyleIdx="1" presStyleCnt="4">
        <dgm:presLayoutVars>
          <dgm:bulletEnabled val="1"/>
        </dgm:presLayoutVars>
      </dgm:prSet>
      <dgm:spPr/>
    </dgm:pt>
    <dgm:pt modelId="{079647BF-634B-4102-9958-0673E6A7CBE4}" type="pres">
      <dgm:prSet presAssocID="{92E6FE5C-4796-4253-A1FD-95ABF993EADA}" presName="sibTrans" presStyleCnt="0"/>
      <dgm:spPr/>
    </dgm:pt>
    <dgm:pt modelId="{A0CFCE77-B017-407E-891C-3A1927006AEF}" type="pres">
      <dgm:prSet presAssocID="{011D3521-BAFC-48AA-8296-BA88257E30F8}" presName="textNode" presStyleLbl="node1" presStyleIdx="2" presStyleCnt="4">
        <dgm:presLayoutVars>
          <dgm:bulletEnabled val="1"/>
        </dgm:presLayoutVars>
      </dgm:prSet>
      <dgm:spPr/>
    </dgm:pt>
    <dgm:pt modelId="{ECB14CC1-DD8B-42F4-A326-8E3D55D5331D}" type="pres">
      <dgm:prSet presAssocID="{79508E0A-0C7C-49C5-B38A-949734B8FEE1}" presName="sibTrans" presStyleCnt="0"/>
      <dgm:spPr/>
    </dgm:pt>
    <dgm:pt modelId="{46CC6E21-D182-49AF-83C4-B77B0181732C}" type="pres">
      <dgm:prSet presAssocID="{0683AC19-FAD2-4EB7-82EA-1CBD587A22AD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BB9F140C-266B-4CEF-A4EB-D522155A03BE}" type="presOf" srcId="{6B4D8BA1-0485-42B0-96EB-C69AE8C8A5D1}" destId="{84994C5E-7BBC-4B4D-B150-C13FDE12F4ED}" srcOrd="0" destOrd="0" presId="urn:microsoft.com/office/officeart/2005/8/layout/hProcess9"/>
    <dgm:cxn modelId="{CE6E560D-E943-4967-994E-A84A1A060002}" srcId="{6B4D8BA1-0485-42B0-96EB-C69AE8C8A5D1}" destId="{524A0111-1797-4F21-B30F-3F6952907239}" srcOrd="0" destOrd="0" parTransId="{73465AAA-DAE8-40BD-A097-1D6D84D0CAD4}" sibTransId="{9F92B88B-C5C8-4CEB-A339-C35334A52F46}"/>
    <dgm:cxn modelId="{3C754C29-7D86-4FE3-AF2A-7708D55D6968}" srcId="{6B4D8BA1-0485-42B0-96EB-C69AE8C8A5D1}" destId="{011D3521-BAFC-48AA-8296-BA88257E30F8}" srcOrd="2" destOrd="0" parTransId="{99D7A76D-3BF7-4207-A3EC-7CA116C8B2E2}" sibTransId="{79508E0A-0C7C-49C5-B38A-949734B8FEE1}"/>
    <dgm:cxn modelId="{CC74EE42-3F8D-4F01-891E-49403E06D4FB}" type="presOf" srcId="{524A0111-1797-4F21-B30F-3F6952907239}" destId="{BB24F523-3ECF-47D4-B09A-A1E1695FD277}" srcOrd="0" destOrd="0" presId="urn:microsoft.com/office/officeart/2005/8/layout/hProcess9"/>
    <dgm:cxn modelId="{4DD26843-3A73-46AE-A03F-F09A234BCB01}" type="presOf" srcId="{011D3521-BAFC-48AA-8296-BA88257E30F8}" destId="{A0CFCE77-B017-407E-891C-3A1927006AEF}" srcOrd="0" destOrd="0" presId="urn:microsoft.com/office/officeart/2005/8/layout/hProcess9"/>
    <dgm:cxn modelId="{FF33CA4A-9356-483B-B2E4-B3A85460C070}" type="presOf" srcId="{3085CE08-2B20-4DB4-9C3A-16920F59AA62}" destId="{1281BF9F-2E1F-44B8-A530-A43F2875A3E0}" srcOrd="0" destOrd="0" presId="urn:microsoft.com/office/officeart/2005/8/layout/hProcess9"/>
    <dgm:cxn modelId="{61F42176-69C8-4D8B-A649-F35D0CFE374C}" srcId="{6B4D8BA1-0485-42B0-96EB-C69AE8C8A5D1}" destId="{0683AC19-FAD2-4EB7-82EA-1CBD587A22AD}" srcOrd="3" destOrd="0" parTransId="{7B50F07F-EEB0-41AD-9815-C2C98F793F67}" sibTransId="{37BA8986-287B-4F77-B5F5-B02C1672F9C2}"/>
    <dgm:cxn modelId="{28B03BC1-3D15-4E3B-8BF3-E33FEA964491}" type="presOf" srcId="{0683AC19-FAD2-4EB7-82EA-1CBD587A22AD}" destId="{46CC6E21-D182-49AF-83C4-B77B0181732C}" srcOrd="0" destOrd="0" presId="urn:microsoft.com/office/officeart/2005/8/layout/hProcess9"/>
    <dgm:cxn modelId="{588865E2-AB57-424E-B620-91324A50DB78}" srcId="{6B4D8BA1-0485-42B0-96EB-C69AE8C8A5D1}" destId="{3085CE08-2B20-4DB4-9C3A-16920F59AA62}" srcOrd="1" destOrd="0" parTransId="{A3A05ECB-356F-4F8D-988F-5D0CE0D72ED0}" sibTransId="{92E6FE5C-4796-4253-A1FD-95ABF993EADA}"/>
    <dgm:cxn modelId="{6D704265-F731-428C-93F2-EA0D1E241288}" type="presParOf" srcId="{84994C5E-7BBC-4B4D-B150-C13FDE12F4ED}" destId="{F202B550-F4C8-4F98-934B-2209724AA81D}" srcOrd="0" destOrd="0" presId="urn:microsoft.com/office/officeart/2005/8/layout/hProcess9"/>
    <dgm:cxn modelId="{DD31152B-B922-415F-AA30-6BAF403501B1}" type="presParOf" srcId="{84994C5E-7BBC-4B4D-B150-C13FDE12F4ED}" destId="{7EE904D9-DA8D-4D81-A332-66865958F6C7}" srcOrd="1" destOrd="0" presId="urn:microsoft.com/office/officeart/2005/8/layout/hProcess9"/>
    <dgm:cxn modelId="{5BA8A293-ECD5-49B2-9CA1-EE03E854E4AB}" type="presParOf" srcId="{7EE904D9-DA8D-4D81-A332-66865958F6C7}" destId="{BB24F523-3ECF-47D4-B09A-A1E1695FD277}" srcOrd="0" destOrd="0" presId="urn:microsoft.com/office/officeart/2005/8/layout/hProcess9"/>
    <dgm:cxn modelId="{EDFB6321-7F71-4E98-9BB8-23828A8764FA}" type="presParOf" srcId="{7EE904D9-DA8D-4D81-A332-66865958F6C7}" destId="{A3106833-7A34-4308-8A80-D0A845A5B38F}" srcOrd="1" destOrd="0" presId="urn:microsoft.com/office/officeart/2005/8/layout/hProcess9"/>
    <dgm:cxn modelId="{DC615158-3198-44B0-A043-3D3CD1C979C6}" type="presParOf" srcId="{7EE904D9-DA8D-4D81-A332-66865958F6C7}" destId="{1281BF9F-2E1F-44B8-A530-A43F2875A3E0}" srcOrd="2" destOrd="0" presId="urn:microsoft.com/office/officeart/2005/8/layout/hProcess9"/>
    <dgm:cxn modelId="{A53C51FA-F9CD-42B5-8E9E-1B5D1CFAA489}" type="presParOf" srcId="{7EE904D9-DA8D-4D81-A332-66865958F6C7}" destId="{079647BF-634B-4102-9958-0673E6A7CBE4}" srcOrd="3" destOrd="0" presId="urn:microsoft.com/office/officeart/2005/8/layout/hProcess9"/>
    <dgm:cxn modelId="{61903BA3-7DFD-4501-BD8B-77625A993590}" type="presParOf" srcId="{7EE904D9-DA8D-4D81-A332-66865958F6C7}" destId="{A0CFCE77-B017-407E-891C-3A1927006AEF}" srcOrd="4" destOrd="0" presId="urn:microsoft.com/office/officeart/2005/8/layout/hProcess9"/>
    <dgm:cxn modelId="{E77554DE-9530-4723-9884-CBC4E270ADD2}" type="presParOf" srcId="{7EE904D9-DA8D-4D81-A332-66865958F6C7}" destId="{ECB14CC1-DD8B-42F4-A326-8E3D55D5331D}" srcOrd="5" destOrd="0" presId="urn:microsoft.com/office/officeart/2005/8/layout/hProcess9"/>
    <dgm:cxn modelId="{74D2C511-AE6D-44C5-A690-C9634328CB4D}" type="presParOf" srcId="{7EE904D9-DA8D-4D81-A332-66865958F6C7}" destId="{46CC6E21-D182-49AF-83C4-B77B0181732C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D6F768-B103-411A-B76D-393E8E7689CD}">
      <dsp:nvSpPr>
        <dsp:cNvPr id="0" name=""/>
        <dsp:cNvSpPr/>
      </dsp:nvSpPr>
      <dsp:spPr>
        <a:xfrm>
          <a:off x="2226" y="125368"/>
          <a:ext cx="1981247" cy="792498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Data</a:t>
          </a:r>
        </a:p>
      </dsp:txBody>
      <dsp:txXfrm>
        <a:off x="398475" y="125368"/>
        <a:ext cx="1188749" cy="792498"/>
      </dsp:txXfrm>
    </dsp:sp>
    <dsp:sp modelId="{239E5555-2646-4D8C-9628-34D4AC8EBAA6}">
      <dsp:nvSpPr>
        <dsp:cNvPr id="0" name=""/>
        <dsp:cNvSpPr/>
      </dsp:nvSpPr>
      <dsp:spPr>
        <a:xfrm>
          <a:off x="1785348" y="125368"/>
          <a:ext cx="1981247" cy="792498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Asset planning</a:t>
          </a:r>
        </a:p>
      </dsp:txBody>
      <dsp:txXfrm>
        <a:off x="2181597" y="125368"/>
        <a:ext cx="1188749" cy="792498"/>
      </dsp:txXfrm>
    </dsp:sp>
    <dsp:sp modelId="{5E699DAE-7095-4C8A-8AE1-DD95EB04C233}">
      <dsp:nvSpPr>
        <dsp:cNvPr id="0" name=""/>
        <dsp:cNvSpPr/>
      </dsp:nvSpPr>
      <dsp:spPr>
        <a:xfrm>
          <a:off x="3568470" y="125368"/>
          <a:ext cx="1981247" cy="792498"/>
        </a:xfrm>
        <a:prstGeom prst="chevron">
          <a:avLst/>
        </a:prstGeom>
        <a:solidFill>
          <a:srgbClr val="FF620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Scoping</a:t>
          </a:r>
        </a:p>
      </dsp:txBody>
      <dsp:txXfrm>
        <a:off x="3964719" y="125368"/>
        <a:ext cx="1188749" cy="792498"/>
      </dsp:txXfrm>
    </dsp:sp>
    <dsp:sp modelId="{FD1DFDA3-F168-4C7F-89D5-0C686DC454CA}">
      <dsp:nvSpPr>
        <dsp:cNvPr id="0" name=""/>
        <dsp:cNvSpPr/>
      </dsp:nvSpPr>
      <dsp:spPr>
        <a:xfrm>
          <a:off x="5351593" y="125368"/>
          <a:ext cx="1981247" cy="792498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Finance</a:t>
          </a:r>
        </a:p>
      </dsp:txBody>
      <dsp:txXfrm>
        <a:off x="5747842" y="125368"/>
        <a:ext cx="1188749" cy="792498"/>
      </dsp:txXfrm>
    </dsp:sp>
    <dsp:sp modelId="{AFFAFD9B-5BD7-43BC-80A3-E17564FBECE4}">
      <dsp:nvSpPr>
        <dsp:cNvPr id="0" name=""/>
        <dsp:cNvSpPr/>
      </dsp:nvSpPr>
      <dsp:spPr>
        <a:xfrm>
          <a:off x="7134715" y="125368"/>
          <a:ext cx="1981247" cy="792498"/>
        </a:xfrm>
        <a:prstGeom prst="chevron">
          <a:avLst/>
        </a:prstGeom>
        <a:solidFill>
          <a:srgbClr val="0089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Execution</a:t>
          </a:r>
        </a:p>
      </dsp:txBody>
      <dsp:txXfrm>
        <a:off x="7530964" y="125368"/>
        <a:ext cx="1188749" cy="7924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2B550-F4C8-4F98-934B-2209724AA81D}">
      <dsp:nvSpPr>
        <dsp:cNvPr id="0" name=""/>
        <dsp:cNvSpPr/>
      </dsp:nvSpPr>
      <dsp:spPr>
        <a:xfrm>
          <a:off x="623412" y="0"/>
          <a:ext cx="7188358" cy="4225146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24F523-3ECF-47D4-B09A-A1E1695FD277}">
      <dsp:nvSpPr>
        <dsp:cNvPr id="0" name=""/>
        <dsp:cNvSpPr/>
      </dsp:nvSpPr>
      <dsp:spPr>
        <a:xfrm>
          <a:off x="4232" y="1267543"/>
          <a:ext cx="2035765" cy="1690058"/>
        </a:xfrm>
        <a:prstGeom prst="round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i="1" u="none" kern="1200" dirty="0">
              <a:latin typeface="Calibri"/>
              <a:ea typeface="+mn-ea"/>
              <a:cs typeface="+mn-cs"/>
              <a:sym typeface="Wingdings" panose="05000000000000000000" pitchFamily="2" charset="2"/>
            </a:rPr>
            <a:t>Work Identification</a:t>
          </a:r>
          <a:r>
            <a:rPr lang="en-US" sz="1600" kern="1200" dirty="0">
              <a:latin typeface="Calibri"/>
              <a:ea typeface="+mn-ea"/>
              <a:cs typeface="+mn-cs"/>
              <a:sym typeface="Wingdings" panose="05000000000000000000" pitchFamily="2" charset="2"/>
            </a:rPr>
            <a:t>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Calibri"/>
              <a:ea typeface="+mn-ea"/>
              <a:cs typeface="+mn-cs"/>
              <a:sym typeface="Wingdings" panose="05000000000000000000" pitchFamily="2" charset="2"/>
            </a:rPr>
            <a:t> resolve issues related to safety, </a:t>
          </a:r>
          <a:r>
            <a:rPr lang="en-US" sz="1600" kern="1200" dirty="0">
              <a:latin typeface="Calibri"/>
              <a:ea typeface="+mn-ea"/>
              <a:cs typeface="+mn-cs"/>
            </a:rPr>
            <a:t>compliance, and </a:t>
          </a:r>
          <a:r>
            <a:rPr lang="en-US" sz="1600" kern="1200" dirty="0">
              <a:latin typeface="Calibri"/>
              <a:ea typeface="+mn-ea"/>
              <a:cs typeface="+mn-cs"/>
              <a:sym typeface="Wingdings" panose="05000000000000000000" pitchFamily="2" charset="2"/>
            </a:rPr>
            <a:t>risk</a:t>
          </a:r>
          <a:endParaRPr lang="en-US" sz="1600" kern="1200" dirty="0">
            <a:latin typeface="Calibri"/>
            <a:ea typeface="+mn-ea"/>
            <a:cs typeface="+mn-cs"/>
          </a:endParaRPr>
        </a:p>
      </dsp:txBody>
      <dsp:txXfrm>
        <a:off x="86734" y="1350045"/>
        <a:ext cx="1870761" cy="1525054"/>
      </dsp:txXfrm>
    </dsp:sp>
    <dsp:sp modelId="{1281BF9F-2E1F-44B8-A530-A43F2875A3E0}">
      <dsp:nvSpPr>
        <dsp:cNvPr id="0" name=""/>
        <dsp:cNvSpPr/>
      </dsp:nvSpPr>
      <dsp:spPr>
        <a:xfrm>
          <a:off x="2141786" y="1267543"/>
          <a:ext cx="2035765" cy="1690058"/>
        </a:xfrm>
        <a:prstGeom prst="round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i="1" u="none" kern="1200" dirty="0">
              <a:latin typeface="Calibri"/>
              <a:ea typeface="+mn-ea"/>
              <a:cs typeface="+mn-cs"/>
            </a:rPr>
            <a:t>Mitigation Options</a:t>
          </a:r>
          <a:r>
            <a:rPr lang="en-US" sz="1600" kern="1200" dirty="0">
              <a:latin typeface="Calibri"/>
              <a:ea typeface="+mn-ea"/>
              <a:cs typeface="+mn-cs"/>
            </a:rPr>
            <a:t>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Calibri"/>
              <a:ea typeface="+mn-ea"/>
              <a:cs typeface="+mn-cs"/>
            </a:rPr>
            <a:t>include status quo solutions, </a:t>
          </a:r>
          <a:r>
            <a:rPr lang="en-US" sz="1600" u="sng" kern="1200" dirty="0">
              <a:latin typeface="Calibri"/>
              <a:ea typeface="+mn-ea"/>
              <a:cs typeface="+mn-cs"/>
            </a:rPr>
            <a:t>downrate, retirement, and electrification</a:t>
          </a:r>
        </a:p>
      </dsp:txBody>
      <dsp:txXfrm>
        <a:off x="2224288" y="1350045"/>
        <a:ext cx="1870761" cy="1525054"/>
      </dsp:txXfrm>
    </dsp:sp>
    <dsp:sp modelId="{A0CFCE77-B017-407E-891C-3A1927006AEF}">
      <dsp:nvSpPr>
        <dsp:cNvPr id="0" name=""/>
        <dsp:cNvSpPr/>
      </dsp:nvSpPr>
      <dsp:spPr>
        <a:xfrm>
          <a:off x="4279340" y="1267543"/>
          <a:ext cx="2035765" cy="1690058"/>
        </a:xfrm>
        <a:prstGeom prst="round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i="1" u="none" kern="1200" dirty="0">
              <a:latin typeface="Calibri"/>
              <a:ea typeface="+mn-ea"/>
              <a:cs typeface="+mn-cs"/>
            </a:rPr>
            <a:t>Additional Considerations</a:t>
          </a:r>
          <a:r>
            <a:rPr lang="en-US" sz="1600" kern="1200" dirty="0">
              <a:latin typeface="Calibri"/>
              <a:ea typeface="+mn-ea"/>
              <a:cs typeface="+mn-cs"/>
            </a:rPr>
            <a:t>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Calibri"/>
              <a:ea typeface="+mn-ea"/>
              <a:cs typeface="+mn-cs"/>
            </a:rPr>
            <a:t> bundling work and geography</a:t>
          </a:r>
        </a:p>
      </dsp:txBody>
      <dsp:txXfrm>
        <a:off x="4361842" y="1350045"/>
        <a:ext cx="1870761" cy="1525054"/>
      </dsp:txXfrm>
    </dsp:sp>
    <dsp:sp modelId="{46CC6E21-D182-49AF-83C4-B77B0181732C}">
      <dsp:nvSpPr>
        <dsp:cNvPr id="0" name=""/>
        <dsp:cNvSpPr/>
      </dsp:nvSpPr>
      <dsp:spPr>
        <a:xfrm>
          <a:off x="6416893" y="1267543"/>
          <a:ext cx="2035765" cy="1690058"/>
        </a:xfrm>
        <a:prstGeom prst="round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i="1" u="none" kern="1200">
              <a:latin typeface="Calibri"/>
              <a:ea typeface="+mn-ea"/>
              <a:cs typeface="+mn-cs"/>
            </a:rPr>
            <a:t>Output</a:t>
          </a:r>
          <a:r>
            <a:rPr lang="en-US" sz="1600" kern="1200">
              <a:latin typeface="Calibri"/>
              <a:ea typeface="+mn-ea"/>
              <a:cs typeface="+mn-cs"/>
            </a:rPr>
            <a:t>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Calibri"/>
              <a:ea typeface="+mn-ea"/>
              <a:cs typeface="+mn-cs"/>
            </a:rPr>
            <a:t>Detailed scope of work</a:t>
          </a:r>
          <a:endParaRPr lang="en-US" sz="1600" kern="1200" dirty="0">
            <a:latin typeface="Calibri"/>
            <a:ea typeface="+mn-ea"/>
            <a:cs typeface="+mn-cs"/>
          </a:endParaRPr>
        </a:p>
      </dsp:txBody>
      <dsp:txXfrm>
        <a:off x="6499395" y="1350045"/>
        <a:ext cx="1870761" cy="15250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869A4-8D99-436D-90DC-8564A7371879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18C91-5DD0-4B4B-BA4F-10002B096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103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317D4A-1C0C-481B-A545-087EC10485B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317D4A-1C0C-481B-A545-087EC10485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78225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317D4A-1C0C-481B-A545-087EC10485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0676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317D4A-1C0C-481B-A545-087EC10485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10593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317D4A-1C0C-481B-A545-087EC10485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04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ltGray">
          <a:xfrm>
            <a:off x="-4320" y="1"/>
            <a:ext cx="12192723" cy="6858000"/>
          </a:xfrm>
          <a:prstGeom prst="rect">
            <a:avLst/>
          </a:prstGeom>
        </p:spPr>
      </p:pic>
      <p:grpSp>
        <p:nvGrpSpPr>
          <p:cNvPr id="8" name="McK Title Elements" hidden="1"/>
          <p:cNvGrpSpPr>
            <a:grpSpLocks/>
          </p:cNvGrpSpPr>
          <p:nvPr/>
        </p:nvGrpSpPr>
        <p:grpSpPr bwMode="auto">
          <a:xfrm>
            <a:off x="2032002" y="4323167"/>
            <a:ext cx="6266197" cy="565294"/>
            <a:chOff x="1663" y="3084"/>
            <a:chExt cx="3109" cy="349"/>
          </a:xfrm>
        </p:grpSpPr>
        <p:sp>
          <p:nvSpPr>
            <p:cNvPr id="9" name="McK Document type"/>
            <p:cNvSpPr txBox="1">
              <a:spLocks noChangeArrowheads="1"/>
            </p:cNvSpPr>
            <p:nvPr/>
          </p:nvSpPr>
          <p:spPr bwMode="auto">
            <a:xfrm>
              <a:off x="1663" y="3084"/>
              <a:ext cx="3109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sz="1632" b="1">
                  <a:solidFill>
                    <a:srgbClr val="FAA534"/>
                  </a:solidFill>
                  <a:latin typeface="Calibri"/>
                </a:rPr>
                <a:t>Document type</a:t>
              </a:r>
            </a:p>
          </p:txBody>
        </p:sp>
        <p:sp>
          <p:nvSpPr>
            <p:cNvPr id="10" name="McK 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sz="1632" b="1">
                  <a:solidFill>
                    <a:srgbClr val="FAA534"/>
                  </a:solidFill>
                  <a:latin typeface="Calibri"/>
                </a:rPr>
                <a:t>Date</a:t>
              </a:r>
            </a:p>
          </p:txBody>
        </p:sp>
      </p:grpSp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 bwMode="auto">
          <a:xfrm>
            <a:off x="2032002" y="1162080"/>
            <a:ext cx="9287433" cy="56525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032002" y="2836832"/>
            <a:ext cx="9287433" cy="37683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449" b="1" baseline="0">
                <a:solidFill>
                  <a:schemeClr val="accent5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CCDC8A0-21E9-447C-AF63-133253CC1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9927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728948"/>
            <a:ext cx="12192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4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88551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ltGray">
          <a:xfrm>
            <a:off x="-4320" y="1"/>
            <a:ext cx="12192723" cy="6858000"/>
          </a:xfrm>
          <a:prstGeom prst="rect">
            <a:avLst/>
          </a:prstGeom>
        </p:spPr>
      </p:pic>
      <p:grpSp>
        <p:nvGrpSpPr>
          <p:cNvPr id="8" name="McK Title Elements" hidden="1"/>
          <p:cNvGrpSpPr>
            <a:grpSpLocks/>
          </p:cNvGrpSpPr>
          <p:nvPr/>
        </p:nvGrpSpPr>
        <p:grpSpPr bwMode="auto">
          <a:xfrm>
            <a:off x="2032002" y="4323167"/>
            <a:ext cx="6266197" cy="565294"/>
            <a:chOff x="1663" y="3084"/>
            <a:chExt cx="3109" cy="349"/>
          </a:xfrm>
        </p:grpSpPr>
        <p:sp>
          <p:nvSpPr>
            <p:cNvPr id="9" name="McK Document type"/>
            <p:cNvSpPr txBox="1">
              <a:spLocks noChangeArrowheads="1"/>
            </p:cNvSpPr>
            <p:nvPr/>
          </p:nvSpPr>
          <p:spPr bwMode="auto">
            <a:xfrm>
              <a:off x="1663" y="3084"/>
              <a:ext cx="3109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sz="1632" b="1">
                  <a:solidFill>
                    <a:srgbClr val="FAA534"/>
                  </a:solidFill>
                  <a:latin typeface="Calibri"/>
                </a:rPr>
                <a:t>Document type</a:t>
              </a:r>
            </a:p>
          </p:txBody>
        </p:sp>
        <p:sp>
          <p:nvSpPr>
            <p:cNvPr id="10" name="McK 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sz="1632" b="1">
                  <a:solidFill>
                    <a:srgbClr val="FAA534"/>
                  </a:solidFill>
                  <a:latin typeface="Calibri"/>
                </a:rPr>
                <a:t>Date</a:t>
              </a:r>
            </a:p>
          </p:txBody>
        </p:sp>
      </p:grpSp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 bwMode="auto">
          <a:xfrm>
            <a:off x="2032002" y="1162080"/>
            <a:ext cx="9287433" cy="56525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032002" y="2836832"/>
            <a:ext cx="9287433" cy="37683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449" b="1" baseline="0">
                <a:solidFill>
                  <a:schemeClr val="accent5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6212D5F-CA22-49A2-B610-D13687EBC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3130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6" y="2267211"/>
            <a:ext cx="9900784" cy="1184940"/>
          </a:xfrm>
        </p:spPr>
        <p:txBody>
          <a:bodyPr/>
          <a:lstStyle>
            <a:lvl1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14350" indent="-171450"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11/15/2021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8" y="1022883"/>
            <a:ext cx="9900783" cy="1068967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365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eavy Tex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3"/>
          </p:nvPr>
        </p:nvSpPr>
        <p:spPr>
          <a:xfrm>
            <a:off x="665393" y="1321920"/>
            <a:ext cx="11123648" cy="17953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25"/>
              </a:lnSpc>
              <a:spcBef>
                <a:spcPts val="0"/>
              </a:spcBef>
              <a:spcAft>
                <a:spcPts val="600"/>
              </a:spcAft>
              <a:buFont typeface="Arial"/>
              <a:buNone/>
              <a:defRPr sz="1350" b="0" i="0">
                <a:solidFill>
                  <a:srgbClr val="777777"/>
                </a:solidFill>
                <a:latin typeface="Arial"/>
                <a:cs typeface="Arial"/>
              </a:defRPr>
            </a:lvl1pPr>
            <a:lvl2pPr marL="685800" indent="-342900">
              <a:buFont typeface="Arial"/>
              <a:buChar char="•"/>
              <a:defRPr sz="1350"/>
            </a:lvl2pPr>
            <a:lvl3pPr marL="685800" indent="0">
              <a:buNone/>
              <a:defRPr sz="1350" b="0" i="0">
                <a:solidFill>
                  <a:srgbClr val="777777"/>
                </a:solidFill>
              </a:defRPr>
            </a:lvl3pPr>
            <a:lvl4pPr>
              <a:defRPr sz="1350" b="0" i="0">
                <a:solidFill>
                  <a:srgbClr val="777777"/>
                </a:solidFill>
              </a:defRPr>
            </a:lvl4pPr>
            <a:lvl5pPr>
              <a:defRPr sz="1350" b="0" i="0">
                <a:solidFill>
                  <a:srgbClr val="777777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13"/>
          <p:cNvSpPr>
            <a:spLocks noGrp="1"/>
          </p:cNvSpPr>
          <p:nvPr>
            <p:ph type="title"/>
          </p:nvPr>
        </p:nvSpPr>
        <p:spPr>
          <a:xfrm>
            <a:off x="656109" y="602253"/>
            <a:ext cx="11120256" cy="243656"/>
          </a:xfrm>
          <a:prstGeom prst="rect">
            <a:avLst/>
          </a:prstGeom>
        </p:spPr>
        <p:txBody>
          <a:bodyPr vert="horz" anchor="t" anchorCtr="0"/>
          <a:lstStyle>
            <a:lvl1pPr marL="0" indent="0" algn="r">
              <a:lnSpc>
                <a:spcPts val="1875"/>
              </a:lnSpc>
              <a:buFont typeface="Arial"/>
              <a:buNone/>
              <a:defRPr sz="1800" b="1" i="0">
                <a:solidFill>
                  <a:srgbClr val="0089C4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9F2B5-6EA6-4F9A-9D0C-5E06848014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778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78F2-8223-4E9C-9C1A-2A8F57FAAE7A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E269-35FF-4924-AD0C-F6C3761B97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032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728948"/>
            <a:ext cx="12192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4258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&amp;C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728948"/>
            <a:ext cx="12192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 userDrawn="1"/>
        </p:nvSpPr>
        <p:spPr>
          <a:xfrm>
            <a:off x="7010400" y="6581002"/>
            <a:ext cx="467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Privileged &amp; Confidential </a:t>
            </a:r>
          </a:p>
        </p:txBody>
      </p:sp>
    </p:spTree>
    <p:extLst>
      <p:ext uri="{BB962C8B-B14F-4D97-AF65-F5344CB8AC3E}">
        <p14:creationId xmlns:p14="http://schemas.microsoft.com/office/powerpoint/2010/main" val="2316273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confidentia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728948"/>
            <a:ext cx="12192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4352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15D963F2-34B3-40B4-8476-072BB5A62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7097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ltGray">
          <a:xfrm>
            <a:off x="-4320" y="1"/>
            <a:ext cx="12192723" cy="6858000"/>
          </a:xfrm>
          <a:prstGeom prst="rect">
            <a:avLst/>
          </a:prstGeom>
        </p:spPr>
      </p:pic>
      <p:grpSp>
        <p:nvGrpSpPr>
          <p:cNvPr id="8" name="McK Title Elements" hidden="1"/>
          <p:cNvGrpSpPr>
            <a:grpSpLocks/>
          </p:cNvGrpSpPr>
          <p:nvPr/>
        </p:nvGrpSpPr>
        <p:grpSpPr bwMode="auto">
          <a:xfrm>
            <a:off x="2032002" y="4323167"/>
            <a:ext cx="6266197" cy="565294"/>
            <a:chOff x="1663" y="3084"/>
            <a:chExt cx="3109" cy="349"/>
          </a:xfrm>
        </p:grpSpPr>
        <p:sp>
          <p:nvSpPr>
            <p:cNvPr id="9" name="McK Document type"/>
            <p:cNvSpPr txBox="1">
              <a:spLocks noChangeArrowheads="1"/>
            </p:cNvSpPr>
            <p:nvPr/>
          </p:nvSpPr>
          <p:spPr bwMode="auto">
            <a:xfrm>
              <a:off x="1663" y="3084"/>
              <a:ext cx="3109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sz="1632" b="1">
                  <a:solidFill>
                    <a:srgbClr val="FAA534"/>
                  </a:solidFill>
                  <a:latin typeface="Calibri"/>
                </a:rPr>
                <a:t>Document type</a:t>
              </a:r>
            </a:p>
          </p:txBody>
        </p:sp>
        <p:sp>
          <p:nvSpPr>
            <p:cNvPr id="10" name="McK 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sz="1632" b="1">
                  <a:solidFill>
                    <a:srgbClr val="FAA534"/>
                  </a:solidFill>
                  <a:latin typeface="Calibri"/>
                </a:rPr>
                <a:t>Date</a:t>
              </a:r>
            </a:p>
          </p:txBody>
        </p:sp>
      </p:grpSp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 bwMode="auto">
          <a:xfrm>
            <a:off x="2032002" y="1162080"/>
            <a:ext cx="9287433" cy="59093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032002" y="2836832"/>
            <a:ext cx="9287433" cy="431528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449" b="1" baseline="0">
                <a:solidFill>
                  <a:schemeClr val="accent5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C3557855-1C2A-4531-871E-F2A0DD973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6205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52401"/>
            <a:ext cx="10363200" cy="6207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68" y="1082676"/>
            <a:ext cx="11165417" cy="516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692217" y="6526214"/>
            <a:ext cx="2258483" cy="2698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4A5FB-E446-4C04-A849-DE59671439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949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5.xml"/><Relationship Id="rId13" Type="http://schemas.openxmlformats.org/officeDocument/2006/relationships/tags" Target="../tags/tag10.xml"/><Relationship Id="rId18" Type="http://schemas.openxmlformats.org/officeDocument/2006/relationships/tags" Target="../tags/tag15.xml"/><Relationship Id="rId3" Type="http://schemas.openxmlformats.org/officeDocument/2006/relationships/theme" Target="../theme/theme1.xml"/><Relationship Id="rId7" Type="http://schemas.openxmlformats.org/officeDocument/2006/relationships/tags" Target="../tags/tag4.xml"/><Relationship Id="rId12" Type="http://schemas.openxmlformats.org/officeDocument/2006/relationships/tags" Target="../tags/tag9.xml"/><Relationship Id="rId17" Type="http://schemas.openxmlformats.org/officeDocument/2006/relationships/tags" Target="../tags/tag1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13.xml"/><Relationship Id="rId20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3.xml"/><Relationship Id="rId11" Type="http://schemas.openxmlformats.org/officeDocument/2006/relationships/tags" Target="../tags/tag8.xml"/><Relationship Id="rId5" Type="http://schemas.openxmlformats.org/officeDocument/2006/relationships/tags" Target="../tags/tag2.xml"/><Relationship Id="rId15" Type="http://schemas.openxmlformats.org/officeDocument/2006/relationships/tags" Target="../tags/tag12.xml"/><Relationship Id="rId10" Type="http://schemas.openxmlformats.org/officeDocument/2006/relationships/tags" Target="../tags/tag7.xml"/><Relationship Id="rId19" Type="http://schemas.openxmlformats.org/officeDocument/2006/relationships/image" Target="../media/image1.png"/><Relationship Id="rId4" Type="http://schemas.openxmlformats.org/officeDocument/2006/relationships/tags" Target="../tags/tag1.xml"/><Relationship Id="rId9" Type="http://schemas.openxmlformats.org/officeDocument/2006/relationships/tags" Target="../tags/tag6.xml"/><Relationship Id="rId14" Type="http://schemas.openxmlformats.org/officeDocument/2006/relationships/tags" Target="../tags/tag1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tags" Target="../tags/tag26.xml"/><Relationship Id="rId3" Type="http://schemas.openxmlformats.org/officeDocument/2006/relationships/slideLayout" Target="../slideLayouts/slideLayout5.xml"/><Relationship Id="rId21" Type="http://schemas.openxmlformats.org/officeDocument/2006/relationships/tags" Target="../tags/tag29.xml"/><Relationship Id="rId7" Type="http://schemas.openxmlformats.org/officeDocument/2006/relationships/theme" Target="../theme/theme2.xml"/><Relationship Id="rId12" Type="http://schemas.openxmlformats.org/officeDocument/2006/relationships/tags" Target="../tags/tag20.xml"/><Relationship Id="rId17" Type="http://schemas.openxmlformats.org/officeDocument/2006/relationships/tags" Target="../tags/tag25.xml"/><Relationship Id="rId2" Type="http://schemas.openxmlformats.org/officeDocument/2006/relationships/slideLayout" Target="../slideLayouts/slideLayout4.xml"/><Relationship Id="rId16" Type="http://schemas.openxmlformats.org/officeDocument/2006/relationships/tags" Target="../tags/tag24.xml"/><Relationship Id="rId20" Type="http://schemas.openxmlformats.org/officeDocument/2006/relationships/tags" Target="../tags/tag2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tags" Target="../tags/tag19.xml"/><Relationship Id="rId24" Type="http://schemas.openxmlformats.org/officeDocument/2006/relationships/image" Target="../media/image2.emf"/><Relationship Id="rId5" Type="http://schemas.openxmlformats.org/officeDocument/2006/relationships/slideLayout" Target="../slideLayouts/slideLayout7.xml"/><Relationship Id="rId15" Type="http://schemas.openxmlformats.org/officeDocument/2006/relationships/tags" Target="../tags/tag23.xml"/><Relationship Id="rId23" Type="http://schemas.openxmlformats.org/officeDocument/2006/relationships/image" Target="../media/image1.png"/><Relationship Id="rId10" Type="http://schemas.openxmlformats.org/officeDocument/2006/relationships/tags" Target="../tags/tag18.xml"/><Relationship Id="rId19" Type="http://schemas.openxmlformats.org/officeDocument/2006/relationships/tags" Target="../tags/tag27.xml"/><Relationship Id="rId4" Type="http://schemas.openxmlformats.org/officeDocument/2006/relationships/slideLayout" Target="../slideLayouts/slideLayout6.xml"/><Relationship Id="rId9" Type="http://schemas.openxmlformats.org/officeDocument/2006/relationships/tags" Target="../tags/tag17.xml"/><Relationship Id="rId14" Type="http://schemas.openxmlformats.org/officeDocument/2006/relationships/tags" Target="../tags/tag22.xml"/><Relationship Id="rId22" Type="http://schemas.openxmlformats.org/officeDocument/2006/relationships/tags" Target="../tags/tag3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76213" y="2994101"/>
            <a:ext cx="585302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54427" y="170772"/>
            <a:ext cx="1069063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auto">
          <a:xfrm>
            <a:off x="11505792" y="12080"/>
            <a:ext cx="378309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r" defTabSz="913141"/>
            <a:r>
              <a:rPr lang="en-US" sz="80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auto">
          <a:xfrm>
            <a:off x="215981" y="736131"/>
            <a:ext cx="11668119" cy="25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en-US" sz="1600">
                <a:solidFill>
                  <a:srgbClr val="808080"/>
                </a:solidFill>
                <a:latin typeface="Calibri"/>
              </a:rPr>
              <a:t>Unit of measure</a:t>
            </a:r>
          </a:p>
        </p:txBody>
      </p:sp>
      <p:grpSp>
        <p:nvGrpSpPr>
          <p:cNvPr id="12" name="Slide Elements" hidden="1"/>
          <p:cNvGrpSpPr>
            <a:grpSpLocks/>
          </p:cNvGrpSpPr>
          <p:nvPr/>
        </p:nvGrpSpPr>
        <p:grpSpPr bwMode="auto">
          <a:xfrm>
            <a:off x="215981" y="6233719"/>
            <a:ext cx="11668119" cy="366062"/>
            <a:chOff x="75" y="3925"/>
            <a:chExt cx="5385" cy="226"/>
          </a:xfrm>
        </p:grpSpPr>
        <p:sp>
          <p:nvSpPr>
            <p:cNvPr id="13" name="4. Footnote"/>
            <p:cNvSpPr txBox="1">
              <a:spLocks noChangeArrowheads="1"/>
            </p:cNvSpPr>
            <p:nvPr/>
          </p:nvSpPr>
          <p:spPr bwMode="auto">
            <a:xfrm>
              <a:off x="75" y="3925"/>
              <a:ext cx="5385" cy="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 anchorCtr="0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95444" indent="-95444">
                <a:defRPr/>
              </a:pPr>
              <a:r>
                <a:rPr lang="en-US" sz="1000">
                  <a:solidFill>
                    <a:srgbClr val="000000"/>
                  </a:solidFill>
                  <a:latin typeface="Calibri"/>
                </a:rPr>
                <a:t>1 Footnote</a:t>
              </a:r>
            </a:p>
          </p:txBody>
        </p:sp>
        <p:sp>
          <p:nvSpPr>
            <p:cNvPr id="14" name="5. Source"/>
            <p:cNvSpPr>
              <a:spLocks noChangeArrowheads="1"/>
            </p:cNvSpPr>
            <p:nvPr/>
          </p:nvSpPr>
          <p:spPr bwMode="auto">
            <a:xfrm>
              <a:off x="75" y="4054"/>
              <a:ext cx="5385" cy="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 anchorCtr="0">
              <a:spAutoFit/>
            </a:bodyPr>
            <a:lstStyle/>
            <a:p>
              <a:pPr marL="493393" indent="-493393" defTabSz="912362"/>
              <a:r>
                <a:rPr lang="en-US" sz="100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976213" y="2330004"/>
            <a:ext cx="5853024" cy="584728"/>
            <a:chOff x="915" y="669"/>
            <a:chExt cx="2686" cy="361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669"/>
              <a:ext cx="2686" cy="36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3141"/>
              <a:r>
                <a:rPr lang="en-US" sz="1800" b="1">
                  <a:solidFill>
                    <a:srgbClr val="000000"/>
                  </a:solidFill>
                </a:rPr>
                <a:t>Title</a:t>
              </a:r>
            </a:p>
            <a:p>
              <a:pPr defTabSz="913141"/>
              <a:r>
                <a:rPr lang="en-US" sz="180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31" name="LegendBoxes" hidden="1"/>
          <p:cNvGrpSpPr>
            <a:grpSpLocks/>
          </p:cNvGrpSpPr>
          <p:nvPr/>
        </p:nvGrpSpPr>
        <p:grpSpPr bwMode="auto">
          <a:xfrm>
            <a:off x="215988" y="815530"/>
            <a:ext cx="794803" cy="1013963"/>
            <a:chOff x="4936" y="176"/>
            <a:chExt cx="368" cy="626"/>
          </a:xfrm>
        </p:grpSpPr>
        <p:sp>
          <p:nvSpPr>
            <p:cNvPr id="32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3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34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5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36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7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38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9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40" name="LegendLines" hidden="1"/>
          <p:cNvGrpSpPr>
            <a:grpSpLocks/>
          </p:cNvGrpSpPr>
          <p:nvPr/>
        </p:nvGrpSpPr>
        <p:grpSpPr bwMode="auto">
          <a:xfrm>
            <a:off x="215984" y="815530"/>
            <a:ext cx="1213802" cy="741845"/>
            <a:chOff x="4750" y="176"/>
            <a:chExt cx="562" cy="458"/>
          </a:xfrm>
        </p:grpSpPr>
        <p:sp>
          <p:nvSpPr>
            <p:cNvPr id="41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42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43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44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5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6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47" name="McKSticker" hidden="1"/>
          <p:cNvGrpSpPr/>
          <p:nvPr/>
        </p:nvGrpSpPr>
        <p:grpSpPr bwMode="auto">
          <a:xfrm>
            <a:off x="534905" y="815528"/>
            <a:ext cx="884666" cy="212366"/>
            <a:chOff x="8090523" y="285750"/>
            <a:chExt cx="650252" cy="208138"/>
          </a:xfrm>
        </p:grpSpPr>
        <p:sp>
          <p:nvSpPr>
            <p:cNvPr id="48" name="StickerRectangle"/>
            <p:cNvSpPr>
              <a:spLocks noChangeArrowheads="1"/>
            </p:cNvSpPr>
            <p:nvPr/>
          </p:nvSpPr>
          <p:spPr bwMode="auto">
            <a:xfrm>
              <a:off x="8090523" y="285750"/>
              <a:ext cx="650252" cy="20813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912362">
                <a:buClr>
                  <a:srgbClr val="0079B0"/>
                </a:buClr>
              </a:pPr>
              <a:r>
                <a:rPr lang="en-US" sz="120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49" name="AutoShape 31"/>
            <p:cNvCxnSpPr>
              <a:cxnSpLocks noChangeShapeType="1"/>
              <a:stCxn id="48" idx="2"/>
              <a:endCxn id="48" idx="4"/>
            </p:cNvCxnSpPr>
            <p:nvPr/>
          </p:nvCxnSpPr>
          <p:spPr bwMode="auto">
            <a:xfrm>
              <a:off x="8090523" y="285750"/>
              <a:ext cx="0" cy="208138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AutoShape 32"/>
            <p:cNvCxnSpPr>
              <a:cxnSpLocks noChangeShapeType="1"/>
              <a:stCxn id="48" idx="4"/>
              <a:endCxn id="48" idx="6"/>
            </p:cNvCxnSpPr>
            <p:nvPr/>
          </p:nvCxnSpPr>
          <p:spPr bwMode="auto">
            <a:xfrm>
              <a:off x="8090523" y="493888"/>
              <a:ext cx="650252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1" name="LegendMoons" hidden="1"/>
          <p:cNvGrpSpPr/>
          <p:nvPr/>
        </p:nvGrpSpPr>
        <p:grpSpPr bwMode="auto">
          <a:xfrm>
            <a:off x="215996" y="815527"/>
            <a:ext cx="885439" cy="1333054"/>
            <a:chOff x="6655594" y="273840"/>
            <a:chExt cx="650821" cy="1306516"/>
          </a:xfrm>
        </p:grpSpPr>
        <p:grpSp>
          <p:nvGrpSpPr>
            <p:cNvPr id="52" name="MoonLegend1"/>
            <p:cNvGrpSpPr>
              <a:grpSpLocks noChangeAspect="1"/>
            </p:cNvGrpSpPr>
            <p:nvPr>
              <p:custDataLst>
                <p:tags r:id="rId4"/>
              </p:custDataLst>
            </p:nvPr>
          </p:nvGrpSpPr>
          <p:grpSpPr bwMode="auto">
            <a:xfrm>
              <a:off x="6655594" y="273840"/>
              <a:ext cx="209550" cy="209551"/>
              <a:chOff x="4533" y="183"/>
              <a:chExt cx="144" cy="144"/>
            </a:xfrm>
          </p:grpSpPr>
          <p:sp>
            <p:nvSpPr>
              <p:cNvPr id="70" name="Oval 38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71" name="Arc 39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3" name="MoonLegend2"/>
            <p:cNvGrpSpPr>
              <a:grpSpLocks noChangeAspect="1"/>
            </p:cNvGrpSpPr>
            <p:nvPr>
              <p:custDataLst>
                <p:tags r:id="rId5"/>
              </p:custDataLst>
            </p:nvPr>
          </p:nvGrpSpPr>
          <p:grpSpPr bwMode="auto">
            <a:xfrm>
              <a:off x="6655594" y="548081"/>
              <a:ext cx="209550" cy="209551"/>
              <a:chOff x="1694" y="2044"/>
              <a:chExt cx="160" cy="160"/>
            </a:xfrm>
          </p:grpSpPr>
          <p:sp>
            <p:nvSpPr>
              <p:cNvPr id="68" name="Oval 41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9" name="Arc 42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4" name="MoonLegend4"/>
            <p:cNvGrpSpPr>
              <a:grpSpLocks noChangeAspect="1"/>
            </p:cNvGrpSpPr>
            <p:nvPr>
              <p:custDataLst>
                <p:tags r:id="rId6"/>
              </p:custDataLst>
            </p:nvPr>
          </p:nvGrpSpPr>
          <p:grpSpPr bwMode="auto">
            <a:xfrm>
              <a:off x="6655594" y="1096563"/>
              <a:ext cx="209550" cy="209551"/>
              <a:chOff x="4495" y="1198"/>
              <a:chExt cx="160" cy="160"/>
            </a:xfrm>
          </p:grpSpPr>
          <p:sp>
            <p:nvSpPr>
              <p:cNvPr id="66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7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5" name="MoonLegend5"/>
            <p:cNvGrpSpPr>
              <a:grpSpLocks noChangeAspect="1"/>
            </p:cNvGrpSpPr>
            <p:nvPr>
              <p:custDataLst>
                <p:tags r:id="rId7"/>
              </p:custDataLst>
            </p:nvPr>
          </p:nvGrpSpPr>
          <p:grpSpPr bwMode="auto">
            <a:xfrm>
              <a:off x="6655594" y="1370805"/>
              <a:ext cx="209550" cy="209551"/>
              <a:chOff x="4495" y="1440"/>
              <a:chExt cx="160" cy="160"/>
            </a:xfrm>
          </p:grpSpPr>
          <p:sp>
            <p:nvSpPr>
              <p:cNvPr id="64" name="Oval 50"/>
              <p:cNvSpPr>
                <a:spLocks noChangeAspect="1"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5" name="Oval 51"/>
              <p:cNvSpPr>
                <a:spLocks noChangeAspect="1" noChangeArrowheads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56" name="Legend1"/>
            <p:cNvSpPr>
              <a:spLocks noChangeArrowheads="1"/>
            </p:cNvSpPr>
            <p:nvPr/>
          </p:nvSpPr>
          <p:spPr bwMode="auto">
            <a:xfrm>
              <a:off x="6976269" y="286540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7" name="Legend2"/>
            <p:cNvSpPr>
              <a:spLocks noChangeArrowheads="1"/>
            </p:cNvSpPr>
            <p:nvPr/>
          </p:nvSpPr>
          <p:spPr bwMode="auto">
            <a:xfrm>
              <a:off x="6976269" y="561178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8" name="Legend3"/>
            <p:cNvSpPr>
              <a:spLocks noChangeArrowheads="1"/>
            </p:cNvSpPr>
            <p:nvPr/>
          </p:nvSpPr>
          <p:spPr bwMode="auto">
            <a:xfrm>
              <a:off x="6976269" y="835817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9" name="Legend4"/>
            <p:cNvSpPr>
              <a:spLocks noChangeArrowheads="1"/>
            </p:cNvSpPr>
            <p:nvPr/>
          </p:nvSpPr>
          <p:spPr bwMode="auto">
            <a:xfrm>
              <a:off x="6976269" y="1107280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60" name="Legend5"/>
            <p:cNvSpPr>
              <a:spLocks noChangeArrowheads="1"/>
            </p:cNvSpPr>
            <p:nvPr/>
          </p:nvSpPr>
          <p:spPr bwMode="auto">
            <a:xfrm>
              <a:off x="6976269" y="1383505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61" name="MoonLegend3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auto">
            <a:xfrm>
              <a:off x="6655594" y="822322"/>
              <a:ext cx="209550" cy="209551"/>
              <a:chOff x="4495" y="1198"/>
              <a:chExt cx="160" cy="160"/>
            </a:xfrm>
          </p:grpSpPr>
          <p:sp>
            <p:nvSpPr>
              <p:cNvPr id="62" name="Oval 47"/>
              <p:cNvSpPr>
                <a:spLocks noChangeAspect="1"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3" name="Arc 48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75" name="Slide Number"/>
          <p:cNvSpPr txBox="1">
            <a:spLocks/>
          </p:cNvSpPr>
          <p:nvPr/>
        </p:nvSpPr>
        <p:spPr>
          <a:xfrm>
            <a:off x="11911343" y="6629376"/>
            <a:ext cx="137858" cy="138499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defTabSz="913141"/>
            <a:fld id="{42C328C1-A84F-4A39-A664-DBA00541A8C6}" type="slidenum">
              <a:rPr lang="en-US" sz="900" b="1" smtClean="0">
                <a:solidFill>
                  <a:srgbClr val="0082AA"/>
                </a:solidFill>
              </a:rPr>
              <a:pPr algn="r" defTabSz="913141"/>
              <a:t>‹#›</a:t>
            </a:fld>
            <a:endParaRPr lang="en-US" sz="800" b="1">
              <a:solidFill>
                <a:srgbClr val="0082AA"/>
              </a:solidFill>
            </a:endParaRPr>
          </a:p>
        </p:txBody>
      </p:sp>
      <p:pic>
        <p:nvPicPr>
          <p:cNvPr id="76" name="Picture 10" descr="PGE_SpotlightLogobl_PPT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29" y="87550"/>
            <a:ext cx="8128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7" name="Straight Connector 76"/>
          <p:cNvCxnSpPr/>
          <p:nvPr/>
        </p:nvCxnSpPr>
        <p:spPr>
          <a:xfrm>
            <a:off x="0" y="728948"/>
            <a:ext cx="12192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0D6B9C-13AB-45A2-920C-FD8A7F1721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50298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INTERNAL BUSINESS CONFIDENTIAL - Subject to Rule 26.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8C8120A-3664-4B77-A5EC-1B506EE67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59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6160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hf sldNum="0" hdr="0" dt="0"/>
  <p:txStyles>
    <p:titleStyle>
      <a:lvl1pPr algn="r" defTabSz="912362" rtl="0" eaLnBrk="1" fontAlgn="base" hangingPunct="1">
        <a:spcBef>
          <a:spcPct val="0"/>
        </a:spcBef>
        <a:spcAft>
          <a:spcPct val="0"/>
        </a:spcAft>
        <a:tabLst>
          <a:tab pos="275003" algn="l"/>
        </a:tabLst>
        <a:defRPr sz="2800" b="1" baseline="0">
          <a:solidFill>
            <a:schemeClr val="tx2"/>
          </a:solidFill>
          <a:latin typeface="+mj-lt"/>
          <a:ea typeface="Arial Unicode MS" pitchFamily="34" charset="-128"/>
          <a:cs typeface="Arial Unicode MS" pitchFamily="34" charset="-128"/>
        </a:defRPr>
      </a:lvl1pPr>
      <a:lvl2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5881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1779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7667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3550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1pPr>
      <a:lvl2pPr marL="173038" indent="-17145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pitchFamily="34" charset="0"/>
        <a:buChar char="•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2pPr>
      <a:lvl3pPr marL="465138" indent="-180975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10000"/>
        <a:buFont typeface="Wingdings" panose="05000000000000000000" pitchFamily="2" charset="2"/>
        <a:buChar char="§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3pPr>
      <a:lvl4pPr marL="741363" indent="-16510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panose="020B0604020202020204" pitchFamily="34" charset="0"/>
        <a:buChar char="▫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4pPr>
      <a:lvl5pPr marL="1033463" indent="-174625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5pPr>
      <a:lvl6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6pPr>
      <a:lvl7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7pPr>
      <a:lvl8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8pPr>
      <a:lvl9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5881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1779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7667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3550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29441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5329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1215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7105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76213" y="2994101"/>
            <a:ext cx="585302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54427" y="170772"/>
            <a:ext cx="1069063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auto">
          <a:xfrm>
            <a:off x="11505792" y="12080"/>
            <a:ext cx="378309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r" defTabSz="913141"/>
            <a:r>
              <a:rPr lang="en-US" sz="80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auto">
          <a:xfrm>
            <a:off x="215981" y="736131"/>
            <a:ext cx="11668119" cy="25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en-US" sz="1600">
                <a:solidFill>
                  <a:srgbClr val="808080"/>
                </a:solidFill>
                <a:latin typeface="Calibri"/>
              </a:rPr>
              <a:t>Unit of measure</a:t>
            </a:r>
          </a:p>
        </p:txBody>
      </p:sp>
      <p:grpSp>
        <p:nvGrpSpPr>
          <p:cNvPr id="12" name="Slide Elements" hidden="1"/>
          <p:cNvGrpSpPr>
            <a:grpSpLocks/>
          </p:cNvGrpSpPr>
          <p:nvPr/>
        </p:nvGrpSpPr>
        <p:grpSpPr bwMode="auto">
          <a:xfrm>
            <a:off x="215981" y="6233719"/>
            <a:ext cx="11668119" cy="366062"/>
            <a:chOff x="75" y="3925"/>
            <a:chExt cx="5385" cy="226"/>
          </a:xfrm>
        </p:grpSpPr>
        <p:sp>
          <p:nvSpPr>
            <p:cNvPr id="13" name="4. Footnote"/>
            <p:cNvSpPr txBox="1">
              <a:spLocks noChangeArrowheads="1"/>
            </p:cNvSpPr>
            <p:nvPr/>
          </p:nvSpPr>
          <p:spPr bwMode="auto">
            <a:xfrm>
              <a:off x="75" y="3925"/>
              <a:ext cx="5385" cy="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 anchorCtr="0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95444" indent="-95444">
                <a:defRPr/>
              </a:pPr>
              <a:r>
                <a:rPr lang="en-US" sz="1000">
                  <a:solidFill>
                    <a:srgbClr val="000000"/>
                  </a:solidFill>
                  <a:latin typeface="Calibri"/>
                </a:rPr>
                <a:t>1 Footnote</a:t>
              </a:r>
            </a:p>
          </p:txBody>
        </p:sp>
        <p:sp>
          <p:nvSpPr>
            <p:cNvPr id="14" name="5. Source"/>
            <p:cNvSpPr>
              <a:spLocks noChangeArrowheads="1"/>
            </p:cNvSpPr>
            <p:nvPr/>
          </p:nvSpPr>
          <p:spPr bwMode="auto">
            <a:xfrm>
              <a:off x="75" y="4054"/>
              <a:ext cx="5385" cy="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 anchorCtr="0">
              <a:spAutoFit/>
            </a:bodyPr>
            <a:lstStyle/>
            <a:p>
              <a:pPr marL="493393" indent="-493393" defTabSz="912362"/>
              <a:r>
                <a:rPr lang="en-US" sz="100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976213" y="2330004"/>
            <a:ext cx="5853024" cy="584728"/>
            <a:chOff x="915" y="669"/>
            <a:chExt cx="2686" cy="361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669"/>
              <a:ext cx="2686" cy="36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3141"/>
              <a:r>
                <a:rPr lang="en-US" sz="1800" b="1">
                  <a:solidFill>
                    <a:srgbClr val="000000"/>
                  </a:solidFill>
                </a:rPr>
                <a:t>Title</a:t>
              </a:r>
            </a:p>
            <a:p>
              <a:pPr defTabSz="913141"/>
              <a:r>
                <a:rPr lang="en-US" sz="180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31" name="LegendBoxes" hidden="1"/>
          <p:cNvGrpSpPr>
            <a:grpSpLocks/>
          </p:cNvGrpSpPr>
          <p:nvPr/>
        </p:nvGrpSpPr>
        <p:grpSpPr bwMode="auto">
          <a:xfrm>
            <a:off x="215988" y="815530"/>
            <a:ext cx="794803" cy="1013963"/>
            <a:chOff x="4936" y="176"/>
            <a:chExt cx="368" cy="626"/>
          </a:xfrm>
        </p:grpSpPr>
        <p:sp>
          <p:nvSpPr>
            <p:cNvPr id="32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3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34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5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36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7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38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9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40" name="LegendLines" hidden="1"/>
          <p:cNvGrpSpPr>
            <a:grpSpLocks/>
          </p:cNvGrpSpPr>
          <p:nvPr/>
        </p:nvGrpSpPr>
        <p:grpSpPr bwMode="auto">
          <a:xfrm>
            <a:off x="215984" y="815530"/>
            <a:ext cx="1213802" cy="741845"/>
            <a:chOff x="4750" y="176"/>
            <a:chExt cx="562" cy="458"/>
          </a:xfrm>
        </p:grpSpPr>
        <p:sp>
          <p:nvSpPr>
            <p:cNvPr id="41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42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43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3141"/>
              <a:endParaRPr lang="en-US" sz="1800">
                <a:solidFill>
                  <a:srgbClr val="000000"/>
                </a:solidFill>
              </a:endParaRPr>
            </a:p>
          </p:txBody>
        </p:sp>
        <p:sp>
          <p:nvSpPr>
            <p:cNvPr id="44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5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6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208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47" name="McKSticker" hidden="1"/>
          <p:cNvGrpSpPr/>
          <p:nvPr/>
        </p:nvGrpSpPr>
        <p:grpSpPr bwMode="auto">
          <a:xfrm>
            <a:off x="534905" y="815528"/>
            <a:ext cx="884666" cy="212366"/>
            <a:chOff x="8090523" y="285750"/>
            <a:chExt cx="650252" cy="208138"/>
          </a:xfrm>
        </p:grpSpPr>
        <p:sp>
          <p:nvSpPr>
            <p:cNvPr id="48" name="StickerRectangle"/>
            <p:cNvSpPr>
              <a:spLocks noChangeArrowheads="1"/>
            </p:cNvSpPr>
            <p:nvPr/>
          </p:nvSpPr>
          <p:spPr bwMode="auto">
            <a:xfrm>
              <a:off x="8090523" y="285750"/>
              <a:ext cx="650252" cy="20813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912362">
                <a:buClr>
                  <a:srgbClr val="0079B0"/>
                </a:buClr>
              </a:pPr>
              <a:r>
                <a:rPr lang="en-US" sz="120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49" name="AutoShape 31"/>
            <p:cNvCxnSpPr>
              <a:cxnSpLocks noChangeShapeType="1"/>
              <a:stCxn id="48" idx="2"/>
              <a:endCxn id="48" idx="4"/>
            </p:cNvCxnSpPr>
            <p:nvPr/>
          </p:nvCxnSpPr>
          <p:spPr bwMode="auto">
            <a:xfrm>
              <a:off x="8090523" y="285750"/>
              <a:ext cx="0" cy="208138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AutoShape 32"/>
            <p:cNvCxnSpPr>
              <a:cxnSpLocks noChangeShapeType="1"/>
              <a:stCxn id="48" idx="4"/>
              <a:endCxn id="48" idx="6"/>
            </p:cNvCxnSpPr>
            <p:nvPr/>
          </p:nvCxnSpPr>
          <p:spPr bwMode="auto">
            <a:xfrm>
              <a:off x="8090523" y="493888"/>
              <a:ext cx="650252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1" name="LegendMoons" hidden="1"/>
          <p:cNvGrpSpPr/>
          <p:nvPr/>
        </p:nvGrpSpPr>
        <p:grpSpPr bwMode="auto">
          <a:xfrm>
            <a:off x="215996" y="815527"/>
            <a:ext cx="885439" cy="1333054"/>
            <a:chOff x="6655594" y="273840"/>
            <a:chExt cx="650821" cy="1306516"/>
          </a:xfrm>
        </p:grpSpPr>
        <p:grpSp>
          <p:nvGrpSpPr>
            <p:cNvPr id="52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auto">
            <a:xfrm>
              <a:off x="6655594" y="273840"/>
              <a:ext cx="209550" cy="209551"/>
              <a:chOff x="4533" y="183"/>
              <a:chExt cx="144" cy="144"/>
            </a:xfrm>
          </p:grpSpPr>
          <p:sp>
            <p:nvSpPr>
              <p:cNvPr id="70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71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3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auto">
            <a:xfrm>
              <a:off x="6655594" y="548081"/>
              <a:ext cx="209550" cy="209551"/>
              <a:chOff x="1694" y="2044"/>
              <a:chExt cx="160" cy="160"/>
            </a:xfrm>
          </p:grpSpPr>
          <p:sp>
            <p:nvSpPr>
              <p:cNvPr id="68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9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4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auto">
            <a:xfrm>
              <a:off x="6655594" y="1096563"/>
              <a:ext cx="209550" cy="209551"/>
              <a:chOff x="4495" y="1198"/>
              <a:chExt cx="160" cy="160"/>
            </a:xfrm>
          </p:grpSpPr>
          <p:sp>
            <p:nvSpPr>
              <p:cNvPr id="66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7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5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auto">
            <a:xfrm>
              <a:off x="6655594" y="1370805"/>
              <a:ext cx="209550" cy="209551"/>
              <a:chOff x="4495" y="1440"/>
              <a:chExt cx="160" cy="160"/>
            </a:xfrm>
          </p:grpSpPr>
          <p:sp>
            <p:nvSpPr>
              <p:cNvPr id="64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5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56" name="Legend1"/>
            <p:cNvSpPr>
              <a:spLocks noChangeArrowheads="1"/>
            </p:cNvSpPr>
            <p:nvPr/>
          </p:nvSpPr>
          <p:spPr bwMode="auto">
            <a:xfrm>
              <a:off x="6976269" y="286540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7" name="Legend2"/>
            <p:cNvSpPr>
              <a:spLocks noChangeArrowheads="1"/>
            </p:cNvSpPr>
            <p:nvPr/>
          </p:nvSpPr>
          <p:spPr bwMode="auto">
            <a:xfrm>
              <a:off x="6976269" y="561178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8" name="Legend3"/>
            <p:cNvSpPr>
              <a:spLocks noChangeArrowheads="1"/>
            </p:cNvSpPr>
            <p:nvPr/>
          </p:nvSpPr>
          <p:spPr bwMode="auto">
            <a:xfrm>
              <a:off x="6976269" y="835817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9" name="Legend4"/>
            <p:cNvSpPr>
              <a:spLocks noChangeArrowheads="1"/>
            </p:cNvSpPr>
            <p:nvPr/>
          </p:nvSpPr>
          <p:spPr bwMode="auto">
            <a:xfrm>
              <a:off x="6976269" y="1107280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60" name="Legend5"/>
            <p:cNvSpPr>
              <a:spLocks noChangeArrowheads="1"/>
            </p:cNvSpPr>
            <p:nvPr/>
          </p:nvSpPr>
          <p:spPr bwMode="auto">
            <a:xfrm>
              <a:off x="6976269" y="1383505"/>
              <a:ext cx="330146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362">
                <a:buClr>
                  <a:srgbClr val="0079B0"/>
                </a:buClr>
              </a:pPr>
              <a:r>
                <a:rPr lang="en-US" sz="120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61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auto">
            <a:xfrm>
              <a:off x="6655594" y="822322"/>
              <a:ext cx="209550" cy="209551"/>
              <a:chOff x="4495" y="1198"/>
              <a:chExt cx="160" cy="160"/>
            </a:xfrm>
          </p:grpSpPr>
          <p:sp>
            <p:nvSpPr>
              <p:cNvPr id="62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63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141"/>
                <a:endParaRPr lang="en-US" sz="180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75" name="Slide Number"/>
          <p:cNvSpPr txBox="1">
            <a:spLocks/>
          </p:cNvSpPr>
          <p:nvPr/>
        </p:nvSpPr>
        <p:spPr>
          <a:xfrm>
            <a:off x="11911343" y="6629376"/>
            <a:ext cx="137858" cy="138499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defTabSz="913141"/>
            <a:fld id="{42C328C1-A84F-4A39-A664-DBA00541A8C6}" type="slidenum">
              <a:rPr lang="en-US" sz="900" b="1" smtClean="0">
                <a:solidFill>
                  <a:srgbClr val="0082AA"/>
                </a:solidFill>
              </a:rPr>
              <a:pPr algn="r" defTabSz="913141"/>
              <a:t>‹#›</a:t>
            </a:fld>
            <a:endParaRPr lang="en-US" sz="800" b="1">
              <a:solidFill>
                <a:srgbClr val="0082AA"/>
              </a:solidFill>
            </a:endParaRPr>
          </a:p>
        </p:txBody>
      </p:sp>
      <p:pic>
        <p:nvPicPr>
          <p:cNvPr id="76" name="Picture 10" descr="PGE_SpotlightLogobl_PPT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29" y="87550"/>
            <a:ext cx="8128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7" name="Straight Connector 76"/>
          <p:cNvCxnSpPr/>
          <p:nvPr/>
        </p:nvCxnSpPr>
        <p:spPr>
          <a:xfrm>
            <a:off x="0" y="728948"/>
            <a:ext cx="12192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0D6B9C-13AB-45A2-920C-FD8A7F1721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50298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INTERNAL BUSINESS CONFIDENTIAL - Subject to Rule 26.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48DC365-A79A-4C3B-B9B5-D5DF32449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59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585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</p:sldLayoutIdLst>
  <p:hf sldNum="0" hdr="0" dt="0"/>
  <p:txStyles>
    <p:titleStyle>
      <a:lvl1pPr algn="r" defTabSz="912362" rtl="0" eaLnBrk="1" fontAlgn="base" hangingPunct="1">
        <a:spcBef>
          <a:spcPct val="0"/>
        </a:spcBef>
        <a:spcAft>
          <a:spcPct val="0"/>
        </a:spcAft>
        <a:tabLst>
          <a:tab pos="275003" algn="l"/>
        </a:tabLst>
        <a:defRPr sz="2800" b="1" baseline="0">
          <a:solidFill>
            <a:schemeClr val="tx2"/>
          </a:solidFill>
          <a:latin typeface="+mj-lt"/>
          <a:ea typeface="Arial Unicode MS" pitchFamily="34" charset="-128"/>
          <a:cs typeface="Arial Unicode MS" pitchFamily="34" charset="-128"/>
        </a:defRPr>
      </a:lvl1pPr>
      <a:lvl2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5881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1779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7667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3550" algn="l" defTabSz="91236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1pPr>
      <a:lvl2pPr marL="173038" indent="-17145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pitchFamily="34" charset="0"/>
        <a:buChar char="•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2pPr>
      <a:lvl3pPr marL="465138" indent="-180975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10000"/>
        <a:buFont typeface="Wingdings" panose="05000000000000000000" pitchFamily="2" charset="2"/>
        <a:buChar char="§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3pPr>
      <a:lvl4pPr marL="741363" indent="-165100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panose="020B0604020202020204" pitchFamily="34" charset="0"/>
        <a:buChar char="▫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4pPr>
      <a:lvl5pPr marL="1033463" indent="-174625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400" baseline="0">
          <a:solidFill>
            <a:schemeClr val="tx2"/>
          </a:solidFill>
          <a:latin typeface="+mn-lt"/>
          <a:ea typeface="Arial Unicode MS" pitchFamily="34" charset="-128"/>
          <a:cs typeface="Arial Unicode MS" pitchFamily="34" charset="-128"/>
        </a:defRPr>
      </a:lvl5pPr>
      <a:lvl6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6pPr>
      <a:lvl7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7pPr>
      <a:lvl8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8pPr>
      <a:lvl9pPr marL="764056" indent="-132648" algn="l" defTabSz="91236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5881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1779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7667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3550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29441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5329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1215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7105" algn="l" defTabSz="9317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PGE_SpotlightLogobl_PP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17" y="70832"/>
            <a:ext cx="812800" cy="61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ext Box 18"/>
          <p:cNvSpPr txBox="1">
            <a:spLocks noChangeArrowheads="1"/>
          </p:cNvSpPr>
          <p:nvPr/>
        </p:nvSpPr>
        <p:spPr bwMode="auto">
          <a:xfrm>
            <a:off x="8917614" y="6640512"/>
            <a:ext cx="3274484" cy="21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747" tIns="45375" rIns="90747" bIns="4537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r" defTabSz="907446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>
                <a:solidFill>
                  <a:srgbClr val="0082AA"/>
                </a:solidFill>
              </a:rPr>
              <a:t>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728948"/>
            <a:ext cx="12192000" cy="0"/>
          </a:xfrm>
          <a:prstGeom prst="line">
            <a:avLst/>
          </a:prstGeom>
          <a:ln w="19050">
            <a:solidFill>
              <a:srgbClr val="FFA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">
            <a:extLst>
              <a:ext uri="{FF2B5EF4-FFF2-40B4-BE49-F238E27FC236}">
                <a16:creationId xmlns:a16="http://schemas.microsoft.com/office/drawing/2014/main" id="{4DCBD737-5D7E-4974-8209-3156A1EA38E0}"/>
              </a:ext>
            </a:extLst>
          </p:cNvPr>
          <p:cNvSpPr txBox="1">
            <a:spLocks/>
          </p:cNvSpPr>
          <p:nvPr userDrawn="1"/>
        </p:nvSpPr>
        <p:spPr>
          <a:xfrm>
            <a:off x="11911341" y="6629374"/>
            <a:ext cx="137858" cy="138499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defTabSz="913141"/>
            <a:fld id="{42C328C1-A84F-4A39-A664-DBA00541A8C6}" type="slidenum">
              <a:rPr lang="en-US" sz="900" b="1" smtClean="0">
                <a:solidFill>
                  <a:srgbClr val="0082AA"/>
                </a:solidFill>
              </a:rPr>
              <a:pPr algn="r" defTabSz="913141"/>
              <a:t>‹#›</a:t>
            </a:fld>
            <a:endParaRPr lang="en-US" sz="800" b="1" dirty="0">
              <a:solidFill>
                <a:srgbClr val="0082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676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</p:sldLayoutIdLst>
  <p:transition/>
  <p:hf sldNum="0"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8000" b="1">
          <a:solidFill>
            <a:srgbClr val="D9D9D9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5pPr>
      <a:lvl6pPr marL="453719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6pPr>
      <a:lvl7pPr marL="907446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7pPr>
      <a:lvl8pPr marL="1361171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8pPr>
      <a:lvl9pPr marL="1814893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9pPr>
    </p:titleStyle>
    <p:bodyStyle>
      <a:lvl1pPr marL="340294" indent="-340294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marL="401736" indent="-17487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2pPr>
      <a:lvl3pPr marL="742029" indent="-17487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3pPr>
      <a:lvl4pPr marL="1082322" indent="-17487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4pPr>
      <a:lvl5pPr marL="1422625" indent="-17487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5pPr>
      <a:lvl6pPr marL="2268617" indent="-226855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6pPr>
      <a:lvl7pPr marL="2722347" indent="-226855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7pPr>
      <a:lvl8pPr marL="3176069" indent="-226855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8pPr>
      <a:lvl9pPr marL="3629791" indent="-226855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9pPr>
    </p:bodyStyle>
    <p:otherStyle>
      <a:defPPr>
        <a:defRPr lang="en-US"/>
      </a:defPPr>
      <a:lvl1pPr marL="0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19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46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71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93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617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347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6069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791" algn="l" defTabSz="907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8"/>
          <p:cNvSpPr txBox="1">
            <a:spLocks noGrp="1" noChangeArrowheads="1"/>
          </p:cNvSpPr>
          <p:nvPr>
            <p:ph type="title" idx="4294967295"/>
          </p:nvPr>
        </p:nvSpPr>
        <p:spPr bwMode="auto">
          <a:xfrm>
            <a:off x="1789471" y="2273022"/>
            <a:ext cx="8465574" cy="1273743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6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Strategic Pathways and Analytics for Tactical Decommissioning of Portions of Natural Gas Infrastructure in Northern California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MS PGothic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158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6453455E-5BC9-4B25-85EC-A5D4D16643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887160" y="3996709"/>
            <a:ext cx="8595634" cy="914400"/>
          </a:xfrm>
          <a:prstGeom prst="roundRect">
            <a:avLst/>
          </a:prstGeom>
          <a:solidFill>
            <a:srgbClr val="B5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36550" lvl="1"/>
            <a:r>
              <a:rPr lang="en-US" b="1" dirty="0">
                <a:solidFill>
                  <a:srgbClr val="000000"/>
                </a:solidFill>
                <a:latin typeface="Calibri"/>
                <a:ea typeface="ＭＳ Ｐゴシック"/>
              </a:rPr>
              <a:t>Identifying locations for at-scale electrification projects requires numerous data sources and implementation of the projects must overcome barriers that include obligation-to-serve requirements and funding availability for electrification.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400BFA7-8F93-49A1-BF50-E5822334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Key takeaways</a:t>
            </a:r>
          </a:p>
        </p:txBody>
      </p:sp>
      <p:grpSp>
        <p:nvGrpSpPr>
          <p:cNvPr id="12" name="Group 11" descr="PG&amp;E’s gas system planning is driven by safety, risk reduction, and compliance; requirements are substantially determined through a stakeholder process at the CPUC and in accordance with code. &#10;">
            <a:extLst>
              <a:ext uri="{FF2B5EF4-FFF2-40B4-BE49-F238E27FC236}">
                <a16:creationId xmlns:a16="http://schemas.microsoft.com/office/drawing/2014/main" id="{93CFEC59-531A-445F-A768-C54DFED20133}"/>
              </a:ext>
            </a:extLst>
          </p:cNvPr>
          <p:cNvGrpSpPr/>
          <p:nvPr/>
        </p:nvGrpSpPr>
        <p:grpSpPr>
          <a:xfrm>
            <a:off x="1611148" y="1680740"/>
            <a:ext cx="8871646" cy="914400"/>
            <a:chOff x="87148" y="1554652"/>
            <a:chExt cx="8871646" cy="883522"/>
          </a:xfrm>
        </p:grpSpPr>
        <p:sp>
          <p:nvSpPr>
            <p:cNvPr id="9" name="Rectangle: Rounded Corners 8" descr="PG&amp;E’s gas system planning is driven by safety, risk reduction, and compliance; requirements are substantially determined through a stakeholder process at the CPUC and in accordance with code. &#10;">
              <a:extLst>
                <a:ext uri="{FF2B5EF4-FFF2-40B4-BE49-F238E27FC236}">
                  <a16:creationId xmlns:a16="http://schemas.microsoft.com/office/drawing/2014/main" id="{799DBE33-2C8F-42C9-93EF-79D1E4BD5EFC}"/>
                </a:ext>
              </a:extLst>
            </p:cNvPr>
            <p:cNvSpPr/>
            <p:nvPr/>
          </p:nvSpPr>
          <p:spPr>
            <a:xfrm>
              <a:off x="363159" y="1554652"/>
              <a:ext cx="8595635" cy="883522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36550" lvl="1"/>
              <a:r>
                <a:rPr lang="en-US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PG&amp;E’s gas system planning is driven by safety, risk reduction, and compliance; requirements are substantially determined through a stakeholder process at the CPUC and in accordance with code. 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D1C5E47-F4C7-4B1E-AD19-93C4365D0853}"/>
                </a:ext>
              </a:extLst>
            </p:cNvPr>
            <p:cNvSpPr/>
            <p:nvPr/>
          </p:nvSpPr>
          <p:spPr>
            <a:xfrm>
              <a:off x="87148" y="1737687"/>
              <a:ext cx="552022" cy="517590"/>
            </a:xfrm>
            <a:prstGeom prst="ellipse">
              <a:avLst/>
            </a:prstGeom>
            <a:solidFill>
              <a:schemeClr val="bg2"/>
            </a:solidFill>
            <a:ln w="254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>
                  <a:solidFill>
                    <a:srgbClr val="000000"/>
                  </a:solidFill>
                  <a:latin typeface="Calibri"/>
                  <a:ea typeface="ＭＳ Ｐゴシック"/>
                </a:rPr>
                <a:t>1</a:t>
              </a:r>
            </a:p>
          </p:txBody>
        </p:sp>
      </p:grpSp>
      <p:grpSp>
        <p:nvGrpSpPr>
          <p:cNvPr id="18" name="Group 17" descr="PG&amp;E takes a least-cost approach to system upgrades and replacement; this includes decommissioning and electrification options. &#10;">
            <a:extLst>
              <a:ext uri="{FF2B5EF4-FFF2-40B4-BE49-F238E27FC236}">
                <a16:creationId xmlns:a16="http://schemas.microsoft.com/office/drawing/2014/main" id="{97C0BBF3-3F44-4AAC-AD9C-D485EFED5E1B}"/>
              </a:ext>
            </a:extLst>
          </p:cNvPr>
          <p:cNvGrpSpPr/>
          <p:nvPr/>
        </p:nvGrpSpPr>
        <p:grpSpPr>
          <a:xfrm>
            <a:off x="1611148" y="2838725"/>
            <a:ext cx="8871646" cy="1881264"/>
            <a:chOff x="87148" y="1554652"/>
            <a:chExt cx="8871646" cy="1817736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893DC650-3D23-40F3-BAFF-549A1001B923}"/>
                </a:ext>
              </a:extLst>
            </p:cNvPr>
            <p:cNvSpPr/>
            <p:nvPr/>
          </p:nvSpPr>
          <p:spPr>
            <a:xfrm>
              <a:off x="363159" y="1554652"/>
              <a:ext cx="8595635" cy="883522"/>
            </a:xfrm>
            <a:prstGeom prst="roundRect">
              <a:avLst/>
            </a:prstGeom>
            <a:solidFill>
              <a:srgbClr val="B5E6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36550" lvl="1"/>
              <a:r>
                <a:rPr lang="en-US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PG&amp;E takes a least-cost approach to system upgrades and replacement; this includes decommissioning and electrification options. 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822A53C-7D0C-410F-9F72-76C73220EF3A}"/>
                </a:ext>
              </a:extLst>
            </p:cNvPr>
            <p:cNvSpPr/>
            <p:nvPr/>
          </p:nvSpPr>
          <p:spPr>
            <a:xfrm>
              <a:off x="87148" y="1737687"/>
              <a:ext cx="552022" cy="517590"/>
            </a:xfrm>
            <a:prstGeom prst="ellipse">
              <a:avLst/>
            </a:prstGeom>
            <a:solidFill>
              <a:schemeClr val="bg2"/>
            </a:solidFill>
            <a:ln w="254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5E26C3A-DB6E-4FBC-8FD5-40150C0A963E}"/>
                </a:ext>
              </a:extLst>
            </p:cNvPr>
            <p:cNvSpPr/>
            <p:nvPr/>
          </p:nvSpPr>
          <p:spPr>
            <a:xfrm>
              <a:off x="87148" y="2854798"/>
              <a:ext cx="552022" cy="517590"/>
            </a:xfrm>
            <a:prstGeom prst="ellipse">
              <a:avLst/>
            </a:prstGeom>
            <a:solidFill>
              <a:schemeClr val="bg2"/>
            </a:solidFill>
            <a:ln w="254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1276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itle 1">
            <a:extLst>
              <a:ext uri="{FF2B5EF4-FFF2-40B4-BE49-F238E27FC236}">
                <a16:creationId xmlns:a16="http://schemas.microsoft.com/office/drawing/2014/main" id="{BDD81C20-30F5-472E-B448-FFD0466BC14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 bwMode="auto">
          <a:xfrm>
            <a:off x="1196501" y="205251"/>
            <a:ext cx="10019489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lvl1pPr algn="r" defTabSz="912362" rtl="0" eaLnBrk="1" fontAlgn="base" hangingPunct="1">
              <a:spcBef>
                <a:spcPct val="0"/>
              </a:spcBef>
              <a:spcAft>
                <a:spcPct val="0"/>
              </a:spcAft>
              <a:tabLst>
                <a:tab pos="275003" algn="l"/>
              </a:tabLst>
              <a:defRPr sz="2800" b="1" baseline="0">
                <a:solidFill>
                  <a:schemeClr val="tx2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  <a:lvl2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2pPr>
            <a:lvl3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3pPr>
            <a:lvl4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4pPr>
            <a:lvl5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5pPr>
            <a:lvl6pPr marL="465881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6pPr>
            <a:lvl7pPr marL="931779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7pPr>
            <a:lvl8pPr marL="1397667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8pPr>
            <a:lvl9pPr marL="1863550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68427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252" algn="l"/>
              </a:tabLst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Arial Unicode MS" pitchFamily="34" charset="-128"/>
                <a:cs typeface="Arial Unicode MS" pitchFamily="34" charset="-128"/>
              </a:rPr>
              <a:t>PG&amp;E considers all options for gas projects during project scoping</a:t>
            </a:r>
          </a:p>
        </p:txBody>
      </p:sp>
      <p:graphicFrame>
        <p:nvGraphicFramePr>
          <p:cNvPr id="16" name="Content Placeholder 8" descr="Process of considerations for gas projects- Data, Asset planning, scoping, finance, execution">
            <a:extLst>
              <a:ext uri="{FF2B5EF4-FFF2-40B4-BE49-F238E27FC236}">
                <a16:creationId xmlns:a16="http://schemas.microsoft.com/office/drawing/2014/main" id="{AC116F9F-B1BC-48FB-97B0-CE70CBAEC6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8060359"/>
              </p:ext>
            </p:extLst>
          </p:nvPr>
        </p:nvGraphicFramePr>
        <p:xfrm>
          <a:off x="1536905" y="884769"/>
          <a:ext cx="9118189" cy="1043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9" name="Diagram 18" descr="depiction of considerations">
            <a:extLst>
              <a:ext uri="{FF2B5EF4-FFF2-40B4-BE49-F238E27FC236}">
                <a16:creationId xmlns:a16="http://schemas.microsoft.com/office/drawing/2014/main" id="{E203DEF7-B499-4CA6-BA55-97D21F74A5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0401528"/>
              </p:ext>
            </p:extLst>
          </p:nvPr>
        </p:nvGraphicFramePr>
        <p:xfrm>
          <a:off x="1868208" y="1928004"/>
          <a:ext cx="8456892" cy="42251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93A8DCA7-F15F-481E-B5AD-17525AAC65B2}"/>
              </a:ext>
            </a:extLst>
          </p:cNvPr>
          <p:cNvSpPr txBox="1"/>
          <p:nvPr/>
        </p:nvSpPr>
        <p:spPr>
          <a:xfrm>
            <a:off x="2479859" y="5114398"/>
            <a:ext cx="4922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Note: </a:t>
            </a: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 some cases, electrification opportunities are also found during execution,</a:t>
            </a:r>
            <a:r>
              <a:rPr lang="en-US" sz="900" kern="0" dirty="0">
                <a:solidFill>
                  <a:prstClr val="black"/>
                </a:solidFill>
              </a:rPr>
              <a:t> even if the project was not identified for electrification during scoping</a:t>
            </a: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5940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>
            <a:spLocks noGrp="1" noChangeArrowheads="1"/>
          </p:cNvSpPr>
          <p:nvPr>
            <p:ph type="title" idx="4294967295"/>
          </p:nvPr>
        </p:nvSpPr>
        <p:spPr bwMode="black">
          <a:xfrm>
            <a:off x="1147864" y="48053"/>
            <a:ext cx="10249006" cy="643973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square" lIns="91416" tIns="45708" rIns="91416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8420" marR="0" lvl="0" indent="-5842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Zonal electrification has the potential to eliminate the need for gas infrastructure and reduce gas system operating costs</a:t>
            </a:r>
          </a:p>
        </p:txBody>
      </p:sp>
      <p:sp>
        <p:nvSpPr>
          <p:cNvPr id="16" name="Google Shape;132;p29">
            <a:extLst>
              <a:ext uri="{FF2B5EF4-FFF2-40B4-BE49-F238E27FC236}">
                <a16:creationId xmlns:a16="http://schemas.microsoft.com/office/drawing/2014/main" id="{417A65D9-6044-4D80-9363-374FB7517467}"/>
              </a:ext>
            </a:extLst>
          </p:cNvPr>
          <p:cNvSpPr txBox="1">
            <a:spLocks/>
          </p:cNvSpPr>
          <p:nvPr/>
        </p:nvSpPr>
        <p:spPr>
          <a:xfrm>
            <a:off x="956456" y="1237754"/>
            <a:ext cx="6529387" cy="2922600"/>
          </a:xfrm>
          <a:prstGeom prst="rect">
            <a:avLst/>
          </a:prstGeom>
        </p:spPr>
        <p:txBody>
          <a:bodyPr spcFirstLastPara="1" wrap="square" lIns="0" tIns="34275" rIns="68575" bIns="34275" anchor="t" anchorCtr="0">
            <a:noAutofit/>
          </a:bodyPr>
          <a:lstStyle>
            <a:lvl1pPr marL="340294" indent="-340294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400" b="1">
                <a:solidFill>
                  <a:srgbClr val="0082AA"/>
                </a:solidFill>
                <a:latin typeface="Arial" charset="0"/>
                <a:ea typeface="ヒラギノ角ゴ Pro W3" pitchFamily="97" charset="-128"/>
                <a:cs typeface="ヒラギノ角ゴ Pro W3" pitchFamily="97" charset="-128"/>
              </a:defRPr>
            </a:lvl1pPr>
            <a:lvl2pPr marL="401736" indent="-17487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400" b="1">
                <a:solidFill>
                  <a:srgbClr val="0082AA"/>
                </a:solidFill>
                <a:latin typeface="Arial" charset="0"/>
                <a:ea typeface="ヒラギノ角ゴ Pro W3" pitchFamily="97" charset="-128"/>
                <a:cs typeface="ヒラギノ角ゴ Pro W3" charset="-128"/>
              </a:defRPr>
            </a:lvl2pPr>
            <a:lvl3pPr marL="742029" indent="-17487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400" b="1">
                <a:solidFill>
                  <a:srgbClr val="0082AA"/>
                </a:solidFill>
                <a:latin typeface="Arial" charset="0"/>
                <a:ea typeface="ヒラギノ角ゴ Pro W3" pitchFamily="97" charset="-128"/>
                <a:cs typeface="ヒラギノ角ゴ Pro W3" charset="-128"/>
              </a:defRPr>
            </a:lvl3pPr>
            <a:lvl4pPr marL="1082322" indent="-17487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400" b="1">
                <a:solidFill>
                  <a:srgbClr val="0082AA"/>
                </a:solidFill>
                <a:latin typeface="Arial" charset="0"/>
                <a:ea typeface="ヒラギノ角ゴ Pro W3" pitchFamily="97" charset="-128"/>
                <a:cs typeface="ヒラギノ角ゴ Pro W3" charset="-128"/>
              </a:defRPr>
            </a:lvl4pPr>
            <a:lvl5pPr marL="1422625" indent="-17487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400" b="1">
                <a:solidFill>
                  <a:srgbClr val="0082AA"/>
                </a:solidFill>
                <a:latin typeface="Arial" charset="0"/>
                <a:ea typeface="ヒラギノ角ゴ Pro W3" pitchFamily="97" charset="-128"/>
                <a:cs typeface="ヒラギノ角ゴ Pro W3" charset="-128"/>
              </a:defRPr>
            </a:lvl5pPr>
            <a:lvl6pPr marL="2268617" indent="-226855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»"/>
              <a:defRPr sz="2400">
                <a:solidFill>
                  <a:srgbClr val="00A5D9"/>
                </a:solidFill>
                <a:latin typeface="+mn-lt"/>
              </a:defRPr>
            </a:lvl6pPr>
            <a:lvl7pPr marL="2722347" indent="-226855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»"/>
              <a:defRPr sz="2400">
                <a:solidFill>
                  <a:srgbClr val="00A5D9"/>
                </a:solidFill>
                <a:latin typeface="+mn-lt"/>
              </a:defRPr>
            </a:lvl7pPr>
            <a:lvl8pPr marL="3176069" indent="-226855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»"/>
              <a:defRPr sz="2400">
                <a:solidFill>
                  <a:srgbClr val="00A5D9"/>
                </a:solidFill>
                <a:latin typeface="+mn-lt"/>
              </a:defRPr>
            </a:lvl8pPr>
            <a:lvl9pPr marL="3629791" indent="-226855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»"/>
              <a:defRPr sz="2400">
                <a:solidFill>
                  <a:srgbClr val="00A5D9"/>
                </a:solidFill>
                <a:latin typeface="+mn-lt"/>
              </a:defRPr>
            </a:lvl9pPr>
          </a:lstStyle>
          <a:p>
            <a:pPr marL="339725" marR="0" lvl="0" indent="-339725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PG&amp;E can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  <a:cs typeface="Calibri"/>
              </a:rPr>
              <a:t>identify high-potential zonal electrification candidates 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using a range of data related to the gas system, customer propensity, policy, and other factors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Calibri"/>
              <a:ea typeface="ヒラギノ角ゴ Pro W3"/>
            </a:endParaRPr>
          </a:p>
          <a:p>
            <a:pPr marL="633095" marR="0" lvl="1" indent="-120650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No single piece of data is sufficient to identify promising candidates</a:t>
            </a:r>
          </a:p>
          <a:p>
            <a:pPr marL="633095" marR="0" lvl="1" indent="-120650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In all cases, locations need to be validated by detailed engineering review</a:t>
            </a:r>
          </a:p>
          <a:p>
            <a:pPr marL="633095" marR="0" lvl="1" indent="-120650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Calibri"/>
              <a:ea typeface="ヒラギノ角ゴ Pro W3"/>
            </a:endParaRPr>
          </a:p>
          <a:p>
            <a:pPr marL="339725" marR="0" lvl="0" indent="-339725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Identifying high-potential zones is only the first step; other challenging barriers exist</a:t>
            </a:r>
          </a:p>
          <a:p>
            <a:pPr marL="633095" marR="0" lvl="1" indent="-120650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Customer consensus and/or PG&amp;E’s obligation-to-serve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Calibri"/>
              <a:ea typeface="ヒラギノ角ゴ Pro W3" pitchFamily="97" charset="-128"/>
            </a:endParaRPr>
          </a:p>
          <a:p>
            <a:pPr marL="633095" marR="0" lvl="1" indent="-120650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Cost of zonal electrification projects and availability of non-utility funding</a:t>
            </a:r>
          </a:p>
          <a:p>
            <a:pPr marL="633095" marR="0" lvl="1" indent="-120650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ヒラギノ角ゴ Pro W3"/>
              </a:rPr>
              <a:t>Non-uniformity of local decommissioning regulations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Calibri"/>
              <a:ea typeface="ヒラギノ角ゴ Pro W3" pitchFamily="97" charset="-128"/>
            </a:endParaRPr>
          </a:p>
        </p:txBody>
      </p:sp>
      <p:grpSp>
        <p:nvGrpSpPr>
          <p:cNvPr id="7" name="Group 6" descr="example of a small number of customers on a long line">
            <a:extLst>
              <a:ext uri="{FF2B5EF4-FFF2-40B4-BE49-F238E27FC236}">
                <a16:creationId xmlns:a16="http://schemas.microsoft.com/office/drawing/2014/main" id="{6ABA5CD2-9E34-462E-9B37-B9AE632ECF56}"/>
              </a:ext>
            </a:extLst>
          </p:cNvPr>
          <p:cNvGrpSpPr/>
          <p:nvPr/>
        </p:nvGrpSpPr>
        <p:grpSpPr>
          <a:xfrm>
            <a:off x="7831140" y="1237754"/>
            <a:ext cx="3453630" cy="3200778"/>
            <a:chOff x="6004406" y="1966931"/>
            <a:chExt cx="2825583" cy="282370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EB70B13-3A5A-4424-8285-2311A1ADC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18710" y="1966931"/>
              <a:ext cx="2530603" cy="219456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05C33B0-1C88-42A7-87C5-55DBBBABD2E2}"/>
                </a:ext>
              </a:extLst>
            </p:cNvPr>
            <p:cNvSpPr/>
            <p:nvPr/>
          </p:nvSpPr>
          <p:spPr>
            <a:xfrm>
              <a:off x="6004406" y="4144306"/>
              <a:ext cx="282558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Calibri"/>
                </a:rPr>
                <a:t>Long stretches of pipe serving a small number of customers are attractive candidates today</a:t>
              </a:r>
              <a:endParaRPr kumimoji="0" lang="en-US" sz="1200" b="0" i="1" u="none" strike="noStrike" kern="120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Group 9" descr="example of a large area customers">
            <a:extLst>
              <a:ext uri="{FF2B5EF4-FFF2-40B4-BE49-F238E27FC236}">
                <a16:creationId xmlns:a16="http://schemas.microsoft.com/office/drawing/2014/main" id="{9DF11C75-B6B9-4414-9D66-612D367EDB5F}"/>
              </a:ext>
            </a:extLst>
          </p:cNvPr>
          <p:cNvGrpSpPr/>
          <p:nvPr/>
        </p:nvGrpSpPr>
        <p:grpSpPr>
          <a:xfrm>
            <a:off x="8050683" y="4322159"/>
            <a:ext cx="3037964" cy="1819136"/>
            <a:chOff x="6163806" y="4817621"/>
            <a:chExt cx="2485506" cy="159299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6460F5F-73AE-4531-A9BF-C61D4785FF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63807" y="4817621"/>
              <a:ext cx="2485505" cy="1188720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3E30295-47E6-41DD-AABE-71267FE14790}"/>
                </a:ext>
              </a:extLst>
            </p:cNvPr>
            <p:cNvSpPr/>
            <p:nvPr/>
          </p:nvSpPr>
          <p:spPr>
            <a:xfrm>
              <a:off x="6163806" y="6006341"/>
              <a:ext cx="2485506" cy="4042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Calibri"/>
                </a:rPr>
                <a:t>Areas with large numbers of customers to electrify are more challenging</a:t>
              </a:r>
              <a:endParaRPr kumimoji="0" lang="en-US" sz="1200" b="0" i="1" u="none" strike="noStrike" kern="120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9264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itle 1">
            <a:extLst>
              <a:ext uri="{FF2B5EF4-FFF2-40B4-BE49-F238E27FC236}">
                <a16:creationId xmlns:a16="http://schemas.microsoft.com/office/drawing/2014/main" id="{BDD81C20-30F5-472E-B448-FFD0466BC14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 bwMode="auto">
          <a:xfrm>
            <a:off x="1128409" y="27309"/>
            <a:ext cx="10505872" cy="738664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lvl1pPr algn="r" defTabSz="912362" rtl="0" eaLnBrk="1" fontAlgn="base" hangingPunct="1">
              <a:spcBef>
                <a:spcPct val="0"/>
              </a:spcBef>
              <a:spcAft>
                <a:spcPct val="0"/>
              </a:spcAft>
              <a:tabLst>
                <a:tab pos="275003" algn="l"/>
              </a:tabLst>
              <a:defRPr sz="2800" b="1" baseline="0">
                <a:solidFill>
                  <a:schemeClr val="tx2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  <a:lvl2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2pPr>
            <a:lvl3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3pPr>
            <a:lvl4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4pPr>
            <a:lvl5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5pPr>
            <a:lvl6pPr marL="465881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6pPr>
            <a:lvl7pPr marL="931779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7pPr>
            <a:lvl8pPr marL="1397667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8pPr>
            <a:lvl9pPr marL="1863550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68427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252" algn="l"/>
              </a:tabLst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Calibri"/>
                <a:ea typeface="Arial Unicode MS" pitchFamily="34" charset="-128"/>
                <a:cs typeface="Arial Unicode MS" pitchFamily="34" charset="-128"/>
              </a:rPr>
              <a:t>Multiple sets of data are required to effectively identify opportunities for decommissioning / electrification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4719E950-9437-44B0-B53B-C1775EFD6ED6}"/>
              </a:ext>
            </a:extLst>
          </p:cNvPr>
          <p:cNvSpPr/>
          <p:nvPr/>
        </p:nvSpPr>
        <p:spPr>
          <a:xfrm>
            <a:off x="2008992" y="1518211"/>
            <a:ext cx="8120320" cy="698843"/>
          </a:xfrm>
          <a:prstGeom prst="roundRect">
            <a:avLst/>
          </a:prstGeom>
          <a:solidFill>
            <a:srgbClr val="0082AA"/>
          </a:solidFill>
          <a:ln w="9525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685800">
              <a:defRPr/>
            </a:pPr>
            <a:r>
              <a:rPr lang="en-US" b="1" kern="0" dirty="0">
                <a:solidFill>
                  <a:srgbClr val="FFFFFF"/>
                </a:solidFill>
                <a:latin typeface="Calibri"/>
                <a:ea typeface="ＭＳ Ｐゴシック"/>
              </a:rPr>
              <a:t>Key data considered in PG&amp;E’s internal gas asset analysis tool</a:t>
            </a:r>
          </a:p>
        </p:txBody>
      </p:sp>
      <p:grpSp>
        <p:nvGrpSpPr>
          <p:cNvPr id="18" name="Group 17" descr="customer information">
            <a:extLst>
              <a:ext uri="{FF2B5EF4-FFF2-40B4-BE49-F238E27FC236}">
                <a16:creationId xmlns:a16="http://schemas.microsoft.com/office/drawing/2014/main" id="{B4860E69-87DB-47F2-B5C4-ADEC1188574F}"/>
              </a:ext>
            </a:extLst>
          </p:cNvPr>
          <p:cNvGrpSpPr/>
          <p:nvPr/>
        </p:nvGrpSpPr>
        <p:grpSpPr>
          <a:xfrm>
            <a:off x="2011991" y="2463144"/>
            <a:ext cx="3965709" cy="840874"/>
            <a:chOff x="160648" y="1685673"/>
            <a:chExt cx="8205689" cy="143176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2B804106-8095-486C-B3C2-B5CE6746078F}"/>
                </a:ext>
              </a:extLst>
            </p:cNvPr>
            <p:cNvSpPr/>
            <p:nvPr/>
          </p:nvSpPr>
          <p:spPr>
            <a:xfrm>
              <a:off x="259562" y="1685673"/>
              <a:ext cx="8106775" cy="1431768"/>
            </a:xfrm>
            <a:prstGeom prst="roundRect">
              <a:avLst/>
            </a:prstGeom>
            <a:solidFill>
              <a:schemeClr val="bg2">
                <a:lumMod val="9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BFEF5025-28A1-4E53-9596-6B248BFBE142}"/>
                </a:ext>
              </a:extLst>
            </p:cNvPr>
            <p:cNvSpPr/>
            <p:nvPr/>
          </p:nvSpPr>
          <p:spPr>
            <a:xfrm>
              <a:off x="191224" y="1685673"/>
              <a:ext cx="2589188" cy="1431768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21" name="TextBox 23">
              <a:extLst>
                <a:ext uri="{FF2B5EF4-FFF2-40B4-BE49-F238E27FC236}">
                  <a16:creationId xmlns:a16="http://schemas.microsoft.com/office/drawing/2014/main" id="{70DCA835-C308-461A-B734-CF3D8F515572}"/>
                </a:ext>
              </a:extLst>
            </p:cNvPr>
            <p:cNvSpPr txBox="1"/>
            <p:nvPr/>
          </p:nvSpPr>
          <p:spPr>
            <a:xfrm>
              <a:off x="160648" y="1893939"/>
              <a:ext cx="2650336" cy="995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1600" b="1">
                  <a:solidFill>
                    <a:srgbClr val="FFA100">
                      <a:lumMod val="75000"/>
                    </a:srgbClr>
                  </a:solidFill>
                  <a:latin typeface="Calibri"/>
                  <a:ea typeface="ＭＳ Ｐゴシック"/>
                </a:rPr>
                <a:t>Customer Information</a:t>
              </a:r>
            </a:p>
          </p:txBody>
        </p:sp>
        <p:sp>
          <p:nvSpPr>
            <p:cNvPr id="22" name="TextBox 24">
              <a:extLst>
                <a:ext uri="{FF2B5EF4-FFF2-40B4-BE49-F238E27FC236}">
                  <a16:creationId xmlns:a16="http://schemas.microsoft.com/office/drawing/2014/main" id="{98CB95CD-4A1A-4CBC-BD62-E9A868255664}"/>
                </a:ext>
              </a:extLst>
            </p:cNvPr>
            <p:cNvSpPr txBox="1"/>
            <p:nvPr/>
          </p:nvSpPr>
          <p:spPr>
            <a:xfrm>
              <a:off x="2955287" y="1779770"/>
              <a:ext cx="5411048" cy="890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Customer type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Gas usage</a:t>
              </a:r>
            </a:p>
          </p:txBody>
        </p:sp>
      </p:grpSp>
      <p:grpSp>
        <p:nvGrpSpPr>
          <p:cNvPr id="23" name="Group 22" descr="gas system infrastructure">
            <a:extLst>
              <a:ext uri="{FF2B5EF4-FFF2-40B4-BE49-F238E27FC236}">
                <a16:creationId xmlns:a16="http://schemas.microsoft.com/office/drawing/2014/main" id="{DA0AC5F2-9573-4768-B238-081EEE19B00D}"/>
              </a:ext>
            </a:extLst>
          </p:cNvPr>
          <p:cNvGrpSpPr/>
          <p:nvPr/>
        </p:nvGrpSpPr>
        <p:grpSpPr>
          <a:xfrm>
            <a:off x="1944704" y="3404846"/>
            <a:ext cx="4301175" cy="1224814"/>
            <a:chOff x="24242" y="1685673"/>
            <a:chExt cx="8770427" cy="208550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710FECB-C145-44B2-8759-F06A704A38B5}"/>
                </a:ext>
              </a:extLst>
            </p:cNvPr>
            <p:cNvSpPr/>
            <p:nvPr/>
          </p:nvSpPr>
          <p:spPr>
            <a:xfrm>
              <a:off x="259564" y="1685673"/>
              <a:ext cx="7988909" cy="1431768"/>
            </a:xfrm>
            <a:prstGeom prst="roundRect">
              <a:avLst/>
            </a:prstGeom>
            <a:solidFill>
              <a:schemeClr val="bg2">
                <a:lumMod val="9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4095A0EC-192F-4922-ADB8-7D9A92614984}"/>
                </a:ext>
              </a:extLst>
            </p:cNvPr>
            <p:cNvSpPr/>
            <p:nvPr/>
          </p:nvSpPr>
          <p:spPr>
            <a:xfrm>
              <a:off x="191577" y="1685673"/>
              <a:ext cx="2589187" cy="1431767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26" name="TextBox 23">
              <a:extLst>
                <a:ext uri="{FF2B5EF4-FFF2-40B4-BE49-F238E27FC236}">
                  <a16:creationId xmlns:a16="http://schemas.microsoft.com/office/drawing/2014/main" id="{FE2AD001-F9E9-49F1-9121-9859A35C7188}"/>
                </a:ext>
              </a:extLst>
            </p:cNvPr>
            <p:cNvSpPr txBox="1"/>
            <p:nvPr/>
          </p:nvSpPr>
          <p:spPr>
            <a:xfrm>
              <a:off x="24242" y="1886779"/>
              <a:ext cx="2931047" cy="995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1600" b="1">
                  <a:solidFill>
                    <a:srgbClr val="FFA100">
                      <a:lumMod val="75000"/>
                    </a:srgbClr>
                  </a:solidFill>
                  <a:latin typeface="Calibri"/>
                  <a:ea typeface="ＭＳ Ｐゴシック"/>
                </a:rPr>
                <a:t>Gas System Infrastructure</a:t>
              </a:r>
            </a:p>
          </p:txBody>
        </p:sp>
        <p:sp>
          <p:nvSpPr>
            <p:cNvPr id="28" name="TextBox 24">
              <a:extLst>
                <a:ext uri="{FF2B5EF4-FFF2-40B4-BE49-F238E27FC236}">
                  <a16:creationId xmlns:a16="http://schemas.microsoft.com/office/drawing/2014/main" id="{187B2B80-FC51-4E0F-BED9-3DFE43A2575B}"/>
                </a:ext>
              </a:extLst>
            </p:cNvPr>
            <p:cNvSpPr txBox="1"/>
            <p:nvPr/>
          </p:nvSpPr>
          <p:spPr>
            <a:xfrm>
              <a:off x="2955289" y="1779770"/>
              <a:ext cx="5839380" cy="1991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Asset locations &amp; information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HIS data &amp; system utilization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Cost vs Revenue</a:t>
              </a:r>
            </a:p>
            <a:p>
              <a:pPr marL="285750" indent="-285750">
                <a:buFontTx/>
                <a:buChar char="-"/>
                <a:defRPr/>
              </a:pPr>
              <a:endParaRPr lang="en-US" sz="1400" b="1" dirty="0">
                <a:solidFill>
                  <a:srgbClr val="000000"/>
                </a:solidFill>
                <a:latin typeface="Calibri"/>
                <a:ea typeface="ＭＳ Ｐゴシック"/>
              </a:endParaRPr>
            </a:p>
            <a:p>
              <a:pPr>
                <a:defRPr/>
              </a:pPr>
              <a:endParaRPr lang="en-US" sz="1400" b="1" dirty="0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</p:grpSp>
      <p:grpSp>
        <p:nvGrpSpPr>
          <p:cNvPr id="39" name="Group 38" descr="gas system financials">
            <a:extLst>
              <a:ext uri="{FF2B5EF4-FFF2-40B4-BE49-F238E27FC236}">
                <a16:creationId xmlns:a16="http://schemas.microsoft.com/office/drawing/2014/main" id="{F5910508-AFB5-47BB-B334-DE57A0855FE2}"/>
              </a:ext>
            </a:extLst>
          </p:cNvPr>
          <p:cNvGrpSpPr/>
          <p:nvPr/>
        </p:nvGrpSpPr>
        <p:grpSpPr>
          <a:xfrm>
            <a:off x="1926928" y="4398490"/>
            <a:ext cx="4151297" cy="1009370"/>
            <a:chOff x="24242" y="1685673"/>
            <a:chExt cx="8464814" cy="1718668"/>
          </a:xfrm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1B969D06-5DE2-48AE-BA60-62667BBA8CD4}"/>
                </a:ext>
              </a:extLst>
            </p:cNvPr>
            <p:cNvSpPr/>
            <p:nvPr/>
          </p:nvSpPr>
          <p:spPr>
            <a:xfrm>
              <a:off x="259564" y="1685673"/>
              <a:ext cx="7988909" cy="1431768"/>
            </a:xfrm>
            <a:prstGeom prst="roundRect">
              <a:avLst/>
            </a:prstGeom>
            <a:solidFill>
              <a:schemeClr val="bg2">
                <a:lumMod val="9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EAB77834-0F4E-4A36-8CA2-D128D453D88E}"/>
                </a:ext>
              </a:extLst>
            </p:cNvPr>
            <p:cNvSpPr/>
            <p:nvPr/>
          </p:nvSpPr>
          <p:spPr>
            <a:xfrm>
              <a:off x="191577" y="1685673"/>
              <a:ext cx="2589187" cy="1431767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42" name="TextBox 23">
              <a:extLst>
                <a:ext uri="{FF2B5EF4-FFF2-40B4-BE49-F238E27FC236}">
                  <a16:creationId xmlns:a16="http://schemas.microsoft.com/office/drawing/2014/main" id="{58E4FE48-1CB5-4F15-8D1A-44B521DFA777}"/>
                </a:ext>
              </a:extLst>
            </p:cNvPr>
            <p:cNvSpPr txBox="1"/>
            <p:nvPr/>
          </p:nvSpPr>
          <p:spPr>
            <a:xfrm>
              <a:off x="24242" y="1886779"/>
              <a:ext cx="2931047" cy="995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1600" b="1">
                  <a:solidFill>
                    <a:srgbClr val="FFA100">
                      <a:lumMod val="75000"/>
                    </a:srgbClr>
                  </a:solidFill>
                  <a:latin typeface="Calibri"/>
                  <a:ea typeface="ＭＳ Ｐゴシック"/>
                </a:rPr>
                <a:t>Gas System Financials</a:t>
              </a:r>
            </a:p>
          </p:txBody>
        </p:sp>
        <p:sp>
          <p:nvSpPr>
            <p:cNvPr id="43" name="TextBox 24">
              <a:extLst>
                <a:ext uri="{FF2B5EF4-FFF2-40B4-BE49-F238E27FC236}">
                  <a16:creationId xmlns:a16="http://schemas.microsoft.com/office/drawing/2014/main" id="{975D921A-B706-4C34-9DB6-568DBC77CF4C}"/>
                </a:ext>
              </a:extLst>
            </p:cNvPr>
            <p:cNvSpPr txBox="1"/>
            <p:nvPr/>
          </p:nvSpPr>
          <p:spPr>
            <a:xfrm>
              <a:off x="2955289" y="1779770"/>
              <a:ext cx="5533767" cy="16245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Distribution projects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Transmission projects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O&amp;M</a:t>
              </a:r>
            </a:p>
            <a:p>
              <a:pPr>
                <a:defRPr/>
              </a:pPr>
              <a:endParaRPr lang="en-US" sz="1400" b="1" dirty="0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</p:grpSp>
      <p:grpSp>
        <p:nvGrpSpPr>
          <p:cNvPr id="44" name="Group 43" descr="demographic information">
            <a:extLst>
              <a:ext uri="{FF2B5EF4-FFF2-40B4-BE49-F238E27FC236}">
                <a16:creationId xmlns:a16="http://schemas.microsoft.com/office/drawing/2014/main" id="{27076E75-EDD8-4012-8870-3906590A2574}"/>
              </a:ext>
            </a:extLst>
          </p:cNvPr>
          <p:cNvGrpSpPr/>
          <p:nvPr/>
        </p:nvGrpSpPr>
        <p:grpSpPr>
          <a:xfrm>
            <a:off x="6096001" y="2462796"/>
            <a:ext cx="4309447" cy="840874"/>
            <a:chOff x="24242" y="1685673"/>
            <a:chExt cx="8787294" cy="1431768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5E330243-E6E0-4F9F-B0E4-A2F5F62185AD}"/>
                </a:ext>
              </a:extLst>
            </p:cNvPr>
            <p:cNvSpPr/>
            <p:nvPr/>
          </p:nvSpPr>
          <p:spPr>
            <a:xfrm>
              <a:off x="259564" y="1685673"/>
              <a:ext cx="7988909" cy="1431768"/>
            </a:xfrm>
            <a:prstGeom prst="roundRect">
              <a:avLst/>
            </a:prstGeom>
            <a:solidFill>
              <a:schemeClr val="bg2">
                <a:lumMod val="9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EE15159A-E597-4D7A-ADAE-6F2217EEE973}"/>
                </a:ext>
              </a:extLst>
            </p:cNvPr>
            <p:cNvSpPr/>
            <p:nvPr/>
          </p:nvSpPr>
          <p:spPr>
            <a:xfrm>
              <a:off x="191577" y="1685673"/>
              <a:ext cx="2589187" cy="1431767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47" name="TextBox 23">
              <a:extLst>
                <a:ext uri="{FF2B5EF4-FFF2-40B4-BE49-F238E27FC236}">
                  <a16:creationId xmlns:a16="http://schemas.microsoft.com/office/drawing/2014/main" id="{8025820C-BB01-4462-8F12-A0A0BB0A3E4E}"/>
                </a:ext>
              </a:extLst>
            </p:cNvPr>
            <p:cNvSpPr txBox="1"/>
            <p:nvPr/>
          </p:nvSpPr>
          <p:spPr>
            <a:xfrm>
              <a:off x="24242" y="1886779"/>
              <a:ext cx="2931047" cy="995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1600" b="1">
                  <a:solidFill>
                    <a:srgbClr val="FFA100">
                      <a:lumMod val="75000"/>
                    </a:srgbClr>
                  </a:solidFill>
                  <a:latin typeface="Calibri"/>
                  <a:ea typeface="ＭＳ Ｐゴシック"/>
                </a:rPr>
                <a:t>Demographic</a:t>
              </a:r>
            </a:p>
            <a:p>
              <a:pPr algn="ctr">
                <a:defRPr/>
              </a:pPr>
              <a:r>
                <a:rPr lang="en-US" sz="1600" b="1">
                  <a:solidFill>
                    <a:srgbClr val="FFA100">
                      <a:lumMod val="75000"/>
                    </a:srgbClr>
                  </a:solidFill>
                  <a:latin typeface="Calibri"/>
                  <a:ea typeface="ＭＳ Ｐゴシック"/>
                </a:rPr>
                <a:t>Information</a:t>
              </a:r>
            </a:p>
          </p:txBody>
        </p:sp>
        <p:sp>
          <p:nvSpPr>
            <p:cNvPr id="48" name="TextBox 24">
              <a:extLst>
                <a:ext uri="{FF2B5EF4-FFF2-40B4-BE49-F238E27FC236}">
                  <a16:creationId xmlns:a16="http://schemas.microsoft.com/office/drawing/2014/main" id="{F47BE842-07A3-4733-8EAA-06B5A465F03A}"/>
                </a:ext>
              </a:extLst>
            </p:cNvPr>
            <p:cNvSpPr txBox="1"/>
            <p:nvPr/>
          </p:nvSpPr>
          <p:spPr>
            <a:xfrm>
              <a:off x="2955289" y="1779770"/>
              <a:ext cx="5856247" cy="125773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Census data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Customer characteristics</a:t>
              </a:r>
            </a:p>
            <a:p>
              <a:pPr>
                <a:defRPr/>
              </a:pPr>
              <a:endParaRPr lang="en-US" sz="1400" b="1" dirty="0">
                <a:solidFill>
                  <a:srgbClr val="000000"/>
                </a:solidFill>
                <a:latin typeface="Calibri"/>
                <a:ea typeface="ＭＳ Ｐゴシック"/>
                <a:cs typeface="Calibri"/>
              </a:endParaRPr>
            </a:p>
          </p:txBody>
        </p:sp>
      </p:grpSp>
      <p:grpSp>
        <p:nvGrpSpPr>
          <p:cNvPr id="54" name="Group 53" descr="policy and risk">
            <a:extLst>
              <a:ext uri="{FF2B5EF4-FFF2-40B4-BE49-F238E27FC236}">
                <a16:creationId xmlns:a16="http://schemas.microsoft.com/office/drawing/2014/main" id="{E5F7C560-C9C9-4391-B989-CB0EF22D0E47}"/>
              </a:ext>
            </a:extLst>
          </p:cNvPr>
          <p:cNvGrpSpPr/>
          <p:nvPr/>
        </p:nvGrpSpPr>
        <p:grpSpPr>
          <a:xfrm>
            <a:off x="6178065" y="3410545"/>
            <a:ext cx="4069233" cy="840874"/>
            <a:chOff x="191577" y="1685673"/>
            <a:chExt cx="8297479" cy="1431768"/>
          </a:xfrm>
        </p:grpSpPr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72EC5923-ACD8-4E39-A468-42C0A768F7BF}"/>
                </a:ext>
              </a:extLst>
            </p:cNvPr>
            <p:cNvSpPr/>
            <p:nvPr/>
          </p:nvSpPr>
          <p:spPr>
            <a:xfrm>
              <a:off x="259564" y="1685673"/>
              <a:ext cx="7988909" cy="1431768"/>
            </a:xfrm>
            <a:prstGeom prst="roundRect">
              <a:avLst/>
            </a:prstGeom>
            <a:solidFill>
              <a:schemeClr val="bg2">
                <a:lumMod val="9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CBDD6F30-53CC-4168-A621-F1AFE999BE15}"/>
                </a:ext>
              </a:extLst>
            </p:cNvPr>
            <p:cNvSpPr/>
            <p:nvPr/>
          </p:nvSpPr>
          <p:spPr>
            <a:xfrm>
              <a:off x="191577" y="1685673"/>
              <a:ext cx="2589187" cy="1431767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57" name="TextBox 23">
              <a:extLst>
                <a:ext uri="{FF2B5EF4-FFF2-40B4-BE49-F238E27FC236}">
                  <a16:creationId xmlns:a16="http://schemas.microsoft.com/office/drawing/2014/main" id="{8A279A8F-99B6-4139-87C9-E749F07DBFB6}"/>
                </a:ext>
              </a:extLst>
            </p:cNvPr>
            <p:cNvSpPr txBox="1"/>
            <p:nvPr/>
          </p:nvSpPr>
          <p:spPr>
            <a:xfrm>
              <a:off x="289375" y="1889483"/>
              <a:ext cx="2455142" cy="995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1600" b="1">
                  <a:solidFill>
                    <a:srgbClr val="FFA100">
                      <a:lumMod val="75000"/>
                    </a:srgbClr>
                  </a:solidFill>
                  <a:latin typeface="Calibri"/>
                  <a:ea typeface="ＭＳ Ｐゴシック"/>
                </a:rPr>
                <a:t>Policy &amp; Risk</a:t>
              </a:r>
            </a:p>
          </p:txBody>
        </p:sp>
        <p:sp>
          <p:nvSpPr>
            <p:cNvPr id="58" name="TextBox 24">
              <a:extLst>
                <a:ext uri="{FF2B5EF4-FFF2-40B4-BE49-F238E27FC236}">
                  <a16:creationId xmlns:a16="http://schemas.microsoft.com/office/drawing/2014/main" id="{FC59FC29-A0A5-4674-AFEE-4CC07D59C768}"/>
                </a:ext>
              </a:extLst>
            </p:cNvPr>
            <p:cNvSpPr txBox="1"/>
            <p:nvPr/>
          </p:nvSpPr>
          <p:spPr>
            <a:xfrm>
              <a:off x="2955289" y="1779770"/>
              <a:ext cx="5533767" cy="1257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Environmental risk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Areas with reach codes</a:t>
              </a: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T&amp;D integrity mgmt. scores</a:t>
              </a:r>
            </a:p>
          </p:txBody>
        </p:sp>
      </p:grpSp>
      <p:grpSp>
        <p:nvGrpSpPr>
          <p:cNvPr id="59" name="Group 58" descr="electric system">
            <a:extLst>
              <a:ext uri="{FF2B5EF4-FFF2-40B4-BE49-F238E27FC236}">
                <a16:creationId xmlns:a16="http://schemas.microsoft.com/office/drawing/2014/main" id="{E7E34BB1-9572-4263-A3BA-D9AE2BE6DC2C}"/>
              </a:ext>
            </a:extLst>
          </p:cNvPr>
          <p:cNvGrpSpPr/>
          <p:nvPr/>
        </p:nvGrpSpPr>
        <p:grpSpPr>
          <a:xfrm>
            <a:off x="6078225" y="4404189"/>
            <a:ext cx="4151297" cy="840874"/>
            <a:chOff x="24242" y="1685673"/>
            <a:chExt cx="8464814" cy="1431768"/>
          </a:xfrm>
        </p:grpSpPr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47AC6F40-FC88-403D-B91D-A1AE37789D80}"/>
                </a:ext>
              </a:extLst>
            </p:cNvPr>
            <p:cNvSpPr/>
            <p:nvPr/>
          </p:nvSpPr>
          <p:spPr>
            <a:xfrm>
              <a:off x="259564" y="1685673"/>
              <a:ext cx="7988909" cy="1431768"/>
            </a:xfrm>
            <a:prstGeom prst="roundRect">
              <a:avLst/>
            </a:prstGeom>
            <a:solidFill>
              <a:schemeClr val="bg2">
                <a:lumMod val="9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A25A36A2-5483-4B0D-B05A-A299860FFB2A}"/>
                </a:ext>
              </a:extLst>
            </p:cNvPr>
            <p:cNvSpPr/>
            <p:nvPr/>
          </p:nvSpPr>
          <p:spPr>
            <a:xfrm>
              <a:off x="191577" y="1685673"/>
              <a:ext cx="2589187" cy="1431767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err="1">
                <a:solidFill>
                  <a:srgbClr val="000000"/>
                </a:solidFill>
                <a:latin typeface="Calibri"/>
                <a:ea typeface="ＭＳ Ｐゴシック"/>
              </a:endParaRPr>
            </a:p>
          </p:txBody>
        </p:sp>
        <p:sp>
          <p:nvSpPr>
            <p:cNvPr id="62" name="TextBox 23">
              <a:extLst>
                <a:ext uri="{FF2B5EF4-FFF2-40B4-BE49-F238E27FC236}">
                  <a16:creationId xmlns:a16="http://schemas.microsoft.com/office/drawing/2014/main" id="{50D413DD-F502-4321-8C1F-B448BA0E398E}"/>
                </a:ext>
              </a:extLst>
            </p:cNvPr>
            <p:cNvSpPr txBox="1"/>
            <p:nvPr/>
          </p:nvSpPr>
          <p:spPr>
            <a:xfrm>
              <a:off x="24242" y="1886779"/>
              <a:ext cx="2931047" cy="995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1600" b="1" dirty="0">
                  <a:solidFill>
                    <a:srgbClr val="FFA100">
                      <a:lumMod val="75000"/>
                    </a:srgbClr>
                  </a:solidFill>
                  <a:latin typeface="Calibri"/>
                  <a:ea typeface="ＭＳ Ｐゴシック"/>
                </a:rPr>
                <a:t>Electric System</a:t>
              </a:r>
            </a:p>
          </p:txBody>
        </p:sp>
        <p:sp>
          <p:nvSpPr>
            <p:cNvPr id="63" name="TextBox 24">
              <a:extLst>
                <a:ext uri="{FF2B5EF4-FFF2-40B4-BE49-F238E27FC236}">
                  <a16:creationId xmlns:a16="http://schemas.microsoft.com/office/drawing/2014/main" id="{344AC551-58D8-4888-A99B-F8633B31C794}"/>
                </a:ext>
              </a:extLst>
            </p:cNvPr>
            <p:cNvSpPr txBox="1"/>
            <p:nvPr/>
          </p:nvSpPr>
          <p:spPr>
            <a:xfrm>
              <a:off x="2955289" y="1779770"/>
              <a:ext cx="5533767" cy="890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>
                <a:buFontTx/>
                <a:buChar char="-"/>
                <a:defRPr/>
              </a:pPr>
              <a:endParaRPr lang="en-US" sz="1400" b="1" dirty="0">
                <a:solidFill>
                  <a:srgbClr val="000000"/>
                </a:solidFill>
                <a:latin typeface="Calibri"/>
                <a:ea typeface="ＭＳ Ｐゴシック"/>
              </a:endParaRPr>
            </a:p>
            <a:p>
              <a:pPr marL="285750" indent="-285750">
                <a:buFontTx/>
                <a:buChar char="-"/>
                <a:defRPr/>
              </a:pPr>
              <a:r>
                <a:rPr lang="en-US" sz="1400" b="1" dirty="0">
                  <a:solidFill>
                    <a:srgbClr val="000000"/>
                  </a:solidFill>
                  <a:latin typeface="Calibri"/>
                  <a:ea typeface="ＭＳ Ｐゴシック"/>
                </a:rPr>
                <a:t>Electric system capacity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9023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itle 1">
            <a:extLst>
              <a:ext uri="{FF2B5EF4-FFF2-40B4-BE49-F238E27FC236}">
                <a16:creationId xmlns:a16="http://schemas.microsoft.com/office/drawing/2014/main" id="{BDD81C20-30F5-472E-B448-FFD0466BC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 bwMode="auto">
          <a:xfrm>
            <a:off x="1206230" y="17680"/>
            <a:ext cx="959429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r" defTabSz="912362" rtl="0" eaLnBrk="1" fontAlgn="base" hangingPunct="1">
              <a:spcBef>
                <a:spcPct val="0"/>
              </a:spcBef>
              <a:spcAft>
                <a:spcPct val="0"/>
              </a:spcAft>
              <a:tabLst>
                <a:tab pos="275003" algn="l"/>
              </a:tabLst>
              <a:defRPr sz="2800" b="1" baseline="0">
                <a:solidFill>
                  <a:schemeClr val="tx2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  <a:lvl2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2pPr>
            <a:lvl3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3pPr>
            <a:lvl4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4pPr>
            <a:lvl5pPr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5pPr>
            <a:lvl6pPr marL="465881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6pPr>
            <a:lvl7pPr marL="931779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7pPr>
            <a:lvl8pPr marL="1397667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8pPr>
            <a:lvl9pPr marL="1863550" algn="l" defTabSz="912362" rtl="0" eaLnBrk="1" fontAlgn="base" hangingPunct="1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defTabSz="684272">
              <a:tabLst>
                <a:tab pos="206252" algn="l"/>
              </a:tabLst>
              <a:defRPr/>
            </a:pPr>
            <a:r>
              <a:rPr lang="en-US" sz="2400" kern="0" dirty="0">
                <a:solidFill>
                  <a:srgbClr val="0082AA"/>
                </a:solidFill>
                <a:latin typeface="Calibri"/>
              </a:rPr>
              <a:t>PG&amp;E currently uses data visualization to support identification of high-potential zonal electrification areas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26C214-270B-4E11-B713-BD30E2FE9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683"/>
          <a:stretch/>
        </p:blipFill>
        <p:spPr>
          <a:xfrm>
            <a:off x="1524001" y="3854767"/>
            <a:ext cx="4540309" cy="2461087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5D43C46B-6061-4ACF-8177-72514D3377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24001" y="6364981"/>
            <a:ext cx="1639319" cy="192731"/>
          </a:xfrm>
          <a:prstGeom prst="round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1" u="sng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ＭＳ Ｐゴシック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/>
                <a:cs typeface="+mn-cs"/>
              </a:rPr>
              <a:t>Customer type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/>
              <a:cs typeface="+mn-cs"/>
            </a:endParaRPr>
          </a:p>
        </p:txBody>
      </p:sp>
      <p:grpSp>
        <p:nvGrpSpPr>
          <p:cNvPr id="16" name="Group 15" descr="Each image shows high-potential zonal electrification areas.">
            <a:extLst>
              <a:ext uri="{FF2B5EF4-FFF2-40B4-BE49-F238E27FC236}">
                <a16:creationId xmlns:a16="http://schemas.microsoft.com/office/drawing/2014/main" id="{091144B4-4B83-4F7D-8F4E-152014AFDE95}"/>
              </a:ext>
            </a:extLst>
          </p:cNvPr>
          <p:cNvGrpSpPr/>
          <p:nvPr/>
        </p:nvGrpSpPr>
        <p:grpSpPr>
          <a:xfrm>
            <a:off x="1524000" y="931060"/>
            <a:ext cx="9144000" cy="5683201"/>
            <a:chOff x="1524000" y="931060"/>
            <a:chExt cx="9144000" cy="5683201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D8E45249-6329-4CA9-996C-197FE0B7333B}"/>
                </a:ext>
              </a:extLst>
            </p:cNvPr>
            <p:cNvGrpSpPr/>
            <p:nvPr/>
          </p:nvGrpSpPr>
          <p:grpSpPr>
            <a:xfrm>
              <a:off x="1524000" y="931060"/>
              <a:ext cx="4540309" cy="2720182"/>
              <a:chOff x="1524000" y="931060"/>
              <a:chExt cx="4540309" cy="2720182"/>
            </a:xfrm>
          </p:grpSpPr>
          <p:pic>
            <p:nvPicPr>
              <p:cNvPr id="3" name="Picture 2" descr="example map of a hydraulically independent system">
                <a:extLst>
                  <a:ext uri="{FF2B5EF4-FFF2-40B4-BE49-F238E27FC236}">
                    <a16:creationId xmlns:a16="http://schemas.microsoft.com/office/drawing/2014/main" id="{110E4924-EBB8-4D80-B164-DEDDEAE19C3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r="13360" b="687"/>
              <a:stretch/>
            </p:blipFill>
            <p:spPr>
              <a:xfrm>
                <a:off x="1524000" y="931060"/>
                <a:ext cx="4540309" cy="2461087"/>
              </a:xfrm>
              <a:prstGeom prst="rect">
                <a:avLst/>
              </a:prstGeom>
            </p:spPr>
          </p:pic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836C2902-82BF-4620-B471-6102AF9C4C88}"/>
                  </a:ext>
                </a:extLst>
              </p:cNvPr>
              <p:cNvSpPr/>
              <p:nvPr/>
            </p:nvSpPr>
            <p:spPr>
              <a:xfrm>
                <a:off x="1524000" y="3374243"/>
                <a:ext cx="2578213" cy="276999"/>
              </a:xfrm>
              <a:prstGeom prst="roundRect">
                <a:avLst/>
              </a:prstGeom>
              <a:noFill/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i="1" u="sng" dirty="0">
                  <a:solidFill>
                    <a:sysClr val="windowText" lastClr="000000"/>
                  </a:solidFill>
                  <a:latin typeface="Calibri" panose="020F0502020204030204" pitchFamily="34" charset="0"/>
                  <a:ea typeface="ＭＳ Ｐゴシック"/>
                </a:endParaRPr>
              </a:p>
              <a:p>
                <a:r>
                  <a:rPr lang="en-US" sz="1100" b="1" dirty="0">
                    <a:solidFill>
                      <a:srgbClr val="FFFFFF">
                        <a:lumMod val="50000"/>
                      </a:srgbClr>
                    </a:solidFill>
                    <a:latin typeface="Calibri" panose="020F0502020204030204" pitchFamily="34" charset="0"/>
                    <a:ea typeface="ＭＳ Ｐゴシック"/>
                  </a:rPr>
                  <a:t>Hydraulically independent systems </a:t>
                </a:r>
              </a:p>
              <a:p>
                <a:pPr algn="ctr"/>
                <a:endParaRPr lang="en-US" dirty="0">
                  <a:solidFill>
                    <a:sysClr val="windowText" lastClr="000000"/>
                  </a:solidFill>
                  <a:latin typeface="Calibri"/>
                  <a:ea typeface="ＭＳ Ｐゴシック"/>
                </a:endParaRP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CDEEA5A8-AC98-47EA-8A9E-226676AFB0B1}"/>
                </a:ext>
              </a:extLst>
            </p:cNvPr>
            <p:cNvGrpSpPr/>
            <p:nvPr/>
          </p:nvGrpSpPr>
          <p:grpSpPr>
            <a:xfrm>
              <a:off x="6096001" y="978622"/>
              <a:ext cx="4571999" cy="2666237"/>
              <a:chOff x="6096001" y="978622"/>
              <a:chExt cx="4571999" cy="2666237"/>
            </a:xfrm>
          </p:grpSpPr>
          <p:pic>
            <p:nvPicPr>
              <p:cNvPr id="4" name="Picture 3" descr="example map of upcoming capital projects">
                <a:extLst>
                  <a:ext uri="{FF2B5EF4-FFF2-40B4-BE49-F238E27FC236}">
                    <a16:creationId xmlns:a16="http://schemas.microsoft.com/office/drawing/2014/main" id="{8E5516C1-A00B-4C34-8C40-77365425E2D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r="1999"/>
              <a:stretch/>
            </p:blipFill>
            <p:spPr>
              <a:xfrm>
                <a:off x="6127691" y="978622"/>
                <a:ext cx="4540309" cy="2461085"/>
              </a:xfrm>
              <a:prstGeom prst="rect">
                <a:avLst/>
              </a:prstGeom>
            </p:spPr>
          </p:pic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A13A7E57-D068-4B16-A576-8B578F9E9BDD}"/>
                  </a:ext>
                </a:extLst>
              </p:cNvPr>
              <p:cNvSpPr/>
              <p:nvPr/>
            </p:nvSpPr>
            <p:spPr>
              <a:xfrm>
                <a:off x="6096001" y="3488868"/>
                <a:ext cx="2209503" cy="155991"/>
              </a:xfrm>
              <a:prstGeom prst="roundRect">
                <a:avLst/>
              </a:prstGeom>
              <a:noFill/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i="1" u="sng">
                  <a:solidFill>
                    <a:sysClr val="windowText" lastClr="000000"/>
                  </a:solidFill>
                  <a:latin typeface="Calibri" panose="020F0502020204030204" pitchFamily="34" charset="0"/>
                  <a:ea typeface="ＭＳ Ｐゴシック"/>
                </a:endParaRPr>
              </a:p>
              <a:p>
                <a:r>
                  <a:rPr lang="en-US" sz="1100" b="1">
                    <a:solidFill>
                      <a:srgbClr val="FFFFFF">
                        <a:lumMod val="50000"/>
                      </a:srgbClr>
                    </a:solidFill>
                    <a:latin typeface="Calibri" panose="020F0502020204030204" pitchFamily="34" charset="0"/>
                    <a:ea typeface="ＭＳ Ｐゴシック"/>
                  </a:rPr>
                  <a:t>Upcoming capital projects</a:t>
                </a:r>
              </a:p>
              <a:p>
                <a:pPr algn="ctr"/>
                <a:endParaRPr lang="en-US" err="1">
                  <a:solidFill>
                    <a:sysClr val="windowText" lastClr="000000"/>
                  </a:solidFill>
                  <a:latin typeface="Calibri"/>
                  <a:ea typeface="ＭＳ Ｐゴシック"/>
                </a:endParaRP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7EFFC85-7257-4588-95BF-BC2712087A16}"/>
                </a:ext>
              </a:extLst>
            </p:cNvPr>
            <p:cNvGrpSpPr/>
            <p:nvPr/>
          </p:nvGrpSpPr>
          <p:grpSpPr>
            <a:xfrm>
              <a:off x="6127691" y="3856249"/>
              <a:ext cx="4540309" cy="2758012"/>
              <a:chOff x="6127691" y="3856249"/>
              <a:chExt cx="4540309" cy="2758012"/>
            </a:xfrm>
          </p:grpSpPr>
          <p:pic>
            <p:nvPicPr>
              <p:cNvPr id="7" name="Picture 6" descr="example  map of pipes by install date">
                <a:extLst>
                  <a:ext uri="{FF2B5EF4-FFF2-40B4-BE49-F238E27FC236}">
                    <a16:creationId xmlns:a16="http://schemas.microsoft.com/office/drawing/2014/main" id="{4795C230-5E28-49C0-9582-FCC07D37BEE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12944" t="-60" r="3099" b="60"/>
              <a:stretch/>
            </p:blipFill>
            <p:spPr>
              <a:xfrm>
                <a:off x="6127691" y="3856249"/>
                <a:ext cx="4540309" cy="2458140"/>
              </a:xfrm>
              <a:prstGeom prst="rect">
                <a:avLst/>
              </a:prstGeom>
            </p:spPr>
          </p:pic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F17B572A-8C4F-4941-A18A-1BC48A3C6D97}"/>
                  </a:ext>
                </a:extLst>
              </p:cNvPr>
              <p:cNvSpPr/>
              <p:nvPr/>
            </p:nvSpPr>
            <p:spPr>
              <a:xfrm>
                <a:off x="6128252" y="6315853"/>
                <a:ext cx="3620932" cy="298408"/>
              </a:xfrm>
              <a:prstGeom prst="roundRect">
                <a:avLst/>
              </a:prstGeom>
              <a:noFill/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i="1" u="sng">
                  <a:solidFill>
                    <a:sysClr val="windowText" lastClr="000000"/>
                  </a:solidFill>
                  <a:latin typeface="Calibri" panose="020F0502020204030204" pitchFamily="34" charset="0"/>
                  <a:ea typeface="ＭＳ Ｐゴシック"/>
                </a:endParaRPr>
              </a:p>
              <a:p>
                <a:r>
                  <a:rPr lang="en-US" sz="1100" b="1">
                    <a:solidFill>
                      <a:srgbClr val="FFFFFF">
                        <a:lumMod val="50000"/>
                      </a:srgbClr>
                    </a:solidFill>
                    <a:latin typeface="Calibri" panose="020F0502020204030204" pitchFamily="34" charset="0"/>
                    <a:ea typeface="ＭＳ Ｐゴシック"/>
                  </a:rPr>
                  <a:t>Pipe by install date</a:t>
                </a:r>
              </a:p>
              <a:p>
                <a:pPr algn="ctr"/>
                <a:endParaRPr lang="en-US" err="1">
                  <a:solidFill>
                    <a:sysClr val="windowText" lastClr="000000"/>
                  </a:solidFill>
                  <a:latin typeface="Calibri"/>
                  <a:ea typeface="ＭＳ Ｐゴシック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59053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>
            <a:extLst>
              <a:ext uri="{FF2B5EF4-FFF2-40B4-BE49-F238E27FC236}">
                <a16:creationId xmlns:a16="http://schemas.microsoft.com/office/drawing/2014/main" id="{0D3EA488-8727-452C-A4D8-372903DCD492}"/>
              </a:ext>
            </a:extLst>
          </p:cNvPr>
          <p:cNvSpPr txBox="1">
            <a:spLocks noGrp="1" noChangeArrowheads="1"/>
          </p:cNvSpPr>
          <p:nvPr>
            <p:ph type="title" idx="4294967295"/>
          </p:nvPr>
        </p:nvSpPr>
        <p:spPr bwMode="auto">
          <a:xfrm>
            <a:off x="1863213" y="2792128"/>
            <a:ext cx="8465574" cy="1273743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MS PGothic"/>
                <a:cs typeface="Arial" panose="020B060402020202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8405943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heme/theme1.xml><?xml version="1.0" encoding="utf-8"?>
<a:theme xmlns:a="http://schemas.openxmlformats.org/drawingml/2006/main" name="28_Theme2">
  <a:themeElements>
    <a:clrScheme name="Current">
      <a:dk1>
        <a:srgbClr val="000000"/>
      </a:dk1>
      <a:lt1>
        <a:srgbClr val="FFFFFF"/>
      </a:lt1>
      <a:dk2>
        <a:srgbClr val="0082AA"/>
      </a:dk2>
      <a:lt2>
        <a:srgbClr val="FFFFFF"/>
      </a:lt2>
      <a:accent1>
        <a:srgbClr val="99DCE7"/>
      </a:accent1>
      <a:accent2>
        <a:srgbClr val="47C0D3"/>
      </a:accent2>
      <a:accent3>
        <a:srgbClr val="00A7C2"/>
      </a:accent3>
      <a:accent4>
        <a:srgbClr val="0082AA"/>
      </a:accent4>
      <a:accent5>
        <a:srgbClr val="FFA100"/>
      </a:accent5>
      <a:accent6>
        <a:srgbClr val="808080"/>
      </a:accent6>
      <a:hlink>
        <a:srgbClr val="00A7C2"/>
      </a:hlink>
      <a:folHlink>
        <a:srgbClr val="0082AA"/>
      </a:folHlink>
    </a:clrScheme>
    <a:fontScheme name="Custom 10">
      <a:majorFont>
        <a:latin typeface="Calibri"/>
        <a:ea typeface="ＭＳ Ｐゴシック"/>
        <a:cs typeface=""/>
      </a:majorFont>
      <a:minorFont>
        <a:latin typeface="Calibri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0082AA"/>
        </a:dk2>
        <a:lt2>
          <a:srgbClr val="FFFFFF"/>
        </a:lt2>
        <a:accent1>
          <a:srgbClr val="99DCE7"/>
        </a:accent1>
        <a:accent2>
          <a:srgbClr val="47C0D3"/>
        </a:accent2>
        <a:accent3>
          <a:srgbClr val="00A7C2"/>
        </a:accent3>
        <a:accent4>
          <a:srgbClr val="0082AA"/>
        </a:accent4>
        <a:accent5>
          <a:srgbClr val="FFA100"/>
        </a:accent5>
        <a:accent6>
          <a:srgbClr val="808080"/>
        </a:accent6>
        <a:hlink>
          <a:srgbClr val="00A7C2"/>
        </a:hlink>
        <a:folHlink>
          <a:srgbClr val="0082A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G&amp;E_CF_PGE127.potx" id="{66E45C4D-E6E3-4155-AE96-84DEBFF1A11D}" vid="{2CEF58DF-58E3-470E-9924-A79088CCA949}"/>
    </a:ext>
  </a:extLst>
</a:theme>
</file>

<file path=ppt/theme/theme2.xml><?xml version="1.0" encoding="utf-8"?>
<a:theme xmlns:a="http://schemas.openxmlformats.org/drawingml/2006/main" name="29_Theme2">
  <a:themeElements>
    <a:clrScheme name="Current">
      <a:dk1>
        <a:srgbClr val="000000"/>
      </a:dk1>
      <a:lt1>
        <a:srgbClr val="FFFFFF"/>
      </a:lt1>
      <a:dk2>
        <a:srgbClr val="0082AA"/>
      </a:dk2>
      <a:lt2>
        <a:srgbClr val="FFFFFF"/>
      </a:lt2>
      <a:accent1>
        <a:srgbClr val="99DCE7"/>
      </a:accent1>
      <a:accent2>
        <a:srgbClr val="47C0D3"/>
      </a:accent2>
      <a:accent3>
        <a:srgbClr val="00A7C2"/>
      </a:accent3>
      <a:accent4>
        <a:srgbClr val="0082AA"/>
      </a:accent4>
      <a:accent5>
        <a:srgbClr val="FFA100"/>
      </a:accent5>
      <a:accent6>
        <a:srgbClr val="808080"/>
      </a:accent6>
      <a:hlink>
        <a:srgbClr val="00A7C2"/>
      </a:hlink>
      <a:folHlink>
        <a:srgbClr val="0082AA"/>
      </a:folHlink>
    </a:clrScheme>
    <a:fontScheme name="Custom 10">
      <a:majorFont>
        <a:latin typeface="Calibri"/>
        <a:ea typeface="ＭＳ Ｐゴシック"/>
        <a:cs typeface=""/>
      </a:majorFont>
      <a:minorFont>
        <a:latin typeface="Calibri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0082AA"/>
        </a:dk2>
        <a:lt2>
          <a:srgbClr val="FFFFFF"/>
        </a:lt2>
        <a:accent1>
          <a:srgbClr val="99DCE7"/>
        </a:accent1>
        <a:accent2>
          <a:srgbClr val="47C0D3"/>
        </a:accent2>
        <a:accent3>
          <a:srgbClr val="00A7C2"/>
        </a:accent3>
        <a:accent4>
          <a:srgbClr val="0082AA"/>
        </a:accent4>
        <a:accent5>
          <a:srgbClr val="FFA100"/>
        </a:accent5>
        <a:accent6>
          <a:srgbClr val="808080"/>
        </a:accent6>
        <a:hlink>
          <a:srgbClr val="00A7C2"/>
        </a:hlink>
        <a:folHlink>
          <a:srgbClr val="0082A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G&amp;E_CF_PGE127.potx" id="{66E45C4D-E6E3-4155-AE96-84DEBFF1A11D}" vid="{2CEF58DF-58E3-470E-9924-A79088CCA949}"/>
    </a:ext>
  </a:extLst>
</a:theme>
</file>

<file path=ppt/theme/theme3.xml><?xml version="1.0" encoding="utf-8"?>
<a:theme xmlns:a="http://schemas.openxmlformats.org/drawingml/2006/main" name="1_SAR_Master">
  <a:themeElements>
    <a:clrScheme name="PGE_PPT_BasicTempArial_042709 4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82AA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C1D2"/>
      </a:accent5>
      <a:accent6>
        <a:srgbClr val="65947C"/>
      </a:accent6>
      <a:hlink>
        <a:srgbClr val="A3A86B"/>
      </a:hlink>
      <a:folHlink>
        <a:srgbClr val="CAB5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A5D9"/>
        </a:dk1>
        <a:lt1>
          <a:srgbClr val="FFFFFF"/>
        </a:lt1>
        <a:dk2>
          <a:srgbClr val="00A5D9"/>
        </a:dk2>
        <a:lt2>
          <a:srgbClr val="808080"/>
        </a:lt2>
        <a:accent1>
          <a:srgbClr val="00A5D9"/>
        </a:accent1>
        <a:accent2>
          <a:srgbClr val="FCB131"/>
        </a:accent2>
        <a:accent3>
          <a:srgbClr val="FFFFFF"/>
        </a:accent3>
        <a:accent4>
          <a:srgbClr val="008CB9"/>
        </a:accent4>
        <a:accent5>
          <a:srgbClr val="AACFE9"/>
        </a:accent5>
        <a:accent6>
          <a:srgbClr val="E4A02B"/>
        </a:accent6>
        <a:hlink>
          <a:srgbClr val="000000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000000"/>
        </a:hlink>
        <a:folHlink>
          <a:srgbClr val="00CA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FFC766"/>
        </a:hlink>
        <a:folHlink>
          <a:srgbClr val="45C8F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2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3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4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25" ma:contentTypeDescription="Create a new document." ma:contentTypeScope="" ma:versionID="a1aca688045cb7a31f13b78eca59c1a0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692b107a704c8f299b1fa33d6414d661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Technology_x0020_Area" minOccurs="0"/>
                <xsd:element ref="ns2:MediaServiceDateTaken" minOccurs="0"/>
                <xsd:element ref="ns2:Recipient" minOccurs="0"/>
                <xsd:element ref="ns2:CAM" minOccurs="0"/>
                <xsd:element ref="ns2:KeyWords" minOccurs="0"/>
                <xsd:element ref="ns2:Title2" minOccurs="0"/>
                <xsd:element ref="ns2:MediaLengthInSeconds" minOccurs="0"/>
                <xsd:element ref="ns2:Funding" minOccurs="0"/>
                <xsd:element ref="ns2:Agreement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Technology_x0020_Area" ma:index="16" nillable="true" ma:displayName="Technology Area" ma:default="Damage Prevention" ma:internalName="Technology_x0020_Area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Damage Prevention"/>
                    <xsd:enumeration value="Hazard Mitigation"/>
                    <xsd:enumeration value="Risk Assessment"/>
                    <xsd:enumeration value="Modeling"/>
                    <xsd:enumeration value="Sensor&amp;Monitoring"/>
                  </xsd:restriction>
                </xsd:simpleType>
              </xsd:element>
            </xsd:sequence>
          </xsd:extension>
        </xsd:complexContent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Recipient" ma:index="18" nillable="true" ma:displayName="Recipient" ma:format="Dropdown" ma:internalName="Recipient">
      <xsd:simpleType>
        <xsd:restriction base="dms:Text">
          <xsd:maxLength value="255"/>
        </xsd:restriction>
      </xsd:simpleType>
    </xsd:element>
    <xsd:element name="CAM" ma:index="19" nillable="true" ma:displayName="CAM" ma:format="Dropdown" ma:list="UserInfo" ma:SharePointGroup="0" ma:internalName="CAM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KeyWords" ma:index="20" nillable="true" ma:displayName="Key Words" ma:format="Dropdown" ma:internalName="KeyWords">
      <xsd:simpleType>
        <xsd:restriction base="dms:Text">
          <xsd:maxLength value="255"/>
        </xsd:restriction>
      </xsd:simpleType>
    </xsd:element>
    <xsd:element name="Title2" ma:index="21" nillable="true" ma:displayName="Agreement Title" ma:format="Dropdown" ma:internalName="Title2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Funding" ma:index="23" nillable="true" ma:displayName="Funding" ma:default="NG" ma:format="Dropdown" ma:internalName="Funding">
      <xsd:simpleType>
        <xsd:restriction base="dms:Text">
          <xsd:maxLength value="255"/>
        </xsd:restriction>
      </xsd:simpleType>
    </xsd:element>
    <xsd:element name="AgreementStatus" ma:index="24" nillable="true" ma:displayName="Agreement Status" ma:default="Active" ma:format="Dropdown" ma:internalName="AgreementStatu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eyWords xmlns="785685f2-c2e1-4352-89aa-3faca8eaba52" xsi:nil="true"/>
    <Funding xmlns="785685f2-c2e1-4352-89aa-3faca8eaba52">NG</Funding>
    <Technology_x0020_Area xmlns="785685f2-c2e1-4352-89aa-3faca8eaba52">
      <Value>Damage Prevention</Value>
    </Technology_x0020_Area>
    <Title2 xmlns="785685f2-c2e1-4352-89aa-3faca8eaba52" xsi:nil="true"/>
    <CAM xmlns="785685f2-c2e1-4352-89aa-3faca8eaba52">
      <UserInfo>
        <DisplayName/>
        <AccountId xsi:nil="true"/>
        <AccountType/>
      </UserInfo>
    </CAM>
    <Recipient xmlns="785685f2-c2e1-4352-89aa-3faca8eaba52" xsi:nil="true"/>
    <AgreementStatus xmlns="785685f2-c2e1-4352-89aa-3faca8eaba52">Active</AgreementStatus>
    <SharedWithUsers xmlns="5067c814-4b34-462c-a21d-c185ff6548d2">
      <UserInfo>
        <DisplayName>Dani, Nicole@Energy</DisplayName>
        <AccountId>28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E94D24E-27E5-4FBE-93A8-7DB9DFEF6EB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FC4A8B-E16B-4AEE-9638-A42F8B8FF9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55048A8-17B5-40F4-B86C-5A6DBBC61E92}">
  <ds:schemaRefs>
    <ds:schemaRef ds:uri="http://www.w3.org/XML/1998/namespace"/>
    <ds:schemaRef ds:uri="http://schemas.microsoft.com/office/2006/documentManagement/types"/>
    <ds:schemaRef ds:uri="785685f2-c2e1-4352-89aa-3faca8eaba52"/>
    <ds:schemaRef ds:uri="http://purl.org/dc/terms/"/>
    <ds:schemaRef ds:uri="5067c814-4b34-462c-a21d-c185ff6548d2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1968</TotalTime>
  <Words>439</Words>
  <Application>Microsoft Office PowerPoint</Application>
  <PresentationFormat>Widescreen</PresentationFormat>
  <Paragraphs>73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Franklin Gothic Medium</vt:lpstr>
      <vt:lpstr>Wingdings</vt:lpstr>
      <vt:lpstr>28_Theme2</vt:lpstr>
      <vt:lpstr>29_Theme2</vt:lpstr>
      <vt:lpstr>1_SAR_Master</vt:lpstr>
      <vt:lpstr>Strategic Pathways and Analytics for Tactical Decommissioning of Portions of Natural Gas Infrastructure in Northern California</vt:lpstr>
      <vt:lpstr>Key takeaways</vt:lpstr>
      <vt:lpstr>PG&amp;E considers all options for gas projects during project scoping</vt:lpstr>
      <vt:lpstr>Zonal electrification has the potential to eliminate the need for gas infrastructure and reduce gas system operating costs</vt:lpstr>
      <vt:lpstr>Multiple sets of data are required to effectively identify opportunities for decommissioning / electrification</vt:lpstr>
      <vt:lpstr> Customer type 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Rizvi, Zohair</dc:creator>
  <cp:lastModifiedBy>Dani, Nicole@Energy</cp:lastModifiedBy>
  <cp:revision>55</cp:revision>
  <dcterms:created xsi:type="dcterms:W3CDTF">2021-11-04T19:40:07Z</dcterms:created>
  <dcterms:modified xsi:type="dcterms:W3CDTF">2021-11-16T07:19:59Z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