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256" r:id="rId2"/>
    <p:sldId id="258" r:id="rId3"/>
    <p:sldId id="260" r:id="rId4"/>
    <p:sldId id="261" r:id="rId5"/>
    <p:sldId id="266" r:id="rId6"/>
    <p:sldId id="265" r:id="rId7"/>
    <p:sldId id="267" r:id="rId8"/>
    <p:sldId id="268" r:id="rId9"/>
    <p:sldId id="262" r:id="rId10"/>
    <p:sldId id="263" r:id="rId11"/>
    <p:sldId id="264" r:id="rId12"/>
    <p:sldId id="269"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624BA"/>
    <a:srgbClr val="2500C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outlineView">
  <p:normalViewPr showOutlineIcons="0">
    <p:restoredLeft sz="34599" autoAdjust="0"/>
    <p:restoredTop sz="86395" autoAdjust="0"/>
  </p:normalViewPr>
  <p:slideViewPr>
    <p:cSldViewPr snapToGrid="0" snapToObjects="1">
      <p:cViewPr varScale="1">
        <p:scale>
          <a:sx n="81" d="100"/>
          <a:sy n="81" d="100"/>
        </p:scale>
        <p:origin x="126" y="498"/>
      </p:cViewPr>
      <p:guideLst>
        <p:guide orient="horz" pos="2160"/>
        <p:guide pos="3840"/>
      </p:guideLst>
    </p:cSldViewPr>
  </p:slideViewPr>
  <p:outlineViewPr>
    <p:cViewPr>
      <p:scale>
        <a:sx n="33" d="100"/>
        <a:sy n="33" d="100"/>
      </p:scale>
      <p:origin x="0" y="-414"/>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0BBBC34-1609-2F4B-B1B4-CA762E9FB424}" type="datetimeFigureOut">
              <a:rPr lang="en-US" smtClean="0"/>
              <a:t>12/23/2019</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B67BDF7-E776-6644-B0FD-0131F7606DCF}" type="slidenum">
              <a:rPr lang="en-US" smtClean="0"/>
              <a:t>‹#›</a:t>
            </a:fld>
            <a:endParaRPr lang="en-US"/>
          </a:p>
        </p:txBody>
      </p:sp>
    </p:spTree>
    <p:extLst>
      <p:ext uri="{BB962C8B-B14F-4D97-AF65-F5344CB8AC3E}">
        <p14:creationId xmlns:p14="http://schemas.microsoft.com/office/powerpoint/2010/main" val="347392480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67BDF7-E776-6644-B0FD-0131F7606DCF}" type="slidenum">
              <a:rPr lang="en-US" smtClean="0"/>
              <a:t>2</a:t>
            </a:fld>
            <a:endParaRPr lang="en-US"/>
          </a:p>
        </p:txBody>
      </p:sp>
    </p:spTree>
    <p:extLst>
      <p:ext uri="{BB962C8B-B14F-4D97-AF65-F5344CB8AC3E}">
        <p14:creationId xmlns:p14="http://schemas.microsoft.com/office/powerpoint/2010/main" val="22244437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67BDF7-E776-6644-B0FD-0131F7606DCF}" type="slidenum">
              <a:rPr lang="en-US" smtClean="0"/>
              <a:t>3</a:t>
            </a:fld>
            <a:endParaRPr lang="en-US"/>
          </a:p>
        </p:txBody>
      </p:sp>
    </p:spTree>
    <p:extLst>
      <p:ext uri="{BB962C8B-B14F-4D97-AF65-F5344CB8AC3E}">
        <p14:creationId xmlns:p14="http://schemas.microsoft.com/office/powerpoint/2010/main" val="40332023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67BDF7-E776-6644-B0FD-0131F7606DCF}" type="slidenum">
              <a:rPr lang="en-US" smtClean="0"/>
              <a:t>4</a:t>
            </a:fld>
            <a:endParaRPr lang="en-US"/>
          </a:p>
        </p:txBody>
      </p:sp>
    </p:spTree>
    <p:extLst>
      <p:ext uri="{BB962C8B-B14F-4D97-AF65-F5344CB8AC3E}">
        <p14:creationId xmlns:p14="http://schemas.microsoft.com/office/powerpoint/2010/main" val="36111779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67BDF7-E776-6644-B0FD-0131F7606DCF}" type="slidenum">
              <a:rPr lang="en-US" smtClean="0"/>
              <a:t>5</a:t>
            </a:fld>
            <a:endParaRPr lang="en-US"/>
          </a:p>
        </p:txBody>
      </p:sp>
    </p:spTree>
    <p:extLst>
      <p:ext uri="{BB962C8B-B14F-4D97-AF65-F5344CB8AC3E}">
        <p14:creationId xmlns:p14="http://schemas.microsoft.com/office/powerpoint/2010/main" val="5521575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67BDF7-E776-6644-B0FD-0131F7606DCF}" type="slidenum">
              <a:rPr lang="en-US" smtClean="0"/>
              <a:t>6</a:t>
            </a:fld>
            <a:endParaRPr lang="en-US"/>
          </a:p>
        </p:txBody>
      </p:sp>
    </p:spTree>
    <p:extLst>
      <p:ext uri="{BB962C8B-B14F-4D97-AF65-F5344CB8AC3E}">
        <p14:creationId xmlns:p14="http://schemas.microsoft.com/office/powerpoint/2010/main" val="31972482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67BDF7-E776-6644-B0FD-0131F7606DCF}" type="slidenum">
              <a:rPr lang="en-US" smtClean="0"/>
              <a:t>7</a:t>
            </a:fld>
            <a:endParaRPr lang="en-US"/>
          </a:p>
        </p:txBody>
      </p:sp>
    </p:spTree>
    <p:extLst>
      <p:ext uri="{BB962C8B-B14F-4D97-AF65-F5344CB8AC3E}">
        <p14:creationId xmlns:p14="http://schemas.microsoft.com/office/powerpoint/2010/main" val="13494650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67BDF7-E776-6644-B0FD-0131F7606DCF}" type="slidenum">
              <a:rPr lang="en-US" smtClean="0"/>
              <a:t>8</a:t>
            </a:fld>
            <a:endParaRPr lang="en-US"/>
          </a:p>
        </p:txBody>
      </p:sp>
    </p:spTree>
    <p:extLst>
      <p:ext uri="{BB962C8B-B14F-4D97-AF65-F5344CB8AC3E}">
        <p14:creationId xmlns:p14="http://schemas.microsoft.com/office/powerpoint/2010/main" val="7104664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67BDF7-E776-6644-B0FD-0131F7606DCF}" type="slidenum">
              <a:rPr lang="en-US" smtClean="0"/>
              <a:t>9</a:t>
            </a:fld>
            <a:endParaRPr lang="en-US"/>
          </a:p>
        </p:txBody>
      </p:sp>
    </p:spTree>
    <p:extLst>
      <p:ext uri="{BB962C8B-B14F-4D97-AF65-F5344CB8AC3E}">
        <p14:creationId xmlns:p14="http://schemas.microsoft.com/office/powerpoint/2010/main" val="17318637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67BDF7-E776-6644-B0FD-0131F7606DCF}" type="slidenum">
              <a:rPr lang="en-US" smtClean="0"/>
              <a:t>10</a:t>
            </a:fld>
            <a:endParaRPr lang="en-US"/>
          </a:p>
        </p:txBody>
      </p:sp>
    </p:spTree>
    <p:extLst>
      <p:ext uri="{BB962C8B-B14F-4D97-AF65-F5344CB8AC3E}">
        <p14:creationId xmlns:p14="http://schemas.microsoft.com/office/powerpoint/2010/main" val="32586920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i="1" dirty="0" smtClean="0">
                <a:cs typeface="Calibri"/>
              </a:rPr>
              <a:t>Talking Points:</a:t>
            </a:r>
          </a:p>
          <a:p>
            <a:pPr marL="174708" indent="-174708">
              <a:buFont typeface="Arial" panose="020B0604020202020204" pitchFamily="34" charset="0"/>
              <a:buChar char="•"/>
            </a:pPr>
            <a:r>
              <a:rPr lang="en-IN" dirty="0" smtClean="0">
                <a:cs typeface="Calibri"/>
              </a:rPr>
              <a:t>We encourage anyone interested in applying for a CEC EPIC grant to join Empower Innovation, </a:t>
            </a:r>
            <a:r>
              <a:rPr lang="en-US" dirty="0" smtClean="0">
                <a:cs typeface="Calibri"/>
              </a:rPr>
              <a:t>the newest tool in the CEC’s Energy Innovation Ecosystem. </a:t>
            </a:r>
          </a:p>
          <a:p>
            <a:pPr marL="174708" indent="-174708" defTabSz="931774">
              <a:buFont typeface="Arial" panose="020B0604020202020204" pitchFamily="34" charset="0"/>
              <a:buChar char="•"/>
              <a:defRPr/>
            </a:pPr>
            <a:r>
              <a:rPr lang="en-US" dirty="0" smtClean="0">
                <a:cs typeface="Calibri"/>
              </a:rPr>
              <a:t>Empower Innovation is an online platform designed specifically for the cleantech community, and provides </a:t>
            </a:r>
            <a:r>
              <a:rPr lang="en-IN" u="sng" dirty="0" smtClean="0">
                <a:cs typeface="Calibri"/>
              </a:rPr>
              <a:t>a great networking opportunity for individuals and organizations exploring our funding opportunities</a:t>
            </a:r>
            <a:r>
              <a:rPr lang="en-IN" dirty="0" smtClean="0">
                <a:cs typeface="Calibri"/>
              </a:rPr>
              <a:t>. </a:t>
            </a:r>
          </a:p>
          <a:p>
            <a:pPr marL="174708" indent="-174708">
              <a:buFont typeface="Arial" panose="020B0604020202020204" pitchFamily="34" charset="0"/>
              <a:buChar char="•"/>
            </a:pPr>
            <a:r>
              <a:rPr lang="en-IN" dirty="0" smtClean="0">
                <a:cs typeface="Calibri"/>
              </a:rPr>
              <a:t>On Empower Innovation, you will find a community of cleantech entrepreneurs, developers, technology adopters, and community-based organizations. You will also be able to </a:t>
            </a:r>
            <a:r>
              <a:rPr lang="en-IN" u="sng" dirty="0" smtClean="0">
                <a:cs typeface="Calibri"/>
              </a:rPr>
              <a:t>see the latest funding announcements </a:t>
            </a:r>
            <a:r>
              <a:rPr lang="en-IN" dirty="0" smtClean="0">
                <a:cs typeface="Calibri"/>
              </a:rPr>
              <a:t>from the CEC. </a:t>
            </a:r>
          </a:p>
          <a:p>
            <a:pPr marL="174708" indent="-174708">
              <a:buFont typeface="Arial" panose="020B0604020202020204" pitchFamily="34" charset="0"/>
              <a:buChar char="•"/>
            </a:pPr>
            <a:r>
              <a:rPr lang="en-IN" dirty="0" smtClean="0"/>
              <a:t>The "</a:t>
            </a:r>
            <a:r>
              <a:rPr lang="en-IN" u="sng" dirty="0" smtClean="0"/>
              <a:t>Find a Partner" feature allows you to announce your interest in a specific funding opportunity</a:t>
            </a:r>
            <a:r>
              <a:rPr lang="en-IN" dirty="0" smtClean="0"/>
              <a:t> and view other interested parties to find potential partners in a trusted environment. </a:t>
            </a:r>
            <a:endParaRPr lang="en-US" dirty="0" smtClean="0">
              <a:cs typeface="Calibri"/>
            </a:endParaRPr>
          </a:p>
          <a:p>
            <a:endParaRPr lang="en-US" dirty="0"/>
          </a:p>
        </p:txBody>
      </p:sp>
      <p:sp>
        <p:nvSpPr>
          <p:cNvPr id="4" name="Slide Number Placeholder 3"/>
          <p:cNvSpPr>
            <a:spLocks noGrp="1"/>
          </p:cNvSpPr>
          <p:nvPr>
            <p:ph type="sldNum" sz="quarter" idx="10"/>
          </p:nvPr>
        </p:nvSpPr>
        <p:spPr/>
        <p:txBody>
          <a:bodyPr/>
          <a:lstStyle/>
          <a:p>
            <a:fld id="{0B67BDF7-E776-6644-B0FD-0131F7606DCF}" type="slidenum">
              <a:rPr lang="en-US" smtClean="0"/>
              <a:t>11</a:t>
            </a:fld>
            <a:endParaRPr lang="en-US" dirty="0"/>
          </a:p>
        </p:txBody>
      </p:sp>
    </p:spTree>
    <p:extLst>
      <p:ext uri="{BB962C8B-B14F-4D97-AF65-F5344CB8AC3E}">
        <p14:creationId xmlns:p14="http://schemas.microsoft.com/office/powerpoint/2010/main" val="41681533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67BDF7-E776-6644-B0FD-0131F7606DCF}" type="slidenum">
              <a:rPr lang="en-US" smtClean="0"/>
              <a:t>12</a:t>
            </a:fld>
            <a:endParaRPr lang="en-US"/>
          </a:p>
        </p:txBody>
      </p:sp>
    </p:spTree>
    <p:extLst>
      <p:ext uri="{BB962C8B-B14F-4D97-AF65-F5344CB8AC3E}">
        <p14:creationId xmlns:p14="http://schemas.microsoft.com/office/powerpoint/2010/main" val="9073018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3372A443-4875-2F41-83A6-5C6ACD6B85E1}" type="datetimeFigureOut">
              <a:rPr lang="en-US" smtClean="0"/>
              <a:t>12/23/2019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C924B7-EDFF-824B-BCE9-3FAD438598D0}" type="slidenum">
              <a:rPr lang="en-US" smtClean="0"/>
              <a:t>‹#›</a:t>
            </a:fld>
            <a:endParaRPr lang="en-US"/>
          </a:p>
        </p:txBody>
      </p:sp>
    </p:spTree>
    <p:extLst>
      <p:ext uri="{BB962C8B-B14F-4D97-AF65-F5344CB8AC3E}">
        <p14:creationId xmlns:p14="http://schemas.microsoft.com/office/powerpoint/2010/main" val="3658740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372A443-4875-2F41-83A6-5C6ACD6B85E1}" type="datetimeFigureOut">
              <a:rPr lang="en-US" smtClean="0"/>
              <a:t>12/23/2019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C924B7-EDFF-824B-BCE9-3FAD438598D0}" type="slidenum">
              <a:rPr lang="en-US" smtClean="0"/>
              <a:t>‹#›</a:t>
            </a:fld>
            <a:endParaRPr lang="en-US"/>
          </a:p>
        </p:txBody>
      </p:sp>
    </p:spTree>
    <p:extLst>
      <p:ext uri="{BB962C8B-B14F-4D97-AF65-F5344CB8AC3E}">
        <p14:creationId xmlns:p14="http://schemas.microsoft.com/office/powerpoint/2010/main" val="24982316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372A443-4875-2F41-83A6-5C6ACD6B85E1}" type="datetimeFigureOut">
              <a:rPr lang="en-US" smtClean="0"/>
              <a:t>12/23/2019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C924B7-EDFF-824B-BCE9-3FAD438598D0}" type="slidenum">
              <a:rPr lang="en-US" smtClean="0"/>
              <a:t>‹#›</a:t>
            </a:fld>
            <a:endParaRPr lang="en-US"/>
          </a:p>
        </p:txBody>
      </p:sp>
    </p:spTree>
    <p:extLst>
      <p:ext uri="{BB962C8B-B14F-4D97-AF65-F5344CB8AC3E}">
        <p14:creationId xmlns:p14="http://schemas.microsoft.com/office/powerpoint/2010/main" val="14975797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372A443-4875-2F41-83A6-5C6ACD6B85E1}" type="datetimeFigureOut">
              <a:rPr lang="en-US" smtClean="0"/>
              <a:t>12/23/2019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C924B7-EDFF-824B-BCE9-3FAD438598D0}" type="slidenum">
              <a:rPr lang="en-US" smtClean="0"/>
              <a:t>‹#›</a:t>
            </a:fld>
            <a:endParaRPr lang="en-US"/>
          </a:p>
        </p:txBody>
      </p:sp>
    </p:spTree>
    <p:extLst>
      <p:ext uri="{BB962C8B-B14F-4D97-AF65-F5344CB8AC3E}">
        <p14:creationId xmlns:p14="http://schemas.microsoft.com/office/powerpoint/2010/main" val="3170567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372A443-4875-2F41-83A6-5C6ACD6B85E1}" type="datetimeFigureOut">
              <a:rPr lang="en-US" smtClean="0"/>
              <a:t>12/23/2019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BC924B7-EDFF-824B-BCE9-3FAD438598D0}" type="slidenum">
              <a:rPr lang="en-US" smtClean="0"/>
              <a:t>‹#›</a:t>
            </a:fld>
            <a:endParaRPr lang="en-US"/>
          </a:p>
        </p:txBody>
      </p:sp>
    </p:spTree>
    <p:extLst>
      <p:ext uri="{BB962C8B-B14F-4D97-AF65-F5344CB8AC3E}">
        <p14:creationId xmlns:p14="http://schemas.microsoft.com/office/powerpoint/2010/main" val="5156570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372A443-4875-2F41-83A6-5C6ACD6B85E1}" type="datetimeFigureOut">
              <a:rPr lang="en-US" smtClean="0"/>
              <a:t>12/23/2019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BC924B7-EDFF-824B-BCE9-3FAD438598D0}" type="slidenum">
              <a:rPr lang="en-US" smtClean="0"/>
              <a:t>‹#›</a:t>
            </a:fld>
            <a:endParaRPr lang="en-US"/>
          </a:p>
        </p:txBody>
      </p:sp>
    </p:spTree>
    <p:extLst>
      <p:ext uri="{BB962C8B-B14F-4D97-AF65-F5344CB8AC3E}">
        <p14:creationId xmlns:p14="http://schemas.microsoft.com/office/powerpoint/2010/main" val="8491650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72A443-4875-2F41-83A6-5C6ACD6B85E1}" type="datetimeFigureOut">
              <a:rPr lang="en-US" smtClean="0"/>
              <a:t>12/23/2019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BC924B7-EDFF-824B-BCE9-3FAD438598D0}" type="slidenum">
              <a:rPr lang="en-US" smtClean="0"/>
              <a:t>‹#›</a:t>
            </a:fld>
            <a:endParaRPr lang="en-US"/>
          </a:p>
        </p:txBody>
      </p:sp>
    </p:spTree>
    <p:extLst>
      <p:ext uri="{BB962C8B-B14F-4D97-AF65-F5344CB8AC3E}">
        <p14:creationId xmlns:p14="http://schemas.microsoft.com/office/powerpoint/2010/main" val="2467015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372A443-4875-2F41-83A6-5C6ACD6B85E1}" type="datetimeFigureOut">
              <a:rPr lang="en-US" smtClean="0"/>
              <a:t>12/23/2019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C924B7-EDFF-824B-BCE9-3FAD438598D0}" type="slidenum">
              <a:rPr lang="en-US" smtClean="0"/>
              <a:t>‹#›</a:t>
            </a:fld>
            <a:endParaRPr lang="en-US"/>
          </a:p>
        </p:txBody>
      </p:sp>
    </p:spTree>
    <p:extLst>
      <p:ext uri="{BB962C8B-B14F-4D97-AF65-F5344CB8AC3E}">
        <p14:creationId xmlns:p14="http://schemas.microsoft.com/office/powerpoint/2010/main" val="3053323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372A443-4875-2F41-83A6-5C6ACD6B85E1}" type="datetimeFigureOut">
              <a:rPr lang="en-US" smtClean="0"/>
              <a:t>12/23/2019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C924B7-EDFF-824B-BCE9-3FAD438598D0}" type="slidenum">
              <a:rPr lang="en-US" smtClean="0"/>
              <a:t>‹#›</a:t>
            </a:fld>
            <a:endParaRPr lang="en-US"/>
          </a:p>
        </p:txBody>
      </p:sp>
    </p:spTree>
    <p:extLst>
      <p:ext uri="{BB962C8B-B14F-4D97-AF65-F5344CB8AC3E}">
        <p14:creationId xmlns:p14="http://schemas.microsoft.com/office/powerpoint/2010/main" val="3730405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372A443-4875-2F41-83A6-5C6ACD6B85E1}" type="datetimeFigureOut">
              <a:rPr lang="en-US" smtClean="0"/>
              <a:t>12/23/2019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C924B7-EDFF-824B-BCE9-3FAD438598D0}" type="slidenum">
              <a:rPr lang="en-US" smtClean="0"/>
              <a:t>‹#›</a:t>
            </a:fld>
            <a:endParaRPr lang="en-US"/>
          </a:p>
        </p:txBody>
      </p:sp>
    </p:spTree>
    <p:extLst>
      <p:ext uri="{BB962C8B-B14F-4D97-AF65-F5344CB8AC3E}">
        <p14:creationId xmlns:p14="http://schemas.microsoft.com/office/powerpoint/2010/main" val="2155347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372A443-4875-2F41-83A6-5C6ACD6B85E1}" type="datetimeFigureOut">
              <a:rPr lang="en-US" smtClean="0"/>
              <a:t>12/23/2019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C924B7-EDFF-824B-BCE9-3FAD438598D0}" type="slidenum">
              <a:rPr lang="en-US" smtClean="0"/>
              <a:t>‹#›</a:t>
            </a:fld>
            <a:endParaRPr lang="en-US"/>
          </a:p>
        </p:txBody>
      </p:sp>
    </p:spTree>
    <p:extLst>
      <p:ext uri="{BB962C8B-B14F-4D97-AF65-F5344CB8AC3E}">
        <p14:creationId xmlns:p14="http://schemas.microsoft.com/office/powerpoint/2010/main" val="4095907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72A443-4875-2F41-83A6-5C6ACD6B85E1}" type="datetimeFigureOut">
              <a:rPr lang="en-US" smtClean="0"/>
              <a:t>12/23/2019</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924B7-EDFF-824B-BCE9-3FAD438598D0}" type="slidenum">
              <a:rPr lang="en-US" smtClean="0"/>
              <a:t>‹#›</a:t>
            </a:fld>
            <a:endParaRPr lang="en-US"/>
          </a:p>
        </p:txBody>
      </p:sp>
    </p:spTree>
    <p:extLst>
      <p:ext uri="{BB962C8B-B14F-4D97-AF65-F5344CB8AC3E}">
        <p14:creationId xmlns:p14="http://schemas.microsoft.com/office/powerpoint/2010/main" val="26210699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background image" title="background image">
            <a:extLst>
              <a:ext uri="{FF2B5EF4-FFF2-40B4-BE49-F238E27FC236}">
                <a16:creationId xmlns:a16="http://schemas.microsoft.com/office/drawing/2014/main" id="{2E668A14-16B8-4341-BBAD-B8F28A34A755}"/>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p:cNvSpPr>
            <a:spLocks noGrp="1"/>
          </p:cNvSpPr>
          <p:nvPr>
            <p:ph type="ctrTitle"/>
          </p:nvPr>
        </p:nvSpPr>
        <p:spPr>
          <a:xfrm>
            <a:off x="806825" y="894093"/>
            <a:ext cx="10492546" cy="1680058"/>
          </a:xfrm>
        </p:spPr>
        <p:txBody>
          <a:bodyPr>
            <a:noAutofit/>
          </a:bodyPr>
          <a:lstStyle/>
          <a:p>
            <a:pPr algn="l"/>
            <a:r>
              <a:rPr lang="en-US" sz="3600" b="1" dirty="0" smtClean="0">
                <a:solidFill>
                  <a:schemeClr val="accent1">
                    <a:lumMod val="50000"/>
                  </a:schemeClr>
                </a:solidFill>
                <a:latin typeface="Arial"/>
                <a:cs typeface="Arial"/>
              </a:rPr>
              <a:t>Energy Research Innovations in Water Treatment, Delivery and Energy Recovery Workshop</a:t>
            </a:r>
            <a:endParaRPr lang="en-US" sz="3600" b="1" dirty="0">
              <a:solidFill>
                <a:schemeClr val="accent1">
                  <a:lumMod val="50000"/>
                </a:schemeClr>
              </a:solidFill>
              <a:latin typeface="Arial"/>
              <a:cs typeface="Arial"/>
            </a:endParaRPr>
          </a:p>
        </p:txBody>
      </p:sp>
      <p:sp>
        <p:nvSpPr>
          <p:cNvPr id="6" name="Subtitle 2"/>
          <p:cNvSpPr txBox="1">
            <a:spLocks/>
          </p:cNvSpPr>
          <p:nvPr/>
        </p:nvSpPr>
        <p:spPr>
          <a:xfrm>
            <a:off x="2215736" y="5354968"/>
            <a:ext cx="6400800" cy="1145342"/>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r>
              <a:rPr lang="en-US" sz="1400" b="1" dirty="0" smtClean="0">
                <a:solidFill>
                  <a:schemeClr val="accent1">
                    <a:lumMod val="75000"/>
                  </a:schemeClr>
                </a:solidFill>
                <a:latin typeface="Arial"/>
                <a:cs typeface="Arial"/>
              </a:rPr>
              <a:t>November 19, 2019</a:t>
            </a:r>
            <a:endParaRPr lang="en-US" sz="1400" b="1" dirty="0">
              <a:solidFill>
                <a:schemeClr val="accent1">
                  <a:lumMod val="75000"/>
                </a:schemeClr>
              </a:solidFill>
              <a:latin typeface="Arial"/>
              <a:cs typeface="Arial"/>
            </a:endParaRPr>
          </a:p>
          <a:p>
            <a:pPr algn="l"/>
            <a:r>
              <a:rPr lang="en-US" sz="1400" b="1" dirty="0">
                <a:solidFill>
                  <a:schemeClr val="accent1">
                    <a:lumMod val="75000"/>
                  </a:schemeClr>
                </a:solidFill>
                <a:latin typeface="Arial"/>
                <a:cs typeface="Arial"/>
              </a:rPr>
              <a:t>California Energy Commission</a:t>
            </a:r>
          </a:p>
        </p:txBody>
      </p:sp>
      <p:cxnSp>
        <p:nvCxnSpPr>
          <p:cNvPr id="8" name="Straight Connector 7" descr="rectangle" title="rectangle">
            <a:extLst>
              <a:ext uri="{FF2B5EF4-FFF2-40B4-BE49-F238E27FC236}">
                <a16:creationId xmlns:a16="http://schemas.microsoft.com/office/drawing/2014/main" id="{9D6D16F4-1731-034A-BB41-739F616EDC76}"/>
              </a:ext>
            </a:extLst>
          </p:cNvPr>
          <p:cNvCxnSpPr/>
          <p:nvPr/>
        </p:nvCxnSpPr>
        <p:spPr>
          <a:xfrm>
            <a:off x="933449" y="2632830"/>
            <a:ext cx="10365921" cy="0"/>
          </a:xfrm>
          <a:prstGeom prst="line">
            <a:avLst/>
          </a:prstGeom>
          <a:ln w="95250" cap="rnd">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02464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ckground image" title="background image">
            <a:extLst>
              <a:ext uri="{FF2B5EF4-FFF2-40B4-BE49-F238E27FC236}">
                <a16:creationId xmlns:a16="http://schemas.microsoft.com/office/drawing/2014/main" id="{9C2A97AF-4EED-1A42-B271-F4481E38B3D7}"/>
              </a:ext>
            </a:extLst>
          </p:cNvPr>
          <p:cNvPicPr>
            <a:picLocks noChangeAspect="1"/>
          </p:cNvPicPr>
          <p:nvPr/>
        </p:nvPicPr>
        <p:blipFill>
          <a:blip r:embed="rId3"/>
          <a:stretch>
            <a:fillRect/>
          </a:stretch>
        </p:blipFill>
        <p:spPr>
          <a:xfrm>
            <a:off x="0" y="0"/>
            <a:ext cx="12192000" cy="6858000"/>
          </a:xfrm>
          <a:prstGeom prst="rect">
            <a:avLst/>
          </a:prstGeom>
        </p:spPr>
      </p:pic>
      <p:sp>
        <p:nvSpPr>
          <p:cNvPr id="6" name="Content Placeholder 5"/>
          <p:cNvSpPr>
            <a:spLocks noGrp="1"/>
          </p:cNvSpPr>
          <p:nvPr>
            <p:ph idx="1"/>
          </p:nvPr>
        </p:nvSpPr>
        <p:spPr>
          <a:xfrm>
            <a:off x="609600" y="1633217"/>
            <a:ext cx="10972800" cy="4525963"/>
          </a:xfrm>
        </p:spPr>
        <p:txBody>
          <a:bodyPr/>
          <a:lstStyle/>
          <a:p>
            <a:pPr marL="0" indent="0">
              <a:buNone/>
            </a:pPr>
            <a:r>
              <a:rPr lang="en-US" b="1" dirty="0" smtClean="0">
                <a:solidFill>
                  <a:schemeClr val="accent1">
                    <a:lumMod val="75000"/>
                  </a:schemeClr>
                </a:solidFill>
                <a:latin typeface="Arial"/>
                <a:cs typeface="Arial"/>
              </a:rPr>
              <a:t>Purpose of the workshop</a:t>
            </a:r>
            <a:r>
              <a:rPr lang="en-US" dirty="0" smtClean="0">
                <a:solidFill>
                  <a:schemeClr val="accent1">
                    <a:lumMod val="75000"/>
                  </a:schemeClr>
                </a:solidFill>
                <a:latin typeface="Arial"/>
                <a:cs typeface="Arial"/>
              </a:rPr>
              <a:t>:</a:t>
            </a:r>
          </a:p>
          <a:p>
            <a:r>
              <a:rPr lang="en-US" sz="2400" dirty="0" smtClean="0">
                <a:solidFill>
                  <a:schemeClr val="accent1">
                    <a:lumMod val="75000"/>
                  </a:schemeClr>
                </a:solidFill>
                <a:latin typeface="Arial"/>
                <a:cs typeface="Arial"/>
              </a:rPr>
              <a:t>Highlight some of the Energy Commission’s water related projects.</a:t>
            </a:r>
            <a:endParaRPr lang="en-US" sz="2400" dirty="0">
              <a:solidFill>
                <a:schemeClr val="accent1">
                  <a:lumMod val="75000"/>
                </a:schemeClr>
              </a:solidFill>
              <a:latin typeface="Arial"/>
              <a:cs typeface="Arial"/>
            </a:endParaRPr>
          </a:p>
          <a:p>
            <a:r>
              <a:rPr lang="en-US" sz="2400" dirty="0" smtClean="0">
                <a:solidFill>
                  <a:schemeClr val="accent1">
                    <a:lumMod val="75000"/>
                  </a:schemeClr>
                </a:solidFill>
                <a:latin typeface="Arial"/>
                <a:cs typeface="Arial"/>
              </a:rPr>
              <a:t>Seek public input on future research needs in the water sector.</a:t>
            </a:r>
          </a:p>
          <a:p>
            <a:r>
              <a:rPr lang="en-US" sz="2400" dirty="0" smtClean="0">
                <a:solidFill>
                  <a:schemeClr val="accent1">
                    <a:lumMod val="75000"/>
                  </a:schemeClr>
                </a:solidFill>
                <a:latin typeface="Arial"/>
                <a:cs typeface="Arial"/>
              </a:rPr>
              <a:t>Identify potential pathways to commercialization for emerging technologies.</a:t>
            </a:r>
          </a:p>
          <a:p>
            <a:endParaRPr lang="en-US" sz="2400" dirty="0">
              <a:solidFill>
                <a:schemeClr val="accent1">
                  <a:lumMod val="75000"/>
                </a:schemeClr>
              </a:solidFill>
              <a:latin typeface="Arial"/>
              <a:cs typeface="Arial"/>
            </a:endParaRPr>
          </a:p>
          <a:p>
            <a:pPr marL="0" indent="0">
              <a:buNone/>
            </a:pPr>
            <a:r>
              <a:rPr lang="en-US" b="1" dirty="0" smtClean="0">
                <a:solidFill>
                  <a:schemeClr val="accent1">
                    <a:lumMod val="75000"/>
                  </a:schemeClr>
                </a:solidFill>
                <a:latin typeface="Arial"/>
                <a:cs typeface="Arial"/>
              </a:rPr>
              <a:t>Agenda</a:t>
            </a:r>
          </a:p>
          <a:p>
            <a:pPr marL="0" indent="0">
              <a:buNone/>
            </a:pPr>
            <a:r>
              <a:rPr lang="en-US" sz="2400" dirty="0" smtClean="0">
                <a:solidFill>
                  <a:schemeClr val="accent1">
                    <a:lumMod val="75000"/>
                  </a:schemeClr>
                </a:solidFill>
                <a:latin typeface="Arial"/>
                <a:cs typeface="Arial"/>
              </a:rPr>
              <a:t>The agenda can be found here:</a:t>
            </a:r>
          </a:p>
          <a:p>
            <a:pPr marL="0" indent="0">
              <a:buNone/>
            </a:pPr>
            <a:r>
              <a:rPr lang="en-US" sz="2400" u="sng" dirty="0" smtClean="0">
                <a:solidFill>
                  <a:srgbClr val="0070C0"/>
                </a:solidFill>
                <a:latin typeface="Arial"/>
                <a:cs typeface="Arial"/>
              </a:rPr>
              <a:t>https://www.energy.ca.gov/event/workshop/2019-11/electric-program-investment-charge-staff-workshop-energy-research </a:t>
            </a:r>
            <a:endParaRPr lang="en-US" sz="2400" u="sng" dirty="0">
              <a:solidFill>
                <a:srgbClr val="0070C0"/>
              </a:solidFill>
              <a:latin typeface="Arial"/>
              <a:cs typeface="Arial"/>
            </a:endParaRPr>
          </a:p>
        </p:txBody>
      </p:sp>
      <p:sp>
        <p:nvSpPr>
          <p:cNvPr id="5" name="Title 1"/>
          <p:cNvSpPr>
            <a:spLocks noGrp="1"/>
          </p:cNvSpPr>
          <p:nvPr>
            <p:ph type="title"/>
          </p:nvPr>
        </p:nvSpPr>
        <p:spPr>
          <a:xfrm>
            <a:off x="2109449" y="274637"/>
            <a:ext cx="7145387" cy="1143000"/>
          </a:xfrm>
        </p:spPr>
        <p:txBody>
          <a:bodyPr>
            <a:normAutofit/>
          </a:bodyPr>
          <a:lstStyle/>
          <a:p>
            <a:pPr algn="l"/>
            <a:r>
              <a:rPr lang="en-US" b="1" dirty="0" smtClean="0">
                <a:solidFill>
                  <a:srgbClr val="254061"/>
                </a:solidFill>
                <a:latin typeface="Arial"/>
                <a:cs typeface="Arial"/>
              </a:rPr>
              <a:t>Introduction</a:t>
            </a:r>
            <a:endParaRPr lang="en-US" b="1" dirty="0">
              <a:solidFill>
                <a:srgbClr val="254061"/>
              </a:solidFill>
              <a:latin typeface="Arial"/>
              <a:cs typeface="Arial"/>
            </a:endParaRPr>
          </a:p>
        </p:txBody>
      </p:sp>
    </p:spTree>
    <p:extLst>
      <p:ext uri="{BB962C8B-B14F-4D97-AF65-F5344CB8AC3E}">
        <p14:creationId xmlns:p14="http://schemas.microsoft.com/office/powerpoint/2010/main" val="25394814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ckground image" title="background image">
            <a:extLst>
              <a:ext uri="{FF2B5EF4-FFF2-40B4-BE49-F238E27FC236}">
                <a16:creationId xmlns:a16="http://schemas.microsoft.com/office/drawing/2014/main" id="{9C2A97AF-4EED-1A42-B271-F4481E38B3D7}"/>
              </a:ext>
            </a:extLst>
          </p:cNvPr>
          <p:cNvPicPr>
            <a:picLocks noChangeAspect="1"/>
          </p:cNvPicPr>
          <p:nvPr/>
        </p:nvPicPr>
        <p:blipFill>
          <a:blip r:embed="rId3"/>
          <a:stretch>
            <a:fillRect/>
          </a:stretch>
        </p:blipFill>
        <p:spPr>
          <a:xfrm>
            <a:off x="0" y="0"/>
            <a:ext cx="12192000" cy="6858000"/>
          </a:xfrm>
          <a:prstGeom prst="rect">
            <a:avLst/>
          </a:prstGeom>
        </p:spPr>
      </p:pic>
      <p:sp>
        <p:nvSpPr>
          <p:cNvPr id="6" name="Content Placeholder 5"/>
          <p:cNvSpPr>
            <a:spLocks noGrp="1"/>
          </p:cNvSpPr>
          <p:nvPr>
            <p:ph idx="1"/>
          </p:nvPr>
        </p:nvSpPr>
        <p:spPr>
          <a:xfrm>
            <a:off x="609600" y="1940578"/>
            <a:ext cx="10972800" cy="4525963"/>
          </a:xfrm>
        </p:spPr>
        <p:txBody>
          <a:bodyPr/>
          <a:lstStyle/>
          <a:p>
            <a:r>
              <a:rPr lang="en-US" dirty="0">
                <a:solidFill>
                  <a:schemeClr val="accent1">
                    <a:lumMod val="75000"/>
                  </a:schemeClr>
                </a:solidFill>
                <a:latin typeface="Arial"/>
                <a:cs typeface="Arial"/>
              </a:rPr>
              <a:t>In case of emergency</a:t>
            </a:r>
          </a:p>
          <a:p>
            <a:r>
              <a:rPr lang="en-US" dirty="0">
                <a:solidFill>
                  <a:schemeClr val="accent1">
                    <a:lumMod val="75000"/>
                  </a:schemeClr>
                </a:solidFill>
                <a:latin typeface="Arial"/>
                <a:cs typeface="Arial"/>
              </a:rPr>
              <a:t>Facilities</a:t>
            </a:r>
          </a:p>
          <a:p>
            <a:r>
              <a:rPr lang="en-US" dirty="0">
                <a:solidFill>
                  <a:schemeClr val="accent1">
                    <a:lumMod val="75000"/>
                  </a:schemeClr>
                </a:solidFill>
                <a:latin typeface="Arial"/>
                <a:cs typeface="Arial"/>
              </a:rPr>
              <a:t>Sign-in sheet</a:t>
            </a:r>
          </a:p>
          <a:p>
            <a:r>
              <a:rPr lang="en-US" dirty="0">
                <a:solidFill>
                  <a:schemeClr val="accent1">
                    <a:lumMod val="75000"/>
                  </a:schemeClr>
                </a:solidFill>
                <a:latin typeface="Arial"/>
                <a:cs typeface="Arial"/>
              </a:rPr>
              <a:t>Diversity survey</a:t>
            </a:r>
          </a:p>
          <a:p>
            <a:r>
              <a:rPr lang="en-US" dirty="0">
                <a:solidFill>
                  <a:schemeClr val="accent1">
                    <a:lumMod val="75000"/>
                  </a:schemeClr>
                </a:solidFill>
                <a:latin typeface="Arial"/>
                <a:cs typeface="Arial"/>
              </a:rPr>
              <a:t>Lunch Break at 12:00 PM PST</a:t>
            </a:r>
          </a:p>
          <a:p>
            <a:pPr marL="0" indent="0">
              <a:buNone/>
            </a:pPr>
            <a:endParaRPr lang="en-US" dirty="0">
              <a:solidFill>
                <a:schemeClr val="accent1">
                  <a:lumMod val="75000"/>
                </a:schemeClr>
              </a:solidFill>
            </a:endParaRPr>
          </a:p>
        </p:txBody>
      </p:sp>
      <p:sp>
        <p:nvSpPr>
          <p:cNvPr id="5" name="Title 1"/>
          <p:cNvSpPr>
            <a:spLocks noGrp="1"/>
          </p:cNvSpPr>
          <p:nvPr>
            <p:ph type="title"/>
          </p:nvPr>
        </p:nvSpPr>
        <p:spPr>
          <a:xfrm>
            <a:off x="2109449" y="274637"/>
            <a:ext cx="7145387" cy="1143000"/>
          </a:xfrm>
        </p:spPr>
        <p:txBody>
          <a:bodyPr>
            <a:normAutofit/>
          </a:bodyPr>
          <a:lstStyle/>
          <a:p>
            <a:pPr algn="l"/>
            <a:r>
              <a:rPr lang="en-US" b="1" dirty="0" smtClean="0">
                <a:solidFill>
                  <a:srgbClr val="254061"/>
                </a:solidFill>
                <a:latin typeface="Arial"/>
                <a:cs typeface="Arial"/>
              </a:rPr>
              <a:t>Housekeeping</a:t>
            </a:r>
            <a:endParaRPr lang="en-US" b="1" dirty="0">
              <a:solidFill>
                <a:srgbClr val="254061"/>
              </a:solidFill>
              <a:latin typeface="Arial"/>
              <a:cs typeface="Arial"/>
            </a:endParaRPr>
          </a:p>
        </p:txBody>
      </p:sp>
    </p:spTree>
    <p:extLst>
      <p:ext uri="{BB962C8B-B14F-4D97-AF65-F5344CB8AC3E}">
        <p14:creationId xmlns:p14="http://schemas.microsoft.com/office/powerpoint/2010/main" val="6013791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ckground image" title="background image">
            <a:extLst>
              <a:ext uri="{FF2B5EF4-FFF2-40B4-BE49-F238E27FC236}">
                <a16:creationId xmlns:a16="http://schemas.microsoft.com/office/drawing/2014/main" id="{9C2A97AF-4EED-1A42-B271-F4481E38B3D7}"/>
              </a:ext>
            </a:extLst>
          </p:cNvPr>
          <p:cNvPicPr>
            <a:picLocks noChangeAspect="1"/>
          </p:cNvPicPr>
          <p:nvPr/>
        </p:nvPicPr>
        <p:blipFill>
          <a:blip r:embed="rId3"/>
          <a:stretch>
            <a:fillRect/>
          </a:stretch>
        </p:blipFill>
        <p:spPr>
          <a:xfrm>
            <a:off x="0" y="0"/>
            <a:ext cx="12192000" cy="6858000"/>
          </a:xfrm>
          <a:prstGeom prst="rect">
            <a:avLst/>
          </a:prstGeom>
        </p:spPr>
      </p:pic>
      <p:sp>
        <p:nvSpPr>
          <p:cNvPr id="6" name="Content Placeholder 5"/>
          <p:cNvSpPr>
            <a:spLocks noGrp="1"/>
          </p:cNvSpPr>
          <p:nvPr>
            <p:ph idx="1"/>
          </p:nvPr>
        </p:nvSpPr>
        <p:spPr>
          <a:xfrm>
            <a:off x="609600" y="1541009"/>
            <a:ext cx="10972800" cy="4525963"/>
          </a:xfrm>
        </p:spPr>
        <p:txBody>
          <a:bodyPr>
            <a:normAutofit/>
          </a:bodyPr>
          <a:lstStyle/>
          <a:p>
            <a:pPr marL="0" indent="0" algn="ctr">
              <a:buNone/>
            </a:pPr>
            <a:r>
              <a:rPr lang="en-US" sz="4400" b="1" dirty="0" smtClean="0">
                <a:solidFill>
                  <a:schemeClr val="accent1">
                    <a:lumMod val="75000"/>
                  </a:schemeClr>
                </a:solidFill>
                <a:latin typeface="Arial"/>
                <a:cs typeface="Arial"/>
              </a:rPr>
              <a:t>Advancements in Reducing Energy Use in Wastewater Treatment</a:t>
            </a:r>
          </a:p>
          <a:p>
            <a:pPr marL="0" indent="0" algn="ctr">
              <a:buNone/>
            </a:pPr>
            <a:endParaRPr lang="en-US" sz="4400" b="1" dirty="0">
              <a:solidFill>
                <a:schemeClr val="accent1">
                  <a:lumMod val="75000"/>
                </a:schemeClr>
              </a:solidFill>
              <a:latin typeface="Arial"/>
              <a:cs typeface="Arial"/>
            </a:endParaRPr>
          </a:p>
          <a:p>
            <a:pPr marL="0" indent="0" algn="ctr">
              <a:buNone/>
            </a:pPr>
            <a:r>
              <a:rPr lang="en-US" sz="4400" b="1" dirty="0" smtClean="0">
                <a:solidFill>
                  <a:schemeClr val="accent1">
                    <a:lumMod val="75000"/>
                  </a:schemeClr>
                </a:solidFill>
                <a:latin typeface="Arial"/>
                <a:cs typeface="Arial"/>
              </a:rPr>
              <a:t>Panel Session</a:t>
            </a:r>
          </a:p>
          <a:p>
            <a:pPr marL="0" indent="0" algn="ctr">
              <a:buNone/>
            </a:pPr>
            <a:r>
              <a:rPr lang="en-US" sz="4400" b="1" dirty="0" smtClean="0">
                <a:solidFill>
                  <a:schemeClr val="accent1">
                    <a:lumMod val="75000"/>
                  </a:schemeClr>
                </a:solidFill>
                <a:latin typeface="Arial"/>
                <a:cs typeface="Arial"/>
              </a:rPr>
              <a:t>9:45 AM – 10:45 AM PST</a:t>
            </a:r>
            <a:endParaRPr lang="en-US" sz="4400" b="1" dirty="0">
              <a:solidFill>
                <a:schemeClr val="accent1">
                  <a:lumMod val="75000"/>
                </a:schemeClr>
              </a:solidFill>
              <a:latin typeface="Arial"/>
              <a:cs typeface="Arial"/>
            </a:endParaRPr>
          </a:p>
        </p:txBody>
      </p:sp>
      <p:sp>
        <p:nvSpPr>
          <p:cNvPr id="2" name="Title 1"/>
          <p:cNvSpPr>
            <a:spLocks noGrp="1"/>
          </p:cNvSpPr>
          <p:nvPr>
            <p:ph type="title"/>
          </p:nvPr>
        </p:nvSpPr>
        <p:spPr>
          <a:xfrm>
            <a:off x="609600" y="5715000"/>
            <a:ext cx="10972800" cy="1143000"/>
          </a:xfrm>
        </p:spPr>
        <p:txBody>
          <a:bodyPr>
            <a:normAutofit fontScale="90000"/>
          </a:bodyPr>
          <a:lstStyle/>
          <a:p>
            <a:r>
              <a:rPr lang="en-US" dirty="0" smtClean="0">
                <a:solidFill>
                  <a:schemeClr val="bg1"/>
                </a:solidFill>
              </a:rPr>
              <a:t>Advancements in Reducing Energy Use in Wastewater Treatment</a:t>
            </a:r>
          </a:p>
          <a:p>
            <a:endParaRPr lang="en-US" dirty="0"/>
          </a:p>
        </p:txBody>
      </p:sp>
    </p:spTree>
    <p:extLst>
      <p:ext uri="{BB962C8B-B14F-4D97-AF65-F5344CB8AC3E}">
        <p14:creationId xmlns:p14="http://schemas.microsoft.com/office/powerpoint/2010/main" val="34709271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ckground image" title="background image">
            <a:extLst>
              <a:ext uri="{FF2B5EF4-FFF2-40B4-BE49-F238E27FC236}">
                <a16:creationId xmlns:a16="http://schemas.microsoft.com/office/drawing/2014/main" id="{9C2A97AF-4EED-1A42-B271-F4481E38B3D7}"/>
              </a:ext>
            </a:extLst>
          </p:cNvPr>
          <p:cNvPicPr>
            <a:picLocks noChangeAspect="1"/>
          </p:cNvPicPr>
          <p:nvPr/>
        </p:nvPicPr>
        <p:blipFill>
          <a:blip r:embed="rId3"/>
          <a:stretch>
            <a:fillRect/>
          </a:stretch>
        </p:blipFill>
        <p:spPr>
          <a:xfrm>
            <a:off x="0" y="0"/>
            <a:ext cx="12192000" cy="6858000"/>
          </a:xfrm>
          <a:prstGeom prst="rect">
            <a:avLst/>
          </a:prstGeom>
        </p:spPr>
      </p:pic>
      <p:sp>
        <p:nvSpPr>
          <p:cNvPr id="6" name="Content Placeholder 5"/>
          <p:cNvSpPr>
            <a:spLocks noGrp="1"/>
          </p:cNvSpPr>
          <p:nvPr>
            <p:ph idx="1"/>
          </p:nvPr>
        </p:nvSpPr>
        <p:spPr>
          <a:xfrm>
            <a:off x="609600" y="1541009"/>
            <a:ext cx="10972800" cy="4525963"/>
          </a:xfrm>
        </p:spPr>
        <p:txBody>
          <a:bodyPr>
            <a:normAutofit/>
          </a:bodyPr>
          <a:lstStyle/>
          <a:p>
            <a:pPr marL="0" indent="0" algn="ctr">
              <a:buNone/>
            </a:pPr>
            <a:r>
              <a:rPr lang="en-US" sz="4400" b="1" dirty="0" smtClean="0">
                <a:solidFill>
                  <a:schemeClr val="accent1">
                    <a:lumMod val="75000"/>
                  </a:schemeClr>
                </a:solidFill>
                <a:latin typeface="Arial"/>
                <a:cs typeface="Arial"/>
              </a:rPr>
              <a:t>Progress Toward Maximizing Water Resources and Energy Grid Opportunities</a:t>
            </a:r>
          </a:p>
          <a:p>
            <a:pPr marL="0" indent="0" algn="ctr">
              <a:buNone/>
            </a:pPr>
            <a:endParaRPr lang="en-US" sz="4400" b="1" dirty="0">
              <a:solidFill>
                <a:schemeClr val="accent1">
                  <a:lumMod val="75000"/>
                </a:schemeClr>
              </a:solidFill>
              <a:latin typeface="Arial"/>
              <a:cs typeface="Arial"/>
            </a:endParaRPr>
          </a:p>
          <a:p>
            <a:pPr marL="0" indent="0" algn="ctr">
              <a:buNone/>
            </a:pPr>
            <a:r>
              <a:rPr lang="en-US" sz="4400" b="1" dirty="0" smtClean="0">
                <a:solidFill>
                  <a:schemeClr val="accent1">
                    <a:lumMod val="75000"/>
                  </a:schemeClr>
                </a:solidFill>
                <a:latin typeface="Arial"/>
                <a:cs typeface="Arial"/>
              </a:rPr>
              <a:t>Panel Session</a:t>
            </a:r>
          </a:p>
          <a:p>
            <a:pPr marL="0" indent="0" algn="ctr">
              <a:buNone/>
            </a:pPr>
            <a:r>
              <a:rPr lang="en-US" sz="4400" b="1" dirty="0" smtClean="0">
                <a:solidFill>
                  <a:schemeClr val="accent1">
                    <a:lumMod val="75000"/>
                  </a:schemeClr>
                </a:solidFill>
                <a:latin typeface="Arial"/>
                <a:cs typeface="Arial"/>
              </a:rPr>
              <a:t>10:45 AM– 12:00 </a:t>
            </a:r>
            <a:r>
              <a:rPr lang="en-US" sz="4400" b="1" dirty="0">
                <a:solidFill>
                  <a:schemeClr val="accent1">
                    <a:lumMod val="75000"/>
                  </a:schemeClr>
                </a:solidFill>
                <a:latin typeface="Arial"/>
                <a:cs typeface="Arial"/>
              </a:rPr>
              <a:t>P</a:t>
            </a:r>
            <a:r>
              <a:rPr lang="en-US" sz="4400" b="1" dirty="0" smtClean="0">
                <a:solidFill>
                  <a:schemeClr val="accent1">
                    <a:lumMod val="75000"/>
                  </a:schemeClr>
                </a:solidFill>
                <a:latin typeface="Arial"/>
                <a:cs typeface="Arial"/>
              </a:rPr>
              <a:t>M PST</a:t>
            </a:r>
            <a:endParaRPr lang="en-US" sz="4400" b="1" dirty="0">
              <a:solidFill>
                <a:schemeClr val="accent1">
                  <a:lumMod val="75000"/>
                </a:schemeClr>
              </a:solidFill>
              <a:latin typeface="Arial"/>
              <a:cs typeface="Arial"/>
            </a:endParaRPr>
          </a:p>
        </p:txBody>
      </p:sp>
      <p:sp>
        <p:nvSpPr>
          <p:cNvPr id="2" name="Title 1"/>
          <p:cNvSpPr>
            <a:spLocks noGrp="1"/>
          </p:cNvSpPr>
          <p:nvPr>
            <p:ph type="title"/>
          </p:nvPr>
        </p:nvSpPr>
        <p:spPr>
          <a:xfrm>
            <a:off x="704604" y="3776725"/>
            <a:ext cx="10972800" cy="1143000"/>
          </a:xfrm>
        </p:spPr>
        <p:txBody>
          <a:bodyPr>
            <a:normAutofit fontScale="90000"/>
          </a:bodyPr>
          <a:lstStyle/>
          <a:p>
            <a:r>
              <a:rPr lang="en-US" dirty="0" smtClean="0">
                <a:solidFill>
                  <a:schemeClr val="bg1"/>
                </a:solidFill>
              </a:rPr>
              <a:t>Progress Toward Maximizing Water Resources and Energy Grid Opportunities</a:t>
            </a:r>
          </a:p>
          <a:p>
            <a:endParaRPr lang="en-US" dirty="0">
              <a:solidFill>
                <a:schemeClr val="bg1"/>
              </a:solidFill>
            </a:endParaRPr>
          </a:p>
        </p:txBody>
      </p:sp>
    </p:spTree>
    <p:extLst>
      <p:ext uri="{BB962C8B-B14F-4D97-AF65-F5344CB8AC3E}">
        <p14:creationId xmlns:p14="http://schemas.microsoft.com/office/powerpoint/2010/main" val="11284253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ckground image" title="background image">
            <a:extLst>
              <a:ext uri="{FF2B5EF4-FFF2-40B4-BE49-F238E27FC236}">
                <a16:creationId xmlns:a16="http://schemas.microsoft.com/office/drawing/2014/main" id="{9C2A97AF-4EED-1A42-B271-F4481E38B3D7}"/>
              </a:ext>
            </a:extLst>
          </p:cNvPr>
          <p:cNvPicPr>
            <a:picLocks noChangeAspect="1"/>
          </p:cNvPicPr>
          <p:nvPr/>
        </p:nvPicPr>
        <p:blipFill>
          <a:blip r:embed="rId3"/>
          <a:stretch>
            <a:fillRect/>
          </a:stretch>
        </p:blipFill>
        <p:spPr>
          <a:xfrm>
            <a:off x="0" y="0"/>
            <a:ext cx="12192000" cy="6858000"/>
          </a:xfrm>
          <a:prstGeom prst="rect">
            <a:avLst/>
          </a:prstGeom>
        </p:spPr>
      </p:pic>
      <p:sp>
        <p:nvSpPr>
          <p:cNvPr id="6" name="Content Placeholder 5"/>
          <p:cNvSpPr>
            <a:spLocks noGrp="1"/>
          </p:cNvSpPr>
          <p:nvPr>
            <p:ph idx="1"/>
          </p:nvPr>
        </p:nvSpPr>
        <p:spPr>
          <a:xfrm>
            <a:off x="609600" y="1940578"/>
            <a:ext cx="10972800" cy="4525963"/>
          </a:xfrm>
        </p:spPr>
        <p:txBody>
          <a:bodyPr>
            <a:normAutofit/>
          </a:bodyPr>
          <a:lstStyle/>
          <a:p>
            <a:pPr marL="0" indent="0" algn="ctr">
              <a:buNone/>
            </a:pPr>
            <a:r>
              <a:rPr lang="en-US" sz="4400" b="1" dirty="0" smtClean="0">
                <a:solidFill>
                  <a:schemeClr val="accent1">
                    <a:lumMod val="75000"/>
                  </a:schemeClr>
                </a:solidFill>
                <a:latin typeface="Arial"/>
                <a:cs typeface="Arial"/>
              </a:rPr>
              <a:t>Workshop will resume</a:t>
            </a:r>
          </a:p>
          <a:p>
            <a:pPr marL="0" indent="0" algn="ctr">
              <a:buNone/>
            </a:pPr>
            <a:r>
              <a:rPr lang="en-US" sz="4400" b="1" dirty="0" smtClean="0">
                <a:solidFill>
                  <a:schemeClr val="accent1">
                    <a:lumMod val="75000"/>
                  </a:schemeClr>
                </a:solidFill>
                <a:latin typeface="Arial"/>
                <a:cs typeface="Arial"/>
              </a:rPr>
              <a:t>@</a:t>
            </a:r>
          </a:p>
          <a:p>
            <a:pPr marL="0" indent="0" algn="ctr">
              <a:buNone/>
            </a:pPr>
            <a:r>
              <a:rPr lang="en-US" sz="4400" b="1" dirty="0" smtClean="0">
                <a:solidFill>
                  <a:schemeClr val="accent1">
                    <a:lumMod val="75000"/>
                  </a:schemeClr>
                </a:solidFill>
                <a:latin typeface="Arial"/>
                <a:cs typeface="Arial"/>
              </a:rPr>
              <a:t>1:00 PM PST</a:t>
            </a:r>
            <a:endParaRPr lang="en-US" sz="4400" b="1" dirty="0">
              <a:solidFill>
                <a:schemeClr val="accent1">
                  <a:lumMod val="75000"/>
                </a:schemeClr>
              </a:solidFill>
              <a:latin typeface="Arial"/>
              <a:cs typeface="Arial"/>
            </a:endParaRPr>
          </a:p>
        </p:txBody>
      </p:sp>
      <p:sp>
        <p:nvSpPr>
          <p:cNvPr id="5" name="Title 1"/>
          <p:cNvSpPr>
            <a:spLocks noGrp="1"/>
          </p:cNvSpPr>
          <p:nvPr>
            <p:ph type="title"/>
          </p:nvPr>
        </p:nvSpPr>
        <p:spPr>
          <a:xfrm>
            <a:off x="2109449" y="274637"/>
            <a:ext cx="7145387" cy="1143000"/>
          </a:xfrm>
        </p:spPr>
        <p:txBody>
          <a:bodyPr>
            <a:normAutofit/>
          </a:bodyPr>
          <a:lstStyle/>
          <a:p>
            <a:pPr algn="l"/>
            <a:r>
              <a:rPr lang="en-US" b="1" dirty="0" smtClean="0">
                <a:solidFill>
                  <a:srgbClr val="254061"/>
                </a:solidFill>
                <a:latin typeface="Arial"/>
                <a:cs typeface="Arial"/>
              </a:rPr>
              <a:t>Lunch Break</a:t>
            </a:r>
            <a:endParaRPr lang="en-US" b="1" dirty="0">
              <a:solidFill>
                <a:srgbClr val="254061"/>
              </a:solidFill>
              <a:latin typeface="Arial"/>
              <a:cs typeface="Arial"/>
            </a:endParaRPr>
          </a:p>
        </p:txBody>
      </p:sp>
    </p:spTree>
    <p:extLst>
      <p:ext uri="{BB962C8B-B14F-4D97-AF65-F5344CB8AC3E}">
        <p14:creationId xmlns:p14="http://schemas.microsoft.com/office/powerpoint/2010/main" val="12391584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ckground image" title="background image">
            <a:extLst>
              <a:ext uri="{FF2B5EF4-FFF2-40B4-BE49-F238E27FC236}">
                <a16:creationId xmlns:a16="http://schemas.microsoft.com/office/drawing/2014/main" id="{9C2A97AF-4EED-1A42-B271-F4481E38B3D7}"/>
              </a:ext>
            </a:extLst>
          </p:cNvPr>
          <p:cNvPicPr>
            <a:picLocks noChangeAspect="1"/>
          </p:cNvPicPr>
          <p:nvPr/>
        </p:nvPicPr>
        <p:blipFill>
          <a:blip r:embed="rId3"/>
          <a:stretch>
            <a:fillRect/>
          </a:stretch>
        </p:blipFill>
        <p:spPr>
          <a:xfrm>
            <a:off x="0" y="0"/>
            <a:ext cx="12192000" cy="6858000"/>
          </a:xfrm>
          <a:prstGeom prst="rect">
            <a:avLst/>
          </a:prstGeom>
        </p:spPr>
      </p:pic>
      <p:sp>
        <p:nvSpPr>
          <p:cNvPr id="6" name="Content Placeholder 5"/>
          <p:cNvSpPr>
            <a:spLocks noGrp="1"/>
          </p:cNvSpPr>
          <p:nvPr>
            <p:ph idx="1"/>
          </p:nvPr>
        </p:nvSpPr>
        <p:spPr>
          <a:xfrm>
            <a:off x="609600" y="1541009"/>
            <a:ext cx="10972800" cy="4525963"/>
          </a:xfrm>
        </p:spPr>
        <p:txBody>
          <a:bodyPr>
            <a:normAutofit/>
          </a:bodyPr>
          <a:lstStyle/>
          <a:p>
            <a:pPr marL="0" indent="0" algn="ctr">
              <a:buNone/>
            </a:pPr>
            <a:r>
              <a:rPr lang="en-US" sz="4400" b="1" dirty="0" smtClean="0">
                <a:solidFill>
                  <a:schemeClr val="accent1">
                    <a:lumMod val="75000"/>
                  </a:schemeClr>
                </a:solidFill>
                <a:latin typeface="Arial"/>
                <a:cs typeface="Arial"/>
              </a:rPr>
              <a:t>Innovations in Energy Generation for the Water Sector</a:t>
            </a:r>
          </a:p>
          <a:p>
            <a:pPr marL="0" indent="0" algn="ctr">
              <a:buNone/>
            </a:pPr>
            <a:endParaRPr lang="en-US" sz="4400" b="1" dirty="0">
              <a:solidFill>
                <a:schemeClr val="accent1">
                  <a:lumMod val="75000"/>
                </a:schemeClr>
              </a:solidFill>
              <a:latin typeface="Arial"/>
              <a:cs typeface="Arial"/>
            </a:endParaRPr>
          </a:p>
          <a:p>
            <a:pPr marL="0" indent="0" algn="ctr">
              <a:buNone/>
            </a:pPr>
            <a:r>
              <a:rPr lang="en-US" sz="4400" b="1" dirty="0" smtClean="0">
                <a:solidFill>
                  <a:schemeClr val="accent1">
                    <a:lumMod val="75000"/>
                  </a:schemeClr>
                </a:solidFill>
                <a:latin typeface="Arial"/>
                <a:cs typeface="Arial"/>
              </a:rPr>
              <a:t>Panel Session</a:t>
            </a:r>
          </a:p>
          <a:p>
            <a:pPr marL="0" indent="0" algn="ctr">
              <a:buNone/>
            </a:pPr>
            <a:r>
              <a:rPr lang="en-US" sz="4400" b="1" dirty="0" smtClean="0">
                <a:solidFill>
                  <a:schemeClr val="accent1">
                    <a:lumMod val="75000"/>
                  </a:schemeClr>
                </a:solidFill>
                <a:latin typeface="Arial"/>
                <a:cs typeface="Arial"/>
              </a:rPr>
              <a:t>1:00 PM – 2:00 </a:t>
            </a:r>
            <a:r>
              <a:rPr lang="en-US" sz="4400" b="1" dirty="0">
                <a:solidFill>
                  <a:schemeClr val="accent1">
                    <a:lumMod val="75000"/>
                  </a:schemeClr>
                </a:solidFill>
                <a:latin typeface="Arial"/>
                <a:cs typeface="Arial"/>
              </a:rPr>
              <a:t>P</a:t>
            </a:r>
            <a:r>
              <a:rPr lang="en-US" sz="4400" b="1" dirty="0" smtClean="0">
                <a:solidFill>
                  <a:schemeClr val="accent1">
                    <a:lumMod val="75000"/>
                  </a:schemeClr>
                </a:solidFill>
                <a:latin typeface="Arial"/>
                <a:cs typeface="Arial"/>
              </a:rPr>
              <a:t>M PST</a:t>
            </a:r>
            <a:endParaRPr lang="en-US" sz="4400" b="1" dirty="0">
              <a:solidFill>
                <a:schemeClr val="accent1">
                  <a:lumMod val="75000"/>
                </a:schemeClr>
              </a:solidFill>
              <a:latin typeface="Arial"/>
              <a:cs typeface="Arial"/>
            </a:endParaRPr>
          </a:p>
        </p:txBody>
      </p:sp>
      <p:sp>
        <p:nvSpPr>
          <p:cNvPr id="2" name="Title 1"/>
          <p:cNvSpPr>
            <a:spLocks noGrp="1"/>
          </p:cNvSpPr>
          <p:nvPr>
            <p:ph type="title"/>
          </p:nvPr>
        </p:nvSpPr>
        <p:spPr>
          <a:xfrm>
            <a:off x="431470" y="2958462"/>
            <a:ext cx="10972800" cy="1143000"/>
          </a:xfrm>
        </p:spPr>
        <p:txBody>
          <a:bodyPr>
            <a:normAutofit/>
          </a:bodyPr>
          <a:lstStyle/>
          <a:p>
            <a:r>
              <a:rPr lang="en-US" sz="2800" dirty="0" smtClean="0">
                <a:solidFill>
                  <a:schemeClr val="bg1"/>
                </a:solidFill>
              </a:rPr>
              <a:t>Innovations in Energy Generation for the Water Sector</a:t>
            </a:r>
          </a:p>
          <a:p>
            <a:endParaRPr lang="en-US" dirty="0">
              <a:solidFill>
                <a:schemeClr val="bg1"/>
              </a:solidFill>
            </a:endParaRPr>
          </a:p>
        </p:txBody>
      </p:sp>
    </p:spTree>
    <p:extLst>
      <p:ext uri="{BB962C8B-B14F-4D97-AF65-F5344CB8AC3E}">
        <p14:creationId xmlns:p14="http://schemas.microsoft.com/office/powerpoint/2010/main" val="3327900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ckground image" title="background image">
            <a:extLst>
              <a:ext uri="{FF2B5EF4-FFF2-40B4-BE49-F238E27FC236}">
                <a16:creationId xmlns:a16="http://schemas.microsoft.com/office/drawing/2014/main" id="{9C2A97AF-4EED-1A42-B271-F4481E38B3D7}"/>
              </a:ext>
            </a:extLst>
          </p:cNvPr>
          <p:cNvPicPr>
            <a:picLocks noChangeAspect="1"/>
          </p:cNvPicPr>
          <p:nvPr/>
        </p:nvPicPr>
        <p:blipFill>
          <a:blip r:embed="rId3"/>
          <a:stretch>
            <a:fillRect/>
          </a:stretch>
        </p:blipFill>
        <p:spPr>
          <a:xfrm>
            <a:off x="0" y="0"/>
            <a:ext cx="12192000" cy="6858000"/>
          </a:xfrm>
          <a:prstGeom prst="rect">
            <a:avLst/>
          </a:prstGeom>
        </p:spPr>
      </p:pic>
      <p:sp>
        <p:nvSpPr>
          <p:cNvPr id="6" name="Content Placeholder 5"/>
          <p:cNvSpPr>
            <a:spLocks noGrp="1"/>
          </p:cNvSpPr>
          <p:nvPr>
            <p:ph idx="1"/>
          </p:nvPr>
        </p:nvSpPr>
        <p:spPr>
          <a:xfrm>
            <a:off x="609600" y="1541009"/>
            <a:ext cx="10972800" cy="4525963"/>
          </a:xfrm>
        </p:spPr>
        <p:txBody>
          <a:bodyPr>
            <a:normAutofit/>
          </a:bodyPr>
          <a:lstStyle/>
          <a:p>
            <a:pPr marL="0" indent="0" algn="ctr">
              <a:buNone/>
            </a:pPr>
            <a:r>
              <a:rPr lang="en-US" sz="4400" b="1" dirty="0" smtClean="0">
                <a:solidFill>
                  <a:schemeClr val="accent1">
                    <a:lumMod val="75000"/>
                  </a:schemeClr>
                </a:solidFill>
                <a:latin typeface="Arial"/>
                <a:cs typeface="Arial"/>
              </a:rPr>
              <a:t>Pathways to Create Markets for Innovative Technologies</a:t>
            </a:r>
          </a:p>
          <a:p>
            <a:pPr marL="0" indent="0" algn="ctr">
              <a:buNone/>
            </a:pPr>
            <a:endParaRPr lang="en-US" sz="4400" b="1" dirty="0">
              <a:solidFill>
                <a:schemeClr val="accent1">
                  <a:lumMod val="75000"/>
                </a:schemeClr>
              </a:solidFill>
              <a:latin typeface="Arial"/>
              <a:cs typeface="Arial"/>
            </a:endParaRPr>
          </a:p>
          <a:p>
            <a:pPr marL="0" indent="0" algn="ctr">
              <a:buNone/>
            </a:pPr>
            <a:r>
              <a:rPr lang="en-US" sz="4400" b="1" dirty="0" smtClean="0">
                <a:solidFill>
                  <a:schemeClr val="accent1">
                    <a:lumMod val="75000"/>
                  </a:schemeClr>
                </a:solidFill>
                <a:latin typeface="Arial"/>
                <a:cs typeface="Arial"/>
              </a:rPr>
              <a:t>Panel Session</a:t>
            </a:r>
          </a:p>
          <a:p>
            <a:pPr marL="0" indent="0" algn="ctr">
              <a:buNone/>
            </a:pPr>
            <a:r>
              <a:rPr lang="en-US" sz="4400" b="1" dirty="0" smtClean="0">
                <a:solidFill>
                  <a:schemeClr val="accent1">
                    <a:lumMod val="75000"/>
                  </a:schemeClr>
                </a:solidFill>
                <a:latin typeface="Arial"/>
                <a:cs typeface="Arial"/>
              </a:rPr>
              <a:t>2:00 PM – 3:30 PM PST</a:t>
            </a:r>
            <a:endParaRPr lang="en-US" sz="4400" b="1" dirty="0">
              <a:solidFill>
                <a:schemeClr val="accent1">
                  <a:lumMod val="75000"/>
                </a:schemeClr>
              </a:solidFill>
              <a:latin typeface="Arial"/>
              <a:cs typeface="Arial"/>
            </a:endParaRPr>
          </a:p>
        </p:txBody>
      </p:sp>
      <p:sp>
        <p:nvSpPr>
          <p:cNvPr id="2" name="Title 1"/>
          <p:cNvSpPr>
            <a:spLocks noGrp="1"/>
          </p:cNvSpPr>
          <p:nvPr>
            <p:ph type="title"/>
          </p:nvPr>
        </p:nvSpPr>
        <p:spPr>
          <a:xfrm>
            <a:off x="716478" y="2857500"/>
            <a:ext cx="10972800" cy="1143000"/>
          </a:xfrm>
        </p:spPr>
        <p:txBody>
          <a:bodyPr>
            <a:normAutofit/>
          </a:bodyPr>
          <a:lstStyle/>
          <a:p>
            <a:r>
              <a:rPr lang="en-US" sz="2000" dirty="0" smtClean="0">
                <a:solidFill>
                  <a:schemeClr val="bg1"/>
                </a:solidFill>
              </a:rPr>
              <a:t>Pathways to Create Markets for Innovative Technologies</a:t>
            </a:r>
          </a:p>
          <a:p>
            <a:endParaRPr lang="en-US" dirty="0"/>
          </a:p>
        </p:txBody>
      </p:sp>
    </p:spTree>
    <p:extLst>
      <p:ext uri="{BB962C8B-B14F-4D97-AF65-F5344CB8AC3E}">
        <p14:creationId xmlns:p14="http://schemas.microsoft.com/office/powerpoint/2010/main" val="1992265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ckground image" title="background image">
            <a:extLst>
              <a:ext uri="{FF2B5EF4-FFF2-40B4-BE49-F238E27FC236}">
                <a16:creationId xmlns:a16="http://schemas.microsoft.com/office/drawing/2014/main" id="{9C2A97AF-4EED-1A42-B271-F4481E38B3D7}"/>
              </a:ext>
            </a:extLst>
          </p:cNvPr>
          <p:cNvPicPr>
            <a:picLocks noChangeAspect="1"/>
          </p:cNvPicPr>
          <p:nvPr/>
        </p:nvPicPr>
        <p:blipFill>
          <a:blip r:embed="rId3"/>
          <a:stretch>
            <a:fillRect/>
          </a:stretch>
        </p:blipFill>
        <p:spPr>
          <a:xfrm>
            <a:off x="0" y="0"/>
            <a:ext cx="12192000" cy="6858000"/>
          </a:xfrm>
          <a:prstGeom prst="rect">
            <a:avLst/>
          </a:prstGeom>
        </p:spPr>
      </p:pic>
      <p:sp>
        <p:nvSpPr>
          <p:cNvPr id="6" name="Content Placeholder 5"/>
          <p:cNvSpPr>
            <a:spLocks noGrp="1"/>
          </p:cNvSpPr>
          <p:nvPr>
            <p:ph idx="1"/>
          </p:nvPr>
        </p:nvSpPr>
        <p:spPr>
          <a:xfrm>
            <a:off x="609600" y="1786898"/>
            <a:ext cx="10972800" cy="4525963"/>
          </a:xfrm>
        </p:spPr>
        <p:txBody>
          <a:bodyPr>
            <a:normAutofit/>
          </a:bodyPr>
          <a:lstStyle/>
          <a:p>
            <a:r>
              <a:rPr lang="en-US" sz="2800" dirty="0" smtClean="0">
                <a:solidFill>
                  <a:schemeClr val="accent1">
                    <a:lumMod val="75000"/>
                  </a:schemeClr>
                </a:solidFill>
                <a:latin typeface="Arial"/>
                <a:cs typeface="Arial"/>
              </a:rPr>
              <a:t>Questions in the room will be taken first.</a:t>
            </a:r>
          </a:p>
          <a:p>
            <a:r>
              <a:rPr lang="en-US" sz="2800" dirty="0" smtClean="0">
                <a:solidFill>
                  <a:schemeClr val="accent1">
                    <a:lumMod val="75000"/>
                  </a:schemeClr>
                </a:solidFill>
                <a:latin typeface="Arial"/>
                <a:cs typeface="Arial"/>
              </a:rPr>
              <a:t>Please submit your question/comment by </a:t>
            </a:r>
            <a:r>
              <a:rPr lang="en-US" sz="2800" b="1" dirty="0" smtClean="0">
                <a:solidFill>
                  <a:schemeClr val="accent1">
                    <a:lumMod val="75000"/>
                  </a:schemeClr>
                </a:solidFill>
                <a:latin typeface="Arial"/>
                <a:cs typeface="Arial"/>
              </a:rPr>
              <a:t>November 27, 2019 </a:t>
            </a:r>
            <a:r>
              <a:rPr lang="en-US" sz="2800" dirty="0" smtClean="0">
                <a:solidFill>
                  <a:schemeClr val="accent1">
                    <a:lumMod val="75000"/>
                  </a:schemeClr>
                </a:solidFill>
                <a:latin typeface="Arial"/>
                <a:cs typeface="Arial"/>
              </a:rPr>
              <a:t>to the Energy </a:t>
            </a:r>
            <a:r>
              <a:rPr lang="en-US" sz="2800" dirty="0">
                <a:solidFill>
                  <a:schemeClr val="accent1">
                    <a:lumMod val="75000"/>
                  </a:schemeClr>
                </a:solidFill>
                <a:latin typeface="Arial"/>
                <a:cs typeface="Arial"/>
              </a:rPr>
              <a:t>Commission Docket</a:t>
            </a:r>
            <a:r>
              <a:rPr lang="en-US" sz="2800" dirty="0" smtClean="0">
                <a:solidFill>
                  <a:schemeClr val="accent1">
                    <a:lumMod val="75000"/>
                  </a:schemeClr>
                </a:solidFill>
                <a:latin typeface="Arial"/>
                <a:cs typeface="Arial"/>
              </a:rPr>
              <a:t>: </a:t>
            </a:r>
            <a:r>
              <a:rPr lang="en-US" sz="2800" u="sng" dirty="0" smtClean="0">
                <a:solidFill>
                  <a:srgbClr val="0624BA"/>
                </a:solidFill>
                <a:latin typeface="Arial"/>
                <a:cs typeface="Arial"/>
              </a:rPr>
              <a:t>https</a:t>
            </a:r>
            <a:r>
              <a:rPr lang="en-US" sz="2800" u="sng" dirty="0">
                <a:solidFill>
                  <a:srgbClr val="0624BA"/>
                </a:solidFill>
                <a:latin typeface="Arial"/>
                <a:cs typeface="Arial"/>
              </a:rPr>
              <a:t>://</a:t>
            </a:r>
            <a:r>
              <a:rPr lang="en-US" sz="2800" u="sng" dirty="0" smtClean="0">
                <a:solidFill>
                  <a:srgbClr val="0624BA"/>
                </a:solidFill>
                <a:latin typeface="Arial"/>
                <a:cs typeface="Arial"/>
              </a:rPr>
              <a:t>efiling.energy.ca.gov/Ecomment/Ecomment.aspx?docketnumber=19-ERDD-01 </a:t>
            </a:r>
          </a:p>
          <a:p>
            <a:r>
              <a:rPr lang="en-US" sz="2800" dirty="0">
                <a:solidFill>
                  <a:schemeClr val="accent1">
                    <a:lumMod val="75000"/>
                  </a:schemeClr>
                </a:solidFill>
                <a:latin typeface="Arial"/>
                <a:cs typeface="Arial"/>
              </a:rPr>
              <a:t>Written comments may also be submitted by </a:t>
            </a:r>
            <a:r>
              <a:rPr lang="en-US" sz="2800" dirty="0" smtClean="0">
                <a:solidFill>
                  <a:schemeClr val="accent1">
                    <a:lumMod val="75000"/>
                  </a:schemeClr>
                </a:solidFill>
                <a:latin typeface="Arial"/>
                <a:cs typeface="Arial"/>
              </a:rPr>
              <a:t>email to </a:t>
            </a:r>
            <a:r>
              <a:rPr lang="en-US" sz="2800" u="sng" dirty="0" smtClean="0">
                <a:solidFill>
                  <a:srgbClr val="0624BA"/>
                </a:solidFill>
                <a:latin typeface="Arial"/>
                <a:cs typeface="Arial"/>
              </a:rPr>
              <a:t>docket@energy.ca.gov</a:t>
            </a:r>
            <a:r>
              <a:rPr lang="en-US" sz="2800" dirty="0" smtClean="0">
                <a:solidFill>
                  <a:schemeClr val="accent1">
                    <a:lumMod val="75000"/>
                  </a:schemeClr>
                </a:solidFill>
                <a:latin typeface="Arial"/>
                <a:cs typeface="Arial"/>
              </a:rPr>
              <a:t> with docket number </a:t>
            </a:r>
            <a:r>
              <a:rPr lang="en-US" sz="2800" b="1" dirty="0" smtClean="0">
                <a:solidFill>
                  <a:schemeClr val="accent1">
                    <a:lumMod val="75000"/>
                  </a:schemeClr>
                </a:solidFill>
                <a:latin typeface="Arial"/>
                <a:cs typeface="Arial"/>
              </a:rPr>
              <a:t>19-ERDD-01</a:t>
            </a:r>
            <a:r>
              <a:rPr lang="en-US" sz="2800" dirty="0" smtClean="0">
                <a:solidFill>
                  <a:schemeClr val="accent1">
                    <a:lumMod val="75000"/>
                  </a:schemeClr>
                </a:solidFill>
                <a:latin typeface="Arial"/>
                <a:cs typeface="Arial"/>
              </a:rPr>
              <a:t> and </a:t>
            </a:r>
            <a:r>
              <a:rPr lang="en-US" sz="2800" b="1" dirty="0" smtClean="0">
                <a:solidFill>
                  <a:schemeClr val="accent1">
                    <a:lumMod val="75000"/>
                  </a:schemeClr>
                </a:solidFill>
                <a:latin typeface="Arial"/>
                <a:cs typeface="Arial"/>
              </a:rPr>
              <a:t>Water Opportunities Workshop </a:t>
            </a:r>
            <a:r>
              <a:rPr lang="en-US" sz="2800" dirty="0" smtClean="0">
                <a:solidFill>
                  <a:schemeClr val="accent1">
                    <a:lumMod val="75000"/>
                  </a:schemeClr>
                </a:solidFill>
                <a:latin typeface="Arial"/>
                <a:cs typeface="Arial"/>
              </a:rPr>
              <a:t>in the subject line.</a:t>
            </a:r>
            <a:endParaRPr lang="en-US" sz="2800" dirty="0">
              <a:solidFill>
                <a:schemeClr val="accent1">
                  <a:lumMod val="75000"/>
                </a:schemeClr>
              </a:solidFill>
              <a:latin typeface="Arial"/>
              <a:cs typeface="Arial"/>
            </a:endParaRPr>
          </a:p>
        </p:txBody>
      </p:sp>
      <p:sp>
        <p:nvSpPr>
          <p:cNvPr id="5" name="Title 1"/>
          <p:cNvSpPr>
            <a:spLocks noGrp="1"/>
          </p:cNvSpPr>
          <p:nvPr>
            <p:ph type="title"/>
          </p:nvPr>
        </p:nvSpPr>
        <p:spPr>
          <a:xfrm>
            <a:off x="2109449" y="274637"/>
            <a:ext cx="7145387" cy="1143000"/>
          </a:xfrm>
        </p:spPr>
        <p:txBody>
          <a:bodyPr>
            <a:normAutofit/>
          </a:bodyPr>
          <a:lstStyle/>
          <a:p>
            <a:pPr algn="l"/>
            <a:r>
              <a:rPr lang="en-US" b="1" dirty="0" smtClean="0">
                <a:solidFill>
                  <a:srgbClr val="254061"/>
                </a:solidFill>
                <a:latin typeface="Arial"/>
                <a:cs typeface="Arial"/>
              </a:rPr>
              <a:t>Q&amp;A Session</a:t>
            </a:r>
            <a:endParaRPr lang="en-US" b="1" dirty="0">
              <a:solidFill>
                <a:srgbClr val="254061"/>
              </a:solidFill>
              <a:latin typeface="Arial"/>
              <a:cs typeface="Arial"/>
            </a:endParaRPr>
          </a:p>
        </p:txBody>
      </p:sp>
    </p:spTree>
    <p:extLst>
      <p:ext uri="{BB962C8B-B14F-4D97-AF65-F5344CB8AC3E}">
        <p14:creationId xmlns:p14="http://schemas.microsoft.com/office/powerpoint/2010/main" val="24255687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ckground image" title="background image">
            <a:extLst>
              <a:ext uri="{FF2B5EF4-FFF2-40B4-BE49-F238E27FC236}">
                <a16:creationId xmlns:a16="http://schemas.microsoft.com/office/drawing/2014/main" id="{9C2A97AF-4EED-1A42-B271-F4481E38B3D7}"/>
              </a:ext>
            </a:extLst>
          </p:cNvPr>
          <p:cNvPicPr>
            <a:picLocks noChangeAspect="1"/>
          </p:cNvPicPr>
          <p:nvPr/>
        </p:nvPicPr>
        <p:blipFill>
          <a:blip r:embed="rId3"/>
          <a:stretch>
            <a:fillRect/>
          </a:stretch>
        </p:blipFill>
        <p:spPr>
          <a:xfrm>
            <a:off x="0" y="0"/>
            <a:ext cx="12192000" cy="6858000"/>
          </a:xfrm>
          <a:prstGeom prst="rect">
            <a:avLst/>
          </a:prstGeom>
        </p:spPr>
      </p:pic>
      <p:sp>
        <p:nvSpPr>
          <p:cNvPr id="6" name="Content Placeholder 5"/>
          <p:cNvSpPr>
            <a:spLocks noGrp="1"/>
          </p:cNvSpPr>
          <p:nvPr>
            <p:ph idx="1"/>
          </p:nvPr>
        </p:nvSpPr>
        <p:spPr>
          <a:xfrm>
            <a:off x="379078" y="1506071"/>
            <a:ext cx="11462017" cy="5179038"/>
          </a:xfrm>
        </p:spPr>
        <p:txBody>
          <a:bodyPr>
            <a:normAutofit lnSpcReduction="10000"/>
          </a:bodyPr>
          <a:lstStyle/>
          <a:p>
            <a:r>
              <a:rPr lang="en-US" sz="2000" dirty="0" smtClean="0">
                <a:solidFill>
                  <a:schemeClr val="accent1">
                    <a:lumMod val="75000"/>
                  </a:schemeClr>
                </a:solidFill>
                <a:latin typeface="Arial"/>
                <a:cs typeface="Arial"/>
              </a:rPr>
              <a:t>Electric Program Investment Charge</a:t>
            </a:r>
          </a:p>
          <a:p>
            <a:pPr marL="400050" lvl="1" indent="0">
              <a:buNone/>
            </a:pPr>
            <a:r>
              <a:rPr lang="en-US" sz="1600" u="sng" dirty="0" smtClean="0">
                <a:solidFill>
                  <a:srgbClr val="0624BA"/>
                </a:solidFill>
                <a:latin typeface="Arial" panose="020B0604020202020204" pitchFamily="34" charset="0"/>
                <a:cs typeface="Arial" panose="020B0604020202020204" pitchFamily="34" charset="0"/>
              </a:rPr>
              <a:t>www.energy.ca.gov/programs-and-topics/programs/electric-program-investment-charge-epic-program</a:t>
            </a:r>
          </a:p>
          <a:p>
            <a:r>
              <a:rPr lang="en-US" sz="2000" dirty="0" smtClean="0">
                <a:solidFill>
                  <a:schemeClr val="accent1">
                    <a:lumMod val="75000"/>
                  </a:schemeClr>
                </a:solidFill>
                <a:latin typeface="Arial"/>
                <a:cs typeface="Arial"/>
              </a:rPr>
              <a:t>California </a:t>
            </a:r>
            <a:r>
              <a:rPr lang="en-US" sz="2000" dirty="0">
                <a:solidFill>
                  <a:schemeClr val="accent1">
                    <a:lumMod val="75000"/>
                  </a:schemeClr>
                </a:solidFill>
                <a:latin typeface="Arial"/>
                <a:cs typeface="Arial"/>
              </a:rPr>
              <a:t>Financing Coordinating Committee Inquiry </a:t>
            </a:r>
            <a:r>
              <a:rPr lang="en-US" sz="2000" dirty="0" smtClean="0">
                <a:solidFill>
                  <a:schemeClr val="accent1">
                    <a:lumMod val="75000"/>
                  </a:schemeClr>
                </a:solidFill>
                <a:latin typeface="Arial"/>
                <a:cs typeface="Arial"/>
              </a:rPr>
              <a:t>Form – California State Water Resources Control Board</a:t>
            </a:r>
          </a:p>
          <a:p>
            <a:pPr marL="400050" lvl="1" indent="0">
              <a:buNone/>
            </a:pPr>
            <a:r>
              <a:rPr lang="en-US" sz="1600" u="sng" dirty="0">
                <a:solidFill>
                  <a:srgbClr val="0624BA"/>
                </a:solidFill>
                <a:latin typeface="Arial"/>
                <a:cs typeface="Arial"/>
              </a:rPr>
              <a:t>http://</a:t>
            </a:r>
            <a:r>
              <a:rPr lang="en-US" sz="1600" u="sng" dirty="0" smtClean="0">
                <a:solidFill>
                  <a:srgbClr val="0624BA"/>
                </a:solidFill>
                <a:latin typeface="Arial"/>
                <a:cs typeface="Arial"/>
              </a:rPr>
              <a:t>www.cfcc.ca.gov/wp-content/uploads/2017/01/12-18-14-Common-Inquiry-Form.pdf</a:t>
            </a:r>
          </a:p>
          <a:p>
            <a:r>
              <a:rPr lang="en-US" sz="2000" dirty="0" smtClean="0">
                <a:solidFill>
                  <a:schemeClr val="accent1">
                    <a:lumMod val="75000"/>
                  </a:schemeClr>
                </a:solidFill>
                <a:latin typeface="Arial"/>
                <a:cs typeface="Arial"/>
              </a:rPr>
              <a:t>State </a:t>
            </a:r>
            <a:r>
              <a:rPr lang="en-US" sz="2000" dirty="0">
                <a:solidFill>
                  <a:schemeClr val="accent1">
                    <a:lumMod val="75000"/>
                  </a:schemeClr>
                </a:solidFill>
                <a:latin typeface="Arial"/>
                <a:cs typeface="Arial"/>
              </a:rPr>
              <a:t>Water Resources Control Board Division of Financial </a:t>
            </a:r>
            <a:r>
              <a:rPr lang="en-US" sz="2000" dirty="0" smtClean="0">
                <a:solidFill>
                  <a:schemeClr val="accent1">
                    <a:lumMod val="75000"/>
                  </a:schemeClr>
                </a:solidFill>
                <a:latin typeface="Arial"/>
                <a:cs typeface="Arial"/>
              </a:rPr>
              <a:t>Assistance – </a:t>
            </a:r>
            <a:r>
              <a:rPr lang="en-US" sz="2000" dirty="0">
                <a:solidFill>
                  <a:schemeClr val="accent1">
                    <a:lumMod val="75000"/>
                  </a:schemeClr>
                </a:solidFill>
                <a:latin typeface="Arial"/>
                <a:cs typeface="Arial"/>
              </a:rPr>
              <a:t>California State Water Resources Control Board</a:t>
            </a:r>
          </a:p>
          <a:p>
            <a:pPr lvl="1"/>
            <a:r>
              <a:rPr lang="en-US" sz="1600" dirty="0" smtClean="0">
                <a:solidFill>
                  <a:schemeClr val="accent1">
                    <a:lumMod val="75000"/>
                  </a:schemeClr>
                </a:solidFill>
                <a:latin typeface="Arial"/>
                <a:cs typeface="Arial"/>
              </a:rPr>
              <a:t>Drinking </a:t>
            </a:r>
            <a:r>
              <a:rPr lang="en-US" sz="1600" dirty="0">
                <a:solidFill>
                  <a:schemeClr val="accent1">
                    <a:lumMod val="75000"/>
                  </a:schemeClr>
                </a:solidFill>
                <a:latin typeface="Arial"/>
                <a:cs typeface="Arial"/>
              </a:rPr>
              <a:t>Water State Revolving </a:t>
            </a:r>
            <a:r>
              <a:rPr lang="en-US" sz="1600" dirty="0" smtClean="0">
                <a:solidFill>
                  <a:schemeClr val="accent1">
                    <a:lumMod val="75000"/>
                  </a:schemeClr>
                </a:solidFill>
                <a:latin typeface="Arial"/>
                <a:cs typeface="Arial"/>
              </a:rPr>
              <a:t>Fund</a:t>
            </a:r>
          </a:p>
          <a:p>
            <a:pPr marL="457200" lvl="1" indent="0">
              <a:buNone/>
            </a:pPr>
            <a:r>
              <a:rPr lang="en-US" sz="1600" u="sng" dirty="0">
                <a:solidFill>
                  <a:srgbClr val="0624BA"/>
                </a:solidFill>
                <a:latin typeface="Arial"/>
                <a:cs typeface="Arial"/>
              </a:rPr>
              <a:t>https://</a:t>
            </a:r>
            <a:r>
              <a:rPr lang="en-US" sz="1600" u="sng" dirty="0" smtClean="0">
                <a:solidFill>
                  <a:srgbClr val="0624BA"/>
                </a:solidFill>
                <a:latin typeface="Arial"/>
                <a:cs typeface="Arial"/>
              </a:rPr>
              <a:t>www.waterboards.ca.gov/drinking_water/services/funding/SRF.html</a:t>
            </a:r>
          </a:p>
          <a:p>
            <a:pPr lvl="1"/>
            <a:r>
              <a:rPr lang="en-US" sz="1600" dirty="0">
                <a:solidFill>
                  <a:schemeClr val="accent1">
                    <a:lumMod val="75000"/>
                  </a:schemeClr>
                </a:solidFill>
                <a:latin typeface="Arial"/>
                <a:cs typeface="Arial"/>
              </a:rPr>
              <a:t>Clean Water State Revolving </a:t>
            </a:r>
            <a:r>
              <a:rPr lang="en-US" sz="1600" dirty="0" smtClean="0">
                <a:solidFill>
                  <a:schemeClr val="accent1">
                    <a:lumMod val="75000"/>
                  </a:schemeClr>
                </a:solidFill>
                <a:latin typeface="Arial"/>
                <a:cs typeface="Arial"/>
              </a:rPr>
              <a:t>Fund</a:t>
            </a:r>
          </a:p>
          <a:p>
            <a:pPr marL="457200" lvl="1" indent="0">
              <a:buNone/>
            </a:pPr>
            <a:r>
              <a:rPr lang="en-US" sz="1600" u="sng" dirty="0">
                <a:solidFill>
                  <a:srgbClr val="0624BA"/>
                </a:solidFill>
                <a:latin typeface="Arial"/>
                <a:cs typeface="Arial"/>
              </a:rPr>
              <a:t>https://</a:t>
            </a:r>
            <a:r>
              <a:rPr lang="en-US" sz="1600" u="sng" dirty="0" smtClean="0">
                <a:solidFill>
                  <a:srgbClr val="0624BA"/>
                </a:solidFill>
                <a:latin typeface="Arial"/>
                <a:cs typeface="Arial"/>
              </a:rPr>
              <a:t>www.waterboards.ca.gov/water_issues/programs/grants_loans/srf/index.html</a:t>
            </a:r>
          </a:p>
          <a:p>
            <a:r>
              <a:rPr lang="en-US" sz="2000" dirty="0" smtClean="0">
                <a:solidFill>
                  <a:schemeClr val="accent1">
                    <a:lumMod val="75000"/>
                  </a:schemeClr>
                </a:solidFill>
                <a:latin typeface="Arial"/>
                <a:cs typeface="Arial"/>
              </a:rPr>
              <a:t>Water Security Grand Challenge – U.S. Department of Energy</a:t>
            </a:r>
          </a:p>
          <a:p>
            <a:pPr marL="400050" lvl="1" indent="0">
              <a:buNone/>
            </a:pPr>
            <a:r>
              <a:rPr lang="en-US" sz="1600" u="sng" dirty="0">
                <a:solidFill>
                  <a:srgbClr val="0624BA"/>
                </a:solidFill>
                <a:latin typeface="Arial"/>
                <a:cs typeface="Arial"/>
              </a:rPr>
              <a:t>https://</a:t>
            </a:r>
            <a:r>
              <a:rPr lang="en-US" sz="1600" u="sng" dirty="0" smtClean="0">
                <a:solidFill>
                  <a:srgbClr val="0624BA"/>
                </a:solidFill>
                <a:latin typeface="Arial"/>
                <a:cs typeface="Arial"/>
              </a:rPr>
              <a:t>www.energy.gov/eere/water-security-grand-challenge</a:t>
            </a:r>
          </a:p>
          <a:p>
            <a:r>
              <a:rPr lang="en-US" sz="2000" dirty="0" smtClean="0">
                <a:solidFill>
                  <a:schemeClr val="accent1">
                    <a:lumMod val="75000"/>
                  </a:schemeClr>
                </a:solidFill>
                <a:latin typeface="Arial"/>
                <a:cs typeface="Arial"/>
              </a:rPr>
              <a:t>Innovation Conservation Program – Metropolitan Water District</a:t>
            </a:r>
          </a:p>
          <a:p>
            <a:pPr marL="400050" lvl="1" indent="0">
              <a:buNone/>
            </a:pPr>
            <a:r>
              <a:rPr lang="en-US" sz="1600" u="sng" dirty="0">
                <a:solidFill>
                  <a:srgbClr val="0624BA"/>
                </a:solidFill>
                <a:latin typeface="Arial"/>
                <a:cs typeface="Arial"/>
              </a:rPr>
              <a:t>http://</a:t>
            </a:r>
            <a:r>
              <a:rPr lang="en-US" sz="1600" u="sng" dirty="0" smtClean="0">
                <a:solidFill>
                  <a:srgbClr val="0624BA"/>
                </a:solidFill>
                <a:latin typeface="Arial"/>
                <a:cs typeface="Arial"/>
              </a:rPr>
              <a:t>www.bewaterwise.com/innovative-conservation-program.html </a:t>
            </a:r>
          </a:p>
          <a:p>
            <a:r>
              <a:rPr lang="en-US" sz="2000" dirty="0" smtClean="0">
                <a:solidFill>
                  <a:schemeClr val="accent1">
                    <a:lumMod val="75000"/>
                  </a:schemeClr>
                </a:solidFill>
                <a:latin typeface="Arial"/>
                <a:cs typeface="Arial"/>
              </a:rPr>
              <a:t>National Alliance for Water Innovation – Lawrence Berkeley National Lab</a:t>
            </a:r>
          </a:p>
          <a:p>
            <a:pPr marL="400050" lvl="1" indent="0">
              <a:buNone/>
            </a:pPr>
            <a:r>
              <a:rPr lang="en-US" sz="1600" u="sng" dirty="0" smtClean="0">
                <a:solidFill>
                  <a:srgbClr val="0624BA"/>
                </a:solidFill>
                <a:latin typeface="Arial"/>
                <a:cs typeface="Arial"/>
              </a:rPr>
              <a:t>www.nawihub.org </a:t>
            </a:r>
          </a:p>
          <a:p>
            <a:endParaRPr lang="en-US" sz="2000" dirty="0" smtClean="0">
              <a:solidFill>
                <a:schemeClr val="accent1">
                  <a:lumMod val="75000"/>
                </a:schemeClr>
              </a:solidFill>
              <a:latin typeface="Arial"/>
              <a:cs typeface="Arial"/>
            </a:endParaRPr>
          </a:p>
        </p:txBody>
      </p:sp>
      <p:sp>
        <p:nvSpPr>
          <p:cNvPr id="5" name="Title 1"/>
          <p:cNvSpPr>
            <a:spLocks noGrp="1"/>
          </p:cNvSpPr>
          <p:nvPr>
            <p:ph type="title"/>
          </p:nvPr>
        </p:nvSpPr>
        <p:spPr>
          <a:xfrm>
            <a:off x="2109449" y="274637"/>
            <a:ext cx="7145387" cy="1143000"/>
          </a:xfrm>
        </p:spPr>
        <p:txBody>
          <a:bodyPr>
            <a:normAutofit/>
          </a:bodyPr>
          <a:lstStyle/>
          <a:p>
            <a:pPr algn="l"/>
            <a:r>
              <a:rPr lang="en-US" b="1" dirty="0" smtClean="0">
                <a:solidFill>
                  <a:srgbClr val="254061"/>
                </a:solidFill>
                <a:latin typeface="Arial"/>
                <a:cs typeface="Arial"/>
              </a:rPr>
              <a:t>More Information</a:t>
            </a:r>
            <a:endParaRPr lang="en-US" b="1" dirty="0">
              <a:solidFill>
                <a:srgbClr val="254061"/>
              </a:solidFill>
              <a:latin typeface="Arial"/>
              <a:cs typeface="Arial"/>
            </a:endParaRPr>
          </a:p>
        </p:txBody>
      </p:sp>
    </p:spTree>
    <p:extLst>
      <p:ext uri="{BB962C8B-B14F-4D97-AF65-F5344CB8AC3E}">
        <p14:creationId xmlns:p14="http://schemas.microsoft.com/office/powerpoint/2010/main" val="641764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Find a Partner on EmpowerInnovation.net</a:t>
            </a:r>
          </a:p>
          <a:p>
            <a:endParaRPr lang="en-US" dirty="0"/>
          </a:p>
        </p:txBody>
      </p:sp>
      <p:sp>
        <p:nvSpPr>
          <p:cNvPr id="3" name="Content Placeholder 2"/>
          <p:cNvSpPr>
            <a:spLocks noGrp="1"/>
          </p:cNvSpPr>
          <p:nvPr>
            <p:ph idx="1"/>
          </p:nvPr>
        </p:nvSpPr>
        <p:spPr/>
        <p:txBody>
          <a:bodyPr/>
          <a:lstStyle/>
          <a:p>
            <a:endParaRPr lang="en-US" dirty="0"/>
          </a:p>
        </p:txBody>
      </p:sp>
      <p:pic>
        <p:nvPicPr>
          <p:cNvPr id="4" name="Picture 3" descr="background image" title="background image">
            <a:extLst>
              <a:ext uri="{FF2B5EF4-FFF2-40B4-BE49-F238E27FC236}">
                <a16:creationId xmlns:a16="http://schemas.microsoft.com/office/drawing/2014/main" id="{9C2A97AF-4EED-1A42-B271-F4481E38B3D7}"/>
              </a:ext>
            </a:extLst>
          </p:cNvPr>
          <p:cNvPicPr>
            <a:picLocks noChangeAspect="1"/>
          </p:cNvPicPr>
          <p:nvPr/>
        </p:nvPicPr>
        <p:blipFill>
          <a:blip r:embed="rId3"/>
          <a:stretch>
            <a:fillRect/>
          </a:stretch>
        </p:blipFill>
        <p:spPr>
          <a:xfrm>
            <a:off x="0" y="0"/>
            <a:ext cx="12192000" cy="6858000"/>
          </a:xfrm>
          <a:prstGeom prst="rect">
            <a:avLst/>
          </a:prstGeom>
        </p:spPr>
      </p:pic>
      <p:sp>
        <p:nvSpPr>
          <p:cNvPr id="5" name="Title 1"/>
          <p:cNvSpPr txBox="1">
            <a:spLocks/>
          </p:cNvSpPr>
          <p:nvPr/>
        </p:nvSpPr>
        <p:spPr>
          <a:xfrm>
            <a:off x="2109449" y="274637"/>
            <a:ext cx="8970031" cy="1143000"/>
          </a:xfrm>
          <a:prstGeom prst="rect">
            <a:avLst/>
          </a:prstGeom>
        </p:spPr>
        <p:txBody>
          <a:bodyPr vert="horz" lIns="91440" tIns="45720" rIns="91440" bIns="45720" rtlCol="0" anchor="ctr">
            <a:normAutofit fontScale="90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b="1" dirty="0" smtClean="0">
                <a:solidFill>
                  <a:srgbClr val="254061"/>
                </a:solidFill>
                <a:latin typeface="Arial"/>
                <a:cs typeface="Arial"/>
              </a:rPr>
              <a:t>Find a Partner on EmpowerInnovation.net</a:t>
            </a:r>
            <a:endParaRPr lang="en-US" b="1" dirty="0">
              <a:solidFill>
                <a:srgbClr val="254061"/>
              </a:solidFill>
              <a:latin typeface="Arial"/>
              <a:cs typeface="Arial"/>
            </a:endParaRPr>
          </a:p>
        </p:txBody>
      </p:sp>
      <p:pic>
        <p:nvPicPr>
          <p:cNvPr id="6" name="Picture 5" descr="background image" title="background image">
            <a:extLst>
              <a:ext uri="{FF2B5EF4-FFF2-40B4-BE49-F238E27FC236}">
                <a16:creationId xmlns:a16="http://schemas.microsoft.com/office/drawing/2014/main" id="{BEF738EA-774E-460E-93EB-73447A3DFD2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1370" t="29366" r="13322" b="22942"/>
          <a:stretch/>
        </p:blipFill>
        <p:spPr>
          <a:xfrm>
            <a:off x="1117600" y="1566817"/>
            <a:ext cx="9961880" cy="2166983"/>
          </a:xfrm>
          <a:prstGeom prst="rect">
            <a:avLst/>
          </a:prstGeom>
        </p:spPr>
      </p:pic>
      <p:sp>
        <p:nvSpPr>
          <p:cNvPr id="7" name="Content Placeholder 2">
            <a:extLst>
              <a:ext uri="{FF2B5EF4-FFF2-40B4-BE49-F238E27FC236}">
                <a16:creationId xmlns:a16="http://schemas.microsoft.com/office/drawing/2014/main" id="{BD2A1057-C034-4FE9-9FB6-5E3B0CA44F2D}"/>
              </a:ext>
            </a:extLst>
          </p:cNvPr>
          <p:cNvSpPr txBox="1">
            <a:spLocks/>
          </p:cNvSpPr>
          <p:nvPr/>
        </p:nvSpPr>
        <p:spPr>
          <a:xfrm>
            <a:off x="1110143" y="3705290"/>
            <a:ext cx="10261600" cy="1186749"/>
          </a:xfrm>
          <a:prstGeom prst="rect">
            <a:avLst/>
          </a:prstGeom>
        </p:spPr>
        <p:txBody>
          <a:bodyPr vert="horz" lIns="91440" tIns="45720" rIns="91440" bIns="45720" rtlCol="0">
            <a:normAutofit fontScale="925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buClr>
                <a:schemeClr val="accent5"/>
              </a:buClr>
              <a:buFont typeface="Arial"/>
              <a:buNone/>
            </a:pPr>
            <a:r>
              <a:rPr lang="en-US" sz="2400" dirty="0" smtClean="0"/>
              <a:t>Empower Innovation strives to accelerate your cleantech journey with easy access to funding opportunities from the Energy Commission and other funding providers, curated resources and events, and connections to people and organizations.</a:t>
            </a:r>
            <a:endParaRPr lang="en-US" sz="2400" dirty="0"/>
          </a:p>
        </p:txBody>
      </p:sp>
      <p:sp>
        <p:nvSpPr>
          <p:cNvPr id="8" name="Rectangle 7" descr="rectangle" title="rectangle">
            <a:extLst>
              <a:ext uri="{FF2B5EF4-FFF2-40B4-BE49-F238E27FC236}">
                <a16:creationId xmlns:a16="http://schemas.microsoft.com/office/drawing/2014/main" id="{7594C1CF-CCD2-4873-8600-126D0F74D680}"/>
              </a:ext>
            </a:extLst>
          </p:cNvPr>
          <p:cNvSpPr/>
          <p:nvPr/>
        </p:nvSpPr>
        <p:spPr>
          <a:xfrm rot="5400000">
            <a:off x="2915920" y="3093720"/>
            <a:ext cx="60960" cy="3657600"/>
          </a:xfrm>
          <a:prstGeom prst="rect">
            <a:avLst/>
          </a:prstGeom>
          <a:solidFill>
            <a:srgbClr val="E8A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E71EB672-CBC2-42AB-83B9-7D555811ABB4}"/>
              </a:ext>
            </a:extLst>
          </p:cNvPr>
          <p:cNvSpPr txBox="1"/>
          <p:nvPr/>
        </p:nvSpPr>
        <p:spPr>
          <a:xfrm>
            <a:off x="1117600" y="5004296"/>
            <a:ext cx="10261600" cy="1528945"/>
          </a:xfrm>
          <a:prstGeom prst="rect">
            <a:avLst/>
          </a:prstGeom>
          <a:solidFill>
            <a:srgbClr val="CBD8E6"/>
          </a:solidFill>
        </p:spPr>
        <p:txBody>
          <a:bodyPr wrap="square" numCol="2" rtlCol="0" anchor="ctr">
            <a:spAutoFit/>
          </a:bodyPr>
          <a:lstStyle/>
          <a:p>
            <a:pPr marL="0" marR="0" lvl="0" indent="0" algn="l" defTabSz="457200" rtl="0" eaLnBrk="1" fontAlgn="auto" latinLnBrk="0" hangingPunct="1">
              <a:lnSpc>
                <a:spcPct val="100000"/>
              </a:lnSpc>
              <a:spcBef>
                <a:spcPts val="800"/>
              </a:spcBef>
              <a:spcAft>
                <a:spcPts val="0"/>
              </a:spcAft>
              <a:buClrTx/>
              <a:buSzTx/>
              <a:buFontTx/>
              <a:buNone/>
              <a:tabLst/>
              <a:defRPr/>
            </a:pPr>
            <a:r>
              <a:rPr kumimoji="0" lang="en-US" sz="1867" b="1" i="0" u="none" strike="noStrike" kern="1200" cap="none" spc="0" normalizeH="0" baseline="0" noProof="0" dirty="0">
                <a:ln>
                  <a:noFill/>
                </a:ln>
                <a:solidFill>
                  <a:srgbClr val="00588A"/>
                </a:solidFill>
                <a:effectLst/>
                <a:uLnTx/>
                <a:uFillTx/>
                <a:latin typeface="Calibri"/>
                <a:ea typeface="Open Sans" panose="020B0606030504020204" pitchFamily="34" charset="0"/>
                <a:cs typeface="Segoe UI" panose="020B0502040204020203" pitchFamily="34" charset="0"/>
              </a:rPr>
              <a:t>FIND A PARTNER</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67" b="0" i="0" u="none" strike="noStrike" kern="1200" cap="none" spc="0" normalizeH="0" baseline="0" noProof="0" dirty="0">
                <a:ln>
                  <a:noFill/>
                </a:ln>
                <a:solidFill>
                  <a:srgbClr val="00588A"/>
                </a:solidFill>
                <a:effectLst/>
                <a:uLnTx/>
                <a:uFillTx/>
                <a:latin typeface="Calibri"/>
                <a:ea typeface="Open Sans" panose="020B0606030504020204" pitchFamily="34" charset="0"/>
                <a:cs typeface="Segoe UI" panose="020B0502040204020203" pitchFamily="34" charset="0"/>
              </a:rPr>
              <a:t>Announce your interest in this funding opportunity and message other interested parties to find potential partners</a:t>
            </a:r>
            <a:r>
              <a:rPr kumimoji="0" lang="en-US" sz="1867" b="0" i="0" u="none" strike="noStrike" kern="1200" cap="none" spc="0" normalizeH="0" baseline="0" noProof="0" dirty="0" smtClean="0">
                <a:ln>
                  <a:noFill/>
                </a:ln>
                <a:solidFill>
                  <a:srgbClr val="00588A"/>
                </a:solidFill>
                <a:effectLst/>
                <a:uLnTx/>
                <a:uFillTx/>
                <a:latin typeface="Calibri"/>
                <a:ea typeface="Open Sans" panose="020B0606030504020204" pitchFamily="34" charset="0"/>
                <a:cs typeface="Segoe UI" panose="020B0502040204020203" pitchFamily="34" charset="0"/>
              </a:rPr>
              <a: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67" b="1" i="0" u="none" strike="noStrike" kern="1200" cap="none" spc="0" normalizeH="0" baseline="0" noProof="0" dirty="0" smtClean="0">
              <a:ln>
                <a:noFill/>
              </a:ln>
              <a:solidFill>
                <a:srgbClr val="00588A"/>
              </a:solidFill>
              <a:effectLst/>
              <a:uLnTx/>
              <a:uFillTx/>
              <a:latin typeface="Calibri"/>
              <a:ea typeface="Open Sans" panose="020B0606030504020204" pitchFamily="34" charset="0"/>
              <a:cs typeface="Segoe UI" panose="020B0502040204020203" pitchFamily="34" charset="0"/>
            </a:endParaRPr>
          </a:p>
          <a:p>
            <a:pPr marL="0" marR="0" lvl="0" indent="0" algn="l" defTabSz="457200" rtl="0" eaLnBrk="1" fontAlgn="auto" latinLnBrk="0" hangingPunct="1">
              <a:lnSpc>
                <a:spcPct val="100000"/>
              </a:lnSpc>
              <a:spcBef>
                <a:spcPts val="800"/>
              </a:spcBef>
              <a:spcAft>
                <a:spcPts val="0"/>
              </a:spcAft>
              <a:buClrTx/>
              <a:buSzTx/>
              <a:buFontTx/>
              <a:buNone/>
              <a:tabLst/>
              <a:defRPr/>
            </a:pPr>
            <a:r>
              <a:rPr kumimoji="0" lang="en-US" sz="1867" b="1" i="0" u="none" strike="noStrike" kern="1200" cap="none" spc="0" normalizeH="0" baseline="0" noProof="0" dirty="0" smtClean="0">
                <a:ln>
                  <a:noFill/>
                </a:ln>
                <a:solidFill>
                  <a:srgbClr val="00588A"/>
                </a:solidFill>
                <a:effectLst/>
                <a:uLnTx/>
                <a:uFillTx/>
                <a:latin typeface="Calibri"/>
                <a:ea typeface="Open Sans" panose="020B0606030504020204" pitchFamily="34" charset="0"/>
                <a:cs typeface="Segoe UI" panose="020B0502040204020203" pitchFamily="34" charset="0"/>
              </a:rPr>
              <a:t>RESOURCES &amp; TOOLS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67" b="0" i="0" u="none" strike="noStrike" kern="1200" cap="none" spc="0" normalizeH="0" baseline="0" noProof="0" dirty="0" smtClean="0">
                <a:ln>
                  <a:noFill/>
                </a:ln>
                <a:solidFill>
                  <a:srgbClr val="00588A"/>
                </a:solidFill>
                <a:effectLst/>
                <a:uLnTx/>
                <a:uFillTx/>
                <a:latin typeface="Calibri"/>
                <a:ea typeface="Open Sans" panose="020B0606030504020204" pitchFamily="34" charset="0"/>
                <a:cs typeface="Segoe UI" panose="020B0502040204020203" pitchFamily="34" charset="0"/>
              </a:rPr>
              <a:t>Browse the collection of resources for cleantech innovators including Resource Libraries, Funding Sources, Tools, and Databases. </a:t>
            </a:r>
            <a:endParaRPr kumimoji="0" lang="en-US" sz="1867" b="0" i="0" u="none" strike="noStrike" kern="1200" cap="none" spc="0" normalizeH="0" baseline="0" noProof="0" dirty="0">
              <a:ln>
                <a:noFill/>
              </a:ln>
              <a:solidFill>
                <a:srgbClr val="00588A"/>
              </a:solidFill>
              <a:effectLst/>
              <a:uLnTx/>
              <a:uFillTx/>
              <a:latin typeface="Calibri"/>
              <a:ea typeface="Open Sans" panose="020B0606030504020204" pitchFamily="34" charset="0"/>
              <a:cs typeface="Segoe UI" panose="020B0502040204020203" pitchFamily="34" charset="0"/>
            </a:endParaRPr>
          </a:p>
        </p:txBody>
      </p:sp>
      <p:sp>
        <p:nvSpPr>
          <p:cNvPr id="10" name="Slide Number Placeholder 9"/>
          <p:cNvSpPr>
            <a:spLocks noGrp="1"/>
          </p:cNvSpPr>
          <p:nvPr>
            <p:ph type="sldNum" sz="quarter" idx="12"/>
          </p:nvPr>
        </p:nvSpPr>
        <p:spPr/>
        <p:txBody>
          <a:bodyPr/>
          <a:lstStyle/>
          <a:p>
            <a:fld id="{1BC924B7-EDFF-824B-BCE9-3FAD438598D0}" type="slidenum">
              <a:rPr lang="en-US" smtClean="0"/>
              <a:t>11</a:t>
            </a:fld>
            <a:endParaRPr lang="en-US" dirty="0"/>
          </a:p>
        </p:txBody>
      </p:sp>
    </p:spTree>
    <p:extLst>
      <p:ext uri="{BB962C8B-B14F-4D97-AF65-F5344CB8AC3E}">
        <p14:creationId xmlns:p14="http://schemas.microsoft.com/office/powerpoint/2010/main" val="20918552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ckground image" title="background image">
            <a:extLst>
              <a:ext uri="{FF2B5EF4-FFF2-40B4-BE49-F238E27FC236}">
                <a16:creationId xmlns:a16="http://schemas.microsoft.com/office/drawing/2014/main" id="{9C2A97AF-4EED-1A42-B271-F4481E38B3D7}"/>
              </a:ext>
            </a:extLst>
          </p:cNvPr>
          <p:cNvPicPr>
            <a:picLocks noChangeAspect="1"/>
          </p:cNvPicPr>
          <p:nvPr/>
        </p:nvPicPr>
        <p:blipFill>
          <a:blip r:embed="rId3"/>
          <a:stretch>
            <a:fillRect/>
          </a:stretch>
        </p:blipFill>
        <p:spPr>
          <a:xfrm>
            <a:off x="0" y="0"/>
            <a:ext cx="12192000" cy="6858000"/>
          </a:xfrm>
          <a:prstGeom prst="rect">
            <a:avLst/>
          </a:prstGeom>
        </p:spPr>
      </p:pic>
      <p:sp>
        <p:nvSpPr>
          <p:cNvPr id="6" name="Content Placeholder 5"/>
          <p:cNvSpPr>
            <a:spLocks noGrp="1"/>
          </p:cNvSpPr>
          <p:nvPr>
            <p:ph idx="1"/>
          </p:nvPr>
        </p:nvSpPr>
        <p:spPr>
          <a:xfrm>
            <a:off x="609600" y="1541009"/>
            <a:ext cx="10972800" cy="4525963"/>
          </a:xfrm>
        </p:spPr>
        <p:txBody>
          <a:bodyPr>
            <a:normAutofit/>
          </a:bodyPr>
          <a:lstStyle/>
          <a:p>
            <a:pPr marL="0" indent="0" algn="ctr">
              <a:buNone/>
            </a:pPr>
            <a:endParaRPr lang="en-US" sz="4400" b="1" dirty="0" smtClean="0">
              <a:solidFill>
                <a:schemeClr val="accent1">
                  <a:lumMod val="75000"/>
                </a:schemeClr>
              </a:solidFill>
              <a:latin typeface="Arial"/>
              <a:cs typeface="Arial"/>
            </a:endParaRPr>
          </a:p>
          <a:p>
            <a:pPr marL="0" indent="0" algn="ctr">
              <a:buNone/>
            </a:pPr>
            <a:r>
              <a:rPr lang="en-US" sz="4400" b="1" dirty="0" smtClean="0">
                <a:solidFill>
                  <a:schemeClr val="accent1">
                    <a:lumMod val="75000"/>
                  </a:schemeClr>
                </a:solidFill>
                <a:latin typeface="Arial"/>
                <a:cs typeface="Arial"/>
              </a:rPr>
              <a:t>Thank you for attending </a:t>
            </a:r>
          </a:p>
          <a:p>
            <a:pPr marL="0" indent="0" algn="ctr">
              <a:buNone/>
            </a:pPr>
            <a:r>
              <a:rPr lang="en-US" sz="4400" b="1" dirty="0" smtClean="0">
                <a:solidFill>
                  <a:schemeClr val="accent1">
                    <a:lumMod val="75000"/>
                  </a:schemeClr>
                </a:solidFill>
                <a:latin typeface="Arial"/>
                <a:cs typeface="Arial"/>
              </a:rPr>
              <a:t>this workshop!</a:t>
            </a:r>
          </a:p>
          <a:p>
            <a:pPr marL="0" indent="0" algn="ctr">
              <a:buNone/>
            </a:pPr>
            <a:endParaRPr lang="en-US" sz="4400" b="1" dirty="0">
              <a:solidFill>
                <a:schemeClr val="accent1">
                  <a:lumMod val="75000"/>
                </a:schemeClr>
              </a:solidFill>
              <a:latin typeface="Arial"/>
              <a:cs typeface="Arial"/>
            </a:endParaRPr>
          </a:p>
          <a:p>
            <a:pPr marL="0" indent="0" algn="ctr">
              <a:buNone/>
            </a:pPr>
            <a:endParaRPr lang="en-US" sz="4400" b="1" dirty="0">
              <a:solidFill>
                <a:schemeClr val="accent1">
                  <a:lumMod val="75000"/>
                </a:schemeClr>
              </a:solidFill>
              <a:latin typeface="Arial"/>
              <a:cs typeface="Arial"/>
            </a:endParaRPr>
          </a:p>
        </p:txBody>
      </p:sp>
      <p:sp>
        <p:nvSpPr>
          <p:cNvPr id="2" name="Title 1"/>
          <p:cNvSpPr>
            <a:spLocks noGrp="1"/>
          </p:cNvSpPr>
          <p:nvPr>
            <p:ph type="title"/>
          </p:nvPr>
        </p:nvSpPr>
        <p:spPr>
          <a:xfrm>
            <a:off x="455221" y="1417638"/>
            <a:ext cx="10972800" cy="1143000"/>
          </a:xfrm>
        </p:spPr>
        <p:txBody>
          <a:bodyPr/>
          <a:lstStyle/>
          <a:p>
            <a:r>
              <a:rPr lang="en-US" dirty="0" smtClean="0">
                <a:solidFill>
                  <a:schemeClr val="bg1"/>
                </a:solidFill>
              </a:rPr>
              <a:t>Thank you</a:t>
            </a:r>
            <a:endParaRPr lang="en-US" dirty="0">
              <a:solidFill>
                <a:schemeClr val="bg1"/>
              </a:solidFill>
            </a:endParaRPr>
          </a:p>
        </p:txBody>
      </p:sp>
    </p:spTree>
    <p:extLst>
      <p:ext uri="{BB962C8B-B14F-4D97-AF65-F5344CB8AC3E}">
        <p14:creationId xmlns:p14="http://schemas.microsoft.com/office/powerpoint/2010/main" val="8917654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7584</TotalTime>
  <Words>532</Words>
  <Application>Microsoft Office PowerPoint</Application>
  <PresentationFormat>Widescreen</PresentationFormat>
  <Paragraphs>91</Paragraphs>
  <Slides>12</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Open Sans</vt:lpstr>
      <vt:lpstr>Segoe UI</vt:lpstr>
      <vt:lpstr>Office Theme</vt:lpstr>
      <vt:lpstr>Energy Research Innovations in Water Treatment, Delivery and Energy Recovery Workshop</vt:lpstr>
      <vt:lpstr>Introduction</vt:lpstr>
      <vt:lpstr>Housekeeping</vt:lpstr>
      <vt:lpstr>Advancements in Reducing Energy Use in Wastewater Treatment </vt:lpstr>
      <vt:lpstr>Progress Toward Maximizing Water Resources and Energy Grid Opportunities </vt:lpstr>
      <vt:lpstr>Lunch Break</vt:lpstr>
      <vt:lpstr>Innovations in Energy Generation for the Water Sector </vt:lpstr>
      <vt:lpstr>Pathways to Create Markets for Innovative Technologies </vt:lpstr>
      <vt:lpstr>Q&amp;A Session</vt:lpstr>
      <vt:lpstr>More Information</vt:lpstr>
      <vt:lpstr>Find a Partner on EmpowerInnovation.net </vt:lpstr>
      <vt:lpstr>Thank you</vt:lpstr>
    </vt:vector>
  </TitlesOfParts>
  <Company>CEC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Here</dc:title>
  <dc:creator>California Energy Commission</dc:creator>
  <cp:lastModifiedBy>Mori, Kevin@Energy</cp:lastModifiedBy>
  <cp:revision>37</cp:revision>
  <dcterms:created xsi:type="dcterms:W3CDTF">2017-05-04T20:00:37Z</dcterms:created>
  <dcterms:modified xsi:type="dcterms:W3CDTF">2019-12-24T00:57:05Z</dcterms:modified>
</cp:coreProperties>
</file>