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AB1802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808785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808785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AB1802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AB180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satOff val="1848"/>
              <a:lumOff val="-15262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6">
                  <a:satOff val="1848"/>
                  <a:lumOff val="-15262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6">
                  <a:satOff val="1848"/>
                  <a:lumOff val="-15262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0" cap="flat">
              <a:noFill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0" cap="flat">
              <a:noFill/>
              <a:miter lim="400000"/>
            </a:ln>
          </a:insideH>
          <a:insideV>
            <a:ln w="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785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5E6E5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A5F5E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BEBEB"/>
          </a:solidFill>
        </a:fill>
      </a:tcStyle>
    </a:band2H>
    <a:firstCo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E5E6E5"/>
          </a:solidFill>
        </a:fill>
      </a:tcStyle>
    </a:firstCol>
    <a:lastRow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CCCCCC"/>
          </a:solidFill>
        </a:fill>
      </a:tcStyle>
    </a:lastRow>
    <a:firstRow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CCCCC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5A5F5E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A5F5E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A5F5E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5A5F5E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5A5F5E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A5F5E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43"/>
  </p:normalViewPr>
  <p:slideViewPr>
    <p:cSldViewPr snapToGrid="0" snapToObjects="1">
      <p:cViewPr varScale="1">
        <p:scale>
          <a:sx n="60" d="100"/>
          <a:sy n="60" d="100"/>
        </p:scale>
        <p:origin x="4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80918199999999996"/>
          <c:h val="0.72768500000000003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5E86B8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E70B-F34D-BAF4-F67F668AD135}"/>
              </c:ext>
            </c:extLst>
          </c:dPt>
          <c:dPt>
            <c:idx val="1"/>
            <c:bubble3D val="0"/>
            <c:spPr>
              <a:solidFill>
                <a:srgbClr val="94B9D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3-E70B-F34D-BAF4-F67F668AD135}"/>
              </c:ext>
            </c:extLst>
          </c:dPt>
          <c:dPt>
            <c:idx val="2"/>
            <c:bubble3D val="0"/>
            <c:spPr>
              <a:solidFill>
                <a:srgbClr val="002C64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5-E70B-F34D-BAF4-F67F668AD135}"/>
              </c:ext>
            </c:extLst>
          </c:dPt>
          <c:dLbls>
            <c:dLbl>
              <c:idx val="0"/>
              <c:numFmt formatCode="#,##0%" sourceLinked="0"/>
              <c:spPr/>
              <c:txPr>
                <a:bodyPr/>
                <a:lstStyle/>
                <a:p>
                  <a:pPr>
                    <a:defRPr sz="3600" b="0" i="0" u="none" strike="noStrike">
                      <a:solidFill>
                        <a:srgbClr val="FFFFFF"/>
                      </a:solidFill>
                      <a:effectLst>
                        <a:outerShdw blurRad="190500" dist="25400" dir="5400000" algn="tl">
                          <a:srgbClr val="363636">
                            <a:alpha val="50000"/>
                          </a:srgbClr>
                        </a:outerShdw>
                      </a:effectLst>
                      <a:latin typeface="Gill Sans Light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E70B-F34D-BAF4-F67F668AD135}"/>
                </c:ext>
              </c:extLst>
            </c:dLbl>
            <c:dLbl>
              <c:idx val="1"/>
              <c:numFmt formatCode="#,##0%" sourceLinked="0"/>
              <c:spPr/>
              <c:txPr>
                <a:bodyPr/>
                <a:lstStyle/>
                <a:p>
                  <a:pPr>
                    <a:defRPr sz="3600" b="0" i="0" u="none" strike="noStrike">
                      <a:solidFill>
                        <a:srgbClr val="FFFFFF"/>
                      </a:solidFill>
                      <a:effectLst>
                        <a:outerShdw blurRad="190500" dist="25400" dir="5400000" algn="tl">
                          <a:srgbClr val="363636">
                            <a:alpha val="50000"/>
                          </a:srgbClr>
                        </a:outerShdw>
                      </a:effectLst>
                      <a:latin typeface="Gill Sans Light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E70B-F34D-BAF4-F67F668AD135}"/>
                </c:ext>
              </c:extLst>
            </c:dLbl>
            <c:dLbl>
              <c:idx val="2"/>
              <c:numFmt formatCode="#,##0%" sourceLinked="0"/>
              <c:spPr/>
              <c:txPr>
                <a:bodyPr/>
                <a:lstStyle/>
                <a:p>
                  <a:pPr>
                    <a:defRPr sz="3600" b="0" i="0" u="none" strike="noStrike">
                      <a:solidFill>
                        <a:srgbClr val="FFFFFF"/>
                      </a:solidFill>
                      <a:effectLst>
                        <a:outerShdw blurRad="190500" dist="25400" dir="5400000" algn="tl">
                          <a:srgbClr val="363636">
                            <a:alpha val="50000"/>
                          </a:srgbClr>
                        </a:outerShdw>
                      </a:effectLst>
                      <a:latin typeface="Gill Sans Light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E70B-F34D-BAF4-F67F668AD135}"/>
                </c:ext>
              </c:extLst>
            </c:dLbl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600" b="0" i="0" u="none" strike="noStrike">
                    <a:solidFill>
                      <a:srgbClr val="FFFFFF"/>
                    </a:solidFill>
                    <a:effectLst>
                      <a:outerShdw blurRad="190500" dist="25400" dir="5400000" algn="tl">
                        <a:srgbClr val="363636">
                          <a:alpha val="50000"/>
                        </a:srgbClr>
                      </a:outerShdw>
                    </a:effectLst>
                    <a:latin typeface="Gill Sans Light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Unassigned for Reuse</c:v>
                </c:pt>
                <c:pt idx="1">
                  <c:v>Current Reuse</c:v>
                </c:pt>
                <c:pt idx="2">
                  <c:v>Planned Potable Reuse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206452</c:v>
                </c:pt>
                <c:pt idx="1">
                  <c:v>193680</c:v>
                </c:pt>
                <c:pt idx="2">
                  <c:v>444697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70B-F34D-BAF4-F67F668AD1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1.6844399999999999E-2"/>
          <c:y val="0.75921799999999995"/>
          <c:w val="0.98315600000000003"/>
          <c:h val="0.24078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600" b="0" i="0" u="none" strike="noStrike">
              <a:solidFill>
                <a:srgbClr val="535353"/>
              </a:solidFill>
              <a:latin typeface="Gill Sans Light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21861800000000001"/>
          <c:y val="7.1790199999999998E-2"/>
          <c:w val="0.77638200000000002"/>
          <c:h val="0.812806999999999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Aggregated</c:v>
                </c:pt>
              </c:strCache>
            </c:strRef>
          </c:tx>
          <c:spPr>
            <a:solidFill>
              <a:srgbClr val="FFCE0E"/>
            </a:solidFill>
            <a:ln w="38100" cap="flat">
              <a:solidFill>
                <a:srgbClr val="535353"/>
              </a:solidFill>
              <a:prstDash val="solid"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1442</c:v>
                </c:pt>
                <c:pt idx="1">
                  <c:v>4245</c:v>
                </c:pt>
                <c:pt idx="2">
                  <c:v>2841</c:v>
                </c:pt>
                <c:pt idx="3">
                  <c:v>3658</c:v>
                </c:pt>
                <c:pt idx="4">
                  <c:v>5090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76-2F4D-B484-A70A4244A2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094734552"/>
        <c:axId val="2094734553"/>
      </c:bar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8A8B89"/>
            </a:solidFill>
            <a:prstDash val="solid"/>
            <a:miter lim="400000"/>
          </a:ln>
        </c:spPr>
        <c:txPr>
          <a:bodyPr rot="0"/>
          <a:lstStyle/>
          <a:p>
            <a:pPr>
              <a:defRPr sz="2400" b="0" i="0" u="none" strike="noStrike">
                <a:solidFill>
                  <a:srgbClr val="535353"/>
                </a:solidFill>
                <a:latin typeface="Gill Sans Light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A8B89"/>
              </a:solidFill>
              <a:prstDash val="solid"/>
              <a:miter lim="400000"/>
            </a:ln>
          </c:spPr>
        </c:majorGridlines>
        <c:title>
          <c:tx>
            <c:rich>
              <a:bodyPr rot="-5400000"/>
              <a:lstStyle/>
              <a:p>
                <a:pPr>
                  <a:defRPr sz="2400" b="0" i="0" u="none" strike="noStrike">
                    <a:solidFill>
                      <a:srgbClr val="535353"/>
                    </a:solidFill>
                    <a:latin typeface="Gill Sans Light"/>
                  </a:defRPr>
                </a:pPr>
                <a:r>
                  <a:rPr lang="en-US" sz="2400" b="0" i="0" u="none" strike="noStrike">
                    <a:solidFill>
                      <a:srgbClr val="535353"/>
                    </a:solidFill>
                    <a:latin typeface="Gill Sans Light"/>
                  </a:rPr>
                  <a:t>Energy Intensity of Management (kWh/AF)</a:t>
                </a:r>
              </a:p>
            </c:rich>
          </c:tx>
          <c:layout/>
          <c:overlay val="1"/>
        </c:title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 sz="2400" b="0" i="0" u="none" strike="noStrike">
                <a:solidFill>
                  <a:srgbClr val="535353"/>
                </a:solidFill>
                <a:latin typeface="Gill Sans Light"/>
              </a:defRPr>
            </a:pPr>
            <a:endParaRPr lang="en-US"/>
          </a:p>
        </c:txPr>
        <c:crossAx val="2094734552"/>
        <c:crosses val="autoZero"/>
        <c:crossBetween val="between"/>
        <c:majorUnit val="1500"/>
        <c:minorUnit val="750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26088699999999998"/>
          <c:y val="6.57277E-2"/>
          <c:w val="0.73411300000000002"/>
          <c:h val="0.8275590000000000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noFill/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1"/>
                <c:pt idx="0">
                  <c:v>579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24C-A44A-A777-8B4FE47791C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FFCE0E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Sheet1!$B$3:$F$3</c:f>
              <c:numCache>
                <c:formatCode>General</c:formatCode>
                <c:ptCount val="1"/>
                <c:pt idx="0">
                  <c:v>615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24C-A44A-A777-8B4FE47791C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Untitled 8</c:v>
                </c:pt>
              </c:strCache>
            </c:strRef>
          </c:tx>
          <c:spPr>
            <a:noFill/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Sheet1!$B$4:$F$4</c:f>
              <c:numCache>
                <c:formatCode>General</c:formatCode>
                <c:ptCount val="2"/>
                <c:pt idx="1">
                  <c:v>2996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24C-A44A-A777-8B4FE47791CA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Untitled 7</c:v>
                </c:pt>
              </c:strCache>
            </c:strRef>
          </c:tx>
          <c:spPr>
            <a:solidFill>
              <a:srgbClr val="FFCE0E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Sheet1!$B$5:$F$5</c:f>
              <c:numCache>
                <c:formatCode>General</c:formatCode>
                <c:ptCount val="2"/>
                <c:pt idx="1">
                  <c:v>615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24C-A44A-A777-8B4FE47791CA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Untitled 1</c:v>
                </c:pt>
              </c:strCache>
            </c:strRef>
          </c:tx>
          <c:spPr>
            <a:noFill/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Sheet1!$B$6:$F$6</c:f>
              <c:numCache>
                <c:formatCode>General</c:formatCode>
                <c:ptCount val="3"/>
                <c:pt idx="2">
                  <c:v>1695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24C-A44A-A777-8B4FE47791CA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Untitled 2</c:v>
                </c:pt>
              </c:strCache>
            </c:strRef>
          </c:tx>
          <c:spPr>
            <a:solidFill>
              <a:srgbClr val="FFCE0E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Sheet1!$B$7:$F$7</c:f>
              <c:numCache>
                <c:formatCode>General</c:formatCode>
                <c:ptCount val="3"/>
                <c:pt idx="2">
                  <c:v>345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24C-A44A-A777-8B4FE47791CA}"/>
            </c:ext>
          </c:extLst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Untitled 3</c:v>
                </c:pt>
              </c:strCache>
            </c:strRef>
          </c:tx>
          <c:spPr>
            <a:noFill/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Sheet1!$B$8:$F$8</c:f>
              <c:numCache>
                <c:formatCode>General</c:formatCode>
                <c:ptCount val="4"/>
                <c:pt idx="3">
                  <c:v>2094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4C-A44A-A777-8B4FE47791CA}"/>
            </c:ext>
          </c:extLst>
        </c:ser>
        <c:ser>
          <c:idx val="7"/>
          <c:order val="7"/>
          <c:tx>
            <c:strRef>
              <c:f>Sheet1!$A$9</c:f>
              <c:strCache>
                <c:ptCount val="1"/>
                <c:pt idx="0">
                  <c:v>Untitled 4</c:v>
                </c:pt>
              </c:strCache>
            </c:strRef>
          </c:tx>
          <c:spPr>
            <a:solidFill>
              <a:srgbClr val="FFCE0E"/>
            </a:solidFill>
            <a:ln w="12700" cap="flat">
              <a:solidFill>
                <a:srgbClr val="222222"/>
              </a:solidFill>
              <a:prstDash val="solid"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Sheet1!$B$9:$F$9</c:f>
              <c:numCache>
                <c:formatCode>General</c:formatCode>
                <c:ptCount val="4"/>
                <c:pt idx="3">
                  <c:v>529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24C-A44A-A777-8B4FE47791CA}"/>
            </c:ext>
          </c:extLst>
        </c:ser>
        <c:ser>
          <c:idx val="8"/>
          <c:order val="8"/>
          <c:tx>
            <c:strRef>
              <c:f>Sheet1!$A$10</c:f>
              <c:strCache>
                <c:ptCount val="1"/>
                <c:pt idx="0">
                  <c:v>Untitled 5</c:v>
                </c:pt>
              </c:strCache>
            </c:strRef>
          </c:tx>
          <c:spPr>
            <a:noFill/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Sheet1!$B$10:$F$10</c:f>
              <c:numCache>
                <c:formatCode>General</c:formatCode>
                <c:ptCount val="5"/>
                <c:pt idx="4">
                  <c:v>2223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24C-A44A-A777-8B4FE47791CA}"/>
            </c:ext>
          </c:extLst>
        </c:ser>
        <c:ser>
          <c:idx val="9"/>
          <c:order val="9"/>
          <c:tx>
            <c:strRef>
              <c:f>Sheet1!$A$11</c:f>
              <c:strCache>
                <c:ptCount val="1"/>
                <c:pt idx="0">
                  <c:v>Untitled 6</c:v>
                </c:pt>
              </c:strCache>
            </c:strRef>
          </c:tx>
          <c:spPr>
            <a:solidFill>
              <a:srgbClr val="FFD42E"/>
            </a:solidFill>
            <a:ln w="12700" cap="flat">
              <a:solidFill>
                <a:srgbClr val="222222"/>
              </a:solidFill>
              <a:prstDash val="solid"/>
              <a:miter lim="400000"/>
            </a:ln>
            <a:effectLst/>
          </c:spPr>
          <c:invertIfNegative val="0"/>
          <c:cat>
            <c:strRef>
              <c:f>Sheet1!$B$1:$F$1</c:f>
              <c:strCache>
                <c:ptCount val="5"/>
                <c:pt idx="0">
                  <c:v>TWA</c:v>
                </c:pt>
                <c:pt idx="1">
                  <c:v>RWA</c:v>
                </c:pt>
                <c:pt idx="2">
                  <c:v>CRA</c:v>
                </c:pt>
                <c:pt idx="3">
                  <c:v>SWP</c:v>
                </c:pt>
                <c:pt idx="4">
                  <c:v>DSL</c:v>
                </c:pt>
              </c:strCache>
            </c:strRef>
          </c:cat>
          <c:val>
            <c:numRef>
              <c:f>Sheet1!$B$11:$F$11</c:f>
              <c:numCache>
                <c:formatCode>General</c:formatCode>
                <c:ptCount val="5"/>
                <c:pt idx="4">
                  <c:v>1432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24C-A44A-A777-8B4FE47791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094734552"/>
        <c:axId val="2094734553"/>
      </c:bar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8A8B89"/>
            </a:solidFill>
            <a:prstDash val="solid"/>
            <a:miter lim="400000"/>
          </a:ln>
        </c:spPr>
        <c:txPr>
          <a:bodyPr rot="0"/>
          <a:lstStyle/>
          <a:p>
            <a:pPr>
              <a:defRPr sz="2400" b="0" i="0" u="none" strike="noStrike">
                <a:solidFill>
                  <a:srgbClr val="535353"/>
                </a:solidFill>
                <a:latin typeface="Gill Sans Light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  <c:max val="4000"/>
        </c:scaling>
        <c:delete val="0"/>
        <c:axPos val="l"/>
        <c:majorGridlines>
          <c:spPr>
            <a:ln w="12700" cap="flat">
              <a:solidFill>
                <a:srgbClr val="8A8B89"/>
              </a:solidFill>
              <a:prstDash val="solid"/>
              <a:miter lim="400000"/>
            </a:ln>
          </c:spPr>
        </c:majorGridlines>
        <c:title>
          <c:tx>
            <c:rich>
              <a:bodyPr rot="-5400000"/>
              <a:lstStyle/>
              <a:p>
                <a:pPr>
                  <a:defRPr sz="2400" b="0" i="0" u="none" strike="noStrike">
                    <a:solidFill>
                      <a:srgbClr val="535353"/>
                    </a:solidFill>
                    <a:latin typeface="Gill Sans Light"/>
                  </a:defRPr>
                </a:pPr>
                <a:r>
                  <a:rPr lang="en-US" sz="2400" b="0" i="0" u="none" strike="noStrike">
                    <a:solidFill>
                      <a:srgbClr val="535353"/>
                    </a:solidFill>
                    <a:latin typeface="Gill Sans Light"/>
                  </a:rPr>
                  <a:t>Range of Energy Consumption by Water Supply Source (GWh/year)</a:t>
                </a:r>
              </a:p>
            </c:rich>
          </c:tx>
          <c:layout/>
          <c:overlay val="1"/>
        </c:title>
        <c:numFmt formatCode="#,##0" sourceLinked="0"/>
        <c:majorTickMark val="none"/>
        <c:minorTickMark val="none"/>
        <c:tickLblPos val="nextTo"/>
        <c:spPr>
          <a:ln w="12700" cap="flat">
            <a:solidFill>
              <a:srgbClr val="8A8B89"/>
            </a:solidFill>
            <a:prstDash val="solid"/>
            <a:miter lim="400000"/>
          </a:ln>
        </c:spPr>
        <c:txPr>
          <a:bodyPr rot="0"/>
          <a:lstStyle/>
          <a:p>
            <a:pPr>
              <a:defRPr sz="2400" b="0" i="0" u="none" strike="noStrike">
                <a:solidFill>
                  <a:srgbClr val="535353"/>
                </a:solidFill>
                <a:latin typeface="Gill Sans Light"/>
              </a:defRPr>
            </a:pPr>
            <a:endParaRPr lang="en-US"/>
          </a:p>
        </c:txPr>
        <c:crossAx val="2094734552"/>
        <c:crosses val="autoZero"/>
        <c:crossBetween val="between"/>
        <c:majorUnit val="1000"/>
        <c:minorUnit val="500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3" name="Shape 14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1" name="Shape 15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1" name="Shape 16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0" name="Shape 17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9" name="Shape 17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228600" algn="ctr">
              <a:spcBef>
                <a:spcPts val="0"/>
              </a:spcBef>
              <a:buSzTx/>
              <a:buNone/>
            </a:lvl2pPr>
            <a:lvl3pPr marL="0" indent="457200" algn="ctr">
              <a:spcBef>
                <a:spcPts val="0"/>
              </a:spcBef>
              <a:buSzTx/>
              <a:buNone/>
            </a:lvl3pPr>
            <a:lvl4pPr marL="0" indent="685800" algn="ctr">
              <a:spcBef>
                <a:spcPts val="0"/>
              </a:spcBef>
              <a:buSzTx/>
              <a:buNone/>
            </a:lvl4pPr>
            <a:lvl5pPr marL="0" indent="914400" algn="ctr">
              <a:spcBef>
                <a:spcPts val="0"/>
              </a:spcBef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346200" y="520700"/>
            <a:ext cx="10388600" cy="586023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228600" algn="ctr">
              <a:spcBef>
                <a:spcPts val="0"/>
              </a:spcBef>
              <a:buSzTx/>
              <a:buNone/>
            </a:lvl2pPr>
            <a:lvl3pPr marL="0" indent="457200" algn="ctr">
              <a:spcBef>
                <a:spcPts val="0"/>
              </a:spcBef>
              <a:buSzTx/>
              <a:buNone/>
            </a:lvl3pPr>
            <a:lvl4pPr marL="0" indent="685800" algn="ctr">
              <a:spcBef>
                <a:spcPts val="0"/>
              </a:spcBef>
              <a:buSzTx/>
              <a:buNone/>
            </a:lvl4pPr>
            <a:lvl5pPr marL="0" indent="914400" algn="ctr">
              <a:spcBef>
                <a:spcPts val="0"/>
              </a:spcBef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705600" y="609600"/>
            <a:ext cx="5359400" cy="7759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228600" algn="ctr">
              <a:spcBef>
                <a:spcPts val="0"/>
              </a:spcBef>
              <a:buSzTx/>
              <a:buNone/>
            </a:lvl2pPr>
            <a:lvl3pPr marL="0" indent="457200" algn="ctr">
              <a:spcBef>
                <a:spcPts val="0"/>
              </a:spcBef>
              <a:buSzTx/>
              <a:buNone/>
            </a:lvl3pPr>
            <a:lvl4pPr marL="0" indent="685800" algn="ctr">
              <a:spcBef>
                <a:spcPts val="0"/>
              </a:spcBef>
              <a:buSzTx/>
              <a:buNone/>
            </a:lvl4pPr>
            <a:lvl5pPr marL="0" indent="914400" algn="ctr">
              <a:spcBef>
                <a:spcPts val="0"/>
              </a:spcBef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520700" indent="-520700">
              <a:lnSpc>
                <a:spcPct val="120000"/>
              </a:lnSpc>
              <a:spcBef>
                <a:spcPts val="4600"/>
              </a:spcBef>
              <a:defRPr sz="4600"/>
            </a:lvl1pPr>
            <a:lvl2pPr marL="1041400" indent="-520700">
              <a:lnSpc>
                <a:spcPct val="120000"/>
              </a:lnSpc>
              <a:spcBef>
                <a:spcPts val="4600"/>
              </a:spcBef>
              <a:defRPr sz="4600"/>
            </a:lvl2pPr>
            <a:lvl3pPr marL="1562100" indent="-520700">
              <a:lnSpc>
                <a:spcPct val="120000"/>
              </a:lnSpc>
              <a:spcBef>
                <a:spcPts val="4600"/>
              </a:spcBef>
              <a:defRPr sz="4600"/>
            </a:lvl3pPr>
            <a:lvl4pPr marL="2082800" indent="-520700">
              <a:lnSpc>
                <a:spcPct val="120000"/>
              </a:lnSpc>
              <a:spcBef>
                <a:spcPts val="4600"/>
              </a:spcBef>
              <a:defRPr sz="4600"/>
            </a:lvl4pPr>
            <a:lvl5pPr marL="2603500" indent="-520700">
              <a:lnSpc>
                <a:spcPct val="120000"/>
              </a:lnSpc>
              <a:spcBef>
                <a:spcPts val="4600"/>
              </a:spcBef>
              <a:defRPr sz="4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870700" y="2781300"/>
            <a:ext cx="5283200" cy="6184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355600" y="2730500"/>
            <a:ext cx="5892800" cy="62992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>
            <a:lvl1pPr marL="520700" indent="-520700">
              <a:lnSpc>
                <a:spcPct val="120000"/>
              </a:lnSpc>
              <a:spcBef>
                <a:spcPts val="4600"/>
              </a:spcBef>
              <a:defRPr sz="4600"/>
            </a:lvl1pPr>
            <a:lvl2pPr marL="1041400" indent="-520700">
              <a:lnSpc>
                <a:spcPct val="120000"/>
              </a:lnSpc>
              <a:spcBef>
                <a:spcPts val="4600"/>
              </a:spcBef>
              <a:defRPr sz="4600"/>
            </a:lvl2pPr>
            <a:lvl3pPr marL="1562100" indent="-520700">
              <a:lnSpc>
                <a:spcPct val="120000"/>
              </a:lnSpc>
              <a:spcBef>
                <a:spcPts val="4600"/>
              </a:spcBef>
              <a:defRPr sz="4600"/>
            </a:lvl3pPr>
            <a:lvl4pPr marL="2082800" indent="-520700">
              <a:lnSpc>
                <a:spcPct val="120000"/>
              </a:lnSpc>
              <a:spcBef>
                <a:spcPts val="4600"/>
              </a:spcBef>
              <a:defRPr sz="4600"/>
            </a:lvl4pPr>
            <a:lvl5pPr marL="2603500" indent="-520700">
              <a:lnSpc>
                <a:spcPct val="120000"/>
              </a:lnSpc>
              <a:spcBef>
                <a:spcPts val="4600"/>
              </a:spcBef>
              <a:defRPr sz="4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654800" y="5029200"/>
            <a:ext cx="5803900" cy="421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664613" y="508000"/>
            <a:ext cx="5803901" cy="421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idx="15"/>
          </p:nvPr>
        </p:nvSpPr>
        <p:spPr>
          <a:xfrm>
            <a:off x="533400" y="508000"/>
            <a:ext cx="5808231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5689600"/>
            <a:ext cx="10464800" cy="5080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8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4152900"/>
            <a:ext cx="10464800" cy="6477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“Type a quote here.”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355600" y="2540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355600" y="2730500"/>
            <a:ext cx="12293600" cy="6299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24599" y="9271000"/>
            <a:ext cx="342901" cy="355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9pPr>
    </p:titleStyle>
    <p:bodyStyle>
      <a:lvl1pPr marL="4318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1pPr>
      <a:lvl2pPr marL="8636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2pPr>
      <a:lvl3pPr marL="12954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3pPr>
      <a:lvl4pPr marL="17272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4pPr>
      <a:lvl5pPr marL="21590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5pPr>
      <a:lvl6pPr marL="25908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6pPr>
      <a:lvl7pPr marL="30226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7pPr>
      <a:lvl8pPr marL="34544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8pPr>
      <a:lvl9pPr marL="38862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sz="3800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asted-image.png" descr="Energy Commission logo" title="logo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2173" y="7701943"/>
            <a:ext cx="1920033" cy="177551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pasted-image.pdf" descr="us-china clean energy research logo." title="logo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15172" y="7701943"/>
            <a:ext cx="3374456" cy="177551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416052" lvl="0" defTabSz="416052" hangingPunct="0">
              <a:lnSpc>
                <a:spcPct val="115000"/>
              </a:lnSpc>
              <a:defRPr sz="5278" b="1" u="sng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US" sz="5278" cap="none" dirty="0">
                <a:solidFill>
                  <a:srgbClr val="000000"/>
                </a:solidFill>
                <a:latin typeface="Gill Sans"/>
                <a:sym typeface="Gill Sans"/>
              </a:rPr>
              <a:t>Disaggregated Water System Decision-Making:</a:t>
            </a:r>
            <a:r>
              <a:rPr lang="en-US" sz="5278" b="1" u="sng" cap="none" dirty="0">
                <a:solidFill>
                  <a:srgbClr val="000000"/>
                </a:solidFill>
                <a:latin typeface="Gill Sans"/>
                <a:sym typeface="Gill Sans"/>
              </a:rPr>
              <a:t> </a:t>
            </a:r>
            <a:br>
              <a:rPr lang="en-US" sz="5278" b="1" u="sng" cap="none" dirty="0">
                <a:solidFill>
                  <a:srgbClr val="000000"/>
                </a:solidFill>
                <a:latin typeface="Gill Sans"/>
                <a:sym typeface="Gill Sans"/>
              </a:rPr>
            </a:br>
            <a:r>
              <a:rPr lang="en-US" sz="5278" b="1" u="sng" cap="none" dirty="0">
                <a:solidFill>
                  <a:srgbClr val="000000"/>
                </a:solidFill>
                <a:latin typeface="Gill Sans"/>
                <a:sym typeface="Gill Sans"/>
              </a:rPr>
              <a:t>The Energy Impacts of Recycling</a:t>
            </a:r>
            <a:br>
              <a:rPr lang="en-US" sz="5278" b="1" u="sng" cap="none" dirty="0">
                <a:solidFill>
                  <a:srgbClr val="000000"/>
                </a:solidFill>
                <a:latin typeface="Gill Sans"/>
                <a:sym typeface="Gill Sans"/>
              </a:rPr>
            </a:br>
            <a:endParaRPr lang="en-US" dirty="0"/>
          </a:p>
        </p:txBody>
      </p:sp>
      <p:sp>
        <p:nvSpPr>
          <p:cNvPr id="122" name="Shape 12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defTabSz="397256">
              <a:defRPr sz="2584"/>
            </a:pPr>
            <a:r>
              <a:rPr dirty="0"/>
              <a:t>Nicholas Chow</a:t>
            </a:r>
          </a:p>
          <a:p>
            <a:pPr defTabSz="397256">
              <a:defRPr sz="2584"/>
            </a:pPr>
            <a:endParaRPr dirty="0"/>
          </a:p>
          <a:p>
            <a:pPr defTabSz="397256">
              <a:defRPr sz="2584"/>
            </a:pPr>
            <a:r>
              <a:rPr dirty="0"/>
              <a:t>Energy Research Innovations Water Workshop</a:t>
            </a:r>
          </a:p>
          <a:p>
            <a:pPr defTabSz="397256">
              <a:defRPr sz="2584"/>
            </a:pPr>
            <a:r>
              <a:rPr dirty="0"/>
              <a:t>November 19th 2019</a:t>
            </a:r>
          </a:p>
        </p:txBody>
      </p:sp>
      <p:pic>
        <p:nvPicPr>
          <p:cNvPr id="123" name="LCI Logo - Standard (1).jpg" descr="UCLA luskin center for innovation logo." title="logo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152876" y="7983029"/>
            <a:ext cx="3615552" cy="12133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/>
        </p:nvSpPr>
        <p:spPr>
          <a:xfrm>
            <a:off x="760215" y="6172790"/>
            <a:ext cx="2559721" cy="834445"/>
          </a:xfrm>
          <a:prstGeom prst="rect">
            <a:avLst/>
          </a:prstGeom>
          <a:solidFill>
            <a:srgbClr val="3487D8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t>Direct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hangingPunct="0">
              <a:lnSpc>
                <a:spcPct val="120000"/>
              </a:lnSpc>
              <a:spcBef>
                <a:spcPts val="4600"/>
              </a:spcBef>
              <a:defRPr sz="3800">
                <a:solidFill>
                  <a:srgbClr val="3B97EC"/>
                </a:solidFill>
              </a:defRPr>
            </a:pPr>
            <a:r>
              <a:rPr lang="en-US" sz="2900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  <a:t>Types of Water Recycling Strategies</a:t>
            </a:r>
            <a:br>
              <a:rPr lang="en-US" sz="2900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</a:br>
            <a:r>
              <a:rPr lang="en-US" sz="5300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  <a:t>Recycling in California is varied</a:t>
            </a:r>
            <a:br>
              <a:rPr lang="en-US" sz="5300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</a:br>
            <a:endParaRPr lang="en-US" dirty="0"/>
          </a:p>
        </p:txBody>
      </p:sp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  <p:sp>
        <p:nvSpPr>
          <p:cNvPr id="129" name="Shape 129"/>
          <p:cNvSpPr/>
          <p:nvPr/>
        </p:nvSpPr>
        <p:spPr>
          <a:xfrm>
            <a:off x="861143" y="2894447"/>
            <a:ext cx="11436917" cy="834444"/>
          </a:xfrm>
          <a:prstGeom prst="rect">
            <a:avLst/>
          </a:prstGeom>
          <a:solidFill>
            <a:srgbClr val="164C9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t>Water Recycling</a:t>
            </a:r>
          </a:p>
        </p:txBody>
      </p:sp>
      <p:sp>
        <p:nvSpPr>
          <p:cNvPr id="130" name="Shape 130" descr="pointing to potable" title="arrow"/>
          <p:cNvSpPr/>
          <p:nvPr/>
        </p:nvSpPr>
        <p:spPr>
          <a:xfrm flipH="1">
            <a:off x="5021045" y="3699136"/>
            <a:ext cx="1522848" cy="763811"/>
          </a:xfrm>
          <a:prstGeom prst="line">
            <a:avLst/>
          </a:prstGeom>
          <a:ln w="88900">
            <a:solidFill>
              <a:srgbClr val="5E5E5E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31" name="Shape 131" descr="pointing to non-potable" title="arrow"/>
          <p:cNvSpPr/>
          <p:nvPr/>
        </p:nvSpPr>
        <p:spPr>
          <a:xfrm>
            <a:off x="6533790" y="3697581"/>
            <a:ext cx="1604368" cy="758803"/>
          </a:xfrm>
          <a:prstGeom prst="line">
            <a:avLst/>
          </a:prstGeom>
          <a:ln w="88900">
            <a:solidFill>
              <a:srgbClr val="5E5E5E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32" name="Shape 132"/>
          <p:cNvSpPr/>
          <p:nvPr/>
        </p:nvSpPr>
        <p:spPr>
          <a:xfrm>
            <a:off x="828406" y="4486612"/>
            <a:ext cx="5253257" cy="834445"/>
          </a:xfrm>
          <a:prstGeom prst="rect">
            <a:avLst/>
          </a:prstGeom>
          <a:solidFill>
            <a:srgbClr val="1374BA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t>Potable</a:t>
            </a:r>
          </a:p>
        </p:txBody>
      </p:sp>
      <p:sp>
        <p:nvSpPr>
          <p:cNvPr id="133" name="Shape 133"/>
          <p:cNvSpPr/>
          <p:nvPr/>
        </p:nvSpPr>
        <p:spPr>
          <a:xfrm>
            <a:off x="6938409" y="4486612"/>
            <a:ext cx="5253256" cy="834445"/>
          </a:xfrm>
          <a:prstGeom prst="rect">
            <a:avLst/>
          </a:prstGeom>
          <a:solidFill>
            <a:srgbClr val="BB4E4B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t>Non-Potable</a:t>
            </a:r>
          </a:p>
        </p:txBody>
      </p:sp>
      <p:sp>
        <p:nvSpPr>
          <p:cNvPr id="134" name="Shape 134"/>
          <p:cNvSpPr/>
          <p:nvPr/>
        </p:nvSpPr>
        <p:spPr>
          <a:xfrm>
            <a:off x="3590132" y="6172790"/>
            <a:ext cx="2559722" cy="834445"/>
          </a:xfrm>
          <a:prstGeom prst="rect">
            <a:avLst/>
          </a:prstGeom>
          <a:solidFill>
            <a:srgbClr val="BB4E4B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t>Indirect</a:t>
            </a:r>
          </a:p>
        </p:txBody>
      </p:sp>
      <p:sp>
        <p:nvSpPr>
          <p:cNvPr id="136" name="Shape 136" descr="pointing to direct" title="arrow"/>
          <p:cNvSpPr/>
          <p:nvPr/>
        </p:nvSpPr>
        <p:spPr>
          <a:xfrm flipH="1">
            <a:off x="1949953" y="5386458"/>
            <a:ext cx="1522848" cy="763811"/>
          </a:xfrm>
          <a:prstGeom prst="line">
            <a:avLst/>
          </a:prstGeom>
          <a:ln w="88900">
            <a:solidFill>
              <a:srgbClr val="5E5E5E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37" name="Shape 137" descr="pointing to indirect" title="arrow"/>
          <p:cNvSpPr/>
          <p:nvPr/>
        </p:nvSpPr>
        <p:spPr>
          <a:xfrm>
            <a:off x="3462698" y="5384903"/>
            <a:ext cx="1604368" cy="758803"/>
          </a:xfrm>
          <a:prstGeom prst="line">
            <a:avLst/>
          </a:prstGeom>
          <a:ln w="88900">
            <a:solidFill>
              <a:srgbClr val="5E5E5E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38" name="Shape 138" descr="pointing to twa" title="arrow"/>
          <p:cNvSpPr/>
          <p:nvPr/>
        </p:nvSpPr>
        <p:spPr>
          <a:xfrm flipH="1">
            <a:off x="1322735" y="7032984"/>
            <a:ext cx="755511" cy="755511"/>
          </a:xfrm>
          <a:prstGeom prst="line">
            <a:avLst/>
          </a:prstGeom>
          <a:ln w="88900">
            <a:solidFill>
              <a:srgbClr val="5E5E5E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39" name="Shape 139" descr="pointing to rwa" title="arrow"/>
          <p:cNvSpPr/>
          <p:nvPr/>
        </p:nvSpPr>
        <p:spPr>
          <a:xfrm>
            <a:off x="2068143" y="7031430"/>
            <a:ext cx="758619" cy="758619"/>
          </a:xfrm>
          <a:prstGeom prst="line">
            <a:avLst/>
          </a:prstGeom>
          <a:ln w="88900">
            <a:solidFill>
              <a:srgbClr val="5E5E5E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40" name="Shape 140"/>
          <p:cNvSpPr/>
          <p:nvPr/>
        </p:nvSpPr>
        <p:spPr>
          <a:xfrm>
            <a:off x="720958" y="7766446"/>
            <a:ext cx="1191923" cy="834445"/>
          </a:xfrm>
          <a:prstGeom prst="rect">
            <a:avLst/>
          </a:prstGeom>
          <a:solidFill>
            <a:srgbClr val="3487D8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t>TWA</a:t>
            </a:r>
          </a:p>
        </p:txBody>
      </p:sp>
      <p:sp>
        <p:nvSpPr>
          <p:cNvPr id="141" name="Shape 141"/>
          <p:cNvSpPr/>
          <p:nvPr/>
        </p:nvSpPr>
        <p:spPr>
          <a:xfrm>
            <a:off x="2191917" y="7766446"/>
            <a:ext cx="1191923" cy="834445"/>
          </a:xfrm>
          <a:prstGeom prst="rect">
            <a:avLst/>
          </a:prstGeom>
          <a:solidFill>
            <a:srgbClr val="3487D8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t>RWA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560831" hangingPunct="0">
              <a:lnSpc>
                <a:spcPct val="120000"/>
              </a:lnSpc>
              <a:spcBef>
                <a:spcPts val="4400"/>
              </a:spcBef>
              <a:defRPr sz="3648">
                <a:solidFill>
                  <a:srgbClr val="3B97EC"/>
                </a:solidFill>
              </a:defRPr>
            </a:pPr>
            <a:r>
              <a:rPr lang="en-US" sz="2784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  <a:t>What’s happening now?</a:t>
            </a:r>
            <a:br>
              <a:rPr lang="en-US" sz="2784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</a:br>
            <a:r>
              <a:rPr lang="en-US" sz="5087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  <a:t>Water systems are considering DPR</a:t>
            </a:r>
            <a:br>
              <a:rPr lang="en-US" sz="5087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</a:br>
            <a:endParaRPr lang="en-US" dirty="0"/>
          </a:p>
        </p:txBody>
      </p:sp>
      <p:sp>
        <p:nvSpPr>
          <p:cNvPr id="146" name="Shape 14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145" name="Shape 145"/>
          <p:cNvSpPr>
            <a:spLocks noGrp="1"/>
          </p:cNvSpPr>
          <p:nvPr>
            <p:ph type="body" sz="half" idx="4294967295"/>
          </p:nvPr>
        </p:nvSpPr>
        <p:spPr>
          <a:xfrm>
            <a:off x="0" y="2619375"/>
            <a:ext cx="6503988" cy="6269038"/>
          </a:xfrm>
          <a:prstGeom prst="rect">
            <a:avLst/>
          </a:prstGeom>
        </p:spPr>
        <p:txBody>
          <a:bodyPr/>
          <a:lstStyle/>
          <a:p>
            <a:pPr marL="520699" indent="-520699">
              <a:defRPr sz="3800"/>
            </a:pPr>
            <a:r>
              <a:t>DPR could provide a stable, local water source</a:t>
            </a:r>
          </a:p>
          <a:p>
            <a:pPr marL="520699" indent="-520699">
              <a:defRPr sz="3800"/>
            </a:pPr>
            <a:r>
              <a:t>DPR is likely to a large amount of energy to operate</a:t>
            </a:r>
          </a:p>
          <a:p>
            <a:pPr marL="520699" indent="-520699">
              <a:defRPr sz="3800"/>
            </a:pPr>
            <a:r>
              <a:t>AB 574 could enable DPR after 2023</a:t>
            </a:r>
          </a:p>
        </p:txBody>
      </p:sp>
      <p:graphicFrame>
        <p:nvGraphicFramePr>
          <p:cNvPr id="147" name="Chart 147" descr="53% to planned potable reuse, 23% to current reuse, 24% to unassigned for reuse." title="Chart of LA County Reuse"/>
          <p:cNvGraphicFramePr/>
          <p:nvPr>
            <p:extLst>
              <p:ext uri="{D42A27DB-BD31-4B8C-83A1-F6EECF244321}">
                <p14:modId xmlns:p14="http://schemas.microsoft.com/office/powerpoint/2010/main" val="1034410173"/>
              </p:ext>
            </p:extLst>
          </p:nvPr>
        </p:nvGraphicFramePr>
        <p:xfrm>
          <a:off x="8062348" y="3602315"/>
          <a:ext cx="4427364" cy="4840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9" name="Shape 149"/>
          <p:cNvSpPr/>
          <p:nvPr/>
        </p:nvSpPr>
        <p:spPr>
          <a:xfrm>
            <a:off x="8149228" y="2459818"/>
            <a:ext cx="3408782" cy="990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100"/>
            </a:pPr>
            <a:r>
              <a:t>LA County Reuse </a:t>
            </a:r>
            <a:br/>
            <a:r>
              <a:t>by Volume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508254" hangingPunct="0">
              <a:lnSpc>
                <a:spcPct val="120000"/>
              </a:lnSpc>
              <a:spcBef>
                <a:spcPts val="4000"/>
              </a:spcBef>
              <a:defRPr sz="3306">
                <a:solidFill>
                  <a:srgbClr val="3B97EC"/>
                </a:solidFill>
              </a:defRPr>
            </a:pPr>
            <a:r>
              <a:rPr lang="en-US" sz="2523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  <a:t>Energy’s Influence on Recycled Water Decisions</a:t>
            </a:r>
            <a:br>
              <a:rPr lang="en-US" sz="2523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</a:br>
            <a:r>
              <a:rPr lang="en-US" sz="4611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  <a:t>Energy Intensity of Supply Alternatives</a:t>
            </a:r>
            <a:br>
              <a:rPr lang="en-US" sz="4611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</a:br>
            <a:endParaRPr lang="en-US" dirty="0"/>
          </a:p>
        </p:txBody>
      </p:sp>
      <p:sp>
        <p:nvSpPr>
          <p:cNvPr id="153" name="Shape 15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  <p:graphicFrame>
        <p:nvGraphicFramePr>
          <p:cNvPr id="154" name="Chart 154" descr="Desalination has the highest energy intensity, followed by raw water augmentation. state water project, colorado river aquaduct, and treated water augmentation." title="Chart of Energy Intensity Management"/>
          <p:cNvGraphicFramePr/>
          <p:nvPr>
            <p:extLst>
              <p:ext uri="{D42A27DB-BD31-4B8C-83A1-F6EECF244321}">
                <p14:modId xmlns:p14="http://schemas.microsoft.com/office/powerpoint/2010/main" val="2864140646"/>
              </p:ext>
            </p:extLst>
          </p:nvPr>
        </p:nvGraphicFramePr>
        <p:xfrm>
          <a:off x="1916764" y="2725604"/>
          <a:ext cx="7995517" cy="495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5" name="Shape 155"/>
          <p:cNvSpPr/>
          <p:nvPr/>
        </p:nvSpPr>
        <p:spPr>
          <a:xfrm>
            <a:off x="4273176" y="7133710"/>
            <a:ext cx="195401" cy="381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900"/>
            </a:lvl1pPr>
          </a:lstStyle>
          <a:p>
            <a:r>
              <a:t>?</a:t>
            </a:r>
          </a:p>
        </p:txBody>
      </p:sp>
      <p:sp>
        <p:nvSpPr>
          <p:cNvPr id="156" name="Shape 156"/>
          <p:cNvSpPr/>
          <p:nvPr/>
        </p:nvSpPr>
        <p:spPr>
          <a:xfrm>
            <a:off x="3954615" y="8096609"/>
            <a:ext cx="3291292" cy="987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pPr algn="l" defTabSz="362204">
              <a:defRPr sz="1488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TWA </a:t>
            </a:r>
            <a:r>
              <a:t>Treated Water Augmentation</a:t>
            </a:r>
            <a:endParaRPr b="1">
              <a:latin typeface="Gill Sans"/>
              <a:ea typeface="Gill Sans"/>
              <a:cs typeface="Gill Sans"/>
              <a:sym typeface="Gill Sans"/>
            </a:endParaRPr>
          </a:p>
          <a:p>
            <a:pPr algn="l" defTabSz="362204">
              <a:defRPr sz="1488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RWA</a:t>
            </a:r>
            <a:r>
              <a:t> Raw Water Augmentation</a:t>
            </a:r>
          </a:p>
          <a:p>
            <a:pPr algn="l" defTabSz="362204">
              <a:defRPr sz="1488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CRA</a:t>
            </a:r>
            <a:r>
              <a:t> Colorado River Aqueduct</a:t>
            </a:r>
          </a:p>
        </p:txBody>
      </p:sp>
      <p:sp>
        <p:nvSpPr>
          <p:cNvPr id="157" name="Shape 157"/>
          <p:cNvSpPr/>
          <p:nvPr/>
        </p:nvSpPr>
        <p:spPr>
          <a:xfrm>
            <a:off x="7106045" y="8096609"/>
            <a:ext cx="6956332" cy="605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 lnSpcReduction="10000"/>
          </a:bodyPr>
          <a:lstStyle/>
          <a:p>
            <a:pPr algn="l" defTabSz="403097">
              <a:defRPr sz="1656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SWP</a:t>
            </a:r>
            <a:r>
              <a:t> State Water Project</a:t>
            </a:r>
          </a:p>
          <a:p>
            <a:pPr algn="l" defTabSz="403097">
              <a:defRPr sz="1656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DSL </a:t>
            </a:r>
            <a:r>
              <a:t>Desalination</a:t>
            </a:r>
          </a:p>
        </p:txBody>
      </p:sp>
      <p:sp>
        <p:nvSpPr>
          <p:cNvPr id="158" name="Shape 158"/>
          <p:cNvSpPr/>
          <p:nvPr/>
        </p:nvSpPr>
        <p:spPr>
          <a:xfrm>
            <a:off x="406041" y="8820930"/>
            <a:ext cx="12192718" cy="5503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85000" lnSpcReduction="10000"/>
          </a:bodyPr>
          <a:lstStyle>
            <a:lvl1pPr algn="l" defTabSz="350520">
              <a:lnSpc>
                <a:spcPct val="120000"/>
              </a:lnSpc>
              <a:spcBef>
                <a:spcPts val="2700"/>
              </a:spcBef>
              <a:defRPr sz="1860"/>
            </a:lvl1pPr>
          </a:lstStyle>
          <a:p>
            <a:r>
              <a:rPr sz="1800" dirty="0"/>
              <a:t>Source: </a:t>
            </a:r>
            <a:r>
              <a:rPr sz="1800" dirty="0" err="1"/>
              <a:t>Raucher</a:t>
            </a:r>
            <a:r>
              <a:rPr sz="1800" dirty="0"/>
              <a:t> and </a:t>
            </a:r>
            <a:r>
              <a:rPr sz="1800" dirty="0" err="1"/>
              <a:t>Tchobanoglous</a:t>
            </a:r>
            <a:r>
              <a:rPr sz="1800" dirty="0"/>
              <a:t> (2014), </a:t>
            </a:r>
            <a:r>
              <a:rPr sz="1800" dirty="0" err="1"/>
              <a:t>Tchobanoglous</a:t>
            </a:r>
            <a:r>
              <a:rPr sz="1800" dirty="0"/>
              <a:t> et al. (2015), California Energy Commission, (2013),  Mike at al. (2017) 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" name="Chart 163" descr="The range of energy consumption for treated water augmentation is well below that of any other option." title="Range of Energy Consumption by Water Supply Source"/>
          <p:cNvGraphicFramePr/>
          <p:nvPr>
            <p:extLst>
              <p:ext uri="{D42A27DB-BD31-4B8C-83A1-F6EECF244321}">
                <p14:modId xmlns:p14="http://schemas.microsoft.com/office/powerpoint/2010/main" val="720815770"/>
              </p:ext>
            </p:extLst>
          </p:nvPr>
        </p:nvGraphicFramePr>
        <p:xfrm>
          <a:off x="2477565" y="2567975"/>
          <a:ext cx="6930927" cy="5410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438150" hangingPunct="0">
              <a:lnSpc>
                <a:spcPct val="120000"/>
              </a:lnSpc>
              <a:spcBef>
                <a:spcPts val="3400"/>
              </a:spcBef>
              <a:defRPr sz="2850">
                <a:solidFill>
                  <a:srgbClr val="3B97EC"/>
                </a:solidFill>
              </a:defRPr>
            </a:pPr>
            <a:r>
              <a:rPr lang="en-US" sz="2175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  <a:t>Energy’s Influence on Recycled Water Decisions</a:t>
            </a:r>
            <a:br>
              <a:rPr lang="en-US" sz="2175" b="1" cap="none" dirty="0">
                <a:solidFill>
                  <a:srgbClr val="3B97EC"/>
                </a:solidFill>
                <a:latin typeface="Gill Sans"/>
                <a:ea typeface="Gill Sans"/>
                <a:cs typeface="Gill Sans"/>
                <a:sym typeface="Gill Sans"/>
              </a:rPr>
            </a:br>
            <a:r>
              <a:rPr lang="en-US" sz="3975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  <a:t>LA County Energy Use of Supply Alternatives</a:t>
            </a:r>
            <a:br>
              <a:rPr lang="en-US" sz="3975" b="1" cap="none" dirty="0">
                <a:solidFill>
                  <a:srgbClr val="B5B7B7"/>
                </a:solidFill>
                <a:latin typeface="Gill Sans"/>
                <a:ea typeface="Gill Sans"/>
                <a:cs typeface="Gill Sans"/>
                <a:sym typeface="Gill Sans"/>
              </a:rPr>
            </a:br>
            <a:endParaRPr lang="en-US" dirty="0"/>
          </a:p>
        </p:txBody>
      </p:sp>
      <p:sp>
        <p:nvSpPr>
          <p:cNvPr id="164" name="Shape 16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  <p:sp>
        <p:nvSpPr>
          <p:cNvPr id="167" name="Shape 167"/>
          <p:cNvSpPr/>
          <p:nvPr/>
        </p:nvSpPr>
        <p:spPr>
          <a:xfrm>
            <a:off x="3954615" y="8096609"/>
            <a:ext cx="3291292" cy="987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pPr algn="l" defTabSz="362204">
              <a:defRPr sz="1488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TWA </a:t>
            </a:r>
            <a:r>
              <a:t>Treated Water Augmentation</a:t>
            </a:r>
            <a:endParaRPr b="1">
              <a:latin typeface="Gill Sans"/>
              <a:ea typeface="Gill Sans"/>
              <a:cs typeface="Gill Sans"/>
              <a:sym typeface="Gill Sans"/>
            </a:endParaRPr>
          </a:p>
          <a:p>
            <a:pPr algn="l" defTabSz="362204">
              <a:defRPr sz="1488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RWA</a:t>
            </a:r>
            <a:r>
              <a:t> Raw Water Augmentation</a:t>
            </a:r>
          </a:p>
          <a:p>
            <a:pPr algn="l" defTabSz="362204">
              <a:defRPr sz="1488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CRA</a:t>
            </a:r>
            <a:r>
              <a:t> Colorado River Aqueduct</a:t>
            </a:r>
          </a:p>
        </p:txBody>
      </p:sp>
      <p:sp>
        <p:nvSpPr>
          <p:cNvPr id="168" name="Shape 168"/>
          <p:cNvSpPr/>
          <p:nvPr/>
        </p:nvSpPr>
        <p:spPr>
          <a:xfrm>
            <a:off x="7106045" y="8084118"/>
            <a:ext cx="6956332" cy="605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 lnSpcReduction="10000"/>
          </a:bodyPr>
          <a:lstStyle/>
          <a:p>
            <a:pPr algn="l" defTabSz="403097">
              <a:defRPr sz="1656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SWP</a:t>
            </a:r>
            <a:r>
              <a:t> State Water Project</a:t>
            </a:r>
          </a:p>
          <a:p>
            <a:pPr algn="l" defTabSz="403097">
              <a:defRPr sz="1656"/>
            </a:pPr>
            <a:r>
              <a:rPr b="1">
                <a:latin typeface="Gill Sans"/>
                <a:ea typeface="Gill Sans"/>
                <a:cs typeface="Gill Sans"/>
                <a:sym typeface="Gill Sans"/>
              </a:rPr>
              <a:t>DSL </a:t>
            </a:r>
            <a:r>
              <a:t>Desalination</a:t>
            </a:r>
          </a:p>
        </p:txBody>
      </p:sp>
      <p:sp>
        <p:nvSpPr>
          <p:cNvPr id="9" name="Shape 158">
            <a:extLst>
              <a:ext uri="{FF2B5EF4-FFF2-40B4-BE49-F238E27FC236}">
                <a16:creationId xmlns:a16="http://schemas.microsoft.com/office/drawing/2014/main" id="{0525AC05-7772-8345-BF6E-FD9022174D88}"/>
              </a:ext>
            </a:extLst>
          </p:cNvPr>
          <p:cNvSpPr/>
          <p:nvPr/>
        </p:nvSpPr>
        <p:spPr>
          <a:xfrm>
            <a:off x="406041" y="8820930"/>
            <a:ext cx="12192718" cy="5503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85000" lnSpcReduction="10000"/>
          </a:bodyPr>
          <a:lstStyle>
            <a:lvl1pPr algn="l" defTabSz="350520">
              <a:lnSpc>
                <a:spcPct val="120000"/>
              </a:lnSpc>
              <a:spcBef>
                <a:spcPts val="2700"/>
              </a:spcBef>
              <a:defRPr sz="1860"/>
            </a:lvl1pPr>
          </a:lstStyle>
          <a:p>
            <a:r>
              <a:rPr sz="1800" dirty="0"/>
              <a:t>Source: </a:t>
            </a:r>
            <a:r>
              <a:rPr sz="1800" dirty="0" err="1"/>
              <a:t>Raucher</a:t>
            </a:r>
            <a:r>
              <a:rPr sz="1800" dirty="0"/>
              <a:t> and </a:t>
            </a:r>
            <a:r>
              <a:rPr sz="1800" dirty="0" err="1"/>
              <a:t>Tchobanoglous</a:t>
            </a:r>
            <a:r>
              <a:rPr sz="1800" dirty="0"/>
              <a:t> (2014), </a:t>
            </a:r>
            <a:r>
              <a:rPr sz="1800" dirty="0" err="1"/>
              <a:t>Tchobanoglous</a:t>
            </a:r>
            <a:r>
              <a:rPr sz="1800" dirty="0"/>
              <a:t> et al. (2015), California Energy Commission, (2013),  Mike at al. (2017) 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hangingPunct="0">
              <a:defRPr b="0">
                <a:latin typeface="+mn-lt"/>
                <a:ea typeface="+mn-ea"/>
                <a:cs typeface="+mn-cs"/>
                <a:sym typeface="Gill Sans Light"/>
              </a:defRPr>
            </a:pPr>
            <a:r>
              <a:rPr lang="en-US" sz="3600" b="1" cap="none" dirty="0">
                <a:solidFill>
                  <a:srgbClr val="00B0F0"/>
                </a:solidFill>
                <a:latin typeface="Gill Sans"/>
                <a:ea typeface="Gill Sans"/>
                <a:cs typeface="Gill Sans"/>
                <a:sym typeface="Gill Sans"/>
              </a:rPr>
              <a:t>Conclusions</a:t>
            </a:r>
            <a:r>
              <a:rPr lang="en-US" sz="3600" b="1" cap="none" dirty="0">
                <a:latin typeface="Gill Sans"/>
                <a:ea typeface="Gill Sans"/>
                <a:cs typeface="Gill Sans"/>
                <a:sym typeface="Gill Sans"/>
              </a:rPr>
              <a:t/>
            </a:r>
            <a:br>
              <a:rPr lang="en-US" sz="3600" b="1" cap="none" dirty="0">
                <a:latin typeface="Gill Sans"/>
                <a:ea typeface="Gill Sans"/>
                <a:cs typeface="Gill Sans"/>
                <a:sym typeface="Gill Sans"/>
              </a:rPr>
            </a:br>
            <a:endParaRPr lang="en-US" dirty="0"/>
          </a:p>
        </p:txBody>
      </p:sp>
      <p:sp>
        <p:nvSpPr>
          <p:cNvPr id="176" name="Shape 1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sp>
        <p:nvSpPr>
          <p:cNvPr id="172" name="Shape 172"/>
          <p:cNvSpPr>
            <a:spLocks noGrp="1"/>
          </p:cNvSpPr>
          <p:nvPr>
            <p:ph type="body" idx="4294967295"/>
          </p:nvPr>
        </p:nvSpPr>
        <p:spPr>
          <a:xfrm>
            <a:off x="2516188" y="2290763"/>
            <a:ext cx="10488612" cy="6853237"/>
          </a:xfrm>
          <a:prstGeom prst="rect">
            <a:avLst/>
          </a:prstGeom>
        </p:spPr>
        <p:txBody>
          <a:bodyPr/>
          <a:lstStyle/>
          <a:p>
            <a:pPr marL="520699" indent="-520699">
              <a:defRPr sz="3800"/>
            </a:pPr>
            <a:r>
              <a:t>3 times increase in energy use for wastewater management locally</a:t>
            </a:r>
          </a:p>
          <a:p>
            <a:pPr marL="520699" indent="-520699">
              <a:defRPr sz="3800"/>
            </a:pPr>
            <a:r>
              <a:t>Statewide energy savings still possible depending on strategy &amp; location</a:t>
            </a:r>
          </a:p>
          <a:p>
            <a:pPr marL="520699" indent="-520699">
              <a:defRPr sz="3800"/>
            </a:pPr>
            <a:r>
              <a:t>We could provide a significant amount of water locally</a:t>
            </a:r>
          </a:p>
        </p:txBody>
      </p:sp>
      <p:pic>
        <p:nvPicPr>
          <p:cNvPr id="173" name="Screen Shot 2018-11-14 at 8.12.02 PM.png" title="up arrow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87568" y="2951360"/>
            <a:ext cx="1701801" cy="14478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Screen Shot 2018-11-14 at 8.12.05 PM.png" title="house with lightning in it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38368" y="4777147"/>
            <a:ext cx="1600201" cy="1549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Screen Shot 2018-11-14 at 8.12.08 PM.png" title="water droplet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39968" y="6704535"/>
            <a:ext cx="1397001" cy="1778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Showroom">
  <a:themeElements>
    <a:clrScheme name="Showroom">
      <a:dk1>
        <a:srgbClr val="535353"/>
      </a:dk1>
      <a:lt1>
        <a:srgbClr val="340053"/>
      </a:lt1>
      <a:dk2>
        <a:srgbClr val="5A5F5E"/>
      </a:dk2>
      <a:lt2>
        <a:srgbClr val="B4B4B4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Gill Sans Light"/>
        <a:ea typeface="Gill Sans Light"/>
        <a:cs typeface="Gill Sans Light"/>
      </a:majorFont>
      <a:minorFont>
        <a:latin typeface="Gill Sans Light"/>
        <a:ea typeface="Gill Sans Light"/>
        <a:cs typeface="Gill Sans Light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0878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5A5F5E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howroom">
  <a:themeElements>
    <a:clrScheme name="Showroom">
      <a:dk1>
        <a:srgbClr val="000000"/>
      </a:dk1>
      <a:lt1>
        <a:srgbClr val="FFFFFF"/>
      </a:lt1>
      <a:dk2>
        <a:srgbClr val="5A5F5E"/>
      </a:dk2>
      <a:lt2>
        <a:srgbClr val="B4B4B4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Gill Sans Light"/>
        <a:ea typeface="Gill Sans Light"/>
        <a:cs typeface="Gill Sans Light"/>
      </a:majorFont>
      <a:minorFont>
        <a:latin typeface="Gill Sans Light"/>
        <a:ea typeface="Gill Sans Light"/>
        <a:cs typeface="Gill Sans Light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0878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5A5F5E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225</Words>
  <Application>Microsoft Office PowerPoint</Application>
  <PresentationFormat>Custom</PresentationFormat>
  <Paragraphs>47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Gill Sans</vt:lpstr>
      <vt:lpstr>Gill Sans Light</vt:lpstr>
      <vt:lpstr>Helvetica Neue</vt:lpstr>
      <vt:lpstr>Showroom</vt:lpstr>
      <vt:lpstr>Disaggregated Water System Decision-Making:  The Energy Impacts of Recycling </vt:lpstr>
      <vt:lpstr>Types of Water Recycling Strategies Recycling in California is varied </vt:lpstr>
      <vt:lpstr>What’s happening now? Water systems are considering DPR </vt:lpstr>
      <vt:lpstr>Energy’s Influence on Recycled Water Decisions Energy Intensity of Supply Alternatives </vt:lpstr>
      <vt:lpstr>Energy’s Influence on Recycled Water Decisions LA County Energy Use of Supply Alternatives </vt:lpstr>
      <vt:lpstr>Conclusions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Mori, Kevin@Energy</dc:creator>
  <cp:lastModifiedBy>Craig, Hannah@Energy</cp:lastModifiedBy>
  <cp:revision>5</cp:revision>
  <dcterms:modified xsi:type="dcterms:W3CDTF">2019-12-06T00:23:22Z</dcterms:modified>
</cp:coreProperties>
</file>