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D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4712" autoAdjust="0"/>
  </p:normalViewPr>
  <p:slideViewPr>
    <p:cSldViewPr snapToGrid="0">
      <p:cViewPr varScale="1">
        <p:scale>
          <a:sx n="108" d="100"/>
          <a:sy n="108" d="100"/>
        </p:scale>
        <p:origin x="1890" y="9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928E62-0071-41F8-B4ED-782F7136A440}" type="datetimeFigureOut">
              <a:rPr lang="en-US" smtClean="0"/>
              <a:t>1/22/2021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AAB460-A65F-40B0-9A89-2579BB7BC7E4}" type="slidenum">
              <a:rPr lang="en-US" smtClean="0"/>
              <a:t>‹#›</a:t>
            </a:fld>
            <a:endParaRPr lang="en-US"/>
          </a:p>
        </p:txBody>
      </p:sp>
    </p:spTree>
    <p:extLst>
      <p:ext uri="{BB962C8B-B14F-4D97-AF65-F5344CB8AC3E}">
        <p14:creationId xmlns:p14="http://schemas.microsoft.com/office/powerpoint/2010/main" val="3899735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0D4157-07F4-49F7-9906-538F981CE552}"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97614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2BE623-ECF5-47B1-BFDD-D0A90C701D3C}"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548903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74C83-9107-4B33-8E83-8563973E809C}"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406290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22799F-E17F-4FDF-A1F8-2283E04122EB}" type="datetime1">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4264832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99192B-9C3B-4EC5-B702-1A07D6AEA951}" type="datetime1">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3681201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85B958-4227-4F06-B78A-B03A6EF2F725}" type="datetime1">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3606432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474B8C-73F3-4E4B-9543-0959C033A444}" type="datetime1">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194165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777501C-ADCB-40A2-B63F-A5F0C953B62D}" type="datetime1">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787386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73BD3E-F7E3-42D2-8618-A55157BC7551}" type="datetime1">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936250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8F5DAA-9C6A-4FE4-9FD6-50E61668E148}"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2164877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9FE81C-2233-41E0-8DA8-62EA78C07B44}"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9E203-FF0C-4949-9095-46CCBA139AD9}" type="slidenum">
              <a:rPr lang="en-US" smtClean="0"/>
              <a:t>‹#›</a:t>
            </a:fld>
            <a:endParaRPr lang="en-US"/>
          </a:p>
        </p:txBody>
      </p:sp>
    </p:spTree>
    <p:extLst>
      <p:ext uri="{BB962C8B-B14F-4D97-AF65-F5344CB8AC3E}">
        <p14:creationId xmlns:p14="http://schemas.microsoft.com/office/powerpoint/2010/main" val="1854930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59059A-8C27-495A-8BB6-F6867EA5267A}" type="datetime1">
              <a:rPr lang="en-US" smtClean="0"/>
              <a:t>1/22/2021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9E203-FF0C-4949-9095-46CCBA139AD9}" type="slidenum">
              <a:rPr lang="en-US" smtClean="0"/>
              <a:t>‹#›</a:t>
            </a:fld>
            <a:endParaRPr lang="en-US"/>
          </a:p>
        </p:txBody>
      </p:sp>
    </p:spTree>
    <p:extLst>
      <p:ext uri="{BB962C8B-B14F-4D97-AF65-F5344CB8AC3E}">
        <p14:creationId xmlns:p14="http://schemas.microsoft.com/office/powerpoint/2010/main" val="1233221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C90048-AEA3-4399-A884-03B6D5BC6F4D}"/>
              </a:ext>
              <a:ext uri="{C183D7F6-B498-43B3-948B-1728B52AA6E4}">
                <adec:decorative xmlns:adec="http://schemas.microsoft.com/office/drawing/2017/decorative" val="1"/>
              </a:ext>
            </a:extLst>
          </p:cNvPr>
          <p:cNvPicPr>
            <a:picLocks noChangeAspect="1"/>
          </p:cNvPicPr>
          <p:nvPr/>
        </p:nvPicPr>
        <p:blipFill rotWithShape="1">
          <a:blip r:embed="rId2"/>
          <a:srcRect l="35016" t="25107" b="14011"/>
          <a:stretch/>
        </p:blipFill>
        <p:spPr>
          <a:xfrm>
            <a:off x="0" y="0"/>
            <a:ext cx="9144000" cy="6902246"/>
          </a:xfrm>
          <a:prstGeom prst="rect">
            <a:avLst/>
          </a:prstGeom>
        </p:spPr>
      </p:pic>
      <p:sp>
        <p:nvSpPr>
          <p:cNvPr id="5" name="Title 4">
            <a:extLst>
              <a:ext uri="{FF2B5EF4-FFF2-40B4-BE49-F238E27FC236}">
                <a16:creationId xmlns:a16="http://schemas.microsoft.com/office/drawing/2014/main" id="{F447DE7B-3180-4D23-B388-B1DDEA7B725A}"/>
              </a:ext>
            </a:extLst>
          </p:cNvPr>
          <p:cNvSpPr>
            <a:spLocks noGrp="1"/>
          </p:cNvSpPr>
          <p:nvPr>
            <p:ph type="title" idx="4294967295"/>
          </p:nvPr>
        </p:nvSpPr>
        <p:spPr>
          <a:xfrm>
            <a:off x="320387" y="1085656"/>
            <a:ext cx="6639705" cy="397031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mn-ea"/>
                <a:cs typeface="Arial" panose="020B0604020202020204" pitchFamily="34" charset="0"/>
              </a:rPr>
              <a:t>Doosan Fuel Cell America</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mn-ea"/>
                <a:cs typeface="Arial" panose="020B0604020202020204" pitchFamily="34" charset="0"/>
              </a:rPr>
              <a:t>Research into Clean Energy Alternatives to Diesel Backup Generation Systems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mn-ea"/>
                <a:cs typeface="Arial" panose="020B0604020202020204" pitchFamily="34" charset="0"/>
              </a:rPr>
              <a:t>01-21-21</a:t>
            </a:r>
          </a:p>
        </p:txBody>
      </p:sp>
    </p:spTree>
    <p:extLst>
      <p:ext uri="{BB962C8B-B14F-4D97-AF65-F5344CB8AC3E}">
        <p14:creationId xmlns:p14="http://schemas.microsoft.com/office/powerpoint/2010/main" val="4063723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6">
            <a:extLst>
              <a:ext uri="{FF2B5EF4-FFF2-40B4-BE49-F238E27FC236}">
                <a16:creationId xmlns:a16="http://schemas.microsoft.com/office/drawing/2014/main" id="{53BA24AE-EB22-45D8-B434-F787E75D2392}"/>
              </a:ext>
              <a:ext uri="{C183D7F6-B498-43B3-948B-1728B52AA6E4}">
                <adec:decorative xmlns:adec="http://schemas.microsoft.com/office/drawing/2017/decorative" val="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886"/>
            <a:ext cx="9144000" cy="6868886"/>
          </a:xfrm>
        </p:spPr>
      </p:pic>
      <p:sp>
        <p:nvSpPr>
          <p:cNvPr id="5" name="Title 1">
            <a:extLst>
              <a:ext uri="{FF2B5EF4-FFF2-40B4-BE49-F238E27FC236}">
                <a16:creationId xmlns:a16="http://schemas.microsoft.com/office/drawing/2014/main" id="{89715361-857F-426B-9FE1-B7D6068E0425}"/>
              </a:ext>
            </a:extLst>
          </p:cNvPr>
          <p:cNvSpPr>
            <a:spLocks noGrp="1"/>
          </p:cNvSpPr>
          <p:nvPr>
            <p:ph type="title"/>
          </p:nvPr>
        </p:nvSpPr>
        <p:spPr>
          <a:xfrm>
            <a:off x="419682" y="126971"/>
            <a:ext cx="8511254" cy="743042"/>
          </a:xfrm>
        </p:spPr>
        <p:txBody>
          <a:bodyPr>
            <a:normAutofit/>
          </a:bodyPr>
          <a:lstStyle/>
          <a:p>
            <a:r>
              <a:rPr lang="en-US" sz="2800" b="1" dirty="0">
                <a:solidFill>
                  <a:schemeClr val="bg1">
                    <a:lumMod val="95000"/>
                  </a:schemeClr>
                </a:solidFill>
                <a:latin typeface="Arial" panose="020B0604020202020204" pitchFamily="34" charset="0"/>
                <a:cs typeface="Arial" panose="020B0604020202020204" pitchFamily="34" charset="0"/>
              </a:rPr>
              <a:t>DOOSAN FUEL CELL HISTORY</a:t>
            </a:r>
          </a:p>
        </p:txBody>
      </p:sp>
      <p:pic>
        <p:nvPicPr>
          <p:cNvPr id="6" name="Picture 5" descr="The graphic depicts a time line of key milestones in Fuel Cell history, starting with Apollo space missions that rely on UTC fuel cells  in the 1960s. In 2014 Doosan Fuel Cell is formed and in 2020 Doosan Fuel Cell claim the &quot;world's first utility-scale hydrogen fuel cell power plant&quot;">
            <a:extLst>
              <a:ext uri="{FF2B5EF4-FFF2-40B4-BE49-F238E27FC236}">
                <a16:creationId xmlns:a16="http://schemas.microsoft.com/office/drawing/2014/main" id="{3229E506-1787-4B5D-B4F1-67DF0881DD65}"/>
              </a:ext>
            </a:extLst>
          </p:cNvPr>
          <p:cNvPicPr>
            <a:picLocks noChangeAspect="1"/>
          </p:cNvPicPr>
          <p:nvPr/>
        </p:nvPicPr>
        <p:blipFill>
          <a:blip r:embed="rId3"/>
          <a:stretch>
            <a:fillRect/>
          </a:stretch>
        </p:blipFill>
        <p:spPr>
          <a:xfrm>
            <a:off x="984193" y="1198034"/>
            <a:ext cx="7175614" cy="5438103"/>
          </a:xfrm>
          <a:prstGeom prst="rect">
            <a:avLst/>
          </a:prstGeom>
        </p:spPr>
      </p:pic>
      <p:sp>
        <p:nvSpPr>
          <p:cNvPr id="7" name="Rectangle 6">
            <a:extLst>
              <a:ext uri="{FF2B5EF4-FFF2-40B4-BE49-F238E27FC236}">
                <a16:creationId xmlns:a16="http://schemas.microsoft.com/office/drawing/2014/main" id="{FB8AE8AE-BE79-4DAA-8E98-3EF8952DEF88}"/>
              </a:ext>
            </a:extLst>
          </p:cNvPr>
          <p:cNvSpPr/>
          <p:nvPr/>
        </p:nvSpPr>
        <p:spPr>
          <a:xfrm>
            <a:off x="151011" y="6512379"/>
            <a:ext cx="6096000" cy="246221"/>
          </a:xfrm>
          <a:prstGeom prst="rect">
            <a:avLst/>
          </a:prstGeom>
        </p:spPr>
        <p:txBody>
          <a:bodyPr>
            <a:spAutoFit/>
          </a:bodyPr>
          <a:lstStyle/>
          <a:p>
            <a:r>
              <a:rPr lang="en-US" sz="500" dirty="0">
                <a:solidFill>
                  <a:schemeClr val="bg1">
                    <a:lumMod val="75000"/>
                  </a:schemeClr>
                </a:solidFill>
              </a:rPr>
              <a:t>These materials contain general information that should not be relied upon or used in specific situations without further analysis and consideration by Doosan and any and all warranties regarding the content or its use for particular purposes are disclaimed.  No Doosan trademark in these materials is to be used without Doosan’s express written permission. </a:t>
            </a:r>
          </a:p>
        </p:txBody>
      </p:sp>
      <p:sp>
        <p:nvSpPr>
          <p:cNvPr id="9" name="Slide Number Placeholder 8">
            <a:extLst>
              <a:ext uri="{FF2B5EF4-FFF2-40B4-BE49-F238E27FC236}">
                <a16:creationId xmlns:a16="http://schemas.microsoft.com/office/drawing/2014/main" id="{0C4B9A40-ED06-466A-8D48-084617D53301}"/>
              </a:ext>
            </a:extLst>
          </p:cNvPr>
          <p:cNvSpPr>
            <a:spLocks noGrp="1"/>
          </p:cNvSpPr>
          <p:nvPr>
            <p:ph type="sldNum" sz="quarter" idx="12"/>
          </p:nvPr>
        </p:nvSpPr>
        <p:spPr/>
        <p:txBody>
          <a:bodyPr/>
          <a:lstStyle/>
          <a:p>
            <a:fld id="{9CA9E203-FF0C-4949-9095-46CCBA139AD9}" type="slidenum">
              <a:rPr lang="en-US" smtClean="0">
                <a:solidFill>
                  <a:schemeClr val="bg1">
                    <a:lumMod val="75000"/>
                  </a:schemeClr>
                </a:solidFill>
              </a:rPr>
              <a:t>2</a:t>
            </a:fld>
            <a:endParaRPr lang="en-US" dirty="0">
              <a:solidFill>
                <a:schemeClr val="bg1">
                  <a:lumMod val="75000"/>
                </a:schemeClr>
              </a:solidFill>
            </a:endParaRPr>
          </a:p>
        </p:txBody>
      </p:sp>
    </p:spTree>
    <p:extLst>
      <p:ext uri="{BB962C8B-B14F-4D97-AF65-F5344CB8AC3E}">
        <p14:creationId xmlns:p14="http://schemas.microsoft.com/office/powerpoint/2010/main" val="3750899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e graphic presents technical specifications and system features for the Doosan Fuel Cell: PureCell® Model 400&#10;">
            <a:extLst>
              <a:ext uri="{FF2B5EF4-FFF2-40B4-BE49-F238E27FC236}">
                <a16:creationId xmlns:a16="http://schemas.microsoft.com/office/drawing/2014/main" id="{7E9C9DF8-6E08-4011-A88C-263D3B00A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제목 1" descr="the graphic depicts technical specifications and system features of the DOOSAN FUEL CELL PureCell® Model 400&#10;">
            <a:extLst>
              <a:ext uri="{FF2B5EF4-FFF2-40B4-BE49-F238E27FC236}">
                <a16:creationId xmlns:a16="http://schemas.microsoft.com/office/drawing/2014/main" id="{8498F619-EE76-4516-9D0E-283B1CDB3222}"/>
              </a:ext>
            </a:extLst>
          </p:cNvPr>
          <p:cNvSpPr txBox="1">
            <a:spLocks noGrp="1"/>
          </p:cNvSpPr>
          <p:nvPr>
            <p:ph type="title" idx="4294967295"/>
            <p:custDataLst>
              <p:tags r:id="rId1"/>
            </p:custDataLst>
          </p:nvPr>
        </p:nvSpPr>
        <p:spPr>
          <a:xfrm>
            <a:off x="432000" y="360000"/>
            <a:ext cx="7467600"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DOOSAN FUEL CELL: M400</a:t>
            </a:r>
            <a:endParaRPr kumimoji="0" lang="ko-KR" altLang="en-US"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endParaRPr>
          </a:p>
        </p:txBody>
      </p:sp>
      <p:sp>
        <p:nvSpPr>
          <p:cNvPr id="8" name="Rectangle 7">
            <a:extLst>
              <a:ext uri="{FF2B5EF4-FFF2-40B4-BE49-F238E27FC236}">
                <a16:creationId xmlns:a16="http://schemas.microsoft.com/office/drawing/2014/main" id="{696D49BB-493C-46A5-A72A-0055C8F7F0B9}"/>
              </a:ext>
            </a:extLst>
          </p:cNvPr>
          <p:cNvSpPr/>
          <p:nvPr/>
        </p:nvSpPr>
        <p:spPr>
          <a:xfrm>
            <a:off x="226380" y="6611779"/>
            <a:ext cx="5677271" cy="246221"/>
          </a:xfrm>
          <a:prstGeom prst="rect">
            <a:avLst/>
          </a:prstGeom>
        </p:spPr>
        <p:txBody>
          <a:bodyPr wrap="square">
            <a:spAutoFit/>
          </a:bodyPr>
          <a:lstStyle/>
          <a:p>
            <a:r>
              <a:rPr lang="en-US" sz="500" dirty="0">
                <a:solidFill>
                  <a:schemeClr val="bg1">
                    <a:lumMod val="75000"/>
                  </a:schemeClr>
                </a:solidFill>
                <a:latin typeface="Arial" panose="020B0604020202020204" pitchFamily="34" charset="0"/>
                <a:cs typeface="Arial" panose="020B0604020202020204" pitchFamily="34" charset="0"/>
              </a:rPr>
              <a:t>These materials contain general information that should not be relied upon or used in specific situations without further analysis and consideration by Doosan and any and all warranties regarding the content or its use for particular purposes are disclaimed.  No Doosan trademark in these materials is to be used without Doosan’s express written permission. </a:t>
            </a:r>
          </a:p>
        </p:txBody>
      </p:sp>
      <p:sp>
        <p:nvSpPr>
          <p:cNvPr id="10" name="Slide Number Placeholder 9">
            <a:extLst>
              <a:ext uri="{FF2B5EF4-FFF2-40B4-BE49-F238E27FC236}">
                <a16:creationId xmlns:a16="http://schemas.microsoft.com/office/drawing/2014/main" id="{A83C5B63-8A07-44CF-805F-0B4C909E72B5}"/>
              </a:ext>
            </a:extLst>
          </p:cNvPr>
          <p:cNvSpPr>
            <a:spLocks noGrp="1"/>
          </p:cNvSpPr>
          <p:nvPr>
            <p:ph type="sldNum" sz="quarter" idx="12"/>
          </p:nvPr>
        </p:nvSpPr>
        <p:spPr/>
        <p:txBody>
          <a:bodyPr/>
          <a:lstStyle/>
          <a:p>
            <a:fld id="{9CA9E203-FF0C-4949-9095-46CCBA139AD9}" type="slidenum">
              <a:rPr lang="en-US" smtClean="0"/>
              <a:t>3</a:t>
            </a:fld>
            <a:endParaRPr lang="en-US"/>
          </a:p>
        </p:txBody>
      </p:sp>
    </p:spTree>
    <p:extLst>
      <p:ext uri="{BB962C8B-B14F-4D97-AF65-F5344CB8AC3E}">
        <p14:creationId xmlns:p14="http://schemas.microsoft.com/office/powerpoint/2010/main" val="3819657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A9C3C6-210B-4660-BD65-BDB6916A517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제목 1">
            <a:extLst>
              <a:ext uri="{FF2B5EF4-FFF2-40B4-BE49-F238E27FC236}">
                <a16:creationId xmlns:a16="http://schemas.microsoft.com/office/drawing/2014/main" id="{616CA7D2-F1B1-4738-8A1F-22B157AF583A}"/>
              </a:ext>
            </a:extLst>
          </p:cNvPr>
          <p:cNvSpPr txBox="1">
            <a:spLocks noGrp="1"/>
          </p:cNvSpPr>
          <p:nvPr>
            <p:ph type="title" idx="4294967295"/>
            <p:custDataLst>
              <p:tags r:id="rId1"/>
            </p:custDataLst>
          </p:nvPr>
        </p:nvSpPr>
        <p:spPr>
          <a:xfrm>
            <a:off x="352098" y="360000"/>
            <a:ext cx="7467600"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M400 DISPATCHABILITY</a:t>
            </a:r>
            <a:endParaRPr kumimoji="0" lang="ko-KR" altLang="en-US"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endParaRPr>
          </a:p>
        </p:txBody>
      </p:sp>
      <p:pic>
        <p:nvPicPr>
          <p:cNvPr id="7" name="Picture 6" descr="the graphic displays two graphs, the first presents the load following capability of the M400 system (presenting fuel cell output and facility demand as a function of time). the second graph presents the part load electrical efficiency characteristics of the system (efficiency as a function of power output).">
            <a:extLst>
              <a:ext uri="{FF2B5EF4-FFF2-40B4-BE49-F238E27FC236}">
                <a16:creationId xmlns:a16="http://schemas.microsoft.com/office/drawing/2014/main" id="{9061547E-07C5-48C3-923F-810C3BA9298D}"/>
              </a:ext>
            </a:extLst>
          </p:cNvPr>
          <p:cNvPicPr>
            <a:picLocks noChangeAspect="1"/>
          </p:cNvPicPr>
          <p:nvPr/>
        </p:nvPicPr>
        <p:blipFill>
          <a:blip r:embed="rId4"/>
          <a:stretch>
            <a:fillRect/>
          </a:stretch>
        </p:blipFill>
        <p:spPr>
          <a:xfrm>
            <a:off x="273947" y="809854"/>
            <a:ext cx="8596105" cy="5486876"/>
          </a:xfrm>
          <a:prstGeom prst="rect">
            <a:avLst/>
          </a:prstGeom>
        </p:spPr>
      </p:pic>
      <p:sp>
        <p:nvSpPr>
          <p:cNvPr id="8" name="Content Placeholder 2">
            <a:extLst>
              <a:ext uri="{FF2B5EF4-FFF2-40B4-BE49-F238E27FC236}">
                <a16:creationId xmlns:a16="http://schemas.microsoft.com/office/drawing/2014/main" id="{2852A5EB-66FD-4F97-A000-68F2ED797925}"/>
              </a:ext>
            </a:extLst>
          </p:cNvPr>
          <p:cNvSpPr txBox="1">
            <a:spLocks/>
          </p:cNvSpPr>
          <p:nvPr/>
        </p:nvSpPr>
        <p:spPr>
          <a:xfrm>
            <a:off x="3962400" y="1191804"/>
            <a:ext cx="4724400" cy="1723300"/>
          </a:xfrm>
          <a:prstGeom prst="rect">
            <a:avLst/>
          </a:prstGeom>
        </p:spPr>
        <p:txBody>
          <a:bodyPr/>
          <a:lstStyle/>
          <a:p>
            <a:pPr>
              <a:spcAft>
                <a:spcPts val="600"/>
              </a:spcAft>
              <a:defRPr/>
            </a:pPr>
            <a:r>
              <a:rPr lang="en-US" sz="1600" b="1" kern="0" dirty="0">
                <a:latin typeface="Arial"/>
                <a:cs typeface="Arial"/>
                <a:sym typeface="Arial"/>
              </a:rPr>
              <a:t>Example Case</a:t>
            </a:r>
          </a:p>
          <a:p>
            <a:pPr marL="230188" indent="-230188">
              <a:spcAft>
                <a:spcPts val="600"/>
              </a:spcAft>
              <a:buFontTx/>
              <a:buChar char="•"/>
              <a:defRPr/>
            </a:pPr>
            <a:r>
              <a:rPr lang="en-US" sz="1600" b="0" kern="0" dirty="0">
                <a:latin typeface="Arial"/>
                <a:cs typeface="Arial"/>
                <a:sym typeface="Arial"/>
              </a:rPr>
              <a:t>Supermarket</a:t>
            </a:r>
          </a:p>
          <a:p>
            <a:pPr marL="230188" indent="-230188">
              <a:spcAft>
                <a:spcPts val="600"/>
              </a:spcAft>
              <a:buFontTx/>
              <a:buChar char="•"/>
              <a:defRPr/>
            </a:pPr>
            <a:r>
              <a:rPr lang="en-US" sz="1600" b="0" kern="0" dirty="0">
                <a:latin typeface="Arial"/>
                <a:cs typeface="Arial"/>
                <a:sym typeface="Arial"/>
              </a:rPr>
              <a:t>Continuous load-following</a:t>
            </a:r>
          </a:p>
          <a:p>
            <a:pPr marL="230188" indent="-230188">
              <a:spcAft>
                <a:spcPts val="600"/>
              </a:spcAft>
              <a:buFontTx/>
              <a:buChar char="•"/>
              <a:defRPr/>
            </a:pPr>
            <a:r>
              <a:rPr lang="en-US" sz="1600" b="0" kern="0" dirty="0">
                <a:latin typeface="Arial"/>
                <a:cs typeface="Arial"/>
                <a:sym typeface="Arial"/>
              </a:rPr>
              <a:t>Net-metering with zero utility power import</a:t>
            </a:r>
          </a:p>
          <a:p>
            <a:pPr marL="230188" indent="-230188">
              <a:spcAft>
                <a:spcPts val="600"/>
              </a:spcAft>
              <a:buFontTx/>
              <a:buChar char="•"/>
              <a:defRPr/>
            </a:pPr>
            <a:r>
              <a:rPr lang="en-US" sz="1600" kern="0" dirty="0">
                <a:latin typeface="Arial"/>
                <a:cs typeface="Arial"/>
                <a:sym typeface="Arial"/>
              </a:rPr>
              <a:t>No impact to life or reliability</a:t>
            </a:r>
            <a:endParaRPr lang="en-US" sz="1600" b="0" kern="0" dirty="0">
              <a:latin typeface="Arial"/>
              <a:cs typeface="Arial"/>
              <a:sym typeface="Arial"/>
            </a:endParaRPr>
          </a:p>
          <a:p>
            <a:pPr marL="230188" indent="-230188">
              <a:spcAft>
                <a:spcPts val="600"/>
              </a:spcAft>
              <a:buFontTx/>
              <a:buChar char="•"/>
              <a:defRPr/>
            </a:pPr>
            <a:endParaRPr lang="en-US" sz="1600" b="0" kern="0" dirty="0">
              <a:latin typeface="Arial"/>
              <a:cs typeface="Arial"/>
              <a:sym typeface="Arial"/>
            </a:endParaRPr>
          </a:p>
        </p:txBody>
      </p:sp>
      <p:sp>
        <p:nvSpPr>
          <p:cNvPr id="9" name="Content Placeholder 2">
            <a:extLst>
              <a:ext uri="{FF2B5EF4-FFF2-40B4-BE49-F238E27FC236}">
                <a16:creationId xmlns:a16="http://schemas.microsoft.com/office/drawing/2014/main" id="{B0E49AFA-F7AE-4CE2-9FFF-041C7C3E5272}"/>
              </a:ext>
            </a:extLst>
          </p:cNvPr>
          <p:cNvSpPr txBox="1">
            <a:spLocks/>
          </p:cNvSpPr>
          <p:nvPr/>
        </p:nvSpPr>
        <p:spPr>
          <a:xfrm>
            <a:off x="304799" y="3657683"/>
            <a:ext cx="4051177" cy="1991601"/>
          </a:xfrm>
          <a:prstGeom prst="rect">
            <a:avLst/>
          </a:prstGeom>
        </p:spPr>
        <p:txBody>
          <a:bodyPr/>
          <a:lstStyle/>
          <a:p>
            <a:pPr>
              <a:spcAft>
                <a:spcPts val="600"/>
              </a:spcAft>
              <a:defRPr/>
            </a:pPr>
            <a:r>
              <a:rPr lang="en-US" sz="1600" b="1" kern="0" dirty="0">
                <a:latin typeface="Arial"/>
                <a:cs typeface="Arial"/>
                <a:sym typeface="Arial"/>
              </a:rPr>
              <a:t>Dispatch and Micro-Grid Capabilities </a:t>
            </a:r>
          </a:p>
          <a:p>
            <a:pPr marL="230188" indent="-230188">
              <a:spcAft>
                <a:spcPts val="600"/>
              </a:spcAft>
              <a:buFontTx/>
              <a:buChar char="•"/>
              <a:defRPr/>
            </a:pPr>
            <a:r>
              <a:rPr lang="en-US" sz="1600" b="0" kern="0" dirty="0">
                <a:latin typeface="Arial"/>
                <a:cs typeface="Arial"/>
                <a:sym typeface="Arial"/>
              </a:rPr>
              <a:t>10kW per second ramp rate per M400</a:t>
            </a:r>
          </a:p>
          <a:p>
            <a:pPr marL="230188" indent="-230188">
              <a:spcAft>
                <a:spcPts val="600"/>
              </a:spcAft>
              <a:buFontTx/>
              <a:buChar char="•"/>
              <a:defRPr/>
            </a:pPr>
            <a:r>
              <a:rPr lang="en-US" sz="1600" b="0" kern="0" dirty="0">
                <a:latin typeface="Arial"/>
                <a:cs typeface="Arial"/>
                <a:sym typeface="Arial"/>
              </a:rPr>
              <a:t>50kW step </a:t>
            </a:r>
            <a:r>
              <a:rPr lang="en-US" sz="1600" kern="0" dirty="0">
                <a:cs typeface="Arial"/>
                <a:sym typeface="Arial"/>
              </a:rPr>
              <a:t>loads per M400</a:t>
            </a:r>
            <a:endParaRPr lang="en-US" sz="1600" b="0" kern="0" dirty="0">
              <a:latin typeface="Arial"/>
              <a:cs typeface="Arial"/>
              <a:sym typeface="Arial"/>
            </a:endParaRPr>
          </a:p>
          <a:p>
            <a:pPr marL="230188" indent="-230188">
              <a:spcAft>
                <a:spcPts val="600"/>
              </a:spcAft>
              <a:buFontTx/>
              <a:buChar char="•"/>
              <a:defRPr/>
            </a:pPr>
            <a:r>
              <a:rPr lang="en-US" sz="1600" b="0" kern="0" dirty="0">
                <a:latin typeface="Arial"/>
                <a:cs typeface="Arial"/>
                <a:sym typeface="Arial"/>
              </a:rPr>
              <a:t>Multi-unit load share</a:t>
            </a:r>
          </a:p>
          <a:p>
            <a:pPr marL="230188" indent="-230188">
              <a:spcAft>
                <a:spcPts val="600"/>
              </a:spcAft>
              <a:buFontTx/>
              <a:buChar char="•"/>
              <a:defRPr/>
            </a:pPr>
            <a:r>
              <a:rPr lang="en-US" sz="1600" kern="0" dirty="0">
                <a:latin typeface="Arial"/>
                <a:cs typeface="Arial"/>
                <a:sym typeface="Arial"/>
              </a:rPr>
              <a:t>±0.85 power factor with active Volt/VAR support</a:t>
            </a:r>
          </a:p>
          <a:p>
            <a:pPr marL="230188" indent="-230188">
              <a:spcAft>
                <a:spcPts val="600"/>
              </a:spcAft>
              <a:buFontTx/>
              <a:buChar char="•"/>
              <a:defRPr/>
            </a:pPr>
            <a:r>
              <a:rPr lang="en-US" sz="1600" b="0" kern="0" dirty="0">
                <a:latin typeface="Arial"/>
                <a:cs typeface="Arial"/>
                <a:sym typeface="Arial"/>
              </a:rPr>
              <a:t>Efficiency maintained at part load</a:t>
            </a:r>
          </a:p>
        </p:txBody>
      </p:sp>
      <p:sp>
        <p:nvSpPr>
          <p:cNvPr id="11" name="Slide Number Placeholder 10">
            <a:extLst>
              <a:ext uri="{FF2B5EF4-FFF2-40B4-BE49-F238E27FC236}">
                <a16:creationId xmlns:a16="http://schemas.microsoft.com/office/drawing/2014/main" id="{3A2EE411-F2F5-4A1A-BAB6-79B40FB64EC9}"/>
              </a:ext>
            </a:extLst>
          </p:cNvPr>
          <p:cNvSpPr>
            <a:spLocks noGrp="1"/>
          </p:cNvSpPr>
          <p:nvPr>
            <p:ph type="sldNum" sz="quarter" idx="12"/>
          </p:nvPr>
        </p:nvSpPr>
        <p:spPr/>
        <p:txBody>
          <a:bodyPr/>
          <a:lstStyle/>
          <a:p>
            <a:fld id="{9CA9E203-FF0C-4949-9095-46CCBA139AD9}" type="slidenum">
              <a:rPr lang="en-US" smtClean="0"/>
              <a:t>4</a:t>
            </a:fld>
            <a:endParaRPr lang="en-US"/>
          </a:p>
        </p:txBody>
      </p:sp>
    </p:spTree>
    <p:extLst>
      <p:ext uri="{BB962C8B-B14F-4D97-AF65-F5344CB8AC3E}">
        <p14:creationId xmlns:p14="http://schemas.microsoft.com/office/powerpoint/2010/main" val="3843159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A9C3C6-210B-4660-BD65-BDB6916A517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제목 1">
            <a:extLst>
              <a:ext uri="{FF2B5EF4-FFF2-40B4-BE49-F238E27FC236}">
                <a16:creationId xmlns:a16="http://schemas.microsoft.com/office/drawing/2014/main" id="{616CA7D2-F1B1-4738-8A1F-22B157AF583A}"/>
              </a:ext>
            </a:extLst>
          </p:cNvPr>
          <p:cNvSpPr txBox="1">
            <a:spLocks noGrp="1"/>
          </p:cNvSpPr>
          <p:nvPr>
            <p:ph type="title" idx="4294967295"/>
            <p:custDataLst>
              <p:tags r:id="rId1"/>
            </p:custDataLst>
          </p:nvPr>
        </p:nvSpPr>
        <p:spPr>
          <a:xfrm>
            <a:off x="352098" y="360000"/>
            <a:ext cx="7467600"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BACKUP POWER – DIESEL REPLACEMENT</a:t>
            </a:r>
            <a:endParaRPr kumimoji="0" lang="ko-KR" altLang="en-US"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endParaRPr>
          </a:p>
        </p:txBody>
      </p:sp>
      <p:pic>
        <p:nvPicPr>
          <p:cNvPr id="2" name="Picture 1" descr="the graphic presents en electrical dingle line diagram and highlights system features for the Doosan Fuel Cell: PureCell® Model 400">
            <a:extLst>
              <a:ext uri="{FF2B5EF4-FFF2-40B4-BE49-F238E27FC236}">
                <a16:creationId xmlns:a16="http://schemas.microsoft.com/office/drawing/2014/main" id="{F3E9E9EB-CC73-41A7-9AFE-66960B1A33F5}"/>
              </a:ext>
            </a:extLst>
          </p:cNvPr>
          <p:cNvPicPr>
            <a:picLocks noChangeAspect="1"/>
          </p:cNvPicPr>
          <p:nvPr/>
        </p:nvPicPr>
        <p:blipFill>
          <a:blip r:embed="rId4"/>
          <a:stretch>
            <a:fillRect/>
          </a:stretch>
        </p:blipFill>
        <p:spPr>
          <a:xfrm>
            <a:off x="299954" y="812286"/>
            <a:ext cx="3785944" cy="5925826"/>
          </a:xfrm>
          <a:prstGeom prst="rect">
            <a:avLst/>
          </a:prstGeom>
        </p:spPr>
      </p:pic>
      <p:sp>
        <p:nvSpPr>
          <p:cNvPr id="10" name="Rectangle 9">
            <a:extLst>
              <a:ext uri="{FF2B5EF4-FFF2-40B4-BE49-F238E27FC236}">
                <a16:creationId xmlns:a16="http://schemas.microsoft.com/office/drawing/2014/main" id="{CEAE75AC-4B3B-4504-9472-17236DEA46E3}"/>
              </a:ext>
            </a:extLst>
          </p:cNvPr>
          <p:cNvSpPr/>
          <p:nvPr/>
        </p:nvSpPr>
        <p:spPr>
          <a:xfrm>
            <a:off x="4085898" y="812286"/>
            <a:ext cx="4572000" cy="5770811"/>
          </a:xfrm>
          <a:prstGeom prst="rect">
            <a:avLst/>
          </a:prstGeom>
        </p:spPr>
        <p:txBody>
          <a:bodyPr>
            <a:spAutoFit/>
          </a:bodyPr>
          <a:lstStyle/>
          <a:p>
            <a:pPr latinLnBrk="0">
              <a:defRPr/>
            </a:pPr>
            <a:r>
              <a:rPr lang="en-US" sz="1400" u="sng" dirty="0">
                <a:solidFill>
                  <a:srgbClr val="0D3F6D"/>
                </a:solidFill>
                <a:latin typeface="Arial" panose="020B0604020202020204" pitchFamily="34" charset="0"/>
                <a:ea typeface="ヒラギノ角ゴ Pro W3"/>
                <a:cs typeface="Arial" panose="020B0604020202020204" pitchFamily="34" charset="0"/>
              </a:rPr>
              <a:t>Normally Grid Parallel CHP</a:t>
            </a:r>
            <a:endParaRPr lang="en-US" sz="1400" dirty="0">
              <a:solidFill>
                <a:srgbClr val="0D3F6D"/>
              </a:solidFill>
              <a:latin typeface="Arial" panose="020B0604020202020204" pitchFamily="34" charset="0"/>
              <a:cs typeface="Arial" panose="020B0604020202020204" pitchFamily="34" charset="0"/>
            </a:endParaRPr>
          </a:p>
          <a:p>
            <a:pPr marL="341313" indent="-230188" latinLnBrk="0">
              <a:spcBef>
                <a:spcPts val="60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Utility interactive </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UL1741SA, IEEE1547</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Clean reliable power</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Base-load or load following</a:t>
            </a:r>
          </a:p>
          <a:p>
            <a:pPr latinLnBrk="0">
              <a:tabLst>
                <a:tab pos="182880" algn="l"/>
              </a:tabLst>
              <a:defRPr/>
            </a:pPr>
            <a:endParaRPr lang="en-US" sz="1400" dirty="0">
              <a:latin typeface="Arial" panose="020B0604020202020204" pitchFamily="34" charset="0"/>
              <a:cs typeface="Arial" panose="020B0604020202020204" pitchFamily="34" charset="0"/>
            </a:endParaRPr>
          </a:p>
          <a:p>
            <a:pPr latinLnBrk="0">
              <a:tabLst>
                <a:tab pos="182880" algn="l"/>
              </a:tabLst>
              <a:defRPr/>
            </a:pPr>
            <a:r>
              <a:rPr lang="en-US" sz="1400" u="sng" dirty="0">
                <a:solidFill>
                  <a:srgbClr val="0D3F6D"/>
                </a:solidFill>
                <a:latin typeface="Arial" panose="020B0604020202020204" pitchFamily="34" charset="0"/>
                <a:ea typeface="ヒラギノ角ゴ Pro W3"/>
                <a:cs typeface="Arial" panose="020B0604020202020204" pitchFamily="34" charset="0"/>
              </a:rPr>
              <a:t>During a Utility Outage </a:t>
            </a:r>
          </a:p>
          <a:p>
            <a:pPr marL="341313" indent="-230188" latinLnBrk="0">
              <a:spcBef>
                <a:spcPts val="60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Source of emergency power -dedicated loads transferred to fuel cell</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&lt;10 sec transition to critical power, 2 sec or UPS available</a:t>
            </a:r>
            <a:r>
              <a:rPr lang="en-US" sz="1400" baseline="30000" dirty="0">
                <a:solidFill>
                  <a:srgbClr val="0D3F6D"/>
                </a:solidFill>
                <a:latin typeface="Arial" panose="020B0604020202020204" pitchFamily="34" charset="0"/>
                <a:cs typeface="Arial" panose="020B0604020202020204" pitchFamily="34" charset="0"/>
                <a:sym typeface="Arial"/>
              </a:rPr>
              <a:t>1</a:t>
            </a:r>
            <a:endParaRPr lang="en-US" sz="1400" dirty="0">
              <a:solidFill>
                <a:srgbClr val="0D3F6D"/>
              </a:solidFill>
              <a:latin typeface="Arial" panose="020B0604020202020204" pitchFamily="34" charset="0"/>
              <a:cs typeface="Arial" panose="020B0604020202020204" pitchFamily="34" charset="0"/>
              <a:sym typeface="Arial"/>
            </a:endParaRP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Up to 400kW of power available</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rPr>
              <a:t>Load following</a:t>
            </a:r>
          </a:p>
          <a:p>
            <a:pPr marL="341313" indent="-230188" latinLnBrk="0">
              <a:spcBef>
                <a:spcPct val="0"/>
              </a:spcBef>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Highly reliable natural gas - no diesel tanks or refueling</a:t>
            </a:r>
          </a:p>
          <a:p>
            <a:pPr marL="341313" indent="-230188" latinLnBrk="0">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Continuous operation – system running when backup power needed</a:t>
            </a:r>
            <a:r>
              <a:rPr lang="en-US" sz="1400" baseline="30000" dirty="0">
                <a:solidFill>
                  <a:srgbClr val="0D3F6D"/>
                </a:solidFill>
                <a:latin typeface="Arial" panose="020B0604020202020204" pitchFamily="34" charset="0"/>
                <a:cs typeface="Arial" panose="020B0604020202020204" pitchFamily="34" charset="0"/>
                <a:sym typeface="Arial"/>
              </a:rPr>
              <a:t>1</a:t>
            </a:r>
          </a:p>
          <a:p>
            <a:pPr marL="341313" indent="-230188" latinLnBrk="0">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No requirement for periodic testing</a:t>
            </a:r>
          </a:p>
          <a:p>
            <a:pPr marL="341313" indent="-230188" latinLnBrk="0">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Greatly reduced noise and emissions</a:t>
            </a:r>
          </a:p>
          <a:p>
            <a:pPr marL="341313" indent="-230188" latinLnBrk="0">
              <a:spcAft>
                <a:spcPts val="600"/>
              </a:spcAft>
              <a:buFont typeface="Arial" pitchFamily="34" charset="0"/>
              <a:buChar char="•"/>
              <a:tabLst>
                <a:tab pos="182880" algn="l"/>
              </a:tabLst>
              <a:defRPr/>
            </a:pPr>
            <a:r>
              <a:rPr lang="en-US" sz="1400" dirty="0">
                <a:solidFill>
                  <a:srgbClr val="0D3F6D"/>
                </a:solidFill>
                <a:latin typeface="Arial" panose="020B0604020202020204" pitchFamily="34" charset="0"/>
                <a:cs typeface="Arial" panose="020B0604020202020204" pitchFamily="34" charset="0"/>
                <a:sym typeface="Arial"/>
              </a:rPr>
              <a:t>Heat available during grid outage</a:t>
            </a:r>
          </a:p>
          <a:p>
            <a:pPr marL="341313" indent="-230188" latinLnBrk="0">
              <a:spcBef>
                <a:spcPct val="0"/>
              </a:spcBef>
              <a:spcAft>
                <a:spcPts val="600"/>
              </a:spcAft>
              <a:buFont typeface="Arial" pitchFamily="34" charset="0"/>
              <a:buChar char="•"/>
              <a:tabLst>
                <a:tab pos="182880" algn="l"/>
              </a:tabLst>
              <a:defRPr/>
            </a:pPr>
            <a:endParaRPr lang="en-US" sz="1400" dirty="0">
              <a:solidFill>
                <a:srgbClr val="0D3F6D"/>
              </a:solidFill>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361C034-A2EE-4BCB-9E7F-BF7F8A8A63E6}"/>
              </a:ext>
            </a:extLst>
          </p:cNvPr>
          <p:cNvSpPr>
            <a:spLocks noGrp="1"/>
          </p:cNvSpPr>
          <p:nvPr>
            <p:ph type="sldNum" sz="quarter" idx="12"/>
          </p:nvPr>
        </p:nvSpPr>
        <p:spPr/>
        <p:txBody>
          <a:bodyPr/>
          <a:lstStyle/>
          <a:p>
            <a:fld id="{9CA9E203-FF0C-4949-9095-46CCBA139AD9}" type="slidenum">
              <a:rPr lang="en-US" smtClean="0"/>
              <a:t>5</a:t>
            </a:fld>
            <a:endParaRPr lang="en-US"/>
          </a:p>
        </p:txBody>
      </p:sp>
    </p:spTree>
    <p:extLst>
      <p:ext uri="{BB962C8B-B14F-4D97-AF65-F5344CB8AC3E}">
        <p14:creationId xmlns:p14="http://schemas.microsoft.com/office/powerpoint/2010/main" val="3353797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e image shows fuel cells installed at a credit card processing facility in Omaha">
            <a:extLst>
              <a:ext uri="{FF2B5EF4-FFF2-40B4-BE49-F238E27FC236}">
                <a16:creationId xmlns:a16="http://schemas.microsoft.com/office/drawing/2014/main" id="{904F445B-0CD4-4BE6-B59D-F6865CB4FA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제목 1">
            <a:extLst>
              <a:ext uri="{FF2B5EF4-FFF2-40B4-BE49-F238E27FC236}">
                <a16:creationId xmlns:a16="http://schemas.microsoft.com/office/drawing/2014/main" id="{6C090263-9CBB-4C84-896A-E2281E3FC132}"/>
              </a:ext>
            </a:extLst>
          </p:cNvPr>
          <p:cNvSpPr txBox="1">
            <a:spLocks noGrp="1"/>
          </p:cNvSpPr>
          <p:nvPr>
            <p:ph type="title" idx="4294967295"/>
            <p:custDataLst>
              <p:tags r:id="rId1"/>
            </p:custDataLst>
          </p:nvPr>
        </p:nvSpPr>
        <p:spPr>
          <a:xfrm>
            <a:off x="352098" y="360000"/>
            <a:ext cx="7467600"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CRITICAL POWER APPLICATIONS</a:t>
            </a:r>
          </a:p>
        </p:txBody>
      </p:sp>
      <p:sp>
        <p:nvSpPr>
          <p:cNvPr id="7" name="Content Placeholder 2">
            <a:extLst>
              <a:ext uri="{FF2B5EF4-FFF2-40B4-BE49-F238E27FC236}">
                <a16:creationId xmlns:a16="http://schemas.microsoft.com/office/drawing/2014/main" id="{41A14F28-D9B5-4E64-B528-FD004BEE2136}"/>
              </a:ext>
            </a:extLst>
          </p:cNvPr>
          <p:cNvSpPr txBox="1">
            <a:spLocks/>
          </p:cNvSpPr>
          <p:nvPr/>
        </p:nvSpPr>
        <p:spPr bwMode="auto">
          <a:xfrm>
            <a:off x="4170008" y="1239688"/>
            <a:ext cx="4873034" cy="4785256"/>
          </a:xfrm>
          <a:prstGeom prst="rect">
            <a:avLst/>
          </a:prstGeom>
          <a:noFill/>
          <a:ln w="9525">
            <a:noFill/>
            <a:miter lim="800000"/>
            <a:headEnd/>
            <a:tailEnd/>
          </a:ln>
        </p:spPr>
        <p:txBody>
          <a:bodyPr/>
          <a:lstStyle/>
          <a:p>
            <a:pPr eaLnBrk="0" hangingPunct="0">
              <a:spcBef>
                <a:spcPts val="600"/>
              </a:spcBef>
              <a:defRPr/>
            </a:pPr>
            <a:r>
              <a:rPr lang="en-US" sz="2000" b="1" kern="0" dirty="0">
                <a:solidFill>
                  <a:srgbClr val="2BBB9D"/>
                </a:solidFill>
                <a:ea typeface="ＭＳ Ｐゴシック"/>
                <a:cs typeface="Arial"/>
                <a:sym typeface="Arial"/>
              </a:rPr>
              <a:t>PROJECT DETAILS</a:t>
            </a:r>
          </a:p>
          <a:p>
            <a:pPr marL="61912"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Critical credit card processing center</a:t>
            </a:r>
          </a:p>
          <a:p>
            <a:pPr marL="61912"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(4) 200 kW fuel cells installed in 1999</a:t>
            </a:r>
          </a:p>
          <a:p>
            <a:pPr marL="61912"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Converted to 400 kW systems in 2014</a:t>
            </a:r>
          </a:p>
          <a:p>
            <a:pPr marL="61912"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Continuous-duty </a:t>
            </a:r>
            <a:r>
              <a:rPr lang="en-US" sz="1600" dirty="0" err="1">
                <a:solidFill>
                  <a:srgbClr val="000000">
                    <a:hueOff val="0"/>
                    <a:satOff val="0"/>
                    <a:lumOff val="0"/>
                    <a:alphaOff val="0"/>
                  </a:srgbClr>
                </a:solidFill>
                <a:ea typeface="ＭＳ Ｐゴシック"/>
                <a:sym typeface="Arial"/>
              </a:rPr>
              <a:t>baseload</a:t>
            </a:r>
            <a:r>
              <a:rPr lang="en-US" sz="1600" dirty="0">
                <a:solidFill>
                  <a:srgbClr val="000000">
                    <a:hueOff val="0"/>
                    <a:satOff val="0"/>
                    <a:lumOff val="0"/>
                    <a:alphaOff val="0"/>
                  </a:srgbClr>
                </a:solidFill>
                <a:ea typeface="ＭＳ Ｐゴシック"/>
                <a:sym typeface="Arial"/>
              </a:rPr>
              <a:t> operation</a:t>
            </a:r>
          </a:p>
          <a:p>
            <a:pPr marL="61912"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Heat recovery for space heating &amp; snow melt</a:t>
            </a:r>
          </a:p>
          <a:p>
            <a:pPr marL="61912" indent="-285750" eaLnBrk="0" hangingPunct="0">
              <a:spcBef>
                <a:spcPts val="600"/>
              </a:spcBef>
              <a:buFont typeface="Arial" panose="020B0604020202020204" pitchFamily="34" charset="0"/>
              <a:buChar char="•"/>
              <a:defRPr/>
            </a:pPr>
            <a:endParaRPr lang="en-US" sz="1600" dirty="0">
              <a:solidFill>
                <a:srgbClr val="000000">
                  <a:hueOff val="0"/>
                  <a:satOff val="0"/>
                  <a:lumOff val="0"/>
                  <a:alphaOff val="0"/>
                </a:srgbClr>
              </a:solidFill>
              <a:ea typeface="ＭＳ Ｐゴシック"/>
              <a:sym typeface="Arial"/>
            </a:endParaRPr>
          </a:p>
          <a:p>
            <a:pPr eaLnBrk="0" hangingPunct="0">
              <a:spcBef>
                <a:spcPts val="600"/>
              </a:spcBef>
              <a:defRPr/>
            </a:pPr>
            <a:r>
              <a:rPr lang="en-US" sz="2000" b="1" kern="0" dirty="0">
                <a:solidFill>
                  <a:srgbClr val="2BBB9D"/>
                </a:solidFill>
                <a:ea typeface="ＭＳ Ｐゴシック"/>
                <a:cs typeface="Arial"/>
                <a:sym typeface="Arial"/>
              </a:rPr>
              <a:t>CRITICAL POWER WITH 99.9999% UPTIME</a:t>
            </a:r>
          </a:p>
          <a:p>
            <a:pPr marL="519112" lvl="1"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Redundant electric utility feeds</a:t>
            </a:r>
          </a:p>
          <a:p>
            <a:pPr marL="519112" lvl="1"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Redundant natural gas lines</a:t>
            </a:r>
          </a:p>
          <a:p>
            <a:pPr marL="519112" lvl="1" indent="-285750" eaLnBrk="0" hangingPunct="0">
              <a:spcBef>
                <a:spcPts val="600"/>
              </a:spcBef>
              <a:buFont typeface="Arial" panose="020B0604020202020204" pitchFamily="34" charset="0"/>
              <a:buChar char="•"/>
              <a:defRPr/>
            </a:pPr>
            <a:r>
              <a:rPr lang="en-US" sz="1600" dirty="0">
                <a:solidFill>
                  <a:srgbClr val="000000">
                    <a:hueOff val="0"/>
                    <a:satOff val="0"/>
                    <a:lumOff val="0"/>
                    <a:alphaOff val="0"/>
                  </a:srgbClr>
                </a:solidFill>
                <a:ea typeface="ＭＳ Ｐゴシック"/>
                <a:sym typeface="Arial"/>
              </a:rPr>
              <a:t>Redundant fuel cells</a:t>
            </a:r>
          </a:p>
          <a:p>
            <a:pPr marL="519112" lvl="1" indent="-285750" eaLnBrk="0" hangingPunct="0">
              <a:spcBef>
                <a:spcPts val="600"/>
              </a:spcBef>
              <a:buFont typeface="Arial" panose="020B0604020202020204" pitchFamily="34" charset="0"/>
              <a:buChar char="•"/>
              <a:defRPr/>
            </a:pPr>
            <a:r>
              <a:rPr lang="en-US" sz="1600" dirty="0" err="1">
                <a:solidFill>
                  <a:srgbClr val="000000">
                    <a:hueOff val="0"/>
                    <a:satOff val="0"/>
                    <a:lumOff val="0"/>
                    <a:alphaOff val="0"/>
                  </a:srgbClr>
                </a:solidFill>
                <a:ea typeface="ＭＳ Ｐゴシック"/>
                <a:sym typeface="Arial"/>
              </a:rPr>
              <a:t>Piller</a:t>
            </a:r>
            <a:r>
              <a:rPr lang="en-US" sz="1600" dirty="0">
                <a:solidFill>
                  <a:srgbClr val="000000">
                    <a:hueOff val="0"/>
                    <a:satOff val="0"/>
                    <a:lumOff val="0"/>
                    <a:alphaOff val="0"/>
                  </a:srgbClr>
                </a:solidFill>
                <a:ea typeface="ＭＳ Ｐゴシック"/>
                <a:sym typeface="Arial"/>
              </a:rPr>
              <a:t> rotary UPS</a:t>
            </a:r>
          </a:p>
        </p:txBody>
      </p:sp>
      <p:sp>
        <p:nvSpPr>
          <p:cNvPr id="9" name="Slide Number Placeholder 8">
            <a:extLst>
              <a:ext uri="{FF2B5EF4-FFF2-40B4-BE49-F238E27FC236}">
                <a16:creationId xmlns:a16="http://schemas.microsoft.com/office/drawing/2014/main" id="{CA887BBB-E873-4CE2-9D28-FC52F7BA219E}"/>
              </a:ext>
            </a:extLst>
          </p:cNvPr>
          <p:cNvSpPr>
            <a:spLocks noGrp="1"/>
          </p:cNvSpPr>
          <p:nvPr>
            <p:ph type="sldNum" sz="quarter" idx="12"/>
          </p:nvPr>
        </p:nvSpPr>
        <p:spPr/>
        <p:txBody>
          <a:bodyPr/>
          <a:lstStyle/>
          <a:p>
            <a:fld id="{9CA9E203-FF0C-4949-9095-46CCBA139AD9}" type="slidenum">
              <a:rPr lang="en-US" smtClean="0"/>
              <a:t>6</a:t>
            </a:fld>
            <a:endParaRPr lang="en-US"/>
          </a:p>
        </p:txBody>
      </p:sp>
    </p:spTree>
    <p:extLst>
      <p:ext uri="{BB962C8B-B14F-4D97-AF65-F5344CB8AC3E}">
        <p14:creationId xmlns:p14="http://schemas.microsoft.com/office/powerpoint/2010/main" val="2767789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A9C3C6-210B-4660-BD65-BDB6916A517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제목 1">
            <a:extLst>
              <a:ext uri="{FF2B5EF4-FFF2-40B4-BE49-F238E27FC236}">
                <a16:creationId xmlns:a16="http://schemas.microsoft.com/office/drawing/2014/main" id="{616CA7D2-F1B1-4738-8A1F-22B157AF583A}"/>
              </a:ext>
            </a:extLst>
          </p:cNvPr>
          <p:cNvSpPr txBox="1">
            <a:spLocks noGrp="1"/>
          </p:cNvSpPr>
          <p:nvPr>
            <p:ph type="title" idx="4294967295"/>
            <p:custDataLst>
              <p:tags r:id="rId1"/>
            </p:custDataLst>
          </p:nvPr>
        </p:nvSpPr>
        <p:spPr>
          <a:xfrm>
            <a:off x="352097" y="360000"/>
            <a:ext cx="7691071"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REFERENCE PROJECT- HYDROGEN FUEL CELLS</a:t>
            </a:r>
          </a:p>
        </p:txBody>
      </p:sp>
      <p:pic>
        <p:nvPicPr>
          <p:cNvPr id="2" name="Picture 1" descr="the image shows photos and specifications of the &quot;Daesan H2 fuel cell power plant&quot;. The system capacity is 50.16MW (from 114 fuel cell units, each rated at 440kW), operating since 2020. ">
            <a:extLst>
              <a:ext uri="{FF2B5EF4-FFF2-40B4-BE49-F238E27FC236}">
                <a16:creationId xmlns:a16="http://schemas.microsoft.com/office/drawing/2014/main" id="{63CC3C45-CF03-41DD-8AF5-05E83E68C521}"/>
              </a:ext>
            </a:extLst>
          </p:cNvPr>
          <p:cNvPicPr>
            <a:picLocks noChangeAspect="1"/>
          </p:cNvPicPr>
          <p:nvPr/>
        </p:nvPicPr>
        <p:blipFill>
          <a:blip r:embed="rId4"/>
          <a:stretch>
            <a:fillRect/>
          </a:stretch>
        </p:blipFill>
        <p:spPr>
          <a:xfrm>
            <a:off x="417216" y="962105"/>
            <a:ext cx="8309568" cy="5395428"/>
          </a:xfrm>
          <a:prstGeom prst="rect">
            <a:avLst/>
          </a:prstGeom>
        </p:spPr>
      </p:pic>
      <p:sp>
        <p:nvSpPr>
          <p:cNvPr id="4" name="Slide Number Placeholder 3">
            <a:extLst>
              <a:ext uri="{FF2B5EF4-FFF2-40B4-BE49-F238E27FC236}">
                <a16:creationId xmlns:a16="http://schemas.microsoft.com/office/drawing/2014/main" id="{776AA206-5A52-4F43-8FE1-9723E01DD167}"/>
              </a:ext>
            </a:extLst>
          </p:cNvPr>
          <p:cNvSpPr>
            <a:spLocks noGrp="1"/>
          </p:cNvSpPr>
          <p:nvPr>
            <p:ph type="sldNum" sz="quarter" idx="12"/>
          </p:nvPr>
        </p:nvSpPr>
        <p:spPr/>
        <p:txBody>
          <a:bodyPr/>
          <a:lstStyle/>
          <a:p>
            <a:fld id="{9CA9E203-FF0C-4949-9095-46CCBA139AD9}" type="slidenum">
              <a:rPr lang="en-US" smtClean="0"/>
              <a:t>7</a:t>
            </a:fld>
            <a:endParaRPr lang="en-US"/>
          </a:p>
        </p:txBody>
      </p:sp>
    </p:spTree>
    <p:extLst>
      <p:ext uri="{BB962C8B-B14F-4D97-AF65-F5344CB8AC3E}">
        <p14:creationId xmlns:p14="http://schemas.microsoft.com/office/powerpoint/2010/main" val="4053278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A9C3C6-210B-4660-BD65-BDB6916A517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제목 1">
            <a:extLst>
              <a:ext uri="{FF2B5EF4-FFF2-40B4-BE49-F238E27FC236}">
                <a16:creationId xmlns:a16="http://schemas.microsoft.com/office/drawing/2014/main" id="{616CA7D2-F1B1-4738-8A1F-22B157AF583A}"/>
              </a:ext>
            </a:extLst>
          </p:cNvPr>
          <p:cNvSpPr txBox="1">
            <a:spLocks noGrp="1"/>
          </p:cNvSpPr>
          <p:nvPr>
            <p:ph type="title" idx="4294967295"/>
            <p:custDataLst>
              <p:tags r:id="rId1"/>
            </p:custDataLst>
          </p:nvPr>
        </p:nvSpPr>
        <p:spPr>
          <a:xfrm>
            <a:off x="352098" y="360000"/>
            <a:ext cx="7467600" cy="332399"/>
          </a:xfrm>
          <a:prstGeom prst="rect">
            <a:avLst/>
          </a:prstGeom>
          <a:noFill/>
          <a:ln w="9525" algn="ctr">
            <a:noFill/>
            <a:prstDash/>
            <a:miter lim="800000"/>
            <a:headEnd/>
            <a:tailEnd/>
          </a:ln>
          <a:effectLst/>
        </p:spPr>
        <p:txBody>
          <a:bodyPr rot="0" spcFirstLastPara="0" vertOverflow="overflow" horzOverflow="overflow" vert="horz" wrap="square" lIns="90000" tIns="0" rIns="9000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ko-KR" sz="2400" b="1" i="0" u="none" strike="noStrike" kern="1200" cap="none" spc="0" normalizeH="0" baseline="0" noProof="0" dirty="0">
                <a:ln>
                  <a:noFill/>
                </a:ln>
                <a:solidFill>
                  <a:srgbClr val="00AD82"/>
                </a:solidFill>
                <a:effectLst/>
                <a:uLnTx/>
                <a:uFillTx/>
                <a:latin typeface="Arial" panose="020B0604020202020204" pitchFamily="34" charset="0"/>
                <a:ea typeface="+mj-ea"/>
                <a:cs typeface="Arial" panose="020B0604020202020204" pitchFamily="34" charset="0"/>
                <a:sym typeface="Arial" panose="020B0604020202020204" pitchFamily="34" charset="0"/>
              </a:rPr>
              <a:t>FUTURE RESEARCH NEEDS</a:t>
            </a:r>
          </a:p>
        </p:txBody>
      </p:sp>
      <p:sp>
        <p:nvSpPr>
          <p:cNvPr id="10" name="Content Placeholder 2">
            <a:extLst>
              <a:ext uri="{FF2B5EF4-FFF2-40B4-BE49-F238E27FC236}">
                <a16:creationId xmlns:a16="http://schemas.microsoft.com/office/drawing/2014/main" id="{C5EE1185-F7FE-4803-BEDD-74D11ED396E6}"/>
              </a:ext>
            </a:extLst>
          </p:cNvPr>
          <p:cNvSpPr txBox="1">
            <a:spLocks/>
          </p:cNvSpPr>
          <p:nvPr/>
        </p:nvSpPr>
        <p:spPr>
          <a:xfrm>
            <a:off x="323528" y="980728"/>
            <a:ext cx="7344816" cy="5375622"/>
          </a:xfrm>
          <a:prstGeom prst="rect">
            <a:avLst/>
          </a:prstGeom>
        </p:spPr>
        <p:txBody>
          <a:bodyPr/>
          <a:lstStyle/>
          <a:p>
            <a:pPr marL="342900" indent="-342900">
              <a:spcAft>
                <a:spcPts val="600"/>
              </a:spcAft>
              <a:buAutoNum type="arabicParenR"/>
              <a:defRPr/>
            </a:pPr>
            <a:r>
              <a:rPr lang="en-US" sz="1600" b="1" kern="0" dirty="0">
                <a:cs typeface="Arial"/>
                <a:sym typeface="Arial"/>
              </a:rPr>
              <a:t>Large system design to meet critical power needs</a:t>
            </a:r>
          </a:p>
          <a:p>
            <a:pPr marL="742950" lvl="1" indent="-285750">
              <a:spcAft>
                <a:spcPts val="600"/>
              </a:spcAft>
              <a:buFont typeface="Arial" panose="020B0604020202020204" pitchFamily="34" charset="0"/>
              <a:buChar char="•"/>
              <a:defRPr/>
            </a:pPr>
            <a:r>
              <a:rPr lang="en-US" sz="1600" b="1" kern="0" dirty="0">
                <a:cs typeface="Arial"/>
                <a:sym typeface="Arial"/>
              </a:rPr>
              <a:t>Cold load pickup</a:t>
            </a:r>
          </a:p>
          <a:p>
            <a:pPr marL="742950" lvl="1" indent="-285750">
              <a:spcAft>
                <a:spcPts val="600"/>
              </a:spcAft>
              <a:buFont typeface="Arial" panose="020B0604020202020204" pitchFamily="34" charset="0"/>
              <a:buChar char="•"/>
              <a:defRPr/>
            </a:pPr>
            <a:r>
              <a:rPr lang="en-US" sz="1600" b="1" kern="0" dirty="0">
                <a:cs typeface="Arial"/>
                <a:sym typeface="Arial"/>
              </a:rPr>
              <a:t>Fault current requirements</a:t>
            </a:r>
          </a:p>
          <a:p>
            <a:pPr marL="742950" lvl="1" indent="-285750">
              <a:spcAft>
                <a:spcPts val="600"/>
              </a:spcAft>
              <a:buFont typeface="Arial" panose="020B0604020202020204" pitchFamily="34" charset="0"/>
              <a:buChar char="•"/>
              <a:defRPr/>
            </a:pPr>
            <a:r>
              <a:rPr lang="en-US" sz="1600" b="1" kern="0" dirty="0">
                <a:cs typeface="Arial"/>
                <a:sym typeface="Arial"/>
              </a:rPr>
              <a:t>BESS integration &amp; paralleling with other generation sources</a:t>
            </a:r>
          </a:p>
          <a:p>
            <a:pPr marL="742950" lvl="1" indent="-285750">
              <a:spcAft>
                <a:spcPts val="600"/>
              </a:spcAft>
              <a:buFont typeface="Arial" panose="020B0604020202020204" pitchFamily="34" charset="0"/>
              <a:buChar char="•"/>
              <a:defRPr/>
            </a:pPr>
            <a:r>
              <a:rPr lang="en-US" sz="1600" b="1" kern="0" dirty="0">
                <a:cs typeface="Arial"/>
                <a:sym typeface="Arial"/>
              </a:rPr>
              <a:t>Seamless transfer</a:t>
            </a:r>
          </a:p>
          <a:p>
            <a:pPr marL="742950" lvl="1" indent="-285750">
              <a:spcAft>
                <a:spcPts val="600"/>
              </a:spcAft>
              <a:buFont typeface="Arial" panose="020B0604020202020204" pitchFamily="34" charset="0"/>
              <a:buChar char="•"/>
              <a:defRPr/>
            </a:pPr>
            <a:r>
              <a:rPr lang="en-US" sz="1600" b="1" kern="0" dirty="0">
                <a:cs typeface="Arial"/>
                <a:sym typeface="Arial"/>
              </a:rPr>
              <a:t>MULS and microgrid control</a:t>
            </a:r>
          </a:p>
          <a:p>
            <a:pPr marL="742950" lvl="1" indent="-285750">
              <a:spcAft>
                <a:spcPts val="600"/>
              </a:spcAft>
              <a:buFont typeface="Arial" panose="020B0604020202020204" pitchFamily="34" charset="0"/>
              <a:buChar char="•"/>
              <a:defRPr/>
            </a:pPr>
            <a:r>
              <a:rPr lang="en-US" sz="1600" b="1" kern="0" dirty="0">
                <a:cs typeface="Arial"/>
                <a:sym typeface="Arial"/>
              </a:rPr>
              <a:t>Reliability, N+1 redundancy </a:t>
            </a:r>
          </a:p>
          <a:p>
            <a:pPr>
              <a:spcAft>
                <a:spcPts val="600"/>
              </a:spcAft>
              <a:defRPr/>
            </a:pPr>
            <a:endParaRPr lang="en-US" sz="1600" b="1" kern="0" dirty="0">
              <a:cs typeface="Arial"/>
              <a:sym typeface="Arial"/>
            </a:endParaRPr>
          </a:p>
          <a:p>
            <a:pPr>
              <a:spcAft>
                <a:spcPts val="600"/>
              </a:spcAft>
              <a:defRPr/>
            </a:pPr>
            <a:endParaRPr lang="en-US" sz="1600" b="1" kern="0" dirty="0">
              <a:cs typeface="Arial"/>
              <a:sym typeface="Arial"/>
            </a:endParaRPr>
          </a:p>
          <a:p>
            <a:pPr>
              <a:spcAft>
                <a:spcPts val="600"/>
              </a:spcAft>
              <a:defRPr/>
            </a:pPr>
            <a:r>
              <a:rPr lang="en-US" sz="1600" b="1" kern="0" dirty="0">
                <a:cs typeface="Arial"/>
                <a:sym typeface="Arial"/>
              </a:rPr>
              <a:t>2) Large scale island mode testing </a:t>
            </a:r>
          </a:p>
          <a:p>
            <a:pPr marL="742950" lvl="1" indent="-285750">
              <a:spcAft>
                <a:spcPts val="600"/>
              </a:spcAft>
              <a:buFont typeface="Arial" panose="020B0604020202020204" pitchFamily="34" charset="0"/>
              <a:buChar char="•"/>
              <a:defRPr/>
            </a:pPr>
            <a:r>
              <a:rPr lang="en-US" sz="1600" b="1" kern="0" dirty="0">
                <a:cs typeface="Arial"/>
                <a:sym typeface="Arial"/>
              </a:rPr>
              <a:t>Optimize microgrid controls</a:t>
            </a:r>
          </a:p>
          <a:p>
            <a:pPr marL="742950" lvl="1" indent="-285750">
              <a:spcAft>
                <a:spcPts val="600"/>
              </a:spcAft>
              <a:buFont typeface="Arial" panose="020B0604020202020204" pitchFamily="34" charset="0"/>
              <a:buChar char="•"/>
              <a:defRPr/>
            </a:pPr>
            <a:r>
              <a:rPr lang="en-US" sz="1600" b="1" kern="0" dirty="0">
                <a:cs typeface="Arial"/>
                <a:sym typeface="Arial"/>
              </a:rPr>
              <a:t>Test all transient load requirements</a:t>
            </a:r>
          </a:p>
          <a:p>
            <a:pPr marL="742950" lvl="1" indent="-285750">
              <a:spcAft>
                <a:spcPts val="600"/>
              </a:spcAft>
              <a:buFont typeface="Arial" panose="020B0604020202020204" pitchFamily="34" charset="0"/>
              <a:buChar char="•"/>
              <a:defRPr/>
            </a:pPr>
            <a:r>
              <a:rPr lang="en-US" sz="1600" b="1" kern="0" dirty="0">
                <a:cs typeface="Arial"/>
                <a:sym typeface="Arial"/>
              </a:rPr>
              <a:t>Confirm reliability</a:t>
            </a:r>
          </a:p>
          <a:p>
            <a:pPr marL="742950" lvl="1" indent="-285750">
              <a:spcAft>
                <a:spcPts val="600"/>
              </a:spcAft>
              <a:buFont typeface="Arial" panose="020B0604020202020204" pitchFamily="34" charset="0"/>
              <a:buChar char="•"/>
              <a:defRPr/>
            </a:pPr>
            <a:r>
              <a:rPr lang="en-US" sz="1600" b="1" kern="0" dirty="0">
                <a:cs typeface="Arial"/>
                <a:sym typeface="Arial"/>
              </a:rPr>
              <a:t>Create reference  </a:t>
            </a:r>
          </a:p>
          <a:p>
            <a:pPr marL="742950" lvl="1" indent="-285750">
              <a:spcAft>
                <a:spcPts val="600"/>
              </a:spcAft>
              <a:buFont typeface="Arial" panose="020B0604020202020204" pitchFamily="34" charset="0"/>
              <a:buChar char="•"/>
              <a:defRPr/>
            </a:pPr>
            <a:r>
              <a:rPr lang="en-US" sz="1600" b="1" kern="0" dirty="0">
                <a:cs typeface="Arial"/>
                <a:sym typeface="Arial"/>
              </a:rPr>
              <a:t>Platform for future technology improvement testing</a:t>
            </a:r>
          </a:p>
          <a:p>
            <a:pPr marL="742950" lvl="1" indent="-285750">
              <a:spcAft>
                <a:spcPts val="600"/>
              </a:spcAft>
              <a:buFont typeface="Arial" panose="020B0604020202020204" pitchFamily="34" charset="0"/>
              <a:buChar char="•"/>
              <a:defRPr/>
            </a:pPr>
            <a:endParaRPr lang="en-US" sz="1600" b="1" kern="0" dirty="0">
              <a:cs typeface="Arial"/>
              <a:sym typeface="Arial"/>
            </a:endParaRPr>
          </a:p>
          <a:p>
            <a:pPr marL="742950" lvl="1" indent="-285750">
              <a:spcAft>
                <a:spcPts val="600"/>
              </a:spcAft>
              <a:buFont typeface="Arial" panose="020B0604020202020204" pitchFamily="34" charset="0"/>
              <a:buChar char="•"/>
              <a:defRPr/>
            </a:pPr>
            <a:endParaRPr lang="en-US" sz="1600" b="1" kern="0" dirty="0">
              <a:cs typeface="Arial"/>
              <a:sym typeface="Arial"/>
            </a:endParaRPr>
          </a:p>
          <a:p>
            <a:pPr marL="742950" lvl="1" indent="-285750">
              <a:spcAft>
                <a:spcPts val="600"/>
              </a:spcAft>
              <a:buFont typeface="Arial" panose="020B0604020202020204" pitchFamily="34" charset="0"/>
              <a:buChar char="•"/>
              <a:defRPr/>
            </a:pPr>
            <a:endParaRPr lang="en-US" sz="1600" b="1" kern="0" dirty="0">
              <a:cs typeface="Arial"/>
              <a:sym typeface="Arial"/>
            </a:endParaRPr>
          </a:p>
          <a:p>
            <a:pPr>
              <a:spcAft>
                <a:spcPts val="600"/>
              </a:spcAft>
              <a:defRPr/>
            </a:pPr>
            <a:endParaRPr lang="en-US" sz="1600" b="1" kern="0" dirty="0">
              <a:cs typeface="Arial"/>
              <a:sym typeface="Arial"/>
            </a:endParaRPr>
          </a:p>
          <a:p>
            <a:pPr marL="285750" indent="-285750">
              <a:spcAft>
                <a:spcPts val="600"/>
              </a:spcAft>
              <a:buFont typeface="Arial" panose="020B0604020202020204" pitchFamily="34" charset="0"/>
              <a:buChar char="•"/>
              <a:defRPr/>
            </a:pPr>
            <a:endParaRPr lang="en-US" sz="1600" b="1" kern="0" dirty="0">
              <a:cs typeface="Arial"/>
              <a:sym typeface="Arial"/>
            </a:endParaRPr>
          </a:p>
          <a:p>
            <a:pPr marL="285750" indent="-285750">
              <a:spcAft>
                <a:spcPts val="600"/>
              </a:spcAft>
              <a:buFont typeface="Arial" panose="020B0604020202020204" pitchFamily="34" charset="0"/>
              <a:buChar char="•"/>
              <a:defRPr/>
            </a:pPr>
            <a:endParaRPr lang="en-US" sz="1600" b="1" kern="0" dirty="0">
              <a:cs typeface="Arial"/>
              <a:sym typeface="Arial"/>
            </a:endParaRPr>
          </a:p>
          <a:p>
            <a:pPr>
              <a:spcAft>
                <a:spcPts val="600"/>
              </a:spcAft>
              <a:defRPr/>
            </a:pPr>
            <a:endParaRPr lang="en-US" sz="1600" b="1" kern="0" dirty="0">
              <a:cs typeface="Arial"/>
              <a:sym typeface="Arial"/>
            </a:endParaRPr>
          </a:p>
        </p:txBody>
      </p:sp>
      <p:sp>
        <p:nvSpPr>
          <p:cNvPr id="3" name="Slide Number Placeholder 2">
            <a:extLst>
              <a:ext uri="{FF2B5EF4-FFF2-40B4-BE49-F238E27FC236}">
                <a16:creationId xmlns:a16="http://schemas.microsoft.com/office/drawing/2014/main" id="{598A1F05-1761-4419-9F15-275574ADD2B7}"/>
              </a:ext>
            </a:extLst>
          </p:cNvPr>
          <p:cNvSpPr>
            <a:spLocks noGrp="1"/>
          </p:cNvSpPr>
          <p:nvPr>
            <p:ph type="sldNum" sz="quarter" idx="12"/>
          </p:nvPr>
        </p:nvSpPr>
        <p:spPr/>
        <p:txBody>
          <a:bodyPr/>
          <a:lstStyle/>
          <a:p>
            <a:fld id="{9CA9E203-FF0C-4949-9095-46CCBA139AD9}" type="slidenum">
              <a:rPr lang="en-US" smtClean="0"/>
              <a:t>8</a:t>
            </a:fld>
            <a:endParaRPr lang="en-US"/>
          </a:p>
        </p:txBody>
      </p:sp>
    </p:spTree>
    <p:extLst>
      <p:ext uri="{BB962C8B-B14F-4D97-AF65-F5344CB8AC3E}">
        <p14:creationId xmlns:p14="http://schemas.microsoft.com/office/powerpoint/2010/main" val="19812220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F4Pr4cz2x06InssImZ1fWA"/>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412</Words>
  <Application>Microsoft Office PowerPoint</Application>
  <PresentationFormat>On-screen Show (4:3)</PresentationFormat>
  <Paragraphs>80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Doosan Fuel Cell America  Research into Clean Energy Alternatives to Diesel Backup Generation Systems  01-21-21</vt:lpstr>
      <vt:lpstr>DOOSAN FUEL CELL HISTORY</vt:lpstr>
      <vt:lpstr>DOOSAN FUEL CELL: M400</vt:lpstr>
      <vt:lpstr>M400 DISPATCHABILITY</vt:lpstr>
      <vt:lpstr>BACKUP POWER – DIESEL REPLACEMENT</vt:lpstr>
      <vt:lpstr>CRITICAL POWER APPLICATIONS</vt:lpstr>
      <vt:lpstr>REFERENCE PROJECT- HYDROGEN FUEL CELLS</vt:lpstr>
      <vt:lpstr>FUTURE RESEARCH NEEDS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2021-01-22T23:34:54Z</dcterms:created>
  <dcterms:modified xsi:type="dcterms:W3CDTF">2021-01-23T04:04:22Z</dcterms:modified>
</cp:coreProperties>
</file>