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70" r:id="rId3"/>
    <p:sldId id="271" r:id="rId4"/>
    <p:sldId id="257" r:id="rId5"/>
    <p:sldId id="259" r:id="rId6"/>
    <p:sldId id="260" r:id="rId7"/>
    <p:sldId id="261" r:id="rId8"/>
    <p:sldId id="265" r:id="rId9"/>
    <p:sldId id="269" r:id="rId10"/>
    <p:sldId id="272" r:id="rId11"/>
    <p:sldId id="275" r:id="rId12"/>
    <p:sldId id="273" r:id="rId13"/>
    <p:sldId id="274" r:id="rId14"/>
    <p:sldId id="276" r:id="rId15"/>
    <p:sldId id="277" r:id="rId16"/>
    <p:sldId id="278" r:id="rId17"/>
    <p:sldId id="279" r:id="rId18"/>
  </p:sldIdLst>
  <p:sldSz cx="12192000" cy="6858000"/>
  <p:notesSz cx="7315200" cy="9601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6B4C94F0-88AD-40E1-B988-4FF6A651B5AD}" type="datetimeFigureOut">
              <a:rPr lang="en-US" smtClean="0"/>
              <a:t>3/1/2019</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7754C621-BC20-4542-9162-723DD304D44B}" type="slidenum">
              <a:rPr lang="en-US" smtClean="0"/>
              <a:t>‹#›</a:t>
            </a:fld>
            <a:endParaRPr lang="en-US"/>
          </a:p>
        </p:txBody>
      </p:sp>
    </p:spTree>
    <p:extLst>
      <p:ext uri="{BB962C8B-B14F-4D97-AF65-F5344CB8AC3E}">
        <p14:creationId xmlns:p14="http://schemas.microsoft.com/office/powerpoint/2010/main" val="823758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DC414ED0-FF95-42DD-B813-3ACF63B4F16C}" type="datetime1">
              <a:rPr lang="en-US" smtClean="0"/>
              <a:t>3/1/2019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3867376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5809346-4C50-4288-83C1-B01A13516482}" type="datetime1">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1424132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FE63203-E263-4ED2-AF5F-E32DBD2449E7}" type="datetime1">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562576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74C9157-4488-4CE9-9A4D-579D11EE0567}" type="datetime1">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2286694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6F258E4-11F0-4B84-A54F-C27282717BD1}" type="datetime1">
              <a:rPr lang="en-US" smtClean="0"/>
              <a:t>3/1/2019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2360429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752736-9B06-48D4-9437-02B009B11A54}" type="datetime1">
              <a:rPr lang="en-US" smtClean="0"/>
              <a:t>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2949297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8A1E73-09A0-434E-81E2-2C6D33705A13}" type="datetime1">
              <a:rPr lang="en-US" smtClean="0"/>
              <a:t>3/1/2019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345667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E997B5-A65D-4EDF-B863-6D2668932FDE}" type="datetime1">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4039467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AE4BCC-60FF-4610-876A-73B7C56D5ADF}" type="datetime1">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692560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3EE992E-CDDC-4394-8301-9A41B159AFDD}" type="datetime1">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1822528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E2B8825-A07A-4CAE-86F2-7A2304398122}" type="datetime1">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955271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4120BC3-1430-4BB7-A0E3-5594E382FA5B}" type="datetime1">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16422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B9B39F4-7DDE-4F2F-8D31-0E9517CC2AD5}" type="datetime1">
              <a:rPr lang="en-US" smtClean="0"/>
              <a:t>3/1/2019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1111537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D7DFC68-39D1-4E02-A142-DB8ABAAFE3D2}" type="datetime1">
              <a:rPr lang="en-US" smtClean="0"/>
              <a:t>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1902197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7EB585BF-0A3E-492F-BFCE-80B29EB1EEA0}" type="datetime1">
              <a:rPr lang="en-US" smtClean="0"/>
              <a:t>3/1/2019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3721350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3CBB65-6A15-4687-957F-2FB035F3EF0F}" type="datetime1">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23103216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8C2FC8-E6FD-45EB-B3BB-972360C65B46}" type="datetime1">
              <a:rPr lang="en-US" smtClean="0"/>
              <a:t>3/1/2019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a:p>
        </p:txBody>
      </p:sp>
    </p:spTree>
    <p:extLst>
      <p:ext uri="{BB962C8B-B14F-4D97-AF65-F5344CB8AC3E}">
        <p14:creationId xmlns:p14="http://schemas.microsoft.com/office/powerpoint/2010/main" val="1541793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CED1C8EF-A889-4744-AC35-1FD1765FCB4E}" type="datetime1">
              <a:rPr lang="en-US" smtClean="0"/>
              <a:t>3/1/2019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3E2F8939-722D-41D0-911A-3FCE2FF5C3FC}" type="slidenum">
              <a:rPr lang="en-US" smtClean="0"/>
              <a:t>‹#›</a:t>
            </a:fld>
            <a:endParaRPr lang="en-US"/>
          </a:p>
        </p:txBody>
      </p:sp>
    </p:spTree>
    <p:extLst>
      <p:ext uri="{BB962C8B-B14F-4D97-AF65-F5344CB8AC3E}">
        <p14:creationId xmlns:p14="http://schemas.microsoft.com/office/powerpoint/2010/main" val="89740290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BEC73-309D-4C24-9218-8421564B61D4}"/>
              </a:ext>
            </a:extLst>
          </p:cNvPr>
          <p:cNvSpPr>
            <a:spLocks noGrp="1"/>
          </p:cNvSpPr>
          <p:nvPr>
            <p:ph type="ctrTitle"/>
          </p:nvPr>
        </p:nvSpPr>
        <p:spPr/>
        <p:txBody>
          <a:bodyPr>
            <a:normAutofit/>
          </a:bodyPr>
          <a:lstStyle/>
          <a:p>
            <a:r>
              <a:rPr lang="en-US" sz="6000" dirty="0"/>
              <a:t>Vehicle Attribute Forecasts</a:t>
            </a:r>
          </a:p>
        </p:txBody>
      </p:sp>
      <p:sp>
        <p:nvSpPr>
          <p:cNvPr id="3" name="Subtitle 2">
            <a:extLst>
              <a:ext uri="{FF2B5EF4-FFF2-40B4-BE49-F238E27FC236}">
                <a16:creationId xmlns:a16="http://schemas.microsoft.com/office/drawing/2014/main" id="{6237FA9D-1A04-4BA6-B26E-96EA9A990108}"/>
              </a:ext>
            </a:extLst>
          </p:cNvPr>
          <p:cNvSpPr>
            <a:spLocks noGrp="1"/>
          </p:cNvSpPr>
          <p:nvPr>
            <p:ph type="subTitle" idx="1"/>
          </p:nvPr>
        </p:nvSpPr>
        <p:spPr>
          <a:xfrm>
            <a:off x="2209799" y="2948299"/>
            <a:ext cx="9144000" cy="1119499"/>
          </a:xfrm>
        </p:spPr>
        <p:txBody>
          <a:bodyPr/>
          <a:lstStyle/>
          <a:p>
            <a:r>
              <a:rPr lang="en-US" dirty="0"/>
              <a:t>Gopal Duleep</a:t>
            </a:r>
          </a:p>
          <a:p>
            <a:r>
              <a:rPr lang="en-US" dirty="0"/>
              <a:t>H-D Systems</a:t>
            </a:r>
          </a:p>
        </p:txBody>
      </p:sp>
      <p:sp>
        <p:nvSpPr>
          <p:cNvPr id="4" name="Slide Number Placeholder 3"/>
          <p:cNvSpPr>
            <a:spLocks noGrp="1"/>
          </p:cNvSpPr>
          <p:nvPr>
            <p:ph type="sldNum" sz="quarter" idx="12"/>
          </p:nvPr>
        </p:nvSpPr>
        <p:spPr/>
        <p:txBody>
          <a:bodyPr/>
          <a:lstStyle/>
          <a:p>
            <a:fld id="{3E2F8939-722D-41D0-911A-3FCE2FF5C3FC}" type="slidenum">
              <a:rPr lang="en-US" smtClean="0"/>
              <a:t>1</a:t>
            </a:fld>
            <a:endParaRPr lang="en-US"/>
          </a:p>
        </p:txBody>
      </p:sp>
    </p:spTree>
    <p:extLst>
      <p:ext uri="{BB962C8B-B14F-4D97-AF65-F5344CB8AC3E}">
        <p14:creationId xmlns:p14="http://schemas.microsoft.com/office/powerpoint/2010/main" val="2763856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67500-03B7-46C4-8FE6-AAD51FB71D0E}"/>
              </a:ext>
            </a:extLst>
          </p:cNvPr>
          <p:cNvSpPr>
            <a:spLocks noGrp="1"/>
          </p:cNvSpPr>
          <p:nvPr>
            <p:ph type="title"/>
          </p:nvPr>
        </p:nvSpPr>
        <p:spPr>
          <a:xfrm>
            <a:off x="838200" y="365125"/>
            <a:ext cx="10515600" cy="817723"/>
          </a:xfrm>
        </p:spPr>
        <p:txBody>
          <a:bodyPr>
            <a:normAutofit fontScale="90000"/>
          </a:bodyPr>
          <a:lstStyle/>
          <a:p>
            <a:r>
              <a:rPr lang="en-US" dirty="0"/>
              <a:t>Overview</a:t>
            </a:r>
          </a:p>
        </p:txBody>
      </p:sp>
      <p:sp>
        <p:nvSpPr>
          <p:cNvPr id="3" name="Content Placeholder 2">
            <a:extLst>
              <a:ext uri="{FF2B5EF4-FFF2-40B4-BE49-F238E27FC236}">
                <a16:creationId xmlns:a16="http://schemas.microsoft.com/office/drawing/2014/main" id="{56400826-0070-49A2-A9EB-8F405043901D}"/>
              </a:ext>
            </a:extLst>
          </p:cNvPr>
          <p:cNvSpPr>
            <a:spLocks noGrp="1"/>
          </p:cNvSpPr>
          <p:nvPr>
            <p:ph idx="1"/>
          </p:nvPr>
        </p:nvSpPr>
        <p:spPr>
          <a:xfrm>
            <a:off x="1120000" y="1258349"/>
            <a:ext cx="10233800" cy="4918614"/>
          </a:xfrm>
        </p:spPr>
        <p:txBody>
          <a:bodyPr>
            <a:normAutofit fontScale="92500" lnSpcReduction="10000"/>
          </a:bodyPr>
          <a:lstStyle/>
          <a:p>
            <a:r>
              <a:rPr lang="en-US" dirty="0"/>
              <a:t>Vehicle Attribute forecasts are required by the California Energy Commission demand model to obtain information on vehicle technology, performance, weight and cost at the size/market class</a:t>
            </a:r>
          </a:p>
          <a:p>
            <a:r>
              <a:rPr lang="en-US" dirty="0"/>
              <a:t>HDS and its staff have been providing Energy Commission with these forecasts since the 1990s and has also supported the development of the Department of Energy’s National Energy Modeling System (NEMS) transport model of fuel demand during various periods.</a:t>
            </a:r>
          </a:p>
          <a:p>
            <a:r>
              <a:rPr lang="en-US" dirty="0"/>
              <a:t>Our forecasting model attempts to model the “supply” side </a:t>
            </a:r>
            <a:r>
              <a:rPr lang="en-US" dirty="0" smtClean="0"/>
              <a:t>i.e., </a:t>
            </a:r>
            <a:r>
              <a:rPr lang="en-US" dirty="0"/>
              <a:t>the auto industry and how they will respond to demand and the regulatory framework, but vehicle demand by size class is predicted by the Energy Commission model for both light duty and heavy duty vehicles.</a:t>
            </a:r>
          </a:p>
          <a:p>
            <a:r>
              <a:rPr lang="en-US" dirty="0"/>
              <a:t>Unfortunately, our models do not interact dynamically so that the supply and demand frameworks are coordinated externally.</a:t>
            </a:r>
          </a:p>
        </p:txBody>
      </p:sp>
      <p:sp>
        <p:nvSpPr>
          <p:cNvPr id="4" name="Slide Number Placeholder 3"/>
          <p:cNvSpPr>
            <a:spLocks noGrp="1"/>
          </p:cNvSpPr>
          <p:nvPr>
            <p:ph type="sldNum" sz="quarter" idx="12"/>
          </p:nvPr>
        </p:nvSpPr>
        <p:spPr/>
        <p:txBody>
          <a:bodyPr/>
          <a:lstStyle/>
          <a:p>
            <a:fld id="{3E2F8939-722D-41D0-911A-3FCE2FF5C3FC}" type="slidenum">
              <a:rPr lang="en-US" smtClean="0"/>
              <a:t>2</a:t>
            </a:fld>
            <a:endParaRPr lang="en-US"/>
          </a:p>
        </p:txBody>
      </p:sp>
    </p:spTree>
    <p:extLst>
      <p:ext uri="{BB962C8B-B14F-4D97-AF65-F5344CB8AC3E}">
        <p14:creationId xmlns:p14="http://schemas.microsoft.com/office/powerpoint/2010/main" val="2314079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F877E-64A4-41DE-8067-46FAD3C4E5AF}"/>
              </a:ext>
            </a:extLst>
          </p:cNvPr>
          <p:cNvSpPr>
            <a:spLocks noGrp="1"/>
          </p:cNvSpPr>
          <p:nvPr>
            <p:ph type="title"/>
          </p:nvPr>
        </p:nvSpPr>
        <p:spPr/>
        <p:txBody>
          <a:bodyPr/>
          <a:lstStyle/>
          <a:p>
            <a:r>
              <a:rPr lang="en-US" dirty="0"/>
              <a:t>Light Duty Vehicle Issues</a:t>
            </a:r>
          </a:p>
        </p:txBody>
      </p:sp>
      <p:sp>
        <p:nvSpPr>
          <p:cNvPr id="3" name="Content Placeholder 2">
            <a:extLst>
              <a:ext uri="{FF2B5EF4-FFF2-40B4-BE49-F238E27FC236}">
                <a16:creationId xmlns:a16="http://schemas.microsoft.com/office/drawing/2014/main" id="{075F9B82-2520-4C78-BDBE-91F940D84208}"/>
              </a:ext>
            </a:extLst>
          </p:cNvPr>
          <p:cNvSpPr>
            <a:spLocks noGrp="1"/>
          </p:cNvSpPr>
          <p:nvPr>
            <p:ph idx="1"/>
          </p:nvPr>
        </p:nvSpPr>
        <p:spPr/>
        <p:txBody>
          <a:bodyPr>
            <a:normAutofit fontScale="92500" lnSpcReduction="10000"/>
          </a:bodyPr>
          <a:lstStyle/>
          <a:p>
            <a:r>
              <a:rPr lang="en-US" dirty="0"/>
              <a:t>The enactment of the Obama era standards for fuel economy and Greenhouse Gas (GHG) emissions made the entire forecast constrained by regulations to 2025 as the standards were technology forcing.</a:t>
            </a:r>
          </a:p>
          <a:p>
            <a:r>
              <a:rPr lang="en-US" dirty="0"/>
              <a:t>Major issue is the recent plans by the current Administration to halt Fuel Economy and GHG standards constant beyond 2020 while California intends to continue with existing regulations.</a:t>
            </a:r>
          </a:p>
          <a:p>
            <a:r>
              <a:rPr lang="en-US" dirty="0"/>
              <a:t>It is expected that national/California standards will be handled by scenarios, but Administration claims that increasing standards beyond 2020 levels will lead to very high prices were examined.</a:t>
            </a:r>
          </a:p>
          <a:p>
            <a:r>
              <a:rPr lang="en-US" dirty="0"/>
              <a:t>A separate issue is the future of electric vehicles, as well as the possible introduction of autonomous vehicles.</a:t>
            </a:r>
          </a:p>
        </p:txBody>
      </p:sp>
      <p:sp>
        <p:nvSpPr>
          <p:cNvPr id="4" name="Slide Number Placeholder 3"/>
          <p:cNvSpPr>
            <a:spLocks noGrp="1"/>
          </p:cNvSpPr>
          <p:nvPr>
            <p:ph type="sldNum" sz="quarter" idx="12"/>
          </p:nvPr>
        </p:nvSpPr>
        <p:spPr/>
        <p:txBody>
          <a:bodyPr/>
          <a:lstStyle/>
          <a:p>
            <a:fld id="{3E2F8939-722D-41D0-911A-3FCE2FF5C3FC}" type="slidenum">
              <a:rPr lang="en-US" smtClean="0"/>
              <a:t>3</a:t>
            </a:fld>
            <a:endParaRPr lang="en-US"/>
          </a:p>
        </p:txBody>
      </p:sp>
    </p:spTree>
    <p:extLst>
      <p:ext uri="{BB962C8B-B14F-4D97-AF65-F5344CB8AC3E}">
        <p14:creationId xmlns:p14="http://schemas.microsoft.com/office/powerpoint/2010/main" val="2246756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3D354-A189-4374-BB85-C16A2BF7D8E7}"/>
              </a:ext>
            </a:extLst>
          </p:cNvPr>
          <p:cNvSpPr>
            <a:spLocks noGrp="1"/>
          </p:cNvSpPr>
          <p:nvPr>
            <p:ph type="title"/>
          </p:nvPr>
        </p:nvSpPr>
        <p:spPr>
          <a:xfrm>
            <a:off x="838200" y="365126"/>
            <a:ext cx="10515600" cy="1104752"/>
          </a:xfrm>
        </p:spPr>
        <p:txBody>
          <a:bodyPr/>
          <a:lstStyle/>
          <a:p>
            <a:r>
              <a:rPr lang="en-US" dirty="0"/>
              <a:t>Proposed CAFE Standards</a:t>
            </a:r>
          </a:p>
        </p:txBody>
      </p:sp>
      <p:sp>
        <p:nvSpPr>
          <p:cNvPr id="3" name="Content Placeholder 2">
            <a:extLst>
              <a:ext uri="{FF2B5EF4-FFF2-40B4-BE49-F238E27FC236}">
                <a16:creationId xmlns:a16="http://schemas.microsoft.com/office/drawing/2014/main" id="{7F09B6EF-AC52-41FF-8097-D599B6143989}"/>
              </a:ext>
            </a:extLst>
          </p:cNvPr>
          <p:cNvSpPr>
            <a:spLocks noGrp="1"/>
          </p:cNvSpPr>
          <p:nvPr>
            <p:ph idx="1"/>
          </p:nvPr>
        </p:nvSpPr>
        <p:spPr>
          <a:xfrm>
            <a:off x="632389" y="1666430"/>
            <a:ext cx="11340269" cy="4589091"/>
          </a:xfrm>
        </p:spPr>
        <p:txBody>
          <a:bodyPr>
            <a:normAutofit fontScale="92500" lnSpcReduction="20000"/>
          </a:bodyPr>
          <a:lstStyle/>
          <a:p>
            <a:r>
              <a:rPr lang="en-US" dirty="0"/>
              <a:t>In August 2018, the National Highway Traffic Safety Administration (NHTSA) and Environmental Protection Agency (EPA) proposed to modify the Corporate Average Fuel Economy (CAFE) and GHG standards due to ‘changes in the market’ and new information available.</a:t>
            </a:r>
          </a:p>
          <a:p>
            <a:r>
              <a:rPr lang="en-US" dirty="0"/>
              <a:t> A range of alternative standards to the so-called “54.5 mpg” standard were considered and the preferred option is one where 2020 standard are held constant over the 2021 to 2026 period. GHG standards are further modified to exclude air conditioning, methane and nitrous oxide emissions</a:t>
            </a:r>
          </a:p>
          <a:p>
            <a:r>
              <a:rPr lang="en-US" dirty="0"/>
              <a:t>The technology and cost assessment supporting the new standards finds that the new standards could be met with an incremental price increase of $700 while the cost to meet the existing standard was estimated at $2650.</a:t>
            </a:r>
          </a:p>
          <a:p>
            <a:r>
              <a:rPr lang="en-US" dirty="0"/>
              <a:t>The $1900 differential between the two standards is almost twice as large as the differential estimated by the agencies in 2012 and again in 2016.</a:t>
            </a:r>
          </a:p>
        </p:txBody>
      </p:sp>
      <p:sp>
        <p:nvSpPr>
          <p:cNvPr id="4" name="Slide Number Placeholder 3"/>
          <p:cNvSpPr>
            <a:spLocks noGrp="1"/>
          </p:cNvSpPr>
          <p:nvPr>
            <p:ph type="sldNum" sz="quarter" idx="12"/>
          </p:nvPr>
        </p:nvSpPr>
        <p:spPr/>
        <p:txBody>
          <a:bodyPr/>
          <a:lstStyle/>
          <a:p>
            <a:fld id="{3E2F8939-722D-41D0-911A-3FCE2FF5C3FC}" type="slidenum">
              <a:rPr lang="en-US" smtClean="0"/>
              <a:t>4</a:t>
            </a:fld>
            <a:endParaRPr lang="en-US"/>
          </a:p>
        </p:txBody>
      </p:sp>
    </p:spTree>
    <p:extLst>
      <p:ext uri="{BB962C8B-B14F-4D97-AF65-F5344CB8AC3E}">
        <p14:creationId xmlns:p14="http://schemas.microsoft.com/office/powerpoint/2010/main" val="330862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4A9C71-4384-463B-A947-87B6DA5E2E14}"/>
              </a:ext>
            </a:extLst>
          </p:cNvPr>
          <p:cNvSpPr>
            <a:spLocks noGrp="1"/>
          </p:cNvSpPr>
          <p:nvPr>
            <p:ph type="title"/>
          </p:nvPr>
        </p:nvSpPr>
        <p:spPr/>
        <p:txBody>
          <a:bodyPr>
            <a:noAutofit/>
          </a:bodyPr>
          <a:lstStyle/>
          <a:p>
            <a:r>
              <a:rPr lang="en-US" sz="4000" dirty="0"/>
              <a:t>Retail Price Equivalent (RPE) Estimates in 2018 Proposed Regulatory Impact Analysis (PRIA)</a:t>
            </a:r>
          </a:p>
        </p:txBody>
      </p:sp>
      <p:graphicFrame>
        <p:nvGraphicFramePr>
          <p:cNvPr id="6" name="Table 5">
            <a:extLst>
              <a:ext uri="{FF2B5EF4-FFF2-40B4-BE49-F238E27FC236}">
                <a16:creationId xmlns:a16="http://schemas.microsoft.com/office/drawing/2014/main" id="{47258E8E-64EA-4038-A6F6-1D1F390528AF}"/>
              </a:ext>
            </a:extLst>
          </p:cNvPr>
          <p:cNvGraphicFramePr>
            <a:graphicFrameLocks noGrp="1"/>
          </p:cNvGraphicFramePr>
          <p:nvPr>
            <p:extLst>
              <p:ext uri="{D42A27DB-BD31-4B8C-83A1-F6EECF244321}">
                <p14:modId xmlns:p14="http://schemas.microsoft.com/office/powerpoint/2010/main" val="2020420152"/>
              </p:ext>
            </p:extLst>
          </p:nvPr>
        </p:nvGraphicFramePr>
        <p:xfrm>
          <a:off x="1427148" y="1690687"/>
          <a:ext cx="9468738" cy="4564826"/>
        </p:xfrm>
        <a:graphic>
          <a:graphicData uri="http://schemas.openxmlformats.org/drawingml/2006/table">
            <a:tbl>
              <a:tblPr firstRow="1" bandRow="1">
                <a:tableStyleId>{5C22544A-7EE6-4342-B048-85BDC9FD1C3A}</a:tableStyleId>
              </a:tblPr>
              <a:tblGrid>
                <a:gridCol w="2503917">
                  <a:extLst>
                    <a:ext uri="{9D8B030D-6E8A-4147-A177-3AD203B41FA5}">
                      <a16:colId xmlns:a16="http://schemas.microsoft.com/office/drawing/2014/main" val="1280501052"/>
                    </a:ext>
                  </a:extLst>
                </a:gridCol>
                <a:gridCol w="1435694">
                  <a:extLst>
                    <a:ext uri="{9D8B030D-6E8A-4147-A177-3AD203B41FA5}">
                      <a16:colId xmlns:a16="http://schemas.microsoft.com/office/drawing/2014/main" val="269702749"/>
                    </a:ext>
                  </a:extLst>
                </a:gridCol>
                <a:gridCol w="1418602">
                  <a:extLst>
                    <a:ext uri="{9D8B030D-6E8A-4147-A177-3AD203B41FA5}">
                      <a16:colId xmlns:a16="http://schemas.microsoft.com/office/drawing/2014/main" val="1684086278"/>
                    </a:ext>
                  </a:extLst>
                </a:gridCol>
                <a:gridCol w="1427147">
                  <a:extLst>
                    <a:ext uri="{9D8B030D-6E8A-4147-A177-3AD203B41FA5}">
                      <a16:colId xmlns:a16="http://schemas.microsoft.com/office/drawing/2014/main" val="1433958813"/>
                    </a:ext>
                  </a:extLst>
                </a:gridCol>
                <a:gridCol w="1298961">
                  <a:extLst>
                    <a:ext uri="{9D8B030D-6E8A-4147-A177-3AD203B41FA5}">
                      <a16:colId xmlns:a16="http://schemas.microsoft.com/office/drawing/2014/main" val="3750766711"/>
                    </a:ext>
                  </a:extLst>
                </a:gridCol>
                <a:gridCol w="1384417">
                  <a:extLst>
                    <a:ext uri="{9D8B030D-6E8A-4147-A177-3AD203B41FA5}">
                      <a16:colId xmlns:a16="http://schemas.microsoft.com/office/drawing/2014/main" val="558650019"/>
                    </a:ext>
                  </a:extLst>
                </a:gridCol>
              </a:tblGrid>
              <a:tr h="652118">
                <a:tc>
                  <a:txBody>
                    <a:bodyPr/>
                    <a:lstStyle/>
                    <a:p>
                      <a:endParaRPr lang="en-US" dirty="0"/>
                    </a:p>
                  </a:txBody>
                  <a:tcPr/>
                </a:tc>
                <a:tc>
                  <a:txBody>
                    <a:bodyPr/>
                    <a:lstStyle/>
                    <a:p>
                      <a:r>
                        <a:rPr lang="en-US" dirty="0"/>
                        <a:t>2017</a:t>
                      </a:r>
                    </a:p>
                  </a:txBody>
                  <a:tcPr/>
                </a:tc>
                <a:tc>
                  <a:txBody>
                    <a:bodyPr/>
                    <a:lstStyle/>
                    <a:p>
                      <a:r>
                        <a:rPr lang="en-US" dirty="0"/>
                        <a:t>2020</a:t>
                      </a:r>
                    </a:p>
                  </a:txBody>
                  <a:tcPr/>
                </a:tc>
                <a:tc>
                  <a:txBody>
                    <a:bodyPr/>
                    <a:lstStyle/>
                    <a:p>
                      <a:r>
                        <a:rPr lang="en-US" dirty="0"/>
                        <a:t>2021</a:t>
                      </a:r>
                    </a:p>
                  </a:txBody>
                  <a:tcPr/>
                </a:tc>
                <a:tc>
                  <a:txBody>
                    <a:bodyPr/>
                    <a:lstStyle/>
                    <a:p>
                      <a:r>
                        <a:rPr lang="en-US" dirty="0"/>
                        <a:t>2025</a:t>
                      </a:r>
                    </a:p>
                  </a:txBody>
                  <a:tcPr/>
                </a:tc>
                <a:tc>
                  <a:txBody>
                    <a:bodyPr/>
                    <a:lstStyle/>
                    <a:p>
                      <a:r>
                        <a:rPr lang="en-US" dirty="0"/>
                        <a:t>2028</a:t>
                      </a:r>
                    </a:p>
                  </a:txBody>
                  <a:tcPr/>
                </a:tc>
                <a:extLst>
                  <a:ext uri="{0D108BD9-81ED-4DB2-BD59-A6C34878D82A}">
                    <a16:rowId xmlns:a16="http://schemas.microsoft.com/office/drawing/2014/main" val="858570361"/>
                  </a:ext>
                </a:extLst>
              </a:tr>
              <a:tr h="652118">
                <a:tc>
                  <a:txBody>
                    <a:bodyPr/>
                    <a:lstStyle/>
                    <a:p>
                      <a:r>
                        <a:rPr lang="en-US" dirty="0"/>
                        <a:t>Existing Standard RPE</a:t>
                      </a:r>
                    </a:p>
                  </a:txBody>
                  <a:tcPr/>
                </a:tc>
                <a:tc>
                  <a:txBody>
                    <a:bodyPr/>
                    <a:lstStyle/>
                    <a:p>
                      <a:r>
                        <a:rPr lang="en-US" sz="2000" dirty="0"/>
                        <a:t>$250</a:t>
                      </a:r>
                    </a:p>
                  </a:txBody>
                  <a:tcPr/>
                </a:tc>
                <a:tc>
                  <a:txBody>
                    <a:bodyPr/>
                    <a:lstStyle/>
                    <a:p>
                      <a:r>
                        <a:rPr lang="en-US" sz="2000" dirty="0"/>
                        <a:t>$1400</a:t>
                      </a:r>
                    </a:p>
                  </a:txBody>
                  <a:tcPr/>
                </a:tc>
                <a:tc>
                  <a:txBody>
                    <a:bodyPr/>
                    <a:lstStyle/>
                    <a:p>
                      <a:r>
                        <a:rPr lang="en-US" sz="2000" dirty="0"/>
                        <a:t>$2000</a:t>
                      </a:r>
                    </a:p>
                  </a:txBody>
                  <a:tcPr/>
                </a:tc>
                <a:tc>
                  <a:txBody>
                    <a:bodyPr/>
                    <a:lstStyle/>
                    <a:p>
                      <a:r>
                        <a:rPr lang="en-US" sz="2000" dirty="0"/>
                        <a:t>$2650</a:t>
                      </a:r>
                    </a:p>
                  </a:txBody>
                  <a:tcPr/>
                </a:tc>
                <a:tc>
                  <a:txBody>
                    <a:bodyPr/>
                    <a:lstStyle/>
                    <a:p>
                      <a:r>
                        <a:rPr lang="en-US" sz="2000" dirty="0"/>
                        <a:t>$2650</a:t>
                      </a:r>
                    </a:p>
                  </a:txBody>
                  <a:tcPr/>
                </a:tc>
                <a:extLst>
                  <a:ext uri="{0D108BD9-81ED-4DB2-BD59-A6C34878D82A}">
                    <a16:rowId xmlns:a16="http://schemas.microsoft.com/office/drawing/2014/main" val="3082927053"/>
                  </a:ext>
                </a:extLst>
              </a:tr>
              <a:tr h="652118">
                <a:tc>
                  <a:txBody>
                    <a:bodyPr/>
                    <a:lstStyle/>
                    <a:p>
                      <a:r>
                        <a:rPr lang="en-US" dirty="0"/>
                        <a:t>Attained CAFE mpg</a:t>
                      </a:r>
                    </a:p>
                  </a:txBody>
                  <a:tcPr/>
                </a:tc>
                <a:tc>
                  <a:txBody>
                    <a:bodyPr/>
                    <a:lstStyle/>
                    <a:p>
                      <a:pPr marL="0" marR="0">
                        <a:lnSpc>
                          <a:spcPct val="120000"/>
                        </a:lnSpc>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33.9</a:t>
                      </a:r>
                    </a:p>
                  </a:txBody>
                  <a:tcPr marL="68580" marR="68580" marT="0" marB="0"/>
                </a:tc>
                <a:tc>
                  <a:txBody>
                    <a:bodyPr/>
                    <a:lstStyle/>
                    <a:p>
                      <a:pPr marL="0" marR="0">
                        <a:lnSpc>
                          <a:spcPct val="120000"/>
                        </a:lnSpc>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39.4</a:t>
                      </a:r>
                    </a:p>
                  </a:txBody>
                  <a:tcPr marL="68580" marR="68580" marT="0" marB="0"/>
                </a:tc>
                <a:tc>
                  <a:txBody>
                    <a:bodyPr/>
                    <a:lstStyle/>
                    <a:p>
                      <a:pPr marL="0" marR="0">
                        <a:lnSpc>
                          <a:spcPct val="120000"/>
                        </a:lnSpc>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42.4</a:t>
                      </a:r>
                    </a:p>
                  </a:txBody>
                  <a:tcPr marL="68580" marR="68580" marT="0" marB="0"/>
                </a:tc>
                <a:tc>
                  <a:txBody>
                    <a:bodyPr/>
                    <a:lstStyle/>
                    <a:p>
                      <a:pPr marL="0" marR="0">
                        <a:lnSpc>
                          <a:spcPct val="120000"/>
                        </a:lnSpc>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45.7</a:t>
                      </a:r>
                    </a:p>
                  </a:txBody>
                  <a:tcPr marL="68580" marR="68580" marT="0" marB="0"/>
                </a:tc>
                <a:tc>
                  <a:txBody>
                    <a:bodyPr/>
                    <a:lstStyle/>
                    <a:p>
                      <a:pPr marL="0" marR="0">
                        <a:lnSpc>
                          <a:spcPct val="120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46.4</a:t>
                      </a:r>
                    </a:p>
                  </a:txBody>
                  <a:tcPr marL="68580" marR="68580" marT="0" marB="0"/>
                </a:tc>
                <a:extLst>
                  <a:ext uri="{0D108BD9-81ED-4DB2-BD59-A6C34878D82A}">
                    <a16:rowId xmlns:a16="http://schemas.microsoft.com/office/drawing/2014/main" val="3083360760"/>
                  </a:ext>
                </a:extLst>
              </a:tr>
              <a:tr h="652118">
                <a:tc>
                  <a:txBody>
                    <a:bodyPr/>
                    <a:lstStyle/>
                    <a:p>
                      <a:r>
                        <a:rPr lang="en-US" dirty="0"/>
                        <a:t>Proposed Standard Cost</a:t>
                      </a:r>
                    </a:p>
                  </a:txBody>
                  <a:tcPr/>
                </a:tc>
                <a:tc>
                  <a:txBody>
                    <a:bodyPr/>
                    <a:lstStyle/>
                    <a:p>
                      <a:pPr marL="0" marR="0">
                        <a:lnSpc>
                          <a:spcPct val="120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$150</a:t>
                      </a:r>
                    </a:p>
                  </a:txBody>
                  <a:tcPr marL="68580" marR="68580" marT="0" marB="0"/>
                </a:tc>
                <a:tc>
                  <a:txBody>
                    <a:bodyPr/>
                    <a:lstStyle/>
                    <a:p>
                      <a:pPr marL="0" marR="0">
                        <a:lnSpc>
                          <a:spcPct val="120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$600</a:t>
                      </a:r>
                    </a:p>
                  </a:txBody>
                  <a:tcPr marL="68580" marR="68580" marT="0" marB="0"/>
                </a:tc>
                <a:tc>
                  <a:txBody>
                    <a:bodyPr/>
                    <a:lstStyle/>
                    <a:p>
                      <a:pPr marL="0" marR="0">
                        <a:lnSpc>
                          <a:spcPct val="120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$650</a:t>
                      </a:r>
                    </a:p>
                  </a:txBody>
                  <a:tcPr marL="68580" marR="68580" marT="0" marB="0"/>
                </a:tc>
                <a:tc>
                  <a:txBody>
                    <a:bodyPr/>
                    <a:lstStyle/>
                    <a:p>
                      <a:pPr marL="0" marR="0">
                        <a:lnSpc>
                          <a:spcPct val="120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$700</a:t>
                      </a:r>
                    </a:p>
                  </a:txBody>
                  <a:tcPr marL="68580" marR="68580" marT="0" marB="0"/>
                </a:tc>
                <a:tc>
                  <a:txBody>
                    <a:bodyPr/>
                    <a:lstStyle/>
                    <a:p>
                      <a:pPr marL="0" marR="0">
                        <a:lnSpc>
                          <a:spcPct val="120000"/>
                        </a:lnSpc>
                        <a:spcBef>
                          <a:spcPts val="0"/>
                        </a:spcBef>
                        <a:spcAft>
                          <a:spcPts val="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$700</a:t>
                      </a:r>
                    </a:p>
                  </a:txBody>
                  <a:tcPr marL="68580" marR="68580" marT="0" marB="0"/>
                </a:tc>
                <a:extLst>
                  <a:ext uri="{0D108BD9-81ED-4DB2-BD59-A6C34878D82A}">
                    <a16:rowId xmlns:a16="http://schemas.microsoft.com/office/drawing/2014/main" val="2637360114"/>
                  </a:ext>
                </a:extLst>
              </a:tr>
              <a:tr h="652118">
                <a:tc>
                  <a:txBody>
                    <a:bodyPr/>
                    <a:lstStyle/>
                    <a:p>
                      <a:r>
                        <a:rPr lang="en-US" dirty="0"/>
                        <a:t>Attained CAFE mpg</a:t>
                      </a:r>
                    </a:p>
                  </a:txBody>
                  <a:tcPr/>
                </a:tc>
                <a:tc>
                  <a:txBody>
                    <a:bodyPr/>
                    <a:lstStyle/>
                    <a:p>
                      <a:pPr marL="0" marR="0">
                        <a:lnSpc>
                          <a:spcPct val="120000"/>
                        </a:lnSpc>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33.7</a:t>
                      </a:r>
                    </a:p>
                  </a:txBody>
                  <a:tcPr marL="68580" marR="68580" marT="0" marB="0"/>
                </a:tc>
                <a:tc>
                  <a:txBody>
                    <a:bodyPr/>
                    <a:lstStyle/>
                    <a:p>
                      <a:pPr marL="0" marR="0">
                        <a:lnSpc>
                          <a:spcPct val="120000"/>
                        </a:lnSpc>
                        <a:spcBef>
                          <a:spcPts val="0"/>
                        </a:spcBef>
                        <a:spcAft>
                          <a:spcPts val="0"/>
                        </a:spcAft>
                      </a:pPr>
                      <a:r>
                        <a:rPr lang="en-US" sz="1800">
                          <a:effectLst/>
                          <a:latin typeface="Calibri" panose="020F0502020204030204" pitchFamily="34" charset="0"/>
                          <a:ea typeface="Calibri" panose="020F0502020204030204" pitchFamily="34" charset="0"/>
                          <a:cs typeface="Times New Roman" panose="02020603050405020304" pitchFamily="18" charset="0"/>
                        </a:rPr>
                        <a:t>37.2</a:t>
                      </a:r>
                    </a:p>
                  </a:txBody>
                  <a:tcPr marL="68580" marR="68580" marT="0" marB="0"/>
                </a:tc>
                <a:tc>
                  <a:txBody>
                    <a:bodyPr/>
                    <a:lstStyle/>
                    <a:p>
                      <a:pPr marL="0" marR="0">
                        <a:lnSpc>
                          <a:spcPct val="120000"/>
                        </a:lnSpc>
                        <a:spcBef>
                          <a:spcPts val="0"/>
                        </a:spcBef>
                        <a:spcAft>
                          <a:spcPts val="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38.3</a:t>
                      </a:r>
                    </a:p>
                  </a:txBody>
                  <a:tcPr marL="68580" marR="68580" marT="0" marB="0"/>
                </a:tc>
                <a:tc>
                  <a:txBody>
                    <a:bodyPr/>
                    <a:lstStyle/>
                    <a:p>
                      <a:pPr marL="0" marR="0">
                        <a:lnSpc>
                          <a:spcPct val="120000"/>
                        </a:lnSpc>
                        <a:spcBef>
                          <a:spcPts val="0"/>
                        </a:spcBef>
                        <a:spcAft>
                          <a:spcPts val="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39.2</a:t>
                      </a:r>
                    </a:p>
                  </a:txBody>
                  <a:tcPr marL="68580" marR="68580" marT="0" marB="0"/>
                </a:tc>
                <a:tc>
                  <a:txBody>
                    <a:bodyPr/>
                    <a:lstStyle/>
                    <a:p>
                      <a:pPr marL="0" marR="0">
                        <a:lnSpc>
                          <a:spcPct val="120000"/>
                        </a:lnSpc>
                        <a:spcBef>
                          <a:spcPts val="0"/>
                        </a:spcBef>
                        <a:spcAft>
                          <a:spcPts val="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39.6</a:t>
                      </a:r>
                    </a:p>
                  </a:txBody>
                  <a:tcPr marL="68580" marR="68580" marT="0" marB="0"/>
                </a:tc>
                <a:extLst>
                  <a:ext uri="{0D108BD9-81ED-4DB2-BD59-A6C34878D82A}">
                    <a16:rowId xmlns:a16="http://schemas.microsoft.com/office/drawing/2014/main" val="3157313836"/>
                  </a:ext>
                </a:extLst>
              </a:tr>
              <a:tr h="652118">
                <a:tc>
                  <a:txBody>
                    <a:bodyPr/>
                    <a:lstStyle/>
                    <a:p>
                      <a:r>
                        <a:rPr lang="en-US" dirty="0"/>
                        <a:t>Existing CAFE Standard</a:t>
                      </a:r>
                    </a:p>
                  </a:txBody>
                  <a:tcPr/>
                </a:tc>
                <a:tc>
                  <a:txBody>
                    <a:bodyPr/>
                    <a:lstStyle/>
                    <a:p>
                      <a:r>
                        <a:rPr lang="en-US" dirty="0"/>
                        <a:t>34.0</a:t>
                      </a:r>
                    </a:p>
                  </a:txBody>
                  <a:tcPr/>
                </a:tc>
                <a:tc>
                  <a:txBody>
                    <a:bodyPr/>
                    <a:lstStyle/>
                    <a:p>
                      <a:r>
                        <a:rPr lang="en-US" dirty="0"/>
                        <a:t>36.9</a:t>
                      </a:r>
                    </a:p>
                  </a:txBody>
                  <a:tcPr/>
                </a:tc>
                <a:tc>
                  <a:txBody>
                    <a:bodyPr/>
                    <a:lstStyle/>
                    <a:p>
                      <a:r>
                        <a:rPr lang="en-US" dirty="0"/>
                        <a:t>39.0</a:t>
                      </a:r>
                    </a:p>
                  </a:txBody>
                  <a:tcPr/>
                </a:tc>
                <a:tc>
                  <a:txBody>
                    <a:bodyPr/>
                    <a:lstStyle/>
                    <a:p>
                      <a:r>
                        <a:rPr lang="en-US" dirty="0"/>
                        <a:t>46.8</a:t>
                      </a:r>
                    </a:p>
                  </a:txBody>
                  <a:tcPr/>
                </a:tc>
                <a:tc>
                  <a:txBody>
                    <a:bodyPr/>
                    <a:lstStyle/>
                    <a:p>
                      <a:r>
                        <a:rPr lang="en-US" dirty="0"/>
                        <a:t>46.8</a:t>
                      </a:r>
                    </a:p>
                  </a:txBody>
                  <a:tcPr/>
                </a:tc>
                <a:extLst>
                  <a:ext uri="{0D108BD9-81ED-4DB2-BD59-A6C34878D82A}">
                    <a16:rowId xmlns:a16="http://schemas.microsoft.com/office/drawing/2014/main" val="2246219441"/>
                  </a:ext>
                </a:extLst>
              </a:tr>
              <a:tr h="652118">
                <a:tc>
                  <a:txBody>
                    <a:bodyPr/>
                    <a:lstStyle/>
                    <a:p>
                      <a:r>
                        <a:rPr lang="en-US" dirty="0"/>
                        <a:t>Proposed CAFE Standard</a:t>
                      </a:r>
                    </a:p>
                  </a:txBody>
                  <a:tcPr/>
                </a:tc>
                <a:tc>
                  <a:txBody>
                    <a:bodyPr/>
                    <a:lstStyle/>
                    <a:p>
                      <a:r>
                        <a:rPr lang="en-US" dirty="0"/>
                        <a:t>34.0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orbel" panose="020B0503020204020204"/>
                          <a:ea typeface="+mn-ea"/>
                          <a:cs typeface="+mn-cs"/>
                        </a:rPr>
                        <a:t>36.9</a:t>
                      </a:r>
                      <a:endParaRPr kumimoji="0" lang="en-US" sz="1800" b="0" i="0" u="none" strike="noStrike" kern="1200" cap="none" spc="0" normalizeH="0" baseline="0" noProof="0" dirty="0">
                        <a:ln>
                          <a:noFill/>
                        </a:ln>
                        <a:solidFill>
                          <a:prstClr val="black"/>
                        </a:solidFill>
                        <a:effectLst/>
                        <a:uLnTx/>
                        <a:uFillTx/>
                        <a:latin typeface="Corbel" panose="020B050302020402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0000"/>
                          </a:solidFill>
                          <a:effectLst/>
                          <a:uLnTx/>
                          <a:uFillTx/>
                          <a:latin typeface="Corbel" panose="020B0503020204020204"/>
                          <a:ea typeface="+mn-ea"/>
                          <a:cs typeface="+mn-cs"/>
                        </a:rPr>
                        <a:t>36.9</a:t>
                      </a:r>
                      <a:endParaRPr kumimoji="0" lang="en-US" sz="1800" b="0" i="0" u="none" strike="noStrike" kern="1200" cap="none" spc="0" normalizeH="0" baseline="0" noProof="0" dirty="0">
                        <a:ln>
                          <a:noFill/>
                        </a:ln>
                        <a:solidFill>
                          <a:srgbClr val="FF0000"/>
                        </a:solidFill>
                        <a:effectLst/>
                        <a:uLnTx/>
                        <a:uFillTx/>
                        <a:latin typeface="Corbel" panose="020B050302020402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FF0000"/>
                          </a:solidFill>
                          <a:effectLst/>
                          <a:uLnTx/>
                          <a:uFillTx/>
                          <a:latin typeface="Corbel" panose="020B0503020204020204"/>
                          <a:ea typeface="+mn-ea"/>
                          <a:cs typeface="+mn-cs"/>
                        </a:rPr>
                        <a:t>36.9</a:t>
                      </a:r>
                      <a:endParaRPr kumimoji="0" lang="en-US" sz="1800" b="0" i="0" u="none" strike="noStrike" kern="1200" cap="none" spc="0" normalizeH="0" baseline="0" noProof="0" dirty="0">
                        <a:ln>
                          <a:noFill/>
                        </a:ln>
                        <a:solidFill>
                          <a:srgbClr val="FF0000"/>
                        </a:solidFill>
                        <a:effectLst/>
                        <a:uLnTx/>
                        <a:uFillTx/>
                        <a:latin typeface="Corbel" panose="020B0503020204020204"/>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0000"/>
                          </a:solidFill>
                          <a:effectLst/>
                          <a:uLnTx/>
                          <a:uFillTx/>
                          <a:latin typeface="Corbel" panose="020B0503020204020204"/>
                          <a:ea typeface="+mn-ea"/>
                          <a:cs typeface="+mn-cs"/>
                        </a:rPr>
                        <a:t>36.9</a:t>
                      </a:r>
                    </a:p>
                  </a:txBody>
                  <a:tcPr/>
                </a:tc>
                <a:extLst>
                  <a:ext uri="{0D108BD9-81ED-4DB2-BD59-A6C34878D82A}">
                    <a16:rowId xmlns:a16="http://schemas.microsoft.com/office/drawing/2014/main" val="4283308998"/>
                  </a:ext>
                </a:extLst>
              </a:tr>
            </a:tbl>
          </a:graphicData>
        </a:graphic>
      </p:graphicFrame>
      <p:sp>
        <p:nvSpPr>
          <p:cNvPr id="2" name="Slide Number Placeholder 1"/>
          <p:cNvSpPr>
            <a:spLocks noGrp="1"/>
          </p:cNvSpPr>
          <p:nvPr>
            <p:ph type="sldNum" sz="quarter" idx="12"/>
          </p:nvPr>
        </p:nvSpPr>
        <p:spPr/>
        <p:txBody>
          <a:bodyPr/>
          <a:lstStyle/>
          <a:p>
            <a:fld id="{3E2F8939-722D-41D0-911A-3FCE2FF5C3FC}" type="slidenum">
              <a:rPr lang="en-US" smtClean="0"/>
              <a:t>5</a:t>
            </a:fld>
            <a:endParaRPr lang="en-US"/>
          </a:p>
        </p:txBody>
      </p:sp>
    </p:spTree>
    <p:extLst>
      <p:ext uri="{BB962C8B-B14F-4D97-AF65-F5344CB8AC3E}">
        <p14:creationId xmlns:p14="http://schemas.microsoft.com/office/powerpoint/2010/main" val="24783720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8B084-2980-4C52-A0A9-AD5B8FD42F79}"/>
              </a:ext>
            </a:extLst>
          </p:cNvPr>
          <p:cNvSpPr>
            <a:spLocks noGrp="1"/>
          </p:cNvSpPr>
          <p:nvPr>
            <p:ph type="title"/>
          </p:nvPr>
        </p:nvSpPr>
        <p:spPr>
          <a:xfrm>
            <a:off x="838200" y="365125"/>
            <a:ext cx="10515600" cy="959473"/>
          </a:xfrm>
        </p:spPr>
        <p:txBody>
          <a:bodyPr/>
          <a:lstStyle/>
          <a:p>
            <a:r>
              <a:rPr lang="en-US" dirty="0"/>
              <a:t>RPE Comparison to 2016 Study</a:t>
            </a:r>
          </a:p>
        </p:txBody>
      </p:sp>
      <p:sp>
        <p:nvSpPr>
          <p:cNvPr id="3" name="Content Placeholder 2">
            <a:extLst>
              <a:ext uri="{FF2B5EF4-FFF2-40B4-BE49-F238E27FC236}">
                <a16:creationId xmlns:a16="http://schemas.microsoft.com/office/drawing/2014/main" id="{404F0910-EF2F-4146-B118-12B5AE671179}"/>
              </a:ext>
            </a:extLst>
          </p:cNvPr>
          <p:cNvSpPr>
            <a:spLocks noGrp="1"/>
          </p:cNvSpPr>
          <p:nvPr>
            <p:ph idx="1"/>
          </p:nvPr>
        </p:nvSpPr>
        <p:spPr>
          <a:xfrm>
            <a:off x="957129" y="1469877"/>
            <a:ext cx="10396671" cy="4888194"/>
          </a:xfrm>
        </p:spPr>
        <p:txBody>
          <a:bodyPr/>
          <a:lstStyle/>
          <a:p>
            <a:r>
              <a:rPr lang="en-US" dirty="0"/>
              <a:t>In the new analysis, the forecast is for overcompliance with 2020/21 standards and undercompliance with 2025/26 standards under existing standards case. The RPE increment relative to 2016 is $2650 for 2025 and beyond.</a:t>
            </a:r>
          </a:p>
          <a:p>
            <a:r>
              <a:rPr lang="en-US" dirty="0"/>
              <a:t>Under proposed standards, the forecast is voluntary overcompliance with standards by 2.3 mpg, reducing the benefit differential between existing and proposed standards, at a cost of $700</a:t>
            </a:r>
          </a:p>
          <a:p>
            <a:r>
              <a:rPr lang="en-US" dirty="0"/>
              <a:t>In the 2016 analysis affirming existing standards, the RPE difference between 2021 and 2025 standards was estimated at $1020 by EPA and $1096 by NHTSA. This is an appropriate comparison because of the overcompliance with 2020 standards in proposed regulation.</a:t>
            </a:r>
          </a:p>
        </p:txBody>
      </p:sp>
      <p:sp>
        <p:nvSpPr>
          <p:cNvPr id="4" name="Slide Number Placeholder 3"/>
          <p:cNvSpPr>
            <a:spLocks noGrp="1"/>
          </p:cNvSpPr>
          <p:nvPr>
            <p:ph type="sldNum" sz="quarter" idx="12"/>
          </p:nvPr>
        </p:nvSpPr>
        <p:spPr/>
        <p:txBody>
          <a:bodyPr/>
          <a:lstStyle/>
          <a:p>
            <a:fld id="{3E2F8939-722D-41D0-911A-3FCE2FF5C3FC}" type="slidenum">
              <a:rPr lang="en-US" smtClean="0"/>
              <a:t>6</a:t>
            </a:fld>
            <a:endParaRPr lang="en-US"/>
          </a:p>
        </p:txBody>
      </p:sp>
    </p:spTree>
    <p:extLst>
      <p:ext uri="{BB962C8B-B14F-4D97-AF65-F5344CB8AC3E}">
        <p14:creationId xmlns:p14="http://schemas.microsoft.com/office/powerpoint/2010/main" val="424416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2A100-DA15-4B8C-80D7-37A26C6B3279}"/>
              </a:ext>
            </a:extLst>
          </p:cNvPr>
          <p:cNvSpPr>
            <a:spLocks noGrp="1"/>
          </p:cNvSpPr>
          <p:nvPr>
            <p:ph type="title"/>
          </p:nvPr>
        </p:nvSpPr>
        <p:spPr>
          <a:xfrm>
            <a:off x="838200" y="365126"/>
            <a:ext cx="10515600" cy="1035836"/>
          </a:xfrm>
        </p:spPr>
        <p:txBody>
          <a:bodyPr/>
          <a:lstStyle/>
          <a:p>
            <a:r>
              <a:rPr lang="en-US" dirty="0"/>
              <a:t>Increases in RPE Estimates</a:t>
            </a:r>
          </a:p>
        </p:txBody>
      </p:sp>
      <p:sp>
        <p:nvSpPr>
          <p:cNvPr id="3" name="Content Placeholder 2">
            <a:extLst>
              <a:ext uri="{FF2B5EF4-FFF2-40B4-BE49-F238E27FC236}">
                <a16:creationId xmlns:a16="http://schemas.microsoft.com/office/drawing/2014/main" id="{06AB294F-8F67-4E50-AE31-31606E153719}"/>
              </a:ext>
            </a:extLst>
          </p:cNvPr>
          <p:cNvSpPr>
            <a:spLocks noGrp="1"/>
          </p:cNvSpPr>
          <p:nvPr>
            <p:ph idx="1"/>
          </p:nvPr>
        </p:nvSpPr>
        <p:spPr>
          <a:xfrm>
            <a:off x="922789" y="1493240"/>
            <a:ext cx="10431011" cy="4999634"/>
          </a:xfrm>
        </p:spPr>
        <p:txBody>
          <a:bodyPr/>
          <a:lstStyle/>
          <a:p>
            <a:r>
              <a:rPr lang="en-US" dirty="0"/>
              <a:t>Cost comparisons are inexact because of multiple changes between 2016 and 2018 analyses, but the cost of increasing mpg from ~39 to ~47 mpg increased from $1050 to $1950.</a:t>
            </a:r>
          </a:p>
          <a:p>
            <a:r>
              <a:rPr lang="en-US" dirty="0"/>
              <a:t>On the other hand, the cost of meeting the 39 mpg standard decreased a little form $766 forecast in 2012 to $700 in the 2018 forecast.</a:t>
            </a:r>
          </a:p>
          <a:p>
            <a:r>
              <a:rPr lang="en-US" dirty="0"/>
              <a:t>A detailed analysis of the technology usage required and resulting technology cost to meet the 2021 and 2025 standards was undertaken for CARB to understand and critique the changes in the 2018 analysis.</a:t>
            </a:r>
          </a:p>
        </p:txBody>
      </p:sp>
      <p:sp>
        <p:nvSpPr>
          <p:cNvPr id="4" name="Slide Number Placeholder 3"/>
          <p:cNvSpPr>
            <a:spLocks noGrp="1"/>
          </p:cNvSpPr>
          <p:nvPr>
            <p:ph type="sldNum" sz="quarter" idx="12"/>
          </p:nvPr>
        </p:nvSpPr>
        <p:spPr/>
        <p:txBody>
          <a:bodyPr/>
          <a:lstStyle/>
          <a:p>
            <a:fld id="{3E2F8939-722D-41D0-911A-3FCE2FF5C3FC}" type="slidenum">
              <a:rPr lang="en-US" smtClean="0"/>
              <a:t>7</a:t>
            </a:fld>
            <a:endParaRPr lang="en-US"/>
          </a:p>
        </p:txBody>
      </p:sp>
    </p:spTree>
    <p:extLst>
      <p:ext uri="{BB962C8B-B14F-4D97-AF65-F5344CB8AC3E}">
        <p14:creationId xmlns:p14="http://schemas.microsoft.com/office/powerpoint/2010/main" val="2380445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FAA43-A890-495E-B45F-543F7242BF65}"/>
              </a:ext>
            </a:extLst>
          </p:cNvPr>
          <p:cNvSpPr>
            <a:spLocks noGrp="1"/>
          </p:cNvSpPr>
          <p:nvPr>
            <p:ph type="title"/>
          </p:nvPr>
        </p:nvSpPr>
        <p:spPr/>
        <p:txBody>
          <a:bodyPr>
            <a:normAutofit fontScale="90000"/>
          </a:bodyPr>
          <a:lstStyle/>
          <a:p>
            <a:r>
              <a:rPr lang="en-US" dirty="0"/>
              <a:t>Technology and Cost for 2021 Standard</a:t>
            </a:r>
          </a:p>
        </p:txBody>
      </p:sp>
      <p:sp>
        <p:nvSpPr>
          <p:cNvPr id="3" name="Content Placeholder 2">
            <a:extLst>
              <a:ext uri="{FF2B5EF4-FFF2-40B4-BE49-F238E27FC236}">
                <a16:creationId xmlns:a16="http://schemas.microsoft.com/office/drawing/2014/main" id="{45A7475D-BDD9-4CB6-8377-45AE13DB8002}"/>
              </a:ext>
            </a:extLst>
          </p:cNvPr>
          <p:cNvSpPr>
            <a:spLocks noGrp="1"/>
          </p:cNvSpPr>
          <p:nvPr>
            <p:ph idx="1"/>
          </p:nvPr>
        </p:nvSpPr>
        <p:spPr>
          <a:xfrm>
            <a:off x="1120000" y="1539551"/>
            <a:ext cx="10233800" cy="4953324"/>
          </a:xfrm>
        </p:spPr>
        <p:txBody>
          <a:bodyPr/>
          <a:lstStyle/>
          <a:p>
            <a:r>
              <a:rPr lang="en-US" dirty="0"/>
              <a:t>Overall, differences in technology requirements for meeting a 39 mpg standard between the 2018 PRIA and 2016 analysis are modest .</a:t>
            </a:r>
          </a:p>
          <a:p>
            <a:r>
              <a:rPr lang="en-US" dirty="0"/>
              <a:t>The new analysis projects higher use od downsized turbocharged engines to meet the standard but has less weight reduction technology.</a:t>
            </a:r>
          </a:p>
          <a:p>
            <a:r>
              <a:rPr lang="en-US" dirty="0"/>
              <a:t>Virtually no change in hybrid, PHEV or EV penetration is forecast to meet the 39mpg standard, consistent with earlier forecasts.</a:t>
            </a:r>
          </a:p>
          <a:p>
            <a:r>
              <a:rPr lang="en-US" dirty="0"/>
              <a:t>While the costs of technologies to meet the 39 mpg standard are similar to earlier estimates, the benefits of many low cost technologies are estimated to be lower.</a:t>
            </a:r>
          </a:p>
        </p:txBody>
      </p:sp>
      <p:sp>
        <p:nvSpPr>
          <p:cNvPr id="4" name="Slide Number Placeholder 3"/>
          <p:cNvSpPr>
            <a:spLocks noGrp="1"/>
          </p:cNvSpPr>
          <p:nvPr>
            <p:ph type="sldNum" sz="quarter" idx="12"/>
          </p:nvPr>
        </p:nvSpPr>
        <p:spPr/>
        <p:txBody>
          <a:bodyPr/>
          <a:lstStyle/>
          <a:p>
            <a:fld id="{3E2F8939-722D-41D0-911A-3FCE2FF5C3FC}" type="slidenum">
              <a:rPr lang="en-US" smtClean="0"/>
              <a:t>8</a:t>
            </a:fld>
            <a:endParaRPr lang="en-US"/>
          </a:p>
        </p:txBody>
      </p:sp>
    </p:spTree>
    <p:extLst>
      <p:ext uri="{BB962C8B-B14F-4D97-AF65-F5344CB8AC3E}">
        <p14:creationId xmlns:p14="http://schemas.microsoft.com/office/powerpoint/2010/main" val="189868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F78F2-0564-4BDF-BFA3-F4C586405448}"/>
              </a:ext>
            </a:extLst>
          </p:cNvPr>
          <p:cNvSpPr>
            <a:spLocks noGrp="1"/>
          </p:cNvSpPr>
          <p:nvPr>
            <p:ph type="title"/>
          </p:nvPr>
        </p:nvSpPr>
        <p:spPr>
          <a:xfrm>
            <a:off x="838200" y="365125"/>
            <a:ext cx="10515600" cy="642581"/>
          </a:xfrm>
        </p:spPr>
        <p:txBody>
          <a:bodyPr>
            <a:normAutofit fontScale="90000"/>
          </a:bodyPr>
          <a:lstStyle/>
          <a:p>
            <a:r>
              <a:rPr lang="en-US" dirty="0"/>
              <a:t>Conclusions from Review</a:t>
            </a:r>
          </a:p>
        </p:txBody>
      </p:sp>
      <p:sp>
        <p:nvSpPr>
          <p:cNvPr id="3" name="Content Placeholder 2">
            <a:extLst>
              <a:ext uri="{FF2B5EF4-FFF2-40B4-BE49-F238E27FC236}">
                <a16:creationId xmlns:a16="http://schemas.microsoft.com/office/drawing/2014/main" id="{3CB9FD37-9D92-4892-9EC0-11014DE165FC}"/>
              </a:ext>
            </a:extLst>
          </p:cNvPr>
          <p:cNvSpPr>
            <a:spLocks noGrp="1"/>
          </p:cNvSpPr>
          <p:nvPr>
            <p:ph idx="1"/>
          </p:nvPr>
        </p:nvSpPr>
        <p:spPr>
          <a:xfrm>
            <a:off x="1007706" y="1073020"/>
            <a:ext cx="10450286" cy="5505062"/>
          </a:xfrm>
        </p:spPr>
        <p:txBody>
          <a:bodyPr>
            <a:normAutofit lnSpcReduction="10000"/>
          </a:bodyPr>
          <a:lstStyle/>
          <a:p>
            <a:r>
              <a:rPr lang="en-US" dirty="0"/>
              <a:t>The new analyses differs in many ways from earlier analyses so that several factors contribute to these differences. However, much of the difference can be explained by</a:t>
            </a:r>
          </a:p>
          <a:p>
            <a:pPr lvl="1"/>
            <a:r>
              <a:rPr lang="en-US" dirty="0"/>
              <a:t>Reduced effectiveness assumptions for many low cost technologies. These assumptions do not reflect actual data and the findings of previous analyses</a:t>
            </a:r>
          </a:p>
          <a:p>
            <a:pPr lvl="1"/>
            <a:r>
              <a:rPr lang="en-US" dirty="0"/>
              <a:t>Elimination of several low cost technologies from consideration in the forecast. These technologies have entered the market in 2018/2019.</a:t>
            </a:r>
          </a:p>
          <a:p>
            <a:pPr lvl="1"/>
            <a:r>
              <a:rPr lang="en-US" dirty="0"/>
              <a:t>As a result, much higher use of hybrid technology is required to meet the 2025 standard, with forecast market penetration of over 55%.</a:t>
            </a:r>
          </a:p>
          <a:p>
            <a:pPr lvl="1"/>
            <a:r>
              <a:rPr lang="en-US" dirty="0"/>
              <a:t>The cost of hybrid technology has been increased by a factor of 2.5 to 3. This is surprising since costs are well known and hybrids have been in production for over 20 years.</a:t>
            </a:r>
          </a:p>
          <a:p>
            <a:pPr marL="457200" lvl="1" indent="0">
              <a:buNone/>
            </a:pPr>
            <a:r>
              <a:rPr lang="en-US" sz="2800" dirty="0"/>
              <a:t>As a result, we do not see significant new inputs required for the Energy Commission forecast as the assumptions employed in the new analysis are not supported by data.</a:t>
            </a:r>
          </a:p>
        </p:txBody>
      </p:sp>
      <p:sp>
        <p:nvSpPr>
          <p:cNvPr id="4" name="Slide Number Placeholder 3"/>
          <p:cNvSpPr>
            <a:spLocks noGrp="1"/>
          </p:cNvSpPr>
          <p:nvPr>
            <p:ph type="sldNum" sz="quarter" idx="12"/>
          </p:nvPr>
        </p:nvSpPr>
        <p:spPr/>
        <p:txBody>
          <a:bodyPr/>
          <a:lstStyle/>
          <a:p>
            <a:fld id="{3E2F8939-722D-41D0-911A-3FCE2FF5C3FC}" type="slidenum">
              <a:rPr lang="en-US" smtClean="0"/>
              <a:t>9</a:t>
            </a:fld>
            <a:endParaRPr lang="en-US"/>
          </a:p>
        </p:txBody>
      </p:sp>
    </p:spTree>
    <p:extLst>
      <p:ext uri="{BB962C8B-B14F-4D97-AF65-F5344CB8AC3E}">
        <p14:creationId xmlns:p14="http://schemas.microsoft.com/office/powerpoint/2010/main" val="4071071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0DF83-67B0-4BB6-8228-3CB4098DDFE6}"/>
              </a:ext>
            </a:extLst>
          </p:cNvPr>
          <p:cNvSpPr>
            <a:spLocks noGrp="1"/>
          </p:cNvSpPr>
          <p:nvPr>
            <p:ph type="title"/>
          </p:nvPr>
        </p:nvSpPr>
        <p:spPr>
          <a:xfrm>
            <a:off x="838200" y="365125"/>
            <a:ext cx="10515600" cy="901613"/>
          </a:xfrm>
        </p:spPr>
        <p:txBody>
          <a:bodyPr/>
          <a:lstStyle/>
          <a:p>
            <a:r>
              <a:rPr lang="en-US" dirty="0"/>
              <a:t>Light Duty Electric Vehicles</a:t>
            </a:r>
          </a:p>
        </p:txBody>
      </p:sp>
      <p:sp>
        <p:nvSpPr>
          <p:cNvPr id="3" name="Content Placeholder 2">
            <a:extLst>
              <a:ext uri="{FF2B5EF4-FFF2-40B4-BE49-F238E27FC236}">
                <a16:creationId xmlns:a16="http://schemas.microsoft.com/office/drawing/2014/main" id="{B005820C-FF0D-4A29-B085-8D090130D7AE}"/>
              </a:ext>
            </a:extLst>
          </p:cNvPr>
          <p:cNvSpPr>
            <a:spLocks noGrp="1"/>
          </p:cNvSpPr>
          <p:nvPr>
            <p:ph idx="1"/>
          </p:nvPr>
        </p:nvSpPr>
        <p:spPr>
          <a:xfrm>
            <a:off x="1120000" y="1266738"/>
            <a:ext cx="10233800" cy="5134062"/>
          </a:xfrm>
        </p:spPr>
        <p:txBody>
          <a:bodyPr>
            <a:normAutofit fontScale="92500" lnSpcReduction="10000"/>
          </a:bodyPr>
          <a:lstStyle/>
          <a:p>
            <a:r>
              <a:rPr lang="en-US" dirty="0"/>
              <a:t>Forecasts of future EV prices are largely dependent on estimates of battery costs. Very aggressive cost reduction forecasts for batteries are in the public domain and are key to EV competitiveness in the future.</a:t>
            </a:r>
          </a:p>
          <a:p>
            <a:r>
              <a:rPr lang="en-US" dirty="0"/>
              <a:t>Costs vary significantly between a cell, a module (or collection of cells) and an entire automotive battery which includes safety, battery monitoring and battery cooling systems housed in a crash-proof box.</a:t>
            </a:r>
          </a:p>
          <a:p>
            <a:r>
              <a:rPr lang="en-US" dirty="0"/>
              <a:t>While press reports suggest current (battery?) costs of $150/kWh, analysis of Tesla financials suggest costs of ~$230/kWh. Cost reductions of 40 to 50 percent may be possible by 2030. Future cost declines will be handled on a scenario basis.</a:t>
            </a:r>
          </a:p>
          <a:p>
            <a:r>
              <a:rPr lang="en-US" dirty="0"/>
              <a:t>The trade-off between range and costs must be decided externally from the modeling and vehicles with at least 200 mile range seems to the direction of the industry. However, cheaper small urban vehicles with ~100 mile range are likely to be available in the market as well.</a:t>
            </a:r>
          </a:p>
        </p:txBody>
      </p:sp>
      <p:sp>
        <p:nvSpPr>
          <p:cNvPr id="4" name="Slide Number Placeholder 3"/>
          <p:cNvSpPr>
            <a:spLocks noGrp="1"/>
          </p:cNvSpPr>
          <p:nvPr>
            <p:ph type="sldNum" sz="quarter" idx="12"/>
          </p:nvPr>
        </p:nvSpPr>
        <p:spPr/>
        <p:txBody>
          <a:bodyPr/>
          <a:lstStyle/>
          <a:p>
            <a:fld id="{3E2F8939-722D-41D0-911A-3FCE2FF5C3FC}" type="slidenum">
              <a:rPr lang="en-US" smtClean="0"/>
              <a:t>10</a:t>
            </a:fld>
            <a:endParaRPr lang="en-US"/>
          </a:p>
        </p:txBody>
      </p:sp>
    </p:spTree>
    <p:extLst>
      <p:ext uri="{BB962C8B-B14F-4D97-AF65-F5344CB8AC3E}">
        <p14:creationId xmlns:p14="http://schemas.microsoft.com/office/powerpoint/2010/main" val="1359691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5C914-0AA1-4413-B815-791CF8F9FD67}"/>
              </a:ext>
            </a:extLst>
          </p:cNvPr>
          <p:cNvSpPr>
            <a:spLocks noGrp="1"/>
          </p:cNvSpPr>
          <p:nvPr>
            <p:ph type="title"/>
          </p:nvPr>
        </p:nvSpPr>
        <p:spPr>
          <a:xfrm>
            <a:off x="838200" y="365126"/>
            <a:ext cx="10515600" cy="1019058"/>
          </a:xfrm>
        </p:spPr>
        <p:txBody>
          <a:bodyPr/>
          <a:lstStyle/>
          <a:p>
            <a:r>
              <a:rPr lang="en-US" dirty="0"/>
              <a:t>Autonomous Vehicles</a:t>
            </a:r>
          </a:p>
        </p:txBody>
      </p:sp>
      <p:sp>
        <p:nvSpPr>
          <p:cNvPr id="3" name="Content Placeholder 2">
            <a:extLst>
              <a:ext uri="{FF2B5EF4-FFF2-40B4-BE49-F238E27FC236}">
                <a16:creationId xmlns:a16="http://schemas.microsoft.com/office/drawing/2014/main" id="{C893EE59-127B-4549-8414-00407E0E72F9}"/>
              </a:ext>
            </a:extLst>
          </p:cNvPr>
          <p:cNvSpPr>
            <a:spLocks noGrp="1"/>
          </p:cNvSpPr>
          <p:nvPr>
            <p:ph idx="1"/>
          </p:nvPr>
        </p:nvSpPr>
        <p:spPr>
          <a:xfrm>
            <a:off x="838199" y="1384184"/>
            <a:ext cx="10755385" cy="5176007"/>
          </a:xfrm>
        </p:spPr>
        <p:txBody>
          <a:bodyPr/>
          <a:lstStyle/>
          <a:p>
            <a:r>
              <a:rPr lang="en-US" dirty="0"/>
              <a:t>Most observers believe that Level 4 and 5 Autonomous Vehicles will enter the market in the next decade.</a:t>
            </a:r>
          </a:p>
          <a:p>
            <a:r>
              <a:rPr lang="en-US" dirty="0"/>
              <a:t>It is not widely known that the radar, lidar and vision systems and computers will require a lot of electrical power (&gt;2kW). Most autonomous vehicles are expected to be hybrids or EV to support the electrical power demand.</a:t>
            </a:r>
          </a:p>
          <a:p>
            <a:r>
              <a:rPr lang="en-US" dirty="0"/>
              <a:t>From a supply side perspective, the effect of this power demand on efficiency, and the cost of the system can be modeled.</a:t>
            </a:r>
          </a:p>
        </p:txBody>
      </p:sp>
      <p:sp>
        <p:nvSpPr>
          <p:cNvPr id="4" name="Slide Number Placeholder 3"/>
          <p:cNvSpPr>
            <a:spLocks noGrp="1"/>
          </p:cNvSpPr>
          <p:nvPr>
            <p:ph type="sldNum" sz="quarter" idx="12"/>
          </p:nvPr>
        </p:nvSpPr>
        <p:spPr/>
        <p:txBody>
          <a:bodyPr/>
          <a:lstStyle/>
          <a:p>
            <a:fld id="{3E2F8939-722D-41D0-911A-3FCE2FF5C3FC}" type="slidenum">
              <a:rPr lang="en-US" smtClean="0"/>
              <a:t>11</a:t>
            </a:fld>
            <a:endParaRPr lang="en-US"/>
          </a:p>
        </p:txBody>
      </p:sp>
    </p:spTree>
    <p:extLst>
      <p:ext uri="{BB962C8B-B14F-4D97-AF65-F5344CB8AC3E}">
        <p14:creationId xmlns:p14="http://schemas.microsoft.com/office/powerpoint/2010/main" val="1692278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5E060-431C-4410-A7D1-921CBCCCFCA0}"/>
              </a:ext>
            </a:extLst>
          </p:cNvPr>
          <p:cNvSpPr>
            <a:spLocks noGrp="1"/>
          </p:cNvSpPr>
          <p:nvPr>
            <p:ph type="title"/>
          </p:nvPr>
        </p:nvSpPr>
        <p:spPr>
          <a:xfrm>
            <a:off x="838200" y="365126"/>
            <a:ext cx="10515600" cy="910002"/>
          </a:xfrm>
        </p:spPr>
        <p:txBody>
          <a:bodyPr/>
          <a:lstStyle/>
          <a:p>
            <a:r>
              <a:rPr lang="en-US" dirty="0"/>
              <a:t>Light Duty Alternative Fuel Vehicles</a:t>
            </a:r>
          </a:p>
        </p:txBody>
      </p:sp>
      <p:sp>
        <p:nvSpPr>
          <p:cNvPr id="3" name="Content Placeholder 2">
            <a:extLst>
              <a:ext uri="{FF2B5EF4-FFF2-40B4-BE49-F238E27FC236}">
                <a16:creationId xmlns:a16="http://schemas.microsoft.com/office/drawing/2014/main" id="{1CF2B4F9-59AC-4A58-82E4-1501F16100E7}"/>
              </a:ext>
            </a:extLst>
          </p:cNvPr>
          <p:cNvSpPr>
            <a:spLocks noGrp="1"/>
          </p:cNvSpPr>
          <p:nvPr>
            <p:ph idx="1"/>
          </p:nvPr>
        </p:nvSpPr>
        <p:spPr>
          <a:xfrm>
            <a:off x="1120000" y="1275129"/>
            <a:ext cx="10233800" cy="5217746"/>
          </a:xfrm>
        </p:spPr>
        <p:txBody>
          <a:bodyPr>
            <a:normAutofit/>
          </a:bodyPr>
          <a:lstStyle/>
          <a:p>
            <a:r>
              <a:rPr lang="en-US" dirty="0"/>
              <a:t>The CEC demand model requires inputs for several alternative fuel types including E85 and Hydrogen</a:t>
            </a:r>
          </a:p>
          <a:p>
            <a:r>
              <a:rPr lang="en-US" dirty="0"/>
              <a:t>E85 vehicles are widely available as flex-fuel vehicles. Due to the phase-out of fuel economy credits for CAFE compliance, their future is very uncertain and only a few models will likely be available after credits end in 2020. The number of available models has been declining since 2015.</a:t>
            </a:r>
          </a:p>
          <a:p>
            <a:r>
              <a:rPr lang="en-US" dirty="0"/>
              <a:t>Fuel cell vehicles pose a difficult forecasting issue since future cost reductions depend on attaining economies of </a:t>
            </a:r>
            <a:r>
              <a:rPr lang="en-US" dirty="0" smtClean="0"/>
              <a:t>scale, </a:t>
            </a:r>
            <a:r>
              <a:rPr lang="en-US" dirty="0"/>
              <a:t>which appears problematic with competition from EV models and lack of a hydrogen fuel infrastructure. Low and high volume cost scenarios will be examined.</a:t>
            </a:r>
          </a:p>
        </p:txBody>
      </p:sp>
      <p:sp>
        <p:nvSpPr>
          <p:cNvPr id="4" name="Slide Number Placeholder 3"/>
          <p:cNvSpPr>
            <a:spLocks noGrp="1"/>
          </p:cNvSpPr>
          <p:nvPr>
            <p:ph type="sldNum" sz="quarter" idx="12"/>
          </p:nvPr>
        </p:nvSpPr>
        <p:spPr/>
        <p:txBody>
          <a:bodyPr/>
          <a:lstStyle/>
          <a:p>
            <a:fld id="{3E2F8939-722D-41D0-911A-3FCE2FF5C3FC}" type="slidenum">
              <a:rPr lang="en-US" smtClean="0"/>
              <a:t>12</a:t>
            </a:fld>
            <a:endParaRPr lang="en-US"/>
          </a:p>
        </p:txBody>
      </p:sp>
    </p:spTree>
    <p:extLst>
      <p:ext uri="{BB962C8B-B14F-4D97-AF65-F5344CB8AC3E}">
        <p14:creationId xmlns:p14="http://schemas.microsoft.com/office/powerpoint/2010/main" val="18713190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B6B80-30F4-494A-BAB7-5757C1EE991E}"/>
              </a:ext>
            </a:extLst>
          </p:cNvPr>
          <p:cNvSpPr>
            <a:spLocks noGrp="1"/>
          </p:cNvSpPr>
          <p:nvPr>
            <p:ph type="title"/>
          </p:nvPr>
        </p:nvSpPr>
        <p:spPr>
          <a:xfrm>
            <a:off x="838200" y="365125"/>
            <a:ext cx="10515600" cy="851279"/>
          </a:xfrm>
        </p:spPr>
        <p:txBody>
          <a:bodyPr/>
          <a:lstStyle/>
          <a:p>
            <a:r>
              <a:rPr lang="en-US" dirty="0"/>
              <a:t>Heavy Duty Vehicles</a:t>
            </a:r>
          </a:p>
        </p:txBody>
      </p:sp>
      <p:sp>
        <p:nvSpPr>
          <p:cNvPr id="3" name="Content Placeholder 2">
            <a:extLst>
              <a:ext uri="{FF2B5EF4-FFF2-40B4-BE49-F238E27FC236}">
                <a16:creationId xmlns:a16="http://schemas.microsoft.com/office/drawing/2014/main" id="{1450684D-ACF0-4834-B853-94DF16807D47}"/>
              </a:ext>
            </a:extLst>
          </p:cNvPr>
          <p:cNvSpPr>
            <a:spLocks noGrp="1"/>
          </p:cNvSpPr>
          <p:nvPr>
            <p:ph idx="1"/>
          </p:nvPr>
        </p:nvSpPr>
        <p:spPr>
          <a:xfrm>
            <a:off x="1120000" y="1367406"/>
            <a:ext cx="10233800" cy="4991449"/>
          </a:xfrm>
        </p:spPr>
        <p:txBody>
          <a:bodyPr>
            <a:normAutofit/>
          </a:bodyPr>
          <a:lstStyle/>
          <a:p>
            <a:r>
              <a:rPr lang="en-US" dirty="0"/>
              <a:t>A wide range of HDT classes and fuel types are being modeled. The models were updated in 2017 for the Energy Commission forecast so no major forecast methodology revisions are required this year.</a:t>
            </a:r>
          </a:p>
          <a:p>
            <a:r>
              <a:rPr lang="en-US" dirty="0"/>
              <a:t>As with light duty vehicles, the technology is being driven by GHG regulations which have not changed under the new Administration. Hence, modeling assumptions used in 2017 will be utilized for the 2019 forecast.</a:t>
            </a:r>
          </a:p>
          <a:p>
            <a:r>
              <a:rPr lang="en-US" smtClean="0"/>
              <a:t>Alternative </a:t>
            </a:r>
            <a:r>
              <a:rPr lang="en-US" dirty="0"/>
              <a:t>Fuel Trucks continue to be an issue and the emergence of electric trucks will be re-examined for this forecast.</a:t>
            </a:r>
          </a:p>
        </p:txBody>
      </p:sp>
      <p:sp>
        <p:nvSpPr>
          <p:cNvPr id="4" name="Slide Number Placeholder 3"/>
          <p:cNvSpPr>
            <a:spLocks noGrp="1"/>
          </p:cNvSpPr>
          <p:nvPr>
            <p:ph type="sldNum" sz="quarter" idx="12"/>
          </p:nvPr>
        </p:nvSpPr>
        <p:spPr/>
        <p:txBody>
          <a:bodyPr/>
          <a:lstStyle/>
          <a:p>
            <a:fld id="{3E2F8939-722D-41D0-911A-3FCE2FF5C3FC}" type="slidenum">
              <a:rPr lang="en-US" smtClean="0"/>
              <a:t>13</a:t>
            </a:fld>
            <a:endParaRPr lang="en-US"/>
          </a:p>
        </p:txBody>
      </p:sp>
    </p:spTree>
    <p:extLst>
      <p:ext uri="{BB962C8B-B14F-4D97-AF65-F5344CB8AC3E}">
        <p14:creationId xmlns:p14="http://schemas.microsoft.com/office/powerpoint/2010/main" val="37169239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1233E-69CB-40E9-9A53-285214659DCC}"/>
              </a:ext>
            </a:extLst>
          </p:cNvPr>
          <p:cNvSpPr>
            <a:spLocks noGrp="1"/>
          </p:cNvSpPr>
          <p:nvPr>
            <p:ph type="title"/>
          </p:nvPr>
        </p:nvSpPr>
        <p:spPr>
          <a:xfrm>
            <a:off x="838200" y="365126"/>
            <a:ext cx="10515600" cy="725444"/>
          </a:xfrm>
        </p:spPr>
        <p:txBody>
          <a:bodyPr>
            <a:normAutofit fontScale="90000"/>
          </a:bodyPr>
          <a:lstStyle/>
          <a:p>
            <a:r>
              <a:rPr lang="en-US" dirty="0"/>
              <a:t>CNG/LNG Trucks</a:t>
            </a:r>
          </a:p>
        </p:txBody>
      </p:sp>
      <p:sp>
        <p:nvSpPr>
          <p:cNvPr id="3" name="Content Placeholder 2">
            <a:extLst>
              <a:ext uri="{FF2B5EF4-FFF2-40B4-BE49-F238E27FC236}">
                <a16:creationId xmlns:a16="http://schemas.microsoft.com/office/drawing/2014/main" id="{488D74A8-BB21-4BFC-ADA3-59FCD52DD082}"/>
              </a:ext>
            </a:extLst>
          </p:cNvPr>
          <p:cNvSpPr>
            <a:spLocks noGrp="1"/>
          </p:cNvSpPr>
          <p:nvPr>
            <p:ph idx="1"/>
          </p:nvPr>
        </p:nvSpPr>
        <p:spPr>
          <a:xfrm>
            <a:off x="1120000" y="1350628"/>
            <a:ext cx="10233800" cy="4826335"/>
          </a:xfrm>
        </p:spPr>
        <p:txBody>
          <a:bodyPr>
            <a:normAutofit lnSpcReduction="10000"/>
          </a:bodyPr>
          <a:lstStyle/>
          <a:p>
            <a:r>
              <a:rPr lang="en-US" dirty="0"/>
              <a:t>CNG and LNG trucks continue to attract attention as a low emissions competitor to diesels, but have had disappointing market growth.</a:t>
            </a:r>
          </a:p>
          <a:p>
            <a:r>
              <a:rPr lang="en-US" dirty="0"/>
              <a:t>Currently, Cummins-Westport (and Westport) is the only supplier of NG trucks. The Cummins Westport models use spark ignition and are~15% less energy efficient than diesel engines. Westport Volvo uses a dual fuel (diesel + NG) system that is more complex and expensive but more efficient.</a:t>
            </a:r>
          </a:p>
          <a:p>
            <a:r>
              <a:rPr lang="en-US" dirty="0"/>
              <a:t>Cost of engine + CNG tanks is still significant so that CNG and LNG are not cost competitive commercially with diesel. The engines have attained significant market share in buses and refuse trucks due to local or state requirements. Both these segments could see significant competition from electric and hybrid trucks.</a:t>
            </a:r>
          </a:p>
        </p:txBody>
      </p:sp>
      <p:sp>
        <p:nvSpPr>
          <p:cNvPr id="4" name="Slide Number Placeholder 3"/>
          <p:cNvSpPr>
            <a:spLocks noGrp="1"/>
          </p:cNvSpPr>
          <p:nvPr>
            <p:ph type="sldNum" sz="quarter" idx="12"/>
          </p:nvPr>
        </p:nvSpPr>
        <p:spPr/>
        <p:txBody>
          <a:bodyPr/>
          <a:lstStyle/>
          <a:p>
            <a:fld id="{3E2F8939-722D-41D0-911A-3FCE2FF5C3FC}" type="slidenum">
              <a:rPr lang="en-US" smtClean="0"/>
              <a:t>14</a:t>
            </a:fld>
            <a:endParaRPr lang="en-US"/>
          </a:p>
        </p:txBody>
      </p:sp>
    </p:spTree>
    <p:extLst>
      <p:ext uri="{BB962C8B-B14F-4D97-AF65-F5344CB8AC3E}">
        <p14:creationId xmlns:p14="http://schemas.microsoft.com/office/powerpoint/2010/main" val="388962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D0F3A-CF42-4635-A47E-403EAABDF292}"/>
              </a:ext>
            </a:extLst>
          </p:cNvPr>
          <p:cNvSpPr>
            <a:spLocks noGrp="1"/>
          </p:cNvSpPr>
          <p:nvPr>
            <p:ph type="title"/>
          </p:nvPr>
        </p:nvSpPr>
        <p:spPr>
          <a:xfrm>
            <a:off x="838200" y="335561"/>
            <a:ext cx="10515600" cy="897622"/>
          </a:xfrm>
        </p:spPr>
        <p:txBody>
          <a:bodyPr/>
          <a:lstStyle/>
          <a:p>
            <a:r>
              <a:rPr lang="en-US" dirty="0"/>
              <a:t>Electric and Hybrid Trucks</a:t>
            </a:r>
          </a:p>
        </p:txBody>
      </p:sp>
      <p:sp>
        <p:nvSpPr>
          <p:cNvPr id="3" name="Content Placeholder 2">
            <a:extLst>
              <a:ext uri="{FF2B5EF4-FFF2-40B4-BE49-F238E27FC236}">
                <a16:creationId xmlns:a16="http://schemas.microsoft.com/office/drawing/2014/main" id="{4FA59586-1ED6-46C6-97C9-798C151FD422}"/>
              </a:ext>
            </a:extLst>
          </p:cNvPr>
          <p:cNvSpPr>
            <a:spLocks noGrp="1"/>
          </p:cNvSpPr>
          <p:nvPr>
            <p:ph idx="1"/>
          </p:nvPr>
        </p:nvSpPr>
        <p:spPr>
          <a:xfrm>
            <a:off x="1120000" y="1409350"/>
            <a:ext cx="10233800" cy="5033395"/>
          </a:xfrm>
        </p:spPr>
        <p:txBody>
          <a:bodyPr/>
          <a:lstStyle/>
          <a:p>
            <a:r>
              <a:rPr lang="en-US" dirty="0"/>
              <a:t>Electric and hybrid truck models have been introduced in the last 3 years in light-heavy and medium- heavy classes of trucks. Tesla has shown a heavy-heavy tractor for potential introduction in 2021/22. The Heavy-heavy truck will be a new addition to the forecast.</a:t>
            </a:r>
          </a:p>
          <a:p>
            <a:r>
              <a:rPr lang="en-US" dirty="0"/>
              <a:t>Truck batteries will be more expensive per kWh of energy than light duty vehicle batteries because of the more severe duty cycle. We estimate future costs will have similar percent declines as light duty batteries but will continue to be more expensive.</a:t>
            </a:r>
          </a:p>
          <a:p>
            <a:r>
              <a:rPr lang="en-US" dirty="0"/>
              <a:t>Prices for currently available electric and hybrid trucks are more than 2 times higher than those based on cost of components data. Reconciliation of the current market price to forecast price is difficult and will affect short term penetration forecasts.</a:t>
            </a:r>
          </a:p>
        </p:txBody>
      </p:sp>
      <p:sp>
        <p:nvSpPr>
          <p:cNvPr id="4" name="Slide Number Placeholder 3"/>
          <p:cNvSpPr>
            <a:spLocks noGrp="1"/>
          </p:cNvSpPr>
          <p:nvPr>
            <p:ph type="sldNum" sz="quarter" idx="12"/>
          </p:nvPr>
        </p:nvSpPr>
        <p:spPr/>
        <p:txBody>
          <a:bodyPr/>
          <a:lstStyle/>
          <a:p>
            <a:fld id="{3E2F8939-722D-41D0-911A-3FCE2FF5C3FC}" type="slidenum">
              <a:rPr lang="en-US" smtClean="0"/>
              <a:t>15</a:t>
            </a:fld>
            <a:endParaRPr lang="en-US"/>
          </a:p>
        </p:txBody>
      </p:sp>
    </p:spTree>
    <p:extLst>
      <p:ext uri="{BB962C8B-B14F-4D97-AF65-F5344CB8AC3E}">
        <p14:creationId xmlns:p14="http://schemas.microsoft.com/office/powerpoint/2010/main" val="3623717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53816-E8B8-4268-A130-32C3AF353AF7}"/>
              </a:ext>
            </a:extLst>
          </p:cNvPr>
          <p:cNvSpPr>
            <a:spLocks noGrp="1"/>
          </p:cNvSpPr>
          <p:nvPr>
            <p:ph type="title"/>
          </p:nvPr>
        </p:nvSpPr>
        <p:spPr/>
        <p:txBody>
          <a:bodyPr/>
          <a:lstStyle/>
          <a:p>
            <a:r>
              <a:rPr lang="en-US" dirty="0"/>
              <a:t>Project Timing</a:t>
            </a:r>
          </a:p>
        </p:txBody>
      </p:sp>
      <p:sp>
        <p:nvSpPr>
          <p:cNvPr id="3" name="Content Placeholder 2">
            <a:extLst>
              <a:ext uri="{FF2B5EF4-FFF2-40B4-BE49-F238E27FC236}">
                <a16:creationId xmlns:a16="http://schemas.microsoft.com/office/drawing/2014/main" id="{AC867D65-E034-4C8A-91AD-2218136D0F2E}"/>
              </a:ext>
            </a:extLst>
          </p:cNvPr>
          <p:cNvSpPr>
            <a:spLocks noGrp="1"/>
          </p:cNvSpPr>
          <p:nvPr>
            <p:ph idx="1"/>
          </p:nvPr>
        </p:nvSpPr>
        <p:spPr/>
        <p:txBody>
          <a:bodyPr/>
          <a:lstStyle/>
          <a:p>
            <a:r>
              <a:rPr lang="en-US" dirty="0"/>
              <a:t>Forecast specifications are under development and expected to be finalized shortly to define macro-economic scenarios and electric vehicle cost scenarios.</a:t>
            </a:r>
          </a:p>
          <a:p>
            <a:r>
              <a:rPr lang="en-US" dirty="0"/>
              <a:t>Draft forecasts will be developed by early April for input to the Energy Commission model. Forecast refinement will continue over the April-June term.</a:t>
            </a:r>
          </a:p>
          <a:p>
            <a:r>
              <a:rPr lang="en-US" dirty="0"/>
              <a:t>Final forecasts and documentation will be completed by the end of Summer 2019.</a:t>
            </a:r>
          </a:p>
        </p:txBody>
      </p:sp>
      <p:sp>
        <p:nvSpPr>
          <p:cNvPr id="4" name="Slide Number Placeholder 3"/>
          <p:cNvSpPr>
            <a:spLocks noGrp="1"/>
          </p:cNvSpPr>
          <p:nvPr>
            <p:ph type="sldNum" sz="quarter" idx="12"/>
          </p:nvPr>
        </p:nvSpPr>
        <p:spPr/>
        <p:txBody>
          <a:bodyPr/>
          <a:lstStyle/>
          <a:p>
            <a:fld id="{3E2F8939-722D-41D0-911A-3FCE2FF5C3FC}" type="slidenum">
              <a:rPr lang="en-US" smtClean="0"/>
              <a:t>16</a:t>
            </a:fld>
            <a:endParaRPr lang="en-US"/>
          </a:p>
        </p:txBody>
      </p:sp>
    </p:spTree>
    <p:extLst>
      <p:ext uri="{BB962C8B-B14F-4D97-AF65-F5344CB8AC3E}">
        <p14:creationId xmlns:p14="http://schemas.microsoft.com/office/powerpoint/2010/main" val="288964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C588AB-F2CA-43DB-B5F2-C7D777E57785}"/>
              </a:ext>
            </a:extLst>
          </p:cNvPr>
          <p:cNvSpPr>
            <a:spLocks noGrp="1"/>
          </p:cNvSpPr>
          <p:nvPr>
            <p:ph type="title"/>
          </p:nvPr>
        </p:nvSpPr>
        <p:spPr>
          <a:xfrm>
            <a:off x="839788" y="1291905"/>
            <a:ext cx="10515600" cy="3546897"/>
          </a:xfrm>
        </p:spPr>
        <p:txBody>
          <a:bodyPr>
            <a:normAutofit fontScale="90000"/>
          </a:bodyPr>
          <a:lstStyle/>
          <a:p>
            <a:r>
              <a:rPr lang="en-US" dirty="0"/>
              <a:t>Thank you</a:t>
            </a:r>
            <a:br>
              <a:rPr lang="en-US" dirty="0"/>
            </a:br>
            <a:r>
              <a:rPr lang="en-US" dirty="0"/>
              <a:t/>
            </a:r>
            <a:br>
              <a:rPr lang="en-US" dirty="0"/>
            </a:br>
            <a:r>
              <a:rPr lang="en-US" dirty="0"/>
              <a:t>Gopal Duleep</a:t>
            </a:r>
            <a:br>
              <a:rPr lang="en-US" dirty="0"/>
            </a:br>
            <a:r>
              <a:rPr lang="en-US" dirty="0"/>
              <a:t>H-D Systems</a:t>
            </a:r>
            <a:br>
              <a:rPr lang="en-US" dirty="0"/>
            </a:br>
            <a:r>
              <a:rPr lang="en-US" dirty="0"/>
              <a:t>gduleep@verizon.net</a:t>
            </a:r>
          </a:p>
        </p:txBody>
      </p:sp>
      <p:sp>
        <p:nvSpPr>
          <p:cNvPr id="5" name="Text Placeholder 4">
            <a:extLst>
              <a:ext uri="{FF2B5EF4-FFF2-40B4-BE49-F238E27FC236}">
                <a16:creationId xmlns:a16="http://schemas.microsoft.com/office/drawing/2014/main" id="{10AB5C99-90C4-48C1-A1E6-3E987D596325}"/>
              </a:ext>
            </a:extLst>
          </p:cNvPr>
          <p:cNvSpPr>
            <a:spLocks noGrp="1"/>
          </p:cNvSpPr>
          <p:nvPr>
            <p:ph type="body" sz="half" idx="2"/>
          </p:nvPr>
        </p:nvSpPr>
        <p:spPr/>
        <p:txBody>
          <a:bodyPr/>
          <a:lstStyle/>
          <a:p>
            <a:endParaRPr lang="en-US" dirty="0"/>
          </a:p>
        </p:txBody>
      </p:sp>
      <p:sp>
        <p:nvSpPr>
          <p:cNvPr id="2" name="Slide Number Placeholder 1"/>
          <p:cNvSpPr>
            <a:spLocks noGrp="1"/>
          </p:cNvSpPr>
          <p:nvPr>
            <p:ph type="sldNum" sz="quarter" idx="12"/>
          </p:nvPr>
        </p:nvSpPr>
        <p:spPr/>
        <p:txBody>
          <a:bodyPr/>
          <a:lstStyle/>
          <a:p>
            <a:fld id="{3E2F8939-722D-41D0-911A-3FCE2FF5C3FC}" type="slidenum">
              <a:rPr lang="en-US" smtClean="0"/>
              <a:t>17</a:t>
            </a:fld>
            <a:endParaRPr lang="en-US"/>
          </a:p>
        </p:txBody>
      </p:sp>
    </p:spTree>
    <p:extLst>
      <p:ext uri="{BB962C8B-B14F-4D97-AF65-F5344CB8AC3E}">
        <p14:creationId xmlns:p14="http://schemas.microsoft.com/office/powerpoint/2010/main" val="1869764168"/>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TotalTime>1247</TotalTime>
  <Words>1824</Words>
  <Application>Microsoft Office PowerPoint</Application>
  <PresentationFormat>Widescreen</PresentationFormat>
  <Paragraphs>127</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Corbel</vt:lpstr>
      <vt:lpstr>Times New Roman</vt:lpstr>
      <vt:lpstr>Depth</vt:lpstr>
      <vt:lpstr>Vehicle Attribute Forecasts</vt:lpstr>
      <vt:lpstr>Overview</vt:lpstr>
      <vt:lpstr>Light Duty Vehicle Issues</vt:lpstr>
      <vt:lpstr>Proposed CAFE Standards</vt:lpstr>
      <vt:lpstr>Retail Price Equivalent (RPE) Estimates in 2018 Proposed Regulatory Impact Analysis (PRIA)</vt:lpstr>
      <vt:lpstr>RPE Comparison to 2016 Study</vt:lpstr>
      <vt:lpstr>Increases in RPE Estimates</vt:lpstr>
      <vt:lpstr>Technology and Cost for 2021 Standard</vt:lpstr>
      <vt:lpstr>Conclusions from Review</vt:lpstr>
      <vt:lpstr>Light Duty Electric Vehicles</vt:lpstr>
      <vt:lpstr>Autonomous Vehicles</vt:lpstr>
      <vt:lpstr>Light Duty Alternative Fuel Vehicles</vt:lpstr>
      <vt:lpstr>Heavy Duty Vehicles</vt:lpstr>
      <vt:lpstr>CNG/LNG Trucks</vt:lpstr>
      <vt:lpstr>Electric and Hybrid Trucks</vt:lpstr>
      <vt:lpstr>Project Timing</vt:lpstr>
      <vt:lpstr>Thank you  Gopal Duleep H-D Systems gduleep@verizon.net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and Cost Issues with the Proposed CAFE Standards</dc:title>
  <dc:creator>Harriet Duleep</dc:creator>
  <cp:lastModifiedBy>Kravitz, Raquel@Energy</cp:lastModifiedBy>
  <cp:revision>43</cp:revision>
  <cp:lastPrinted>2019-03-01T19:14:10Z</cp:lastPrinted>
  <dcterms:created xsi:type="dcterms:W3CDTF">2019-01-11T01:25:57Z</dcterms:created>
  <dcterms:modified xsi:type="dcterms:W3CDTF">2019-03-01T19:15:09Z</dcterms:modified>
</cp:coreProperties>
</file>