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slides/slide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presentation.xml" ContentType="application/vnd.openxmlformats-officedocument.presentationml.presentation.main+xml"/>
  <Override PartName="/ppt/slides/slide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ppt/tags/tag1.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4317" r:id="rId4"/>
    <p:sldMasterId id="2147484328" r:id="rId5"/>
  </p:sldMasterIdLst>
  <p:notesMasterIdLst>
    <p:notesMasterId r:id="rId12"/>
  </p:notesMasterIdLst>
  <p:handoutMasterIdLst>
    <p:handoutMasterId r:id="rId13"/>
  </p:handoutMasterIdLst>
  <p:sldIdLst>
    <p:sldId id="765" r:id="rId6"/>
    <p:sldId id="805" r:id="rId7"/>
    <p:sldId id="808" r:id="rId8"/>
    <p:sldId id="809" r:id="rId9"/>
    <p:sldId id="810" r:id="rId10"/>
    <p:sldId id="807" r:id="rId11"/>
  </p:sldIdLst>
  <p:sldSz cx="9144000" cy="6858000" type="letter"/>
  <p:notesSz cx="7010400" cy="9296400"/>
  <p:custDataLst>
    <p:tags r:id="rId14"/>
  </p:custDataLst>
  <p:defaultTextStyle>
    <a:defPPr>
      <a:defRPr lang="en-US"/>
    </a:defPPr>
    <a:lvl1pPr algn="l" rtl="0" fontAlgn="ctr">
      <a:spcBef>
        <a:spcPct val="50000"/>
      </a:spcBef>
      <a:spcAft>
        <a:spcPct val="0"/>
      </a:spcAft>
      <a:defRPr kumimoji="1" sz="1241" b="1" kern="1200">
        <a:solidFill>
          <a:schemeClr val="bg1"/>
        </a:solidFill>
        <a:latin typeface="Arial" pitchFamily="34" charset="0"/>
        <a:ea typeface="+mn-ea"/>
        <a:cs typeface="Arial" pitchFamily="34" charset="0"/>
      </a:defRPr>
    </a:lvl1pPr>
    <a:lvl2pPr marL="455076" algn="l" rtl="0" fontAlgn="ctr">
      <a:spcBef>
        <a:spcPct val="50000"/>
      </a:spcBef>
      <a:spcAft>
        <a:spcPct val="0"/>
      </a:spcAft>
      <a:defRPr kumimoji="1" sz="1241" b="1" kern="1200">
        <a:solidFill>
          <a:schemeClr val="bg1"/>
        </a:solidFill>
        <a:latin typeface="Arial" pitchFamily="34" charset="0"/>
        <a:ea typeface="+mn-ea"/>
        <a:cs typeface="Arial" pitchFamily="34" charset="0"/>
      </a:defRPr>
    </a:lvl2pPr>
    <a:lvl3pPr marL="910137" algn="l" rtl="0" fontAlgn="ctr">
      <a:spcBef>
        <a:spcPct val="50000"/>
      </a:spcBef>
      <a:spcAft>
        <a:spcPct val="0"/>
      </a:spcAft>
      <a:defRPr kumimoji="1" sz="1241" b="1" kern="1200">
        <a:solidFill>
          <a:schemeClr val="bg1"/>
        </a:solidFill>
        <a:latin typeface="Arial" pitchFamily="34" charset="0"/>
        <a:ea typeface="+mn-ea"/>
        <a:cs typeface="Arial" pitchFamily="34" charset="0"/>
      </a:defRPr>
    </a:lvl3pPr>
    <a:lvl4pPr marL="1365204" algn="l" rtl="0" fontAlgn="ctr">
      <a:spcBef>
        <a:spcPct val="50000"/>
      </a:spcBef>
      <a:spcAft>
        <a:spcPct val="0"/>
      </a:spcAft>
      <a:defRPr kumimoji="1" sz="1241" b="1" kern="1200">
        <a:solidFill>
          <a:schemeClr val="bg1"/>
        </a:solidFill>
        <a:latin typeface="Arial" pitchFamily="34" charset="0"/>
        <a:ea typeface="+mn-ea"/>
        <a:cs typeface="Arial" pitchFamily="34" charset="0"/>
      </a:defRPr>
    </a:lvl4pPr>
    <a:lvl5pPr marL="1820269" algn="l" rtl="0" fontAlgn="ctr">
      <a:spcBef>
        <a:spcPct val="50000"/>
      </a:spcBef>
      <a:spcAft>
        <a:spcPct val="0"/>
      </a:spcAft>
      <a:defRPr kumimoji="1" sz="1241" b="1" kern="1200">
        <a:solidFill>
          <a:schemeClr val="bg1"/>
        </a:solidFill>
        <a:latin typeface="Arial" pitchFamily="34" charset="0"/>
        <a:ea typeface="+mn-ea"/>
        <a:cs typeface="Arial" pitchFamily="34" charset="0"/>
      </a:defRPr>
    </a:lvl5pPr>
    <a:lvl6pPr marL="2275341" algn="l" defTabSz="910137" rtl="0" eaLnBrk="1" latinLnBrk="0" hangingPunct="1">
      <a:defRPr kumimoji="1" sz="1241" b="1" kern="1200">
        <a:solidFill>
          <a:schemeClr val="bg1"/>
        </a:solidFill>
        <a:latin typeface="Arial" pitchFamily="34" charset="0"/>
        <a:ea typeface="+mn-ea"/>
        <a:cs typeface="Arial" pitchFamily="34" charset="0"/>
      </a:defRPr>
    </a:lvl6pPr>
    <a:lvl7pPr marL="2730420" algn="l" defTabSz="910137" rtl="0" eaLnBrk="1" latinLnBrk="0" hangingPunct="1">
      <a:defRPr kumimoji="1" sz="1241" b="1" kern="1200">
        <a:solidFill>
          <a:schemeClr val="bg1"/>
        </a:solidFill>
        <a:latin typeface="Arial" pitchFamily="34" charset="0"/>
        <a:ea typeface="+mn-ea"/>
        <a:cs typeface="Arial" pitchFamily="34" charset="0"/>
      </a:defRPr>
    </a:lvl7pPr>
    <a:lvl8pPr marL="3185479" algn="l" defTabSz="910137" rtl="0" eaLnBrk="1" latinLnBrk="0" hangingPunct="1">
      <a:defRPr kumimoji="1" sz="1241" b="1" kern="1200">
        <a:solidFill>
          <a:schemeClr val="bg1"/>
        </a:solidFill>
        <a:latin typeface="Arial" pitchFamily="34" charset="0"/>
        <a:ea typeface="+mn-ea"/>
        <a:cs typeface="Arial" pitchFamily="34" charset="0"/>
      </a:defRPr>
    </a:lvl8pPr>
    <a:lvl9pPr marL="3640545" algn="l" defTabSz="910137" rtl="0" eaLnBrk="1" latinLnBrk="0" hangingPunct="1">
      <a:defRPr kumimoji="1" sz="1241" b="1" kern="1200">
        <a:solidFill>
          <a:schemeClr val="bg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5398" userDrawn="1">
          <p15:clr>
            <a:srgbClr val="A4A3A4"/>
          </p15:clr>
        </p15:guide>
        <p15:guide id="2" orient="horz" pos="4842" userDrawn="1">
          <p15:clr>
            <a:srgbClr val="A4A3A4"/>
          </p15:clr>
        </p15:guide>
        <p15:guide id="3" orient="horz" pos="96" userDrawn="1">
          <p15:clr>
            <a:srgbClr val="A4A3A4"/>
          </p15:clr>
        </p15:guide>
        <p15:guide id="4" orient="horz" pos="912" userDrawn="1">
          <p15:clr>
            <a:srgbClr val="A4A3A4"/>
          </p15:clr>
        </p15:guide>
        <p15:guide id="7" orient="horz" pos="264" userDrawn="1">
          <p15:clr>
            <a:srgbClr val="A4A3A4"/>
          </p15:clr>
        </p15:guide>
        <p15:guide id="9" orient="horz" pos="4693" userDrawn="1">
          <p15:clr>
            <a:srgbClr val="A4A3A4"/>
          </p15:clr>
        </p15:guide>
        <p15:guide id="18" pos="5496" userDrawn="1">
          <p15:clr>
            <a:srgbClr val="A4A3A4"/>
          </p15:clr>
        </p15:guide>
        <p15:guide id="21" pos="600" userDrawn="1">
          <p15:clr>
            <a:srgbClr val="A4A3A4"/>
          </p15:clr>
        </p15:guide>
        <p15:guide id="23" orient="horz" pos="4353" userDrawn="1">
          <p15:clr>
            <a:srgbClr val="A4A3A4"/>
          </p15:clr>
        </p15:guide>
        <p15:guide id="26" orient="horz" pos="76" userDrawn="1">
          <p15:clr>
            <a:srgbClr val="A4A3A4"/>
          </p15:clr>
        </p15:guide>
        <p15:guide id="30" orient="horz" pos="3792" userDrawn="1">
          <p15:clr>
            <a:srgbClr val="A4A3A4"/>
          </p15:clr>
        </p15:guide>
        <p15:guide id="31" orient="horz" pos="240" userDrawn="1">
          <p15:clr>
            <a:srgbClr val="A4A3A4"/>
          </p15:clr>
        </p15:guide>
        <p15:guide id="37" orient="horz" pos="4104" userDrawn="1">
          <p15:clr>
            <a:srgbClr val="A4A3A4"/>
          </p15:clr>
        </p15:guide>
        <p15:guide id="39" pos="2736" userDrawn="1">
          <p15:clr>
            <a:srgbClr val="A4A3A4"/>
          </p15:clr>
        </p15:guide>
        <p15:guide id="42" pos="4920" userDrawn="1">
          <p15:clr>
            <a:srgbClr val="A4A3A4"/>
          </p15:clr>
        </p15:guide>
        <p15:guide id="44" pos="5568" userDrawn="1">
          <p15:clr>
            <a:srgbClr val="A4A3A4"/>
          </p15:clr>
        </p15:guide>
        <p15:guide id="45" pos="2976" userDrawn="1">
          <p15:clr>
            <a:srgbClr val="A4A3A4"/>
          </p15:clr>
        </p15:guide>
        <p15:guide id="46" pos="384" userDrawn="1">
          <p15:clr>
            <a:srgbClr val="A4A3A4"/>
          </p15:clr>
        </p15:guide>
        <p15:guide id="48" orient="horz" pos="2472" userDrawn="1">
          <p15:clr>
            <a:srgbClr val="A4A3A4"/>
          </p15:clr>
        </p15:guide>
        <p15:guide id="49" pos="912" userDrawn="1">
          <p15:clr>
            <a:srgbClr val="A4A3A4"/>
          </p15:clr>
        </p15:guide>
      </p15:sldGuideLst>
    </p:ext>
    <p:ext uri="{2D200454-40CA-4A62-9FC3-DE9A4176ACB9}">
      <p15:notesGuideLst xmlns:p15="http://schemas.microsoft.com/office/powerpoint/2012/main">
        <p15:guide id="1" orient="horz" pos="2929">
          <p15:clr>
            <a:srgbClr val="A4A3A4"/>
          </p15:clr>
        </p15:guide>
        <p15:guide id="2" pos="220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D9D9D9"/>
    <a:srgbClr val="808080"/>
    <a:srgbClr val="363636"/>
    <a:srgbClr val="989898"/>
    <a:srgbClr val="A3A3A3"/>
    <a:srgbClr val="CDCDCD"/>
    <a:srgbClr val="D2D2D2"/>
    <a:srgbClr val="D4D4D4"/>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83" autoAdjust="0"/>
    <p:restoredTop sz="96433" autoAdjust="0"/>
  </p:normalViewPr>
  <p:slideViewPr>
    <p:cSldViewPr snapToGrid="0" showGuides="1">
      <p:cViewPr varScale="1">
        <p:scale>
          <a:sx n="71" d="100"/>
          <a:sy n="71" d="100"/>
        </p:scale>
        <p:origin x="1554" y="60"/>
      </p:cViewPr>
      <p:guideLst>
        <p:guide orient="horz" pos="5398"/>
        <p:guide orient="horz" pos="4842"/>
        <p:guide orient="horz" pos="96"/>
        <p:guide orient="horz" pos="912"/>
        <p:guide orient="horz" pos="264"/>
        <p:guide orient="horz" pos="4693"/>
        <p:guide pos="5496"/>
        <p:guide pos="600"/>
        <p:guide orient="horz" pos="4353"/>
        <p:guide orient="horz" pos="76"/>
        <p:guide orient="horz" pos="3792"/>
        <p:guide orient="horz" pos="240"/>
        <p:guide orient="horz" pos="4104"/>
        <p:guide pos="2736"/>
        <p:guide pos="4920"/>
        <p:guide pos="5568"/>
        <p:guide pos="2976"/>
        <p:guide pos="384"/>
        <p:guide orient="horz" pos="2472"/>
        <p:guide pos="912"/>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100" d="100"/>
        <a:sy n="100" d="100"/>
      </p:scale>
      <p:origin x="0" y="3138"/>
    </p:cViewPr>
  </p:sorterViewPr>
  <p:notesViewPr>
    <p:cSldViewPr snapToGrid="0" showGuides="1">
      <p:cViewPr>
        <p:scale>
          <a:sx n="33" d="100"/>
          <a:sy n="33" d="100"/>
        </p:scale>
        <p:origin x="-4224" y="-1494"/>
      </p:cViewPr>
      <p:guideLst>
        <p:guide orient="horz" pos="2929"/>
        <p:guide pos="2209"/>
      </p:guideLst>
    </p:cSldViewPr>
  </p:notesViewPr>
  <p:gridSpacing cx="57607" cy="57607"/>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customXml" Target="../customXml/item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hdr" sz="quarter"/>
          </p:nvPr>
        </p:nvSpPr>
        <p:spPr bwMode="auto">
          <a:xfrm>
            <a:off x="3978276" y="2"/>
            <a:ext cx="3032125" cy="461963"/>
          </a:xfrm>
          <a:prstGeom prst="rect">
            <a:avLst/>
          </a:prstGeom>
          <a:noFill/>
          <a:ln w="9525">
            <a:noFill/>
            <a:miter lim="800000"/>
            <a:headEnd/>
            <a:tailEnd/>
          </a:ln>
          <a:effectLst/>
        </p:spPr>
        <p:txBody>
          <a:bodyPr vert="horz" wrap="square" lIns="88149" tIns="44072" rIns="88149" bIns="44072" numCol="1" anchor="t" anchorCtr="0" compatLnSpc="1">
            <a:prstTxWarp prst="textNoShape">
              <a:avLst/>
            </a:prstTxWarp>
          </a:bodyPr>
          <a:lstStyle>
            <a:lvl1pPr algn="r" defTabSz="879375" rtl="1" fontAlgn="base">
              <a:spcBef>
                <a:spcPct val="0"/>
              </a:spcBef>
              <a:defRPr b="0">
                <a:solidFill>
                  <a:schemeClr val="tx1"/>
                </a:solidFill>
                <a:latin typeface="Times New Roman" pitchFamily="18" charset="0"/>
              </a:defRPr>
            </a:lvl1pPr>
          </a:lstStyle>
          <a:p>
            <a:pPr>
              <a:defRPr/>
            </a:pPr>
            <a:endParaRPr lang="en-US"/>
          </a:p>
        </p:txBody>
      </p:sp>
      <p:sp>
        <p:nvSpPr>
          <p:cNvPr id="95235" name="Rectangle 3"/>
          <p:cNvSpPr>
            <a:spLocks noGrp="1" noChangeArrowheads="1"/>
          </p:cNvSpPr>
          <p:nvPr>
            <p:ph type="dt" sz="quarter" idx="1"/>
          </p:nvPr>
        </p:nvSpPr>
        <p:spPr bwMode="auto">
          <a:xfrm>
            <a:off x="1" y="2"/>
            <a:ext cx="3032125" cy="461963"/>
          </a:xfrm>
          <a:prstGeom prst="rect">
            <a:avLst/>
          </a:prstGeom>
          <a:noFill/>
          <a:ln w="9525">
            <a:noFill/>
            <a:miter lim="800000"/>
            <a:headEnd/>
            <a:tailEnd/>
          </a:ln>
          <a:effectLst/>
        </p:spPr>
        <p:txBody>
          <a:bodyPr vert="horz" wrap="square" lIns="88149" tIns="44072" rIns="88149" bIns="44072" numCol="1" anchor="t" anchorCtr="0" compatLnSpc="1">
            <a:prstTxWarp prst="textNoShape">
              <a:avLst/>
            </a:prstTxWarp>
          </a:bodyPr>
          <a:lstStyle>
            <a:lvl1pPr defTabSz="879375" rtl="1" fontAlgn="base">
              <a:spcBef>
                <a:spcPct val="0"/>
              </a:spcBef>
              <a:defRPr b="0">
                <a:solidFill>
                  <a:schemeClr val="tx1"/>
                </a:solidFill>
                <a:latin typeface="Times New Roman" pitchFamily="18" charset="0"/>
                <a:cs typeface="Times New Roman" pitchFamily="18" charset="0"/>
              </a:defRPr>
            </a:lvl1pPr>
          </a:lstStyle>
          <a:p>
            <a:pPr>
              <a:defRPr/>
            </a:pPr>
            <a:fld id="{F912B492-BB7B-41BE-938F-CF1D9E805943}" type="datetime8">
              <a:rPr lang="en-US"/>
              <a:pPr>
                <a:defRPr/>
              </a:pPr>
              <a:t>5/9/2017 9:07 AM</a:t>
            </a:fld>
            <a:endParaRPr lang="en-US"/>
          </a:p>
        </p:txBody>
      </p:sp>
      <p:sp>
        <p:nvSpPr>
          <p:cNvPr id="95236" name="Rectangle 4"/>
          <p:cNvSpPr>
            <a:spLocks noGrp="1" noChangeArrowheads="1"/>
          </p:cNvSpPr>
          <p:nvPr>
            <p:ph type="ftr" sz="quarter" idx="2"/>
          </p:nvPr>
        </p:nvSpPr>
        <p:spPr bwMode="auto">
          <a:xfrm>
            <a:off x="3978276" y="8834439"/>
            <a:ext cx="3032125" cy="461962"/>
          </a:xfrm>
          <a:prstGeom prst="rect">
            <a:avLst/>
          </a:prstGeom>
          <a:noFill/>
          <a:ln w="9525">
            <a:noFill/>
            <a:miter lim="800000"/>
            <a:headEnd/>
            <a:tailEnd/>
          </a:ln>
          <a:effectLst/>
        </p:spPr>
        <p:txBody>
          <a:bodyPr vert="horz" wrap="square" lIns="88149" tIns="44072" rIns="88149" bIns="44072" numCol="1" anchor="b" anchorCtr="0" compatLnSpc="1">
            <a:prstTxWarp prst="textNoShape">
              <a:avLst/>
            </a:prstTxWarp>
          </a:bodyPr>
          <a:lstStyle>
            <a:lvl1pPr algn="r" defTabSz="879375" rtl="1" fontAlgn="base">
              <a:spcBef>
                <a:spcPct val="0"/>
              </a:spcBef>
              <a:defRPr b="0">
                <a:solidFill>
                  <a:schemeClr val="tx1"/>
                </a:solidFill>
                <a:latin typeface="Times New Roman" pitchFamily="18" charset="0"/>
                <a:cs typeface="Times New Roman" pitchFamily="18" charset="0"/>
              </a:defRPr>
            </a:lvl1pPr>
          </a:lstStyle>
          <a:p>
            <a:pPr>
              <a:defRPr/>
            </a:pPr>
            <a:r>
              <a:rPr lang="en-US"/>
              <a:t>steamheat\Roadshow Presentation\Draft for Client\Ormat Management Presentation Client Draft 17.ppt</a:t>
            </a:r>
          </a:p>
        </p:txBody>
      </p:sp>
      <p:sp>
        <p:nvSpPr>
          <p:cNvPr id="95237" name="Rectangle 5"/>
          <p:cNvSpPr>
            <a:spLocks noGrp="1" noChangeArrowheads="1"/>
          </p:cNvSpPr>
          <p:nvPr>
            <p:ph type="sldNum" sz="quarter" idx="3"/>
          </p:nvPr>
        </p:nvSpPr>
        <p:spPr bwMode="auto">
          <a:xfrm>
            <a:off x="1" y="8834439"/>
            <a:ext cx="3032125" cy="461962"/>
          </a:xfrm>
          <a:prstGeom prst="rect">
            <a:avLst/>
          </a:prstGeom>
          <a:noFill/>
          <a:ln w="9525">
            <a:noFill/>
            <a:miter lim="800000"/>
            <a:headEnd/>
            <a:tailEnd/>
          </a:ln>
          <a:effectLst/>
        </p:spPr>
        <p:txBody>
          <a:bodyPr vert="horz" wrap="square" lIns="88149" tIns="44072" rIns="88149" bIns="44072" numCol="1" anchor="b" anchorCtr="0" compatLnSpc="1">
            <a:prstTxWarp prst="textNoShape">
              <a:avLst/>
            </a:prstTxWarp>
          </a:bodyPr>
          <a:lstStyle>
            <a:lvl1pPr defTabSz="879375" rtl="1" fontAlgn="base">
              <a:spcBef>
                <a:spcPct val="0"/>
              </a:spcBef>
              <a:defRPr b="0">
                <a:solidFill>
                  <a:schemeClr val="tx1"/>
                </a:solidFill>
                <a:latin typeface="Times New Roman" pitchFamily="18" charset="0"/>
                <a:cs typeface="Times New Roman" pitchFamily="18" charset="0"/>
              </a:defRPr>
            </a:lvl1pPr>
          </a:lstStyle>
          <a:p>
            <a:pPr>
              <a:defRPr/>
            </a:pPr>
            <a:fld id="{26915B48-BE60-4AA2-9724-9E5D29B5B447}" type="slidenum">
              <a:rPr lang="he-IL"/>
              <a:pPr>
                <a:defRPr/>
              </a:pPr>
              <a:t>‹#›</a:t>
            </a:fld>
            <a:endParaRPr lang="en-US"/>
          </a:p>
        </p:txBody>
      </p:sp>
    </p:spTree>
    <p:extLst>
      <p:ext uri="{BB962C8B-B14F-4D97-AF65-F5344CB8AC3E}">
        <p14:creationId xmlns:p14="http://schemas.microsoft.com/office/powerpoint/2010/main" val="41559648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dt" idx="1"/>
          </p:nvPr>
        </p:nvSpPr>
        <p:spPr bwMode="auto">
          <a:xfrm>
            <a:off x="3978276" y="2"/>
            <a:ext cx="3032125" cy="461963"/>
          </a:xfrm>
          <a:prstGeom prst="rect">
            <a:avLst/>
          </a:prstGeom>
          <a:noFill/>
          <a:ln w="9525">
            <a:noFill/>
            <a:miter lim="800000"/>
            <a:headEnd/>
            <a:tailEnd/>
          </a:ln>
          <a:effectLst/>
        </p:spPr>
        <p:txBody>
          <a:bodyPr vert="horz" wrap="none" lIns="88149" tIns="44072" rIns="88149" bIns="44072" numCol="1" anchor="ctr" anchorCtr="0" compatLnSpc="1">
            <a:prstTxWarp prst="textNoShape">
              <a:avLst/>
            </a:prstTxWarp>
          </a:bodyPr>
          <a:lstStyle>
            <a:lvl1pPr algn="r" defTabSz="879375" eaLnBrk="0" fontAlgn="base" hangingPunct="0">
              <a:spcBef>
                <a:spcPct val="0"/>
              </a:spcBef>
              <a:defRPr kumimoji="0" b="0">
                <a:solidFill>
                  <a:schemeClr val="tx1"/>
                </a:solidFill>
                <a:latin typeface="Times New Roman" pitchFamily="18" charset="0"/>
              </a:defRPr>
            </a:lvl1pPr>
          </a:lstStyle>
          <a:p>
            <a:pPr>
              <a:defRPr/>
            </a:pPr>
            <a:fld id="{205AF0F0-A780-4BBB-BFD5-237380961BD6}" type="datetime8">
              <a:rPr lang="en-US"/>
              <a:pPr>
                <a:defRPr/>
              </a:pPr>
              <a:t>5/9/2017 9:07 AM</a:t>
            </a:fld>
            <a:endParaRPr lang="en-US"/>
          </a:p>
        </p:txBody>
      </p:sp>
      <p:sp>
        <p:nvSpPr>
          <p:cNvPr id="43011" name="Rectangle 4"/>
          <p:cNvSpPr>
            <a:spLocks noGrp="1" noRot="1" noChangeAspect="1" noChangeArrowheads="1" noTextEdit="1"/>
          </p:cNvSpPr>
          <p:nvPr>
            <p:ph type="sldImg" idx="2"/>
          </p:nvPr>
        </p:nvSpPr>
        <p:spPr bwMode="auto">
          <a:xfrm>
            <a:off x="1192213" y="696913"/>
            <a:ext cx="4649787" cy="34877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0" name="Rectangle 6"/>
          <p:cNvSpPr>
            <a:spLocks noGrp="1" noChangeArrowheads="1"/>
          </p:cNvSpPr>
          <p:nvPr>
            <p:ph type="ftr" sz="quarter" idx="4"/>
          </p:nvPr>
        </p:nvSpPr>
        <p:spPr bwMode="auto">
          <a:xfrm>
            <a:off x="1" y="8834439"/>
            <a:ext cx="3032125" cy="461962"/>
          </a:xfrm>
          <a:prstGeom prst="rect">
            <a:avLst/>
          </a:prstGeom>
          <a:noFill/>
          <a:ln w="9525">
            <a:noFill/>
            <a:miter lim="800000"/>
            <a:headEnd/>
            <a:tailEnd/>
          </a:ln>
          <a:effectLst/>
        </p:spPr>
        <p:txBody>
          <a:bodyPr vert="horz" wrap="square" lIns="88149" tIns="44072" rIns="88149" bIns="44072" numCol="1" anchor="b" anchorCtr="0" compatLnSpc="1">
            <a:prstTxWarp prst="textNoShape">
              <a:avLst/>
            </a:prstTxWarp>
          </a:bodyPr>
          <a:lstStyle>
            <a:lvl1pPr defTabSz="879375" eaLnBrk="0" fontAlgn="base" hangingPunct="0">
              <a:spcBef>
                <a:spcPct val="0"/>
              </a:spcBef>
              <a:defRPr kumimoji="0" b="0">
                <a:solidFill>
                  <a:schemeClr val="tx1"/>
                </a:solidFill>
                <a:latin typeface="Times New Roman" pitchFamily="18" charset="0"/>
                <a:cs typeface="Times New Roman" pitchFamily="18" charset="0"/>
              </a:defRPr>
            </a:lvl1pPr>
          </a:lstStyle>
          <a:p>
            <a:pPr>
              <a:defRPr/>
            </a:pPr>
            <a:r>
              <a:rPr lang="en-US"/>
              <a:t>steamheat\Roadshow Presentation\Draft for Client\Ormat Management Presentation Client Draft 17.ppt</a:t>
            </a:r>
          </a:p>
        </p:txBody>
      </p:sp>
      <p:sp>
        <p:nvSpPr>
          <p:cNvPr id="1031" name="Rectangle 7"/>
          <p:cNvSpPr>
            <a:spLocks noGrp="1" noChangeArrowheads="1"/>
          </p:cNvSpPr>
          <p:nvPr>
            <p:ph type="sldNum" sz="quarter" idx="5"/>
          </p:nvPr>
        </p:nvSpPr>
        <p:spPr bwMode="auto">
          <a:xfrm>
            <a:off x="3978276" y="8834439"/>
            <a:ext cx="3032125" cy="461962"/>
          </a:xfrm>
          <a:prstGeom prst="rect">
            <a:avLst/>
          </a:prstGeom>
          <a:noFill/>
          <a:ln w="9525">
            <a:noFill/>
            <a:miter lim="800000"/>
            <a:headEnd/>
            <a:tailEnd/>
          </a:ln>
          <a:effectLst/>
        </p:spPr>
        <p:txBody>
          <a:bodyPr vert="horz" wrap="none" lIns="88149" tIns="44072" rIns="88149" bIns="44072" numCol="1" anchor="b" anchorCtr="0" compatLnSpc="1">
            <a:prstTxWarp prst="textNoShape">
              <a:avLst/>
            </a:prstTxWarp>
          </a:bodyPr>
          <a:lstStyle>
            <a:lvl1pPr algn="r" defTabSz="879375" eaLnBrk="0" fontAlgn="base" hangingPunct="0">
              <a:spcBef>
                <a:spcPct val="0"/>
              </a:spcBef>
              <a:defRPr kumimoji="0" b="0">
                <a:solidFill>
                  <a:schemeClr val="tx1"/>
                </a:solidFill>
                <a:latin typeface="Times New Roman" pitchFamily="18" charset="0"/>
                <a:cs typeface="Times New Roman" pitchFamily="18" charset="0"/>
              </a:defRPr>
            </a:lvl1pPr>
          </a:lstStyle>
          <a:p>
            <a:pPr>
              <a:defRPr/>
            </a:pPr>
            <a:fld id="{4EEF1D46-7C8B-4C70-BAAC-146A431CC499}" type="slidenum">
              <a:rPr lang="he-IL"/>
              <a:pPr>
                <a:defRPr/>
              </a:pPr>
              <a:t>‹#›</a:t>
            </a:fld>
            <a:endParaRPr lang="en-US"/>
          </a:p>
        </p:txBody>
      </p:sp>
    </p:spTree>
    <p:extLst>
      <p:ext uri="{BB962C8B-B14F-4D97-AF65-F5344CB8AC3E}">
        <p14:creationId xmlns:p14="http://schemas.microsoft.com/office/powerpoint/2010/main" val="39075019"/>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kumimoji="1" sz="1241" kern="1200">
        <a:solidFill>
          <a:schemeClr val="tx1"/>
        </a:solidFill>
        <a:latin typeface="Arial" pitchFamily="34" charset="0"/>
        <a:ea typeface="+mn-ea"/>
        <a:cs typeface="Arial" pitchFamily="34" charset="0"/>
      </a:defRPr>
    </a:lvl1pPr>
    <a:lvl2pPr marL="455076" algn="r" rtl="1" eaLnBrk="0" fontAlgn="base" hangingPunct="0">
      <a:spcBef>
        <a:spcPct val="30000"/>
      </a:spcBef>
      <a:spcAft>
        <a:spcPct val="0"/>
      </a:spcAft>
      <a:defRPr kumimoji="1" sz="1241" kern="1200">
        <a:solidFill>
          <a:schemeClr val="tx1"/>
        </a:solidFill>
        <a:latin typeface="Arial" pitchFamily="34" charset="0"/>
        <a:ea typeface="+mn-ea"/>
        <a:cs typeface="Arial" pitchFamily="34" charset="0"/>
      </a:defRPr>
    </a:lvl2pPr>
    <a:lvl3pPr marL="910137" algn="r" rtl="1" eaLnBrk="0" fontAlgn="base" hangingPunct="0">
      <a:spcBef>
        <a:spcPct val="30000"/>
      </a:spcBef>
      <a:spcAft>
        <a:spcPct val="0"/>
      </a:spcAft>
      <a:defRPr kumimoji="1" sz="1241" kern="1200">
        <a:solidFill>
          <a:schemeClr val="tx1"/>
        </a:solidFill>
        <a:latin typeface="Arial" pitchFamily="34" charset="0"/>
        <a:ea typeface="+mn-ea"/>
        <a:cs typeface="Arial" pitchFamily="34" charset="0"/>
      </a:defRPr>
    </a:lvl3pPr>
    <a:lvl4pPr marL="1365204" algn="r" rtl="1" eaLnBrk="0" fontAlgn="base" hangingPunct="0">
      <a:spcBef>
        <a:spcPct val="30000"/>
      </a:spcBef>
      <a:spcAft>
        <a:spcPct val="0"/>
      </a:spcAft>
      <a:defRPr kumimoji="1" sz="1241" kern="1200">
        <a:solidFill>
          <a:schemeClr val="tx1"/>
        </a:solidFill>
        <a:latin typeface="Arial" pitchFamily="34" charset="0"/>
        <a:ea typeface="+mn-ea"/>
        <a:cs typeface="Arial" pitchFamily="34" charset="0"/>
      </a:defRPr>
    </a:lvl4pPr>
    <a:lvl5pPr marL="1820269" algn="r" rtl="1" eaLnBrk="0" fontAlgn="base" hangingPunct="0">
      <a:spcBef>
        <a:spcPct val="30000"/>
      </a:spcBef>
      <a:spcAft>
        <a:spcPct val="0"/>
      </a:spcAft>
      <a:defRPr kumimoji="1" sz="1241" kern="1200">
        <a:solidFill>
          <a:schemeClr val="tx1"/>
        </a:solidFill>
        <a:latin typeface="Arial" pitchFamily="34" charset="0"/>
        <a:ea typeface="+mn-ea"/>
        <a:cs typeface="Arial" pitchFamily="34" charset="0"/>
      </a:defRPr>
    </a:lvl5pPr>
    <a:lvl6pPr marL="2275341" algn="l" defTabSz="910137" rtl="0" eaLnBrk="1" latinLnBrk="0" hangingPunct="1">
      <a:defRPr sz="1241" kern="1200">
        <a:solidFill>
          <a:schemeClr val="tx1"/>
        </a:solidFill>
        <a:latin typeface="+mn-lt"/>
        <a:ea typeface="+mn-ea"/>
        <a:cs typeface="+mn-cs"/>
      </a:defRPr>
    </a:lvl6pPr>
    <a:lvl7pPr marL="2730420" algn="l" defTabSz="910137" rtl="0" eaLnBrk="1" latinLnBrk="0" hangingPunct="1">
      <a:defRPr sz="1241" kern="1200">
        <a:solidFill>
          <a:schemeClr val="tx1"/>
        </a:solidFill>
        <a:latin typeface="+mn-lt"/>
        <a:ea typeface="+mn-ea"/>
        <a:cs typeface="+mn-cs"/>
      </a:defRPr>
    </a:lvl7pPr>
    <a:lvl8pPr marL="3185479" algn="l" defTabSz="910137" rtl="0" eaLnBrk="1" latinLnBrk="0" hangingPunct="1">
      <a:defRPr sz="1241" kern="1200">
        <a:solidFill>
          <a:schemeClr val="tx1"/>
        </a:solidFill>
        <a:latin typeface="+mn-lt"/>
        <a:ea typeface="+mn-ea"/>
        <a:cs typeface="+mn-cs"/>
      </a:defRPr>
    </a:lvl8pPr>
    <a:lvl9pPr marL="3640545" algn="l" defTabSz="910137" rtl="0" eaLnBrk="1" latinLnBrk="0" hangingPunct="1">
      <a:defRPr sz="124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4183380"/>
          </a:xfrm>
          <a:prstGeom prst="rect">
            <a:avLst/>
          </a:prstGeom>
        </p:spPr>
        <p:txBody>
          <a:bodyPr/>
          <a:lstStyle/>
          <a:p>
            <a:endParaRPr lang="en-US" dirty="0"/>
          </a:p>
        </p:txBody>
      </p:sp>
      <p:sp>
        <p:nvSpPr>
          <p:cNvPr id="4" name="Slide Number Placeholder 3"/>
          <p:cNvSpPr>
            <a:spLocks noGrp="1"/>
          </p:cNvSpPr>
          <p:nvPr>
            <p:ph type="sldNum" sz="quarter" idx="10"/>
          </p:nvPr>
        </p:nvSpPr>
        <p:spPr/>
        <p:txBody>
          <a:bodyPr/>
          <a:lstStyle/>
          <a:p>
            <a:fld id="{4C980315-CB3D-4BD5-8A8E-85212256B6B3}" type="slidenum">
              <a:rPr lang="en-US" smtClean="0"/>
              <a:t>0</a:t>
            </a:fld>
            <a:endParaRPr lang="en-US" dirty="0"/>
          </a:p>
        </p:txBody>
      </p:sp>
    </p:spTree>
    <p:extLst>
      <p:ext uri="{BB962C8B-B14F-4D97-AF65-F5344CB8AC3E}">
        <p14:creationId xmlns:p14="http://schemas.microsoft.com/office/powerpoint/2010/main" val="2852739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5513" y="744538"/>
            <a:ext cx="4965700" cy="3724275"/>
          </a:xfrm>
        </p:spPr>
      </p:sp>
      <p:sp>
        <p:nvSpPr>
          <p:cNvPr id="3" name="Notes Placeholder 2"/>
          <p:cNvSpPr>
            <a:spLocks noGrp="1"/>
          </p:cNvSpPr>
          <p:nvPr>
            <p:ph type="body" idx="1"/>
          </p:nvPr>
        </p:nvSpPr>
        <p:spPr>
          <a:xfrm>
            <a:off x="680385" y="4715833"/>
            <a:ext cx="5436909" cy="4466649"/>
          </a:xfrm>
          <a:prstGeom prst="rect">
            <a:avLst/>
          </a:prstGeom>
        </p:spPr>
        <p:txBody>
          <a:bodyPr lIns="91428" tIns="45714" rIns="91428" bIns="45714"/>
          <a:lstStyle/>
          <a:p>
            <a:endParaRPr lang="en-US" dirty="0"/>
          </a:p>
        </p:txBody>
      </p:sp>
      <p:sp>
        <p:nvSpPr>
          <p:cNvPr id="4" name="Slide Number Placeholder 3"/>
          <p:cNvSpPr>
            <a:spLocks noGrp="1"/>
          </p:cNvSpPr>
          <p:nvPr>
            <p:ph type="sldNum" sz="quarter" idx="10"/>
          </p:nvPr>
        </p:nvSpPr>
        <p:spPr/>
        <p:txBody>
          <a:bodyPr/>
          <a:lstStyle/>
          <a:p>
            <a:pPr>
              <a:defRPr/>
            </a:pPr>
            <a:fld id="{4EEF1D46-7C8B-4C70-BAAC-146A431CC499}" type="slidenum">
              <a:rPr lang="he-IL" smtClean="0"/>
              <a:pPr>
                <a:defRPr/>
              </a:pPr>
              <a:t>1</a:t>
            </a:fld>
            <a:endParaRPr lang="en-US" dirty="0"/>
          </a:p>
        </p:txBody>
      </p:sp>
    </p:spTree>
    <p:extLst>
      <p:ext uri="{BB962C8B-B14F-4D97-AF65-F5344CB8AC3E}">
        <p14:creationId xmlns:p14="http://schemas.microsoft.com/office/powerpoint/2010/main" val="1948138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15790"/>
            <a:ext cx="5486400" cy="4183380"/>
          </a:xfrm>
          <a:prstGeom prst="rect">
            <a:avLst/>
          </a:prstGeom>
        </p:spPr>
        <p:txBody>
          <a:bodyPr lIns="91427" tIns="45714" rIns="91427" bIns="45714"/>
          <a:lstStyle/>
          <a:p>
            <a:endParaRPr lang="en-US" dirty="0"/>
          </a:p>
        </p:txBody>
      </p:sp>
      <p:sp>
        <p:nvSpPr>
          <p:cNvPr id="4" name="Slide Number Placeholder 3"/>
          <p:cNvSpPr>
            <a:spLocks noGrp="1"/>
          </p:cNvSpPr>
          <p:nvPr>
            <p:ph type="sldNum" sz="quarter" idx="10"/>
          </p:nvPr>
        </p:nvSpPr>
        <p:spPr/>
        <p:txBody>
          <a:bodyPr/>
          <a:lstStyle/>
          <a:p>
            <a:fld id="{4C980315-CB3D-4BD5-8A8E-85212256B6B3}" type="slidenum">
              <a:rPr lang="en-US" smtClean="0"/>
              <a:t>2</a:t>
            </a:fld>
            <a:endParaRPr lang="en-US" dirty="0"/>
          </a:p>
        </p:txBody>
      </p:sp>
    </p:spTree>
    <p:extLst>
      <p:ext uri="{BB962C8B-B14F-4D97-AF65-F5344CB8AC3E}">
        <p14:creationId xmlns:p14="http://schemas.microsoft.com/office/powerpoint/2010/main" val="3395340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xfrm>
            <a:off x="685800" y="4415790"/>
            <a:ext cx="5486400" cy="418338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7" rIns="91413" bIns="45707"/>
          <a:lstStyle/>
          <a:p>
            <a:endParaRPr lang="en-US" dirty="0" smtClean="0"/>
          </a:p>
        </p:txBody>
      </p:sp>
    </p:spTree>
    <p:extLst>
      <p:ext uri="{BB962C8B-B14F-4D97-AF65-F5344CB8AC3E}">
        <p14:creationId xmlns:p14="http://schemas.microsoft.com/office/powerpoint/2010/main" val="2376393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57225" y="4275606"/>
            <a:ext cx="5257800" cy="4050574"/>
          </a:xfrm>
          <a:prstGeom prst="rect">
            <a:avLst/>
          </a:prstGeom>
        </p:spPr>
        <p:txBody>
          <a:bodyPr lIns="88126" tIns="44064" rIns="88126" bIns="44064"/>
          <a:lstStyle/>
          <a:p>
            <a:endParaRPr lang="en-US" dirty="0"/>
          </a:p>
        </p:txBody>
      </p:sp>
      <p:sp>
        <p:nvSpPr>
          <p:cNvPr id="4" name="Slide Number Placeholder 3"/>
          <p:cNvSpPr>
            <a:spLocks noGrp="1"/>
          </p:cNvSpPr>
          <p:nvPr>
            <p:ph type="sldNum" sz="quarter" idx="10"/>
          </p:nvPr>
        </p:nvSpPr>
        <p:spPr/>
        <p:txBody>
          <a:bodyPr/>
          <a:lstStyle/>
          <a:p>
            <a:fld id="{4C980315-CB3D-4BD5-8A8E-85212256B6B3}" type="slidenum">
              <a:rPr lang="en-US" smtClean="0"/>
              <a:t>4</a:t>
            </a:fld>
            <a:endParaRPr lang="en-US" dirty="0"/>
          </a:p>
        </p:txBody>
      </p:sp>
    </p:spTree>
    <p:extLst>
      <p:ext uri="{BB962C8B-B14F-4D97-AF65-F5344CB8AC3E}">
        <p14:creationId xmlns:p14="http://schemas.microsoft.com/office/powerpoint/2010/main" val="31438565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Photo">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cstate="print">
            <a:extLst>
              <a:ext uri="{28A0092B-C50C-407E-A947-70E740481C1C}">
                <a14:useLocalDpi xmlns:a14="http://schemas.microsoft.com/office/drawing/2010/main" val="0"/>
              </a:ext>
            </a:extLst>
          </a:blip>
          <a:srcRect t="12952" b="-1"/>
          <a:stretch/>
        </p:blipFill>
        <p:spPr>
          <a:xfrm>
            <a:off x="152401" y="149470"/>
            <a:ext cx="8839200" cy="5026270"/>
          </a:xfrm>
          <a:prstGeom prst="roundRect">
            <a:avLst>
              <a:gd name="adj" fmla="val 1973"/>
            </a:avLst>
          </a:prstGeom>
        </p:spPr>
      </p:pic>
      <p:sp>
        <p:nvSpPr>
          <p:cNvPr id="15" name="AutoShape 9"/>
          <p:cNvSpPr>
            <a:spLocks noChangeArrowheads="1"/>
          </p:cNvSpPr>
          <p:nvPr userDrawn="1"/>
        </p:nvSpPr>
        <p:spPr bwMode="auto">
          <a:xfrm>
            <a:off x="152401" y="5257800"/>
            <a:ext cx="8839200" cy="1447799"/>
          </a:xfrm>
          <a:prstGeom prst="roundRect">
            <a:avLst>
              <a:gd name="adj" fmla="val 4935"/>
            </a:avLst>
          </a:prstGeom>
          <a:solidFill>
            <a:srgbClr val="FFFFFF"/>
          </a:solidFill>
          <a:ln w="38100" cap="flat" cmpd="sng" algn="ctr">
            <a:solidFill>
              <a:srgbClr val="FFFFFF"/>
            </a:solidFill>
            <a:prstDash val="solid"/>
            <a:headEnd/>
            <a:tailEnd/>
          </a:ln>
          <a:effectLst>
            <a:outerShdw blurRad="40000" dist="20000" dir="5400000" rotWithShape="0">
              <a:srgbClr val="000000">
                <a:alpha val="38000"/>
              </a:srgbClr>
            </a:outerShdw>
          </a:effectLst>
        </p:spPr>
        <p:txBody>
          <a:bodyPr wrap="none" lIns="89076" tIns="44538" rIns="89076" bIns="44538" anchor="ctr"/>
          <a:lstStyle/>
          <a:p>
            <a:pPr marL="0" marR="0" lvl="0" indent="0" defTabSz="890783" eaLnBrk="1" fontAlgn="auto" latinLnBrk="0" hangingPunct="1">
              <a:lnSpc>
                <a:spcPct val="100000"/>
              </a:lnSpc>
              <a:spcBef>
                <a:spcPts val="0"/>
              </a:spcBef>
              <a:spcAft>
                <a:spcPts val="0"/>
              </a:spcAft>
              <a:buClrTx/>
              <a:buSzTx/>
              <a:buFontTx/>
              <a:buNone/>
              <a:tabLst/>
              <a:defRPr/>
            </a:pPr>
            <a:endParaRPr kumimoji="0" lang="he-IL" sz="1814" b="0" i="0" u="none" strike="noStrike" kern="0" cap="none" spc="0" normalizeH="0" baseline="0" noProof="0" dirty="0">
              <a:ln>
                <a:noFill/>
              </a:ln>
              <a:solidFill>
                <a:srgbClr val="FFFFFF"/>
              </a:solidFill>
              <a:effectLst/>
              <a:uLnTx/>
              <a:uFillTx/>
              <a:latin typeface="Arial"/>
              <a:ea typeface="MS PGothic"/>
              <a:cs typeface="+mn-cs"/>
            </a:endParaRPr>
          </a:p>
        </p:txBody>
      </p:sp>
      <p:sp>
        <p:nvSpPr>
          <p:cNvPr id="3" name="Subtitle 2"/>
          <p:cNvSpPr>
            <a:spLocks noGrp="1"/>
          </p:cNvSpPr>
          <p:nvPr>
            <p:ph type="subTitle" idx="1" hasCustomPrompt="1"/>
          </p:nvPr>
        </p:nvSpPr>
        <p:spPr>
          <a:xfrm>
            <a:off x="202736" y="2514600"/>
            <a:ext cx="8706524" cy="1752600"/>
          </a:xfrm>
        </p:spPr>
        <p:txBody>
          <a:bodyPr>
            <a:normAutofit/>
          </a:bodyPr>
          <a:lstStyle>
            <a:lvl1pPr marL="0" indent="0" algn="l">
              <a:buNone/>
              <a:defRPr sz="2539">
                <a:solidFill>
                  <a:schemeClr val="tx2"/>
                </a:solidFill>
                <a:effectLst>
                  <a:outerShdw blurRad="38100" dist="38100" dir="2700000" algn="tl">
                    <a:srgbClr val="000000">
                      <a:alpha val="43137"/>
                    </a:srgbClr>
                  </a:outerShdw>
                </a:effectLst>
              </a:defRPr>
            </a:lvl1pPr>
            <a:lvl2pPr marL="445391" indent="0" algn="ctr">
              <a:buNone/>
              <a:defRPr>
                <a:solidFill>
                  <a:schemeClr val="tx1">
                    <a:tint val="75000"/>
                  </a:schemeClr>
                </a:solidFill>
              </a:defRPr>
            </a:lvl2pPr>
            <a:lvl3pPr marL="890783" indent="0" algn="ctr">
              <a:buNone/>
              <a:defRPr>
                <a:solidFill>
                  <a:schemeClr val="tx1">
                    <a:tint val="75000"/>
                  </a:schemeClr>
                </a:solidFill>
              </a:defRPr>
            </a:lvl3pPr>
            <a:lvl4pPr marL="1336174" indent="0" algn="ctr">
              <a:buNone/>
              <a:defRPr>
                <a:solidFill>
                  <a:schemeClr val="tx1">
                    <a:tint val="75000"/>
                  </a:schemeClr>
                </a:solidFill>
              </a:defRPr>
            </a:lvl4pPr>
            <a:lvl5pPr marL="1781565" indent="0" algn="ctr">
              <a:buNone/>
              <a:defRPr>
                <a:solidFill>
                  <a:schemeClr val="tx1">
                    <a:tint val="75000"/>
                  </a:schemeClr>
                </a:solidFill>
              </a:defRPr>
            </a:lvl5pPr>
            <a:lvl6pPr marL="2226957" indent="0" algn="ctr">
              <a:buNone/>
              <a:defRPr>
                <a:solidFill>
                  <a:schemeClr val="tx1">
                    <a:tint val="75000"/>
                  </a:schemeClr>
                </a:solidFill>
              </a:defRPr>
            </a:lvl6pPr>
            <a:lvl7pPr marL="2672348" indent="0" algn="ctr">
              <a:buNone/>
              <a:defRPr>
                <a:solidFill>
                  <a:schemeClr val="tx1">
                    <a:tint val="75000"/>
                  </a:schemeClr>
                </a:solidFill>
              </a:defRPr>
            </a:lvl7pPr>
            <a:lvl8pPr marL="3117739" indent="0" algn="ctr">
              <a:buNone/>
              <a:defRPr>
                <a:solidFill>
                  <a:schemeClr val="tx1">
                    <a:tint val="75000"/>
                  </a:schemeClr>
                </a:solidFill>
              </a:defRPr>
            </a:lvl8pPr>
            <a:lvl9pPr marL="3563131" indent="0" algn="ctr">
              <a:buNone/>
              <a:defRPr>
                <a:solidFill>
                  <a:schemeClr val="tx1">
                    <a:tint val="75000"/>
                  </a:schemeClr>
                </a:solidFill>
              </a:defRPr>
            </a:lvl9pPr>
          </a:lstStyle>
          <a:p>
            <a:r>
              <a:rPr lang="en-US" noProof="0" dirty="0" smtClean="0"/>
              <a:t>Presentation Date</a:t>
            </a:r>
            <a:endParaRPr lang="en-US" dirty="0"/>
          </a:p>
        </p:txBody>
      </p:sp>
      <p:sp>
        <p:nvSpPr>
          <p:cNvPr id="21" name="Rectangle 3"/>
          <p:cNvSpPr txBox="1">
            <a:spLocks noChangeArrowheads="1"/>
          </p:cNvSpPr>
          <p:nvPr userDrawn="1"/>
        </p:nvSpPr>
        <p:spPr>
          <a:xfrm>
            <a:off x="5791200" y="4876800"/>
            <a:ext cx="3048000" cy="228600"/>
          </a:xfrm>
          <a:prstGeom prst="rect">
            <a:avLst/>
          </a:prstGeom>
          <a:noFill/>
        </p:spPr>
        <p:txBody>
          <a:bodyPr vert="horz" lIns="89076" tIns="44538" rIns="0" bIns="44538"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sz="967" b="0" i="1" dirty="0" err="1" smtClean="0">
                <a:solidFill>
                  <a:schemeClr val="tx2"/>
                </a:solidFill>
              </a:rPr>
              <a:t>Puna</a:t>
            </a:r>
            <a:r>
              <a:rPr lang="en-US" sz="967" b="0" i="1" dirty="0" smtClean="0">
                <a:solidFill>
                  <a:schemeClr val="tx2"/>
                </a:solidFill>
              </a:rPr>
              <a:t> Geothermal Venture,</a:t>
            </a:r>
            <a:r>
              <a:rPr lang="en-US" sz="967" b="0" i="1" baseline="0" dirty="0" smtClean="0">
                <a:solidFill>
                  <a:schemeClr val="tx2"/>
                </a:solidFill>
              </a:rPr>
              <a:t> Hawaii</a:t>
            </a:r>
            <a:endParaRPr lang="en-US" sz="967" b="0" i="1" dirty="0">
              <a:solidFill>
                <a:schemeClr val="tx2"/>
              </a:solidFill>
            </a:endParaRPr>
          </a:p>
        </p:txBody>
      </p:sp>
      <p:sp>
        <p:nvSpPr>
          <p:cNvPr id="31" name="Title 30"/>
          <p:cNvSpPr>
            <a:spLocks noGrp="1"/>
          </p:cNvSpPr>
          <p:nvPr>
            <p:ph type="title" hasCustomPrompt="1"/>
          </p:nvPr>
        </p:nvSpPr>
        <p:spPr>
          <a:xfrm>
            <a:off x="194345" y="766482"/>
            <a:ext cx="8644854" cy="1748118"/>
          </a:xfrm>
        </p:spPr>
        <p:txBody>
          <a:bodyPr>
            <a:normAutofit/>
          </a:bodyPr>
          <a:lstStyle>
            <a:lvl1pPr algn="l">
              <a:defRPr sz="3506" b="1">
                <a:solidFill>
                  <a:schemeClr val="tx2"/>
                </a:solidFill>
                <a:effectLst>
                  <a:outerShdw blurRad="38100" dist="38100" dir="2700000" algn="tl">
                    <a:srgbClr val="000000">
                      <a:alpha val="43137"/>
                    </a:srgbClr>
                  </a:outerShdw>
                </a:effectLst>
              </a:defRPr>
            </a:lvl1pPr>
          </a:lstStyle>
          <a:p>
            <a:r>
              <a:rPr lang="en-US" noProof="0" dirty="0" smtClean="0"/>
              <a:t>Presentation Title</a:t>
            </a:r>
            <a:r>
              <a:rPr lang="en-US" dirty="0" smtClean="0"/>
              <a:t/>
            </a:r>
            <a:br>
              <a:rPr lang="en-US" dirty="0" smtClean="0"/>
            </a:br>
            <a:endParaRPr lang="en-US" dirty="0"/>
          </a:p>
        </p:txBody>
      </p:sp>
      <p:sp>
        <p:nvSpPr>
          <p:cNvPr id="10" name="Text Box 21"/>
          <p:cNvSpPr txBox="1">
            <a:spLocks noChangeArrowheads="1"/>
          </p:cNvSpPr>
          <p:nvPr userDrawn="1"/>
        </p:nvSpPr>
        <p:spPr bwMode="auto">
          <a:xfrm>
            <a:off x="299408" y="6507163"/>
            <a:ext cx="8229600" cy="201515"/>
          </a:xfrm>
          <a:prstGeom prst="rect">
            <a:avLst/>
          </a:prstGeom>
          <a:noFill/>
          <a:ln w="9525">
            <a:noFill/>
            <a:miter lim="800000"/>
            <a:headEnd/>
            <a:tailEnd/>
          </a:ln>
          <a:effectLst/>
        </p:spPr>
        <p:txBody>
          <a:bodyPr lIns="0" tIns="44538" rIns="89076" bIns="44538">
            <a:spAutoFit/>
          </a:bodyPr>
          <a:lstStyle/>
          <a:p>
            <a:pPr>
              <a:spcBef>
                <a:spcPct val="50000"/>
              </a:spcBef>
              <a:defRPr/>
            </a:pPr>
            <a:r>
              <a:rPr lang="en-US" sz="725" b="0" kern="0" dirty="0">
                <a:solidFill>
                  <a:srgbClr val="373737"/>
                </a:solidFill>
              </a:rPr>
              <a:t>Copyright © </a:t>
            </a:r>
            <a:r>
              <a:rPr lang="en-US" sz="725" b="0" kern="0" dirty="0" smtClean="0">
                <a:solidFill>
                  <a:srgbClr val="373737"/>
                </a:solidFill>
              </a:rPr>
              <a:t>2017 </a:t>
            </a:r>
            <a:r>
              <a:rPr lang="en-US" sz="725" b="0" kern="0" dirty="0">
                <a:solidFill>
                  <a:srgbClr val="373737"/>
                </a:solidFill>
              </a:rPr>
              <a:t>Ormat Technologies, Inc.</a:t>
            </a:r>
          </a:p>
        </p:txBody>
      </p:sp>
      <p:sp>
        <p:nvSpPr>
          <p:cNvPr id="11" name="TextBox 15"/>
          <p:cNvSpPr txBox="1">
            <a:spLocks noChangeArrowheads="1"/>
          </p:cNvSpPr>
          <p:nvPr userDrawn="1"/>
        </p:nvSpPr>
        <p:spPr bwMode="auto">
          <a:xfrm>
            <a:off x="468313" y="5929314"/>
            <a:ext cx="2735262" cy="313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0" bIns="45715">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fontAlgn="base">
              <a:spcBef>
                <a:spcPct val="20000"/>
              </a:spcBef>
            </a:pPr>
            <a:r>
              <a:rPr kumimoji="0" lang="en-US" sz="1400" b="0" i="1" dirty="0">
                <a:solidFill>
                  <a:srgbClr val="339933"/>
                </a:solidFill>
                <a:cs typeface="MS PGothic" charset="0"/>
              </a:rPr>
              <a:t>Green energy you can rely on</a:t>
            </a:r>
          </a:p>
        </p:txBody>
      </p:sp>
      <p:pic>
        <p:nvPicPr>
          <p:cNvPr id="12" name="Picture 10" descr="ORMT_logo"/>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304801" y="5486401"/>
            <a:ext cx="1647825" cy="44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19119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lvl1pPr>
              <a:defRPr b="0"/>
            </a:lvl1pPr>
          </a:lstStyle>
          <a:p>
            <a:fld id="{795636C7-9CBF-4011-8B4A-CFBD241A5E91}" type="slidenum">
              <a:rPr lang="en-US" smtClean="0"/>
              <a:pPr/>
              <a:t>‹#›</a:t>
            </a:fld>
            <a:endParaRPr lang="en-US" dirty="0"/>
          </a:p>
        </p:txBody>
      </p:sp>
    </p:spTree>
    <p:extLst>
      <p:ext uri="{BB962C8B-B14F-4D97-AF65-F5344CB8AC3E}">
        <p14:creationId xmlns:p14="http://schemas.microsoft.com/office/powerpoint/2010/main" val="332739773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134470" y="1376084"/>
            <a:ext cx="4437529" cy="4719916"/>
          </a:xfrm>
        </p:spPr>
        <p:txBody>
          <a:bodyPr/>
          <a:lstStyle>
            <a:lvl1pPr>
              <a:defRPr sz="2781"/>
            </a:lvl1pPr>
            <a:lvl2pPr>
              <a:defRPr sz="2297"/>
            </a:lvl2pPr>
            <a:lvl3pPr>
              <a:defRPr sz="1935"/>
            </a:lvl3pPr>
            <a:lvl4pPr>
              <a:defRPr sz="1814"/>
            </a:lvl4pPr>
            <a:lvl5pPr>
              <a:defRPr sz="1814"/>
            </a:lvl5pPr>
            <a:lvl6pPr>
              <a:defRPr sz="1814"/>
            </a:lvl6pPr>
            <a:lvl7pPr>
              <a:defRPr sz="1814"/>
            </a:lvl7pPr>
            <a:lvl8pPr>
              <a:defRPr sz="1814"/>
            </a:lvl8pPr>
            <a:lvl9pPr>
              <a:defRPr sz="1814"/>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477870" y="1376084"/>
            <a:ext cx="4437529" cy="4719916"/>
          </a:xfrm>
        </p:spPr>
        <p:txBody>
          <a:bodyPr/>
          <a:lstStyle>
            <a:lvl1pPr>
              <a:defRPr sz="2781"/>
            </a:lvl1pPr>
            <a:lvl2pPr>
              <a:defRPr sz="2297"/>
            </a:lvl2pPr>
            <a:lvl3pPr>
              <a:defRPr sz="1935"/>
            </a:lvl3pPr>
            <a:lvl4pPr>
              <a:defRPr sz="1814"/>
            </a:lvl4pPr>
            <a:lvl5pPr>
              <a:defRPr sz="1814"/>
            </a:lvl5pPr>
            <a:lvl6pPr>
              <a:defRPr sz="1814"/>
            </a:lvl6pPr>
            <a:lvl7pPr>
              <a:defRPr sz="1814"/>
            </a:lvl7pPr>
            <a:lvl8pPr>
              <a:defRPr sz="1814"/>
            </a:lvl8pPr>
            <a:lvl9pPr>
              <a:defRPr sz="1814"/>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6"/>
          <p:cNvSpPr>
            <a:spLocks noGrp="1"/>
          </p:cNvSpPr>
          <p:nvPr>
            <p:ph type="sldNum" sz="quarter" idx="12"/>
          </p:nvPr>
        </p:nvSpPr>
        <p:spPr/>
        <p:txBody>
          <a:bodyPr/>
          <a:lstStyle>
            <a:lvl1pPr>
              <a:defRPr b="0"/>
            </a:lvl1pPr>
          </a:lstStyle>
          <a:p>
            <a:fld id="{795636C7-9CBF-4011-8B4A-CFBD241A5E91}" type="slidenum">
              <a:rPr lang="en-US" smtClean="0"/>
              <a:pPr/>
              <a:t>‹#›</a:t>
            </a:fld>
            <a:endParaRPr lang="en-US" dirty="0"/>
          </a:p>
        </p:txBody>
      </p:sp>
    </p:spTree>
    <p:extLst>
      <p:ext uri="{BB962C8B-B14F-4D97-AF65-F5344CB8AC3E}">
        <p14:creationId xmlns:p14="http://schemas.microsoft.com/office/powerpoint/2010/main" val="231777899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a:defRPr b="0"/>
            </a:lvl1pPr>
          </a:lstStyle>
          <a:p>
            <a:fld id="{795636C7-9CBF-4011-8B4A-CFBD241A5E91}" type="slidenum">
              <a:rPr lang="en-US" smtClean="0"/>
              <a:pPr/>
              <a:t>‹#›</a:t>
            </a:fld>
            <a:endParaRPr lang="en-US" dirty="0"/>
          </a:p>
        </p:txBody>
      </p:sp>
    </p:spTree>
    <p:extLst>
      <p:ext uri="{BB962C8B-B14F-4D97-AF65-F5344CB8AC3E}">
        <p14:creationId xmlns:p14="http://schemas.microsoft.com/office/powerpoint/2010/main" val="126703294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2_Title Slide with Photo">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screen">
            <a:extLst>
              <a:ext uri="{28A0092B-C50C-407E-A947-70E740481C1C}">
                <a14:useLocalDpi xmlns:a14="http://schemas.microsoft.com/office/drawing/2010/main"/>
              </a:ext>
            </a:extLst>
          </a:blip>
          <a:srcRect r="1316"/>
          <a:stretch/>
        </p:blipFill>
        <p:spPr>
          <a:xfrm>
            <a:off x="142042" y="89973"/>
            <a:ext cx="8883426" cy="5063602"/>
          </a:xfrm>
          <a:prstGeom prst="roundRect">
            <a:avLst>
              <a:gd name="adj" fmla="val 1999"/>
            </a:avLst>
          </a:prstGeom>
          <a:solidFill>
            <a:srgbClr val="FFFFFF">
              <a:shade val="85000"/>
            </a:srgbClr>
          </a:solidFill>
          <a:ln>
            <a:noFill/>
          </a:ln>
          <a:effectLst>
            <a:outerShdw blurRad="50800" dist="38100" dir="5400000" algn="t" rotWithShape="0">
              <a:prstClr val="black">
                <a:alpha val="40000"/>
              </a:prstClr>
            </a:outerShdw>
          </a:effectLst>
        </p:spPr>
      </p:pic>
      <p:sp>
        <p:nvSpPr>
          <p:cNvPr id="15" name="AutoShape 9"/>
          <p:cNvSpPr>
            <a:spLocks noChangeArrowheads="1"/>
          </p:cNvSpPr>
          <p:nvPr userDrawn="1"/>
        </p:nvSpPr>
        <p:spPr bwMode="auto">
          <a:xfrm>
            <a:off x="152401" y="5257800"/>
            <a:ext cx="8839200" cy="1447799"/>
          </a:xfrm>
          <a:prstGeom prst="roundRect">
            <a:avLst>
              <a:gd name="adj" fmla="val 4935"/>
            </a:avLst>
          </a:prstGeom>
          <a:solidFill>
            <a:srgbClr val="FFFFFF"/>
          </a:solidFill>
          <a:ln w="38100" cap="flat" cmpd="sng" algn="ctr">
            <a:solidFill>
              <a:srgbClr val="FFFFFF"/>
            </a:solidFill>
            <a:prstDash val="solid"/>
            <a:headEnd/>
            <a:tailEnd/>
          </a:ln>
          <a:effectLst>
            <a:outerShdw blurRad="40000" dist="20000" dir="5400000" rotWithShape="0">
              <a:srgbClr val="000000">
                <a:alpha val="38000"/>
              </a:srgbClr>
            </a:outerShdw>
          </a:effectLst>
        </p:spPr>
        <p:txBody>
          <a:bodyPr wrap="none" lIns="89076" tIns="44538" rIns="89076" bIns="44538" anchor="ctr"/>
          <a:lstStyle/>
          <a:p>
            <a:pPr defTabSz="890780" fontAlgn="auto">
              <a:spcBef>
                <a:spcPts val="0"/>
              </a:spcBef>
              <a:spcAft>
                <a:spcPts val="0"/>
              </a:spcAft>
              <a:defRPr/>
            </a:pPr>
            <a:endParaRPr kumimoji="0" lang="he-IL" sz="1814" b="0" kern="0" dirty="0">
              <a:solidFill>
                <a:srgbClr val="FFFFFF"/>
              </a:solidFill>
              <a:latin typeface="Arial"/>
              <a:ea typeface="MS PGothic"/>
            </a:endParaRPr>
          </a:p>
        </p:txBody>
      </p:sp>
      <p:sp>
        <p:nvSpPr>
          <p:cNvPr id="3" name="Subtitle 2"/>
          <p:cNvSpPr>
            <a:spLocks noGrp="1"/>
          </p:cNvSpPr>
          <p:nvPr>
            <p:ph type="subTitle" idx="1" hasCustomPrompt="1"/>
          </p:nvPr>
        </p:nvSpPr>
        <p:spPr>
          <a:xfrm>
            <a:off x="202737" y="2514600"/>
            <a:ext cx="8706524" cy="1752600"/>
          </a:xfrm>
        </p:spPr>
        <p:txBody>
          <a:bodyPr>
            <a:normAutofit/>
          </a:bodyPr>
          <a:lstStyle>
            <a:lvl1pPr marL="0" indent="0" algn="l">
              <a:buNone/>
              <a:defRPr sz="2540">
                <a:solidFill>
                  <a:schemeClr val="tx2"/>
                </a:solidFill>
                <a:effectLst>
                  <a:outerShdw blurRad="38100" dist="38100" dir="2700000" algn="tl">
                    <a:srgbClr val="000000">
                      <a:alpha val="43137"/>
                    </a:srgbClr>
                  </a:outerShdw>
                </a:effectLst>
              </a:defRPr>
            </a:lvl1pPr>
            <a:lvl2pPr marL="445389" indent="0" algn="ctr">
              <a:buNone/>
              <a:defRPr>
                <a:solidFill>
                  <a:schemeClr val="tx1">
                    <a:tint val="75000"/>
                  </a:schemeClr>
                </a:solidFill>
              </a:defRPr>
            </a:lvl2pPr>
            <a:lvl3pPr marL="890780" indent="0" algn="ctr">
              <a:buNone/>
              <a:defRPr>
                <a:solidFill>
                  <a:schemeClr val="tx1">
                    <a:tint val="75000"/>
                  </a:schemeClr>
                </a:solidFill>
              </a:defRPr>
            </a:lvl3pPr>
            <a:lvl4pPr marL="1336169" indent="0" algn="ctr">
              <a:buNone/>
              <a:defRPr>
                <a:solidFill>
                  <a:schemeClr val="tx1">
                    <a:tint val="75000"/>
                  </a:schemeClr>
                </a:solidFill>
              </a:defRPr>
            </a:lvl4pPr>
            <a:lvl5pPr marL="1781558" indent="0" algn="ctr">
              <a:buNone/>
              <a:defRPr>
                <a:solidFill>
                  <a:schemeClr val="tx1">
                    <a:tint val="75000"/>
                  </a:schemeClr>
                </a:solidFill>
              </a:defRPr>
            </a:lvl5pPr>
            <a:lvl6pPr marL="2226950" indent="0" algn="ctr">
              <a:buNone/>
              <a:defRPr>
                <a:solidFill>
                  <a:schemeClr val="tx1">
                    <a:tint val="75000"/>
                  </a:schemeClr>
                </a:solidFill>
              </a:defRPr>
            </a:lvl6pPr>
            <a:lvl7pPr marL="2672338" indent="0" algn="ctr">
              <a:buNone/>
              <a:defRPr>
                <a:solidFill>
                  <a:schemeClr val="tx1">
                    <a:tint val="75000"/>
                  </a:schemeClr>
                </a:solidFill>
              </a:defRPr>
            </a:lvl7pPr>
            <a:lvl8pPr marL="3117729" indent="0" algn="ctr">
              <a:buNone/>
              <a:defRPr>
                <a:solidFill>
                  <a:schemeClr val="tx1">
                    <a:tint val="75000"/>
                  </a:schemeClr>
                </a:solidFill>
              </a:defRPr>
            </a:lvl8pPr>
            <a:lvl9pPr marL="3563119" indent="0" algn="ctr">
              <a:buNone/>
              <a:defRPr>
                <a:solidFill>
                  <a:schemeClr val="tx1">
                    <a:tint val="75000"/>
                  </a:schemeClr>
                </a:solidFill>
              </a:defRPr>
            </a:lvl9pPr>
          </a:lstStyle>
          <a:p>
            <a:r>
              <a:rPr lang="en-US" noProof="0" dirty="0" smtClean="0"/>
              <a:t>Presentation Date</a:t>
            </a:r>
            <a:endParaRPr lang="en-US" dirty="0"/>
          </a:p>
        </p:txBody>
      </p:sp>
      <p:sp>
        <p:nvSpPr>
          <p:cNvPr id="20" name="TextBox 19"/>
          <p:cNvSpPr txBox="1"/>
          <p:nvPr userDrawn="1"/>
        </p:nvSpPr>
        <p:spPr>
          <a:xfrm>
            <a:off x="467549" y="5929539"/>
            <a:ext cx="2736303" cy="289872"/>
          </a:xfrm>
          <a:prstGeom prst="rect">
            <a:avLst/>
          </a:prstGeom>
          <a:noFill/>
        </p:spPr>
        <p:txBody>
          <a:bodyPr wrap="square" lIns="89076" tIns="44538" rIns="0" bIns="44538" rtlCol="1">
            <a:spAutoFit/>
          </a:bodyPr>
          <a:lstStyle/>
          <a:p>
            <a:pPr defTabSz="890780" fontAlgn="base">
              <a:spcBef>
                <a:spcPct val="20000"/>
              </a:spcBef>
              <a:defRPr/>
            </a:pPr>
            <a:r>
              <a:rPr lang="en-US" sz="1299" b="0" i="1" dirty="0" smtClean="0">
                <a:solidFill>
                  <a:srgbClr val="339933"/>
                </a:solidFill>
                <a:ea typeface="MS PGothic" pitchFamily="34" charset="-128"/>
              </a:rPr>
              <a:t>Green energy you can rely on</a:t>
            </a:r>
          </a:p>
        </p:txBody>
      </p:sp>
      <p:sp>
        <p:nvSpPr>
          <p:cNvPr id="31" name="Title 30"/>
          <p:cNvSpPr>
            <a:spLocks noGrp="1"/>
          </p:cNvSpPr>
          <p:nvPr>
            <p:ph type="title" hasCustomPrompt="1"/>
          </p:nvPr>
        </p:nvSpPr>
        <p:spPr>
          <a:xfrm>
            <a:off x="194345" y="766482"/>
            <a:ext cx="8644854" cy="1748118"/>
          </a:xfrm>
        </p:spPr>
        <p:txBody>
          <a:bodyPr>
            <a:normAutofit/>
          </a:bodyPr>
          <a:lstStyle>
            <a:lvl1pPr algn="l">
              <a:defRPr sz="3506" b="1">
                <a:solidFill>
                  <a:schemeClr val="tx2"/>
                </a:solidFill>
                <a:effectLst>
                  <a:outerShdw blurRad="38100" dist="38100" dir="2700000" algn="tl">
                    <a:srgbClr val="000000">
                      <a:alpha val="43137"/>
                    </a:srgbClr>
                  </a:outerShdw>
                </a:effectLst>
              </a:defRPr>
            </a:lvl1pPr>
          </a:lstStyle>
          <a:p>
            <a:r>
              <a:rPr lang="en-US" noProof="0" dirty="0" smtClean="0"/>
              <a:t>Presentation Title</a:t>
            </a:r>
            <a:r>
              <a:rPr lang="en-US" dirty="0" smtClean="0"/>
              <a:t/>
            </a:r>
            <a:br>
              <a:rPr lang="en-US" dirty="0" smtClean="0"/>
            </a:br>
            <a:endParaRPr lang="en-US" dirty="0"/>
          </a:p>
        </p:txBody>
      </p:sp>
      <p:sp>
        <p:nvSpPr>
          <p:cNvPr id="10" name="Text Box 21"/>
          <p:cNvSpPr txBox="1">
            <a:spLocks noChangeArrowheads="1"/>
          </p:cNvSpPr>
          <p:nvPr userDrawn="1"/>
        </p:nvSpPr>
        <p:spPr bwMode="auto">
          <a:xfrm>
            <a:off x="299408" y="6507165"/>
            <a:ext cx="8229600" cy="201643"/>
          </a:xfrm>
          <a:prstGeom prst="rect">
            <a:avLst/>
          </a:prstGeom>
          <a:noFill/>
          <a:ln w="9525">
            <a:noFill/>
            <a:miter lim="800000"/>
            <a:headEnd/>
            <a:tailEnd/>
          </a:ln>
          <a:effectLst/>
        </p:spPr>
        <p:txBody>
          <a:bodyPr lIns="0" tIns="44538" rIns="89076" bIns="44538">
            <a:spAutoFit/>
          </a:bodyPr>
          <a:lstStyle/>
          <a:p>
            <a:pPr>
              <a:defRPr/>
            </a:pPr>
            <a:r>
              <a:rPr lang="en-US" sz="726" b="0" kern="0" dirty="0">
                <a:solidFill>
                  <a:srgbClr val="D9D9D9">
                    <a:lumMod val="75000"/>
                  </a:srgbClr>
                </a:solidFill>
              </a:rPr>
              <a:t>Copyright © </a:t>
            </a:r>
            <a:r>
              <a:rPr lang="en-US" sz="726" b="0" kern="0" dirty="0" smtClean="0">
                <a:solidFill>
                  <a:srgbClr val="D9D9D9">
                    <a:lumMod val="75000"/>
                  </a:srgbClr>
                </a:solidFill>
              </a:rPr>
              <a:t>2017 Ormat </a:t>
            </a:r>
            <a:r>
              <a:rPr lang="en-US" sz="726" b="0" kern="0" dirty="0">
                <a:solidFill>
                  <a:srgbClr val="D9D9D9">
                    <a:lumMod val="75000"/>
                  </a:srgbClr>
                </a:solidFill>
              </a:rPr>
              <a:t>Technologies, Inc.</a:t>
            </a:r>
          </a:p>
        </p:txBody>
      </p:sp>
      <p:pic>
        <p:nvPicPr>
          <p:cNvPr id="13" name="Picture 2" descr="O:\Ormat-Data\MarCom Data\Office\Logo - (cmyk-8-100-100-0) - transparent2.gif"/>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314325" y="5467288"/>
            <a:ext cx="1793111" cy="487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678679"/>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3241">
          <p15:clr>
            <a:srgbClr val="FBAE40"/>
          </p15:clr>
        </p15:guide>
        <p15:guide id="2" pos="192">
          <p15:clr>
            <a:srgbClr val="FBAE40"/>
          </p15:clr>
        </p15:guide>
        <p15:guide id="3" pos="73">
          <p15:clr>
            <a:srgbClr val="FBAE40"/>
          </p15:clr>
        </p15:guide>
        <p15:guide id="4" pos="5687">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Title Slide w/o photo">
    <p:spTree>
      <p:nvGrpSpPr>
        <p:cNvPr id="1" name=""/>
        <p:cNvGrpSpPr/>
        <p:nvPr/>
      </p:nvGrpSpPr>
      <p:grpSpPr>
        <a:xfrm>
          <a:off x="0" y="0"/>
          <a:ext cx="0" cy="0"/>
          <a:chOff x="0" y="0"/>
          <a:chExt cx="0" cy="0"/>
        </a:xfrm>
      </p:grpSpPr>
      <p:sp>
        <p:nvSpPr>
          <p:cNvPr id="24" name="AutoShape 9"/>
          <p:cNvSpPr>
            <a:spLocks noChangeArrowheads="1"/>
          </p:cNvSpPr>
          <p:nvPr userDrawn="1"/>
        </p:nvSpPr>
        <p:spPr bwMode="auto">
          <a:xfrm>
            <a:off x="152401" y="5257800"/>
            <a:ext cx="8839200" cy="1447799"/>
          </a:xfrm>
          <a:prstGeom prst="roundRect">
            <a:avLst>
              <a:gd name="adj" fmla="val 4935"/>
            </a:avLst>
          </a:prstGeom>
          <a:solidFill>
            <a:srgbClr val="FFFFFF"/>
          </a:solidFill>
          <a:ln w="38100" cap="flat" cmpd="sng" algn="ctr">
            <a:solidFill>
              <a:srgbClr val="FFFFFF"/>
            </a:solidFill>
            <a:prstDash val="solid"/>
            <a:headEnd/>
            <a:tailEnd/>
          </a:ln>
          <a:effectLst>
            <a:outerShdw blurRad="40000" dist="20000" dir="5400000" rotWithShape="0">
              <a:srgbClr val="000000">
                <a:alpha val="38000"/>
              </a:srgbClr>
            </a:outerShdw>
          </a:effectLst>
        </p:spPr>
        <p:txBody>
          <a:bodyPr wrap="none" lIns="89076" tIns="44538" rIns="89076" bIns="44538" anchor="ctr"/>
          <a:lstStyle/>
          <a:p>
            <a:pPr defTabSz="890780" fontAlgn="auto">
              <a:spcBef>
                <a:spcPts val="0"/>
              </a:spcBef>
              <a:spcAft>
                <a:spcPts val="0"/>
              </a:spcAft>
              <a:defRPr/>
            </a:pPr>
            <a:endParaRPr kumimoji="0" lang="he-IL" sz="1814" b="0" kern="0" dirty="0">
              <a:solidFill>
                <a:srgbClr val="FFFFFF"/>
              </a:solidFill>
              <a:latin typeface="Arial"/>
              <a:ea typeface="MS PGothic"/>
            </a:endParaRPr>
          </a:p>
        </p:txBody>
      </p:sp>
      <p:sp>
        <p:nvSpPr>
          <p:cNvPr id="15" name="AutoShape 9"/>
          <p:cNvSpPr>
            <a:spLocks noChangeArrowheads="1"/>
          </p:cNvSpPr>
          <p:nvPr userDrawn="1"/>
        </p:nvSpPr>
        <p:spPr bwMode="auto">
          <a:xfrm>
            <a:off x="166384" y="152405"/>
            <a:ext cx="8839200" cy="4994245"/>
          </a:xfrm>
          <a:prstGeom prst="roundRect">
            <a:avLst>
              <a:gd name="adj" fmla="val 1351"/>
            </a:avLst>
          </a:prstGeom>
          <a:solidFill>
            <a:srgbClr val="FFFFFF"/>
          </a:solidFill>
          <a:ln w="38100" cap="flat" cmpd="sng" algn="ctr">
            <a:solidFill>
              <a:srgbClr val="FFFFFF"/>
            </a:solidFill>
            <a:prstDash val="solid"/>
            <a:headEnd/>
            <a:tailEnd/>
          </a:ln>
          <a:effectLst>
            <a:outerShdw blurRad="40000" dist="20000" dir="5400000" rotWithShape="0">
              <a:srgbClr val="000000">
                <a:alpha val="38000"/>
              </a:srgbClr>
            </a:outerShdw>
          </a:effectLst>
        </p:spPr>
        <p:txBody>
          <a:bodyPr wrap="none" lIns="89076" tIns="44538" rIns="89076" bIns="44538" anchor="ctr"/>
          <a:lstStyle/>
          <a:p>
            <a:pPr defTabSz="890780" fontAlgn="auto">
              <a:spcBef>
                <a:spcPts val="0"/>
              </a:spcBef>
              <a:spcAft>
                <a:spcPts val="0"/>
              </a:spcAft>
              <a:defRPr/>
            </a:pPr>
            <a:endParaRPr kumimoji="0" lang="he-IL" sz="1814" b="0" kern="0" dirty="0">
              <a:solidFill>
                <a:srgbClr val="FFFFFF"/>
              </a:solidFill>
              <a:latin typeface="Arial"/>
              <a:ea typeface="MS PGothic"/>
            </a:endParaRPr>
          </a:p>
        </p:txBody>
      </p:sp>
      <p:sp>
        <p:nvSpPr>
          <p:cNvPr id="20" name="TextBox 19"/>
          <p:cNvSpPr txBox="1"/>
          <p:nvPr userDrawn="1"/>
        </p:nvSpPr>
        <p:spPr>
          <a:xfrm>
            <a:off x="467549" y="5929539"/>
            <a:ext cx="2736303" cy="289872"/>
          </a:xfrm>
          <a:prstGeom prst="rect">
            <a:avLst/>
          </a:prstGeom>
          <a:noFill/>
        </p:spPr>
        <p:txBody>
          <a:bodyPr wrap="square" lIns="89076" tIns="44538" rIns="0" bIns="44538" rtlCol="1">
            <a:spAutoFit/>
          </a:bodyPr>
          <a:lstStyle/>
          <a:p>
            <a:pPr defTabSz="890780" fontAlgn="base">
              <a:spcBef>
                <a:spcPct val="20000"/>
              </a:spcBef>
              <a:defRPr/>
            </a:pPr>
            <a:r>
              <a:rPr lang="en-US" sz="1299" b="0" i="1" dirty="0" smtClean="0">
                <a:solidFill>
                  <a:srgbClr val="339933"/>
                </a:solidFill>
                <a:ea typeface="MS PGothic" pitchFamily="34" charset="-128"/>
              </a:rPr>
              <a:t>Green energy you can rely on</a:t>
            </a:r>
          </a:p>
        </p:txBody>
      </p:sp>
      <p:sp>
        <p:nvSpPr>
          <p:cNvPr id="7" name="Title 6"/>
          <p:cNvSpPr>
            <a:spLocks noGrp="1"/>
          </p:cNvSpPr>
          <p:nvPr>
            <p:ph type="title" hasCustomPrompt="1"/>
          </p:nvPr>
        </p:nvSpPr>
        <p:spPr>
          <a:xfrm>
            <a:off x="188753" y="797865"/>
            <a:ext cx="8229600" cy="1716739"/>
          </a:xfrm>
        </p:spPr>
        <p:txBody>
          <a:bodyPr>
            <a:normAutofit/>
          </a:bodyPr>
          <a:lstStyle>
            <a:lvl1pPr algn="l">
              <a:defRPr sz="3506"/>
            </a:lvl1pPr>
          </a:lstStyle>
          <a:p>
            <a:r>
              <a:rPr lang="en-US" noProof="0" dirty="0" smtClean="0"/>
              <a:t>Presentation Title</a:t>
            </a:r>
            <a:br>
              <a:rPr lang="en-US" noProof="0" dirty="0" smtClean="0"/>
            </a:br>
            <a:endParaRPr lang="en-US" noProof="0" dirty="0"/>
          </a:p>
        </p:txBody>
      </p:sp>
      <p:sp>
        <p:nvSpPr>
          <p:cNvPr id="26" name="Text Placeholder 25"/>
          <p:cNvSpPr>
            <a:spLocks noGrp="1"/>
          </p:cNvSpPr>
          <p:nvPr>
            <p:ph type="body" sz="quarter" idx="10" hasCustomPrompt="1"/>
          </p:nvPr>
        </p:nvSpPr>
        <p:spPr>
          <a:xfrm>
            <a:off x="174771" y="2514601"/>
            <a:ext cx="6781800" cy="914400"/>
          </a:xfrm>
        </p:spPr>
        <p:txBody>
          <a:bodyPr>
            <a:normAutofit/>
          </a:bodyPr>
          <a:lstStyle>
            <a:lvl1pPr marL="0" indent="0">
              <a:buNone/>
              <a:defRPr sz="2540" baseline="0">
                <a:solidFill>
                  <a:schemeClr val="tx1"/>
                </a:solidFill>
              </a:defRPr>
            </a:lvl1pPr>
          </a:lstStyle>
          <a:p>
            <a:pPr lvl="0"/>
            <a:r>
              <a:rPr lang="en-US" dirty="0" smtClean="0"/>
              <a:t>Presentation date</a:t>
            </a:r>
          </a:p>
        </p:txBody>
      </p:sp>
      <p:sp>
        <p:nvSpPr>
          <p:cNvPr id="11" name="Text Box 21"/>
          <p:cNvSpPr txBox="1">
            <a:spLocks noChangeArrowheads="1"/>
          </p:cNvSpPr>
          <p:nvPr userDrawn="1"/>
        </p:nvSpPr>
        <p:spPr bwMode="auto">
          <a:xfrm>
            <a:off x="299408" y="6507165"/>
            <a:ext cx="8229600" cy="201643"/>
          </a:xfrm>
          <a:prstGeom prst="rect">
            <a:avLst/>
          </a:prstGeom>
          <a:noFill/>
          <a:ln w="9525">
            <a:noFill/>
            <a:miter lim="800000"/>
            <a:headEnd/>
            <a:tailEnd/>
          </a:ln>
          <a:effectLst/>
        </p:spPr>
        <p:txBody>
          <a:bodyPr lIns="0" tIns="44538" rIns="89076" bIns="44538">
            <a:spAutoFit/>
          </a:bodyPr>
          <a:lstStyle/>
          <a:p>
            <a:pPr>
              <a:defRPr/>
            </a:pPr>
            <a:r>
              <a:rPr lang="en-US" sz="726" b="0" kern="0" dirty="0">
                <a:solidFill>
                  <a:srgbClr val="D9D9D9">
                    <a:lumMod val="75000"/>
                  </a:srgbClr>
                </a:solidFill>
              </a:rPr>
              <a:t>Copyright © </a:t>
            </a:r>
            <a:r>
              <a:rPr lang="en-US" sz="726" b="0" kern="0" dirty="0" smtClean="0">
                <a:solidFill>
                  <a:srgbClr val="D9D9D9">
                    <a:lumMod val="75000"/>
                  </a:srgbClr>
                </a:solidFill>
              </a:rPr>
              <a:t>2017 Ormat </a:t>
            </a:r>
            <a:r>
              <a:rPr lang="en-US" sz="726" b="0" kern="0" dirty="0">
                <a:solidFill>
                  <a:srgbClr val="D9D9D9">
                    <a:lumMod val="75000"/>
                  </a:srgbClr>
                </a:solidFill>
              </a:rPr>
              <a:t>Technologies, Inc.</a:t>
            </a:r>
          </a:p>
        </p:txBody>
      </p:sp>
      <p:pic>
        <p:nvPicPr>
          <p:cNvPr id="9" name="Picture 2" descr="O:\Ormat-Data\MarCom Data\Office\Logo - (cmyk-8-100-100-0) - transparent2.gif"/>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310107" y="5489444"/>
            <a:ext cx="1630101" cy="443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02587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000"/>
            </a:lvl1pPr>
            <a:lvl2pPr>
              <a:defRPr sz="1800"/>
            </a:lvl2pPr>
            <a:lvl3pPr>
              <a:defRPr sz="1600"/>
            </a:lvl3pPr>
            <a:lvl4pPr>
              <a:defRPr sz="1400"/>
            </a:lvl4pPr>
            <a:lvl5pPr>
              <a:defRPr sz="12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2"/>
          </p:nvPr>
        </p:nvSpPr>
        <p:spPr/>
        <p:txBody>
          <a:bodyPr/>
          <a:lstStyle/>
          <a:p>
            <a:fld id="{795636C7-9CBF-4011-8B4A-CFBD241A5E91}" type="slidenum">
              <a:rPr lang="en-US" smtClean="0">
                <a:solidFill>
                  <a:srgbClr val="4D4D4D"/>
                </a:solidFill>
              </a:rPr>
              <a:pPr/>
              <a:t>‹#›</a:t>
            </a:fld>
            <a:endParaRPr lang="en-US" dirty="0">
              <a:solidFill>
                <a:srgbClr val="4D4D4D"/>
              </a:solidFill>
            </a:endParaRPr>
          </a:p>
        </p:txBody>
      </p:sp>
    </p:spTree>
    <p:extLst>
      <p:ext uri="{BB962C8B-B14F-4D97-AF65-F5344CB8AC3E}">
        <p14:creationId xmlns:p14="http://schemas.microsoft.com/office/powerpoint/2010/main" val="301200361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3675" y="307975"/>
            <a:ext cx="3844925" cy="547688"/>
          </a:xfrm>
        </p:spPr>
        <p:txBody>
          <a:bodyPr/>
          <a:lstStyle/>
          <a:p>
            <a:r>
              <a:rPr lang="en-US"/>
              <a:t>Click to edit Master title style</a:t>
            </a:r>
          </a:p>
        </p:txBody>
      </p:sp>
      <p:sp>
        <p:nvSpPr>
          <p:cNvPr id="3" name="Text Placeholder 2"/>
          <p:cNvSpPr>
            <a:spLocks noGrp="1"/>
          </p:cNvSpPr>
          <p:nvPr>
            <p:ph type="body" sz="half" idx="1"/>
          </p:nvPr>
        </p:nvSpPr>
        <p:spPr>
          <a:xfrm>
            <a:off x="180975" y="1446213"/>
            <a:ext cx="1852613"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185988" y="1446213"/>
            <a:ext cx="1852612"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946150" y="6248400"/>
            <a:ext cx="1905000" cy="457200"/>
          </a:xfrm>
          <a:prstGeom prst="rect">
            <a:avLst/>
          </a:prstGeom>
        </p:spPr>
        <p:txBody>
          <a:bodyPr/>
          <a:lstStyle>
            <a:lvl1pPr>
              <a:defRPr/>
            </a:lvl1pPr>
          </a:lstStyle>
          <a:p>
            <a:endParaRPr lang="en-US" altLang="en-US">
              <a:solidFill>
                <a:srgbClr val="EB0000"/>
              </a:solidFill>
            </a:endParaRPr>
          </a:p>
        </p:txBody>
      </p:sp>
      <p:sp>
        <p:nvSpPr>
          <p:cNvPr id="6" name="Footer Placeholder 5"/>
          <p:cNvSpPr>
            <a:spLocks noGrp="1"/>
          </p:cNvSpPr>
          <p:nvPr>
            <p:ph type="ftr" sz="quarter" idx="11"/>
          </p:nvPr>
        </p:nvSpPr>
        <p:spPr>
          <a:xfrm>
            <a:off x="3429000" y="6248400"/>
            <a:ext cx="2895600" cy="457200"/>
          </a:xfrm>
          <a:prstGeom prst="rect">
            <a:avLst/>
          </a:prstGeom>
        </p:spPr>
        <p:txBody>
          <a:bodyPr/>
          <a:lstStyle>
            <a:lvl1pPr>
              <a:defRPr/>
            </a:lvl1pPr>
          </a:lstStyle>
          <a:p>
            <a:endParaRPr lang="en-US" altLang="en-US">
              <a:solidFill>
                <a:srgbClr val="EB0000"/>
              </a:solidFill>
            </a:endParaRPr>
          </a:p>
        </p:txBody>
      </p:sp>
      <p:sp>
        <p:nvSpPr>
          <p:cNvPr id="7" name="Slide Number Placeholder 6"/>
          <p:cNvSpPr>
            <a:spLocks noGrp="1"/>
          </p:cNvSpPr>
          <p:nvPr>
            <p:ph type="sldNum" sz="quarter" idx="12"/>
          </p:nvPr>
        </p:nvSpPr>
        <p:spPr>
          <a:xfrm>
            <a:off x="6934200" y="6248400"/>
            <a:ext cx="1905000" cy="457200"/>
          </a:xfrm>
        </p:spPr>
        <p:txBody>
          <a:bodyPr/>
          <a:lstStyle>
            <a:lvl1pPr>
              <a:defRPr/>
            </a:lvl1pPr>
          </a:lstStyle>
          <a:p>
            <a:fld id="{24A3707F-1BE6-45FD-BE9A-7BE8E62B161D}" type="slidenum">
              <a:rPr lang="ar-SA" altLang="en-US">
                <a:solidFill>
                  <a:srgbClr val="4D4D4D"/>
                </a:solidFill>
              </a:rPr>
              <a:pPr/>
              <a:t>‹#›</a:t>
            </a:fld>
            <a:endParaRPr lang="en-US" altLang="en-US">
              <a:solidFill>
                <a:srgbClr val="4D4D4D"/>
              </a:solidFill>
            </a:endParaRPr>
          </a:p>
        </p:txBody>
      </p:sp>
    </p:spTree>
    <p:extLst>
      <p:ext uri="{BB962C8B-B14F-4D97-AF65-F5344CB8AC3E}">
        <p14:creationId xmlns:p14="http://schemas.microsoft.com/office/powerpoint/2010/main" val="35057796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gif"/><Relationship Id="rId5" Type="http://schemas.openxmlformats.org/officeDocument/2006/relationships/theme" Target="../theme/theme2.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9D9D9"/>
        </a:solidFill>
        <a:effectLst/>
      </p:bgPr>
    </p:bg>
    <p:spTree>
      <p:nvGrpSpPr>
        <p:cNvPr id="1" name=""/>
        <p:cNvGrpSpPr/>
        <p:nvPr/>
      </p:nvGrpSpPr>
      <p:grpSpPr>
        <a:xfrm>
          <a:off x="0" y="0"/>
          <a:ext cx="0" cy="0"/>
          <a:chOff x="0" y="0"/>
          <a:chExt cx="0" cy="0"/>
        </a:xfrm>
      </p:grpSpPr>
      <p:sp>
        <p:nvSpPr>
          <p:cNvPr id="11" name="AutoShape 9"/>
          <p:cNvSpPr>
            <a:spLocks noChangeArrowheads="1"/>
          </p:cNvSpPr>
          <p:nvPr/>
        </p:nvSpPr>
        <p:spPr bwMode="auto">
          <a:xfrm>
            <a:off x="152401" y="1295401"/>
            <a:ext cx="8839200" cy="5410201"/>
          </a:xfrm>
          <a:prstGeom prst="roundRect">
            <a:avLst>
              <a:gd name="adj" fmla="val 1231"/>
            </a:avLst>
          </a:prstGeom>
          <a:solidFill>
            <a:srgbClr val="FFFFFF"/>
          </a:solidFill>
          <a:ln w="38100" cap="flat" cmpd="sng" algn="ctr">
            <a:noFill/>
            <a:prstDash val="solid"/>
            <a:headEnd/>
            <a:tailEnd/>
          </a:ln>
          <a:effectLst>
            <a:outerShdw blurRad="50800" dist="38100" dir="2700000" algn="tl" rotWithShape="0">
              <a:schemeClr val="bg2">
                <a:lumMod val="25000"/>
                <a:alpha val="40000"/>
              </a:schemeClr>
            </a:outerShdw>
          </a:effectLst>
        </p:spPr>
        <p:txBody>
          <a:bodyPr wrap="none" lIns="89076" tIns="44538" rIns="89076" bIns="44538" anchor="ctr"/>
          <a:lstStyle/>
          <a:p>
            <a:pPr marL="0" marR="0" lvl="0" indent="0" defTabSz="890783" eaLnBrk="1" fontAlgn="auto" latinLnBrk="0" hangingPunct="1">
              <a:lnSpc>
                <a:spcPct val="100000"/>
              </a:lnSpc>
              <a:spcBef>
                <a:spcPts val="0"/>
              </a:spcBef>
              <a:spcAft>
                <a:spcPts val="0"/>
              </a:spcAft>
              <a:buClrTx/>
              <a:buSzTx/>
              <a:buFontTx/>
              <a:buNone/>
              <a:tabLst/>
              <a:defRPr/>
            </a:pPr>
            <a:endParaRPr kumimoji="0" lang="he-IL" sz="1814" b="0" i="0" u="none" strike="noStrike" kern="0" cap="none" spc="0" normalizeH="0" baseline="0" noProof="0" dirty="0">
              <a:ln>
                <a:noFill/>
              </a:ln>
              <a:solidFill>
                <a:srgbClr val="FFFFFF"/>
              </a:solidFill>
              <a:effectLst/>
              <a:uLnTx/>
              <a:uFillTx/>
              <a:latin typeface="Arial"/>
              <a:ea typeface="MS PGothic"/>
              <a:cs typeface="+mn-cs"/>
            </a:endParaRPr>
          </a:p>
        </p:txBody>
      </p:sp>
      <p:sp>
        <p:nvSpPr>
          <p:cNvPr id="12" name="AutoShape 8"/>
          <p:cNvSpPr>
            <a:spLocks noChangeArrowheads="1"/>
          </p:cNvSpPr>
          <p:nvPr/>
        </p:nvSpPr>
        <p:spPr bwMode="auto">
          <a:xfrm>
            <a:off x="152401" y="152402"/>
            <a:ext cx="8839200" cy="1066799"/>
          </a:xfrm>
          <a:prstGeom prst="roundRect">
            <a:avLst>
              <a:gd name="adj" fmla="val 7440"/>
            </a:avLst>
          </a:prstGeom>
          <a:solidFill>
            <a:srgbClr val="FFFFFF"/>
          </a:solidFill>
          <a:ln w="38100" cap="flat" cmpd="sng" algn="ctr">
            <a:noFill/>
            <a:prstDash val="solid"/>
            <a:headEnd/>
            <a:tailEnd/>
          </a:ln>
          <a:effectLst>
            <a:outerShdw blurRad="50800" dist="38100" dir="2700000" algn="tl" rotWithShape="0">
              <a:schemeClr val="bg2">
                <a:lumMod val="25000"/>
                <a:alpha val="40000"/>
              </a:schemeClr>
            </a:outerShdw>
          </a:effectLst>
        </p:spPr>
        <p:txBody>
          <a:bodyPr wrap="none" lIns="89076" tIns="44538" rIns="89076" bIns="44538" anchor="ctr"/>
          <a:lstStyle/>
          <a:p>
            <a:pPr marL="0" marR="0" lvl="0" indent="0" defTabSz="890783" eaLnBrk="1" fontAlgn="auto" latinLnBrk="0" hangingPunct="1">
              <a:lnSpc>
                <a:spcPct val="100000"/>
              </a:lnSpc>
              <a:spcBef>
                <a:spcPts val="0"/>
              </a:spcBef>
              <a:spcAft>
                <a:spcPts val="0"/>
              </a:spcAft>
              <a:buClrTx/>
              <a:buSzTx/>
              <a:buFontTx/>
              <a:buNone/>
              <a:tabLst/>
              <a:defRPr/>
            </a:pPr>
            <a:endParaRPr kumimoji="0" lang="he-IL" sz="1814" b="0" i="0" u="none" strike="noStrike" kern="0" cap="none" spc="0" normalizeH="0" baseline="0" noProof="0" dirty="0">
              <a:ln>
                <a:noFill/>
              </a:ln>
              <a:solidFill>
                <a:srgbClr val="FFFFFF"/>
              </a:solidFill>
              <a:effectLst/>
              <a:uLnTx/>
              <a:uFillTx/>
              <a:latin typeface="Arial"/>
              <a:ea typeface="MS PGothic"/>
              <a:cs typeface="+mn-cs"/>
            </a:endParaRPr>
          </a:p>
        </p:txBody>
      </p:sp>
      <p:sp>
        <p:nvSpPr>
          <p:cNvPr id="2" name="Title Placeholder 1"/>
          <p:cNvSpPr>
            <a:spLocks noGrp="1"/>
          </p:cNvSpPr>
          <p:nvPr>
            <p:ph type="title"/>
          </p:nvPr>
        </p:nvSpPr>
        <p:spPr>
          <a:xfrm>
            <a:off x="190094" y="152402"/>
            <a:ext cx="8792883" cy="609600"/>
          </a:xfrm>
          <a:prstGeom prst="rect">
            <a:avLst/>
          </a:prstGeom>
        </p:spPr>
        <p:txBody>
          <a:bodyPr vert="horz" lIns="73673" tIns="36837" rIns="73673" bIns="36837" rtlCol="0" anchor="ctr">
            <a:normAutofit/>
          </a:bodyPr>
          <a:lstStyle/>
          <a:p>
            <a:r>
              <a:rPr lang="en-US" dirty="0" smtClean="0"/>
              <a:t>Title</a:t>
            </a:r>
            <a:endParaRPr lang="en-US" dirty="0"/>
          </a:p>
        </p:txBody>
      </p:sp>
      <p:sp>
        <p:nvSpPr>
          <p:cNvPr id="3" name="Text Placeholder 2"/>
          <p:cNvSpPr>
            <a:spLocks noGrp="1"/>
          </p:cNvSpPr>
          <p:nvPr>
            <p:ph type="body" idx="1"/>
          </p:nvPr>
        </p:nvSpPr>
        <p:spPr>
          <a:xfrm>
            <a:off x="183648" y="1371600"/>
            <a:ext cx="8655553" cy="4724400"/>
          </a:xfrm>
          <a:prstGeom prst="rect">
            <a:avLst/>
          </a:prstGeom>
        </p:spPr>
        <p:txBody>
          <a:bodyPr vert="horz" lIns="73673" tIns="36837" rIns="73673" bIns="36837" rtlCol="0">
            <a:normAutofit/>
          </a:bodyPr>
          <a:lstStyle/>
          <a:p>
            <a:pPr lvl="0"/>
            <a:r>
              <a:rPr lang="en-US"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3505201" y="6248402"/>
            <a:ext cx="2133600" cy="365125"/>
          </a:xfrm>
          <a:prstGeom prst="rect">
            <a:avLst/>
          </a:prstGeom>
        </p:spPr>
        <p:txBody>
          <a:bodyPr vert="horz" lIns="73673" tIns="36837" rIns="73673" bIns="36837" rtlCol="0" anchor="ctr"/>
          <a:lstStyle>
            <a:lvl1pPr algn="ctr">
              <a:defRPr sz="967">
                <a:solidFill>
                  <a:schemeClr val="tx1"/>
                </a:solidFill>
              </a:defRPr>
            </a:lvl1pPr>
          </a:lstStyle>
          <a:p>
            <a:fld id="{795636C7-9CBF-4011-8B4A-CFBD241A5E91}" type="slidenum">
              <a:rPr lang="en-US" smtClean="0"/>
              <a:pPr/>
              <a:t>‹#›</a:t>
            </a:fld>
            <a:endParaRPr lang="en-US" dirty="0"/>
          </a:p>
        </p:txBody>
      </p:sp>
      <p:sp>
        <p:nvSpPr>
          <p:cNvPr id="14" name="Text Box 21"/>
          <p:cNvSpPr txBox="1">
            <a:spLocks noChangeArrowheads="1"/>
          </p:cNvSpPr>
          <p:nvPr/>
        </p:nvSpPr>
        <p:spPr bwMode="auto">
          <a:xfrm>
            <a:off x="299408" y="6507163"/>
            <a:ext cx="8229600" cy="201515"/>
          </a:xfrm>
          <a:prstGeom prst="rect">
            <a:avLst/>
          </a:prstGeom>
          <a:noFill/>
          <a:ln w="9525">
            <a:noFill/>
            <a:miter lim="800000"/>
            <a:headEnd/>
            <a:tailEnd/>
          </a:ln>
          <a:effectLst/>
        </p:spPr>
        <p:txBody>
          <a:bodyPr lIns="0" tIns="44538" rIns="89076" bIns="44538">
            <a:spAutoFit/>
          </a:bodyPr>
          <a:lstStyle/>
          <a:p>
            <a:pPr marL="0" marR="0" lvl="0" indent="0" defTabSz="890783" eaLnBrk="1" fontAlgn="auto" latinLnBrk="0" hangingPunct="1">
              <a:lnSpc>
                <a:spcPct val="100000"/>
              </a:lnSpc>
              <a:spcBef>
                <a:spcPct val="50000"/>
              </a:spcBef>
              <a:spcAft>
                <a:spcPts val="0"/>
              </a:spcAft>
              <a:buClrTx/>
              <a:buSzTx/>
              <a:buFontTx/>
              <a:buNone/>
              <a:tabLst/>
              <a:defRPr/>
            </a:pPr>
            <a:r>
              <a:rPr kumimoji="0" lang="en-US" sz="725" b="0" i="0" u="none" strike="noStrike" kern="0" cap="none" spc="0" normalizeH="0" baseline="0" dirty="0" smtClean="0">
                <a:ln>
                  <a:noFill/>
                </a:ln>
                <a:solidFill>
                  <a:srgbClr val="373737"/>
                </a:solidFill>
                <a:effectLst/>
                <a:uLnTx/>
                <a:uFillTx/>
                <a:latin typeface="+mn-lt"/>
                <a:ea typeface="+mn-ea"/>
                <a:cs typeface="+mn-cs"/>
              </a:rPr>
              <a:t>Copyright © 2017 Ormat Technologies, Inc.</a:t>
            </a:r>
            <a:endParaRPr kumimoji="0" lang="en-US" sz="725" b="0" i="0" u="none" strike="noStrike" kern="0" cap="none" spc="0" normalizeH="0" baseline="0" noProof="0" dirty="0">
              <a:ln>
                <a:noFill/>
              </a:ln>
              <a:solidFill>
                <a:srgbClr val="373737"/>
              </a:solidFill>
              <a:effectLst/>
              <a:uLnTx/>
              <a:uFillTx/>
              <a:latin typeface="+mn-lt"/>
              <a:ea typeface="+mn-ea"/>
              <a:cs typeface="+mn-cs"/>
            </a:endParaRPr>
          </a:p>
        </p:txBody>
      </p:sp>
      <p:pic>
        <p:nvPicPr>
          <p:cNvPr id="1026" name="Picture 2" descr="O:\Ormat-Data\MarCom Data\Office\Logo - (cmyk-8-100-100-0) - transparent2.gif"/>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467600" y="6255006"/>
            <a:ext cx="1295400" cy="352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9403200"/>
      </p:ext>
    </p:extLst>
  </p:cSld>
  <p:clrMap bg1="dk1" tx1="lt1" bg2="dk2" tx2="lt2" accent1="accent1" accent2="accent2" accent3="accent3" accent4="accent4" accent5="accent5" accent6="accent6" hlink="hlink" folHlink="folHlink"/>
  <p:sldLayoutIdLst>
    <p:sldLayoutId id="2147484318" r:id="rId1"/>
    <p:sldLayoutId id="2147484323" r:id="rId2"/>
    <p:sldLayoutId id="2147484324" r:id="rId3"/>
    <p:sldLayoutId id="2147484327" r:id="rId4"/>
  </p:sldLayoutIdLst>
  <p:timing>
    <p:tnLst>
      <p:par>
        <p:cTn id="1" dur="indefinite" restart="never" nodeType="tmRoot"/>
      </p:par>
    </p:tnLst>
  </p:timing>
  <p:hf hdr="0" dt="0"/>
  <p:txStyles>
    <p:titleStyle>
      <a:lvl1pPr algn="l" defTabSz="890783" rtl="0" eaLnBrk="1" latinLnBrk="0" hangingPunct="1">
        <a:spcBef>
          <a:spcPct val="0"/>
        </a:spcBef>
        <a:buNone/>
        <a:defRPr sz="2800" kern="1200">
          <a:solidFill>
            <a:schemeClr val="bg1"/>
          </a:solidFill>
          <a:latin typeface="+mj-lt"/>
          <a:ea typeface="+mj-ea"/>
          <a:cs typeface="+mj-cs"/>
        </a:defRPr>
      </a:lvl1pPr>
    </p:titleStyle>
    <p:bodyStyle>
      <a:lvl1pPr marL="334044" indent="-334044" algn="l" defTabSz="890783" rtl="0" eaLnBrk="1" latinLnBrk="0" hangingPunct="1">
        <a:spcBef>
          <a:spcPct val="20000"/>
        </a:spcBef>
        <a:buClr>
          <a:srgbClr val="EB0000"/>
        </a:buClr>
        <a:buFont typeface="Arial" pitchFamily="34" charset="0"/>
        <a:buChar char="•"/>
        <a:defRPr sz="2400" kern="1200" baseline="0">
          <a:solidFill>
            <a:schemeClr val="tx1"/>
          </a:solidFill>
          <a:latin typeface="+mn-lt"/>
          <a:ea typeface="+mn-ea"/>
          <a:cs typeface="+mn-cs"/>
        </a:defRPr>
      </a:lvl1pPr>
      <a:lvl2pPr marL="723761" indent="-278370" algn="l" defTabSz="890783" rtl="0" eaLnBrk="1" latinLnBrk="0" hangingPunct="1">
        <a:spcBef>
          <a:spcPct val="20000"/>
        </a:spcBef>
        <a:buClr>
          <a:srgbClr val="EB0000"/>
        </a:buClr>
        <a:buFont typeface="Arial" pitchFamily="34" charset="0"/>
        <a:buChar char="•"/>
        <a:defRPr sz="2200" kern="1200">
          <a:solidFill>
            <a:schemeClr val="tx1"/>
          </a:solidFill>
          <a:latin typeface="+mn-lt"/>
          <a:ea typeface="+mn-ea"/>
          <a:cs typeface="+mn-cs"/>
        </a:defRPr>
      </a:lvl2pPr>
      <a:lvl3pPr marL="1113478" indent="-222696" algn="l" defTabSz="890783" rtl="0" eaLnBrk="1" latinLnBrk="0" hangingPunct="1">
        <a:spcBef>
          <a:spcPct val="20000"/>
        </a:spcBef>
        <a:buClr>
          <a:srgbClr val="EB0000"/>
        </a:buClr>
        <a:buFont typeface="Arial" pitchFamily="34" charset="0"/>
        <a:buChar char="•"/>
        <a:defRPr sz="2000" kern="1200">
          <a:solidFill>
            <a:schemeClr val="tx1"/>
          </a:solidFill>
          <a:latin typeface="+mn-lt"/>
          <a:ea typeface="+mn-ea"/>
          <a:cs typeface="+mn-cs"/>
        </a:defRPr>
      </a:lvl3pPr>
      <a:lvl4pPr marL="1558870" indent="-222696" algn="l" defTabSz="890783" rtl="0" eaLnBrk="1" latinLnBrk="0" hangingPunct="1">
        <a:spcBef>
          <a:spcPct val="20000"/>
        </a:spcBef>
        <a:buClr>
          <a:srgbClr val="EB0000"/>
        </a:buClr>
        <a:buFont typeface="Arial" pitchFamily="34" charset="0"/>
        <a:buChar char="•"/>
        <a:defRPr sz="1800" kern="1200">
          <a:solidFill>
            <a:schemeClr val="tx1"/>
          </a:solidFill>
          <a:latin typeface="+mn-lt"/>
          <a:ea typeface="+mn-ea"/>
          <a:cs typeface="+mn-cs"/>
        </a:defRPr>
      </a:lvl4pPr>
      <a:lvl5pPr marL="2004261" indent="-222696" algn="l" defTabSz="890783" rtl="0" eaLnBrk="1" latinLnBrk="0" hangingPunct="1">
        <a:spcBef>
          <a:spcPct val="20000"/>
        </a:spcBef>
        <a:buClr>
          <a:srgbClr val="EB0000"/>
        </a:buClr>
        <a:buFont typeface="Arial" pitchFamily="34" charset="0"/>
        <a:buChar char="•"/>
        <a:defRPr sz="1600" kern="1200">
          <a:solidFill>
            <a:schemeClr val="tx1"/>
          </a:solidFill>
          <a:latin typeface="+mn-lt"/>
          <a:ea typeface="+mn-ea"/>
          <a:cs typeface="+mn-cs"/>
        </a:defRPr>
      </a:lvl5pPr>
      <a:lvl6pPr marL="2449652" indent="-222696" algn="l" defTabSz="890783" rtl="0" eaLnBrk="1" latinLnBrk="0" hangingPunct="1">
        <a:spcBef>
          <a:spcPct val="20000"/>
        </a:spcBef>
        <a:buFont typeface="Arial" pitchFamily="34" charset="0"/>
        <a:buChar char="•"/>
        <a:defRPr sz="1935" kern="1200">
          <a:solidFill>
            <a:schemeClr val="tx1"/>
          </a:solidFill>
          <a:latin typeface="+mn-lt"/>
          <a:ea typeface="+mn-ea"/>
          <a:cs typeface="+mn-cs"/>
        </a:defRPr>
      </a:lvl6pPr>
      <a:lvl7pPr marL="2895044" indent="-222696" algn="l" defTabSz="890783" rtl="0" eaLnBrk="1" latinLnBrk="0" hangingPunct="1">
        <a:spcBef>
          <a:spcPct val="20000"/>
        </a:spcBef>
        <a:buFont typeface="Arial" pitchFamily="34" charset="0"/>
        <a:buChar char="•"/>
        <a:defRPr sz="1935" kern="1200">
          <a:solidFill>
            <a:schemeClr val="tx1"/>
          </a:solidFill>
          <a:latin typeface="+mn-lt"/>
          <a:ea typeface="+mn-ea"/>
          <a:cs typeface="+mn-cs"/>
        </a:defRPr>
      </a:lvl7pPr>
      <a:lvl8pPr marL="3340435" indent="-222696" algn="l" defTabSz="890783" rtl="0" eaLnBrk="1" latinLnBrk="0" hangingPunct="1">
        <a:spcBef>
          <a:spcPct val="20000"/>
        </a:spcBef>
        <a:buFont typeface="Arial" pitchFamily="34" charset="0"/>
        <a:buChar char="•"/>
        <a:defRPr sz="1935" kern="1200">
          <a:solidFill>
            <a:schemeClr val="tx1"/>
          </a:solidFill>
          <a:latin typeface="+mn-lt"/>
          <a:ea typeface="+mn-ea"/>
          <a:cs typeface="+mn-cs"/>
        </a:defRPr>
      </a:lvl8pPr>
      <a:lvl9pPr marL="3785826" indent="-222696" algn="l" defTabSz="890783" rtl="0" eaLnBrk="1" latinLnBrk="0" hangingPunct="1">
        <a:spcBef>
          <a:spcPct val="20000"/>
        </a:spcBef>
        <a:buFont typeface="Arial" pitchFamily="34" charset="0"/>
        <a:buChar char="•"/>
        <a:defRPr sz="1935" kern="1200">
          <a:solidFill>
            <a:schemeClr val="tx1"/>
          </a:solidFill>
          <a:latin typeface="+mn-lt"/>
          <a:ea typeface="+mn-ea"/>
          <a:cs typeface="+mn-cs"/>
        </a:defRPr>
      </a:lvl9pPr>
    </p:bodyStyle>
    <p:otherStyle>
      <a:defPPr>
        <a:defRPr lang="en-US"/>
      </a:defPPr>
      <a:lvl1pPr marL="0" algn="l" defTabSz="890783" rtl="0" eaLnBrk="1" latinLnBrk="0" hangingPunct="1">
        <a:defRPr sz="1814" kern="1200">
          <a:solidFill>
            <a:schemeClr val="tx1"/>
          </a:solidFill>
          <a:latin typeface="+mn-lt"/>
          <a:ea typeface="+mn-ea"/>
          <a:cs typeface="+mn-cs"/>
        </a:defRPr>
      </a:lvl1pPr>
      <a:lvl2pPr marL="445391" algn="l" defTabSz="890783" rtl="0" eaLnBrk="1" latinLnBrk="0" hangingPunct="1">
        <a:defRPr sz="1814" kern="1200">
          <a:solidFill>
            <a:schemeClr val="tx1"/>
          </a:solidFill>
          <a:latin typeface="+mn-lt"/>
          <a:ea typeface="+mn-ea"/>
          <a:cs typeface="+mn-cs"/>
        </a:defRPr>
      </a:lvl2pPr>
      <a:lvl3pPr marL="890783" algn="l" defTabSz="890783" rtl="0" eaLnBrk="1" latinLnBrk="0" hangingPunct="1">
        <a:defRPr sz="1814" kern="1200">
          <a:solidFill>
            <a:schemeClr val="tx1"/>
          </a:solidFill>
          <a:latin typeface="+mn-lt"/>
          <a:ea typeface="+mn-ea"/>
          <a:cs typeface="+mn-cs"/>
        </a:defRPr>
      </a:lvl3pPr>
      <a:lvl4pPr marL="1336174" algn="l" defTabSz="890783" rtl="0" eaLnBrk="1" latinLnBrk="0" hangingPunct="1">
        <a:defRPr sz="1814" kern="1200">
          <a:solidFill>
            <a:schemeClr val="tx1"/>
          </a:solidFill>
          <a:latin typeface="+mn-lt"/>
          <a:ea typeface="+mn-ea"/>
          <a:cs typeface="+mn-cs"/>
        </a:defRPr>
      </a:lvl4pPr>
      <a:lvl5pPr marL="1781565" algn="l" defTabSz="890783" rtl="0" eaLnBrk="1" latinLnBrk="0" hangingPunct="1">
        <a:defRPr sz="1814" kern="1200">
          <a:solidFill>
            <a:schemeClr val="tx1"/>
          </a:solidFill>
          <a:latin typeface="+mn-lt"/>
          <a:ea typeface="+mn-ea"/>
          <a:cs typeface="+mn-cs"/>
        </a:defRPr>
      </a:lvl5pPr>
      <a:lvl6pPr marL="2226957" algn="l" defTabSz="890783" rtl="0" eaLnBrk="1" latinLnBrk="0" hangingPunct="1">
        <a:defRPr sz="1814" kern="1200">
          <a:solidFill>
            <a:schemeClr val="tx1"/>
          </a:solidFill>
          <a:latin typeface="+mn-lt"/>
          <a:ea typeface="+mn-ea"/>
          <a:cs typeface="+mn-cs"/>
        </a:defRPr>
      </a:lvl6pPr>
      <a:lvl7pPr marL="2672348" algn="l" defTabSz="890783" rtl="0" eaLnBrk="1" latinLnBrk="0" hangingPunct="1">
        <a:defRPr sz="1814" kern="1200">
          <a:solidFill>
            <a:schemeClr val="tx1"/>
          </a:solidFill>
          <a:latin typeface="+mn-lt"/>
          <a:ea typeface="+mn-ea"/>
          <a:cs typeface="+mn-cs"/>
        </a:defRPr>
      </a:lvl7pPr>
      <a:lvl8pPr marL="3117739" algn="l" defTabSz="890783" rtl="0" eaLnBrk="1" latinLnBrk="0" hangingPunct="1">
        <a:defRPr sz="1814" kern="1200">
          <a:solidFill>
            <a:schemeClr val="tx1"/>
          </a:solidFill>
          <a:latin typeface="+mn-lt"/>
          <a:ea typeface="+mn-ea"/>
          <a:cs typeface="+mn-cs"/>
        </a:defRPr>
      </a:lvl8pPr>
      <a:lvl9pPr marL="3563131" algn="l" defTabSz="890783" rtl="0" eaLnBrk="1" latinLnBrk="0" hangingPunct="1">
        <a:defRPr sz="181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9D9D9"/>
        </a:solidFill>
        <a:effectLst/>
      </p:bgPr>
    </p:bg>
    <p:spTree>
      <p:nvGrpSpPr>
        <p:cNvPr id="1" name=""/>
        <p:cNvGrpSpPr/>
        <p:nvPr/>
      </p:nvGrpSpPr>
      <p:grpSpPr>
        <a:xfrm>
          <a:off x="0" y="0"/>
          <a:ext cx="0" cy="0"/>
          <a:chOff x="0" y="0"/>
          <a:chExt cx="0" cy="0"/>
        </a:xfrm>
      </p:grpSpPr>
      <p:sp>
        <p:nvSpPr>
          <p:cNvPr id="11" name="AutoShape 9"/>
          <p:cNvSpPr>
            <a:spLocks noChangeArrowheads="1"/>
          </p:cNvSpPr>
          <p:nvPr/>
        </p:nvSpPr>
        <p:spPr bwMode="auto">
          <a:xfrm>
            <a:off x="152401" y="1295403"/>
            <a:ext cx="8839200" cy="5410201"/>
          </a:xfrm>
          <a:prstGeom prst="roundRect">
            <a:avLst>
              <a:gd name="adj" fmla="val 1231"/>
            </a:avLst>
          </a:prstGeom>
          <a:solidFill>
            <a:srgbClr val="FFFFFF"/>
          </a:solidFill>
          <a:ln w="38100" cap="flat" cmpd="sng" algn="ctr">
            <a:noFill/>
            <a:prstDash val="solid"/>
            <a:headEnd/>
            <a:tailEnd/>
          </a:ln>
          <a:effectLst>
            <a:outerShdw blurRad="50800" dist="38100" dir="2700000" algn="tl" rotWithShape="0">
              <a:schemeClr val="bg2">
                <a:lumMod val="25000"/>
                <a:alpha val="40000"/>
              </a:schemeClr>
            </a:outerShdw>
          </a:effectLst>
        </p:spPr>
        <p:txBody>
          <a:bodyPr wrap="none" lIns="89076" tIns="44538" rIns="89076" bIns="44538" anchor="ctr"/>
          <a:lstStyle/>
          <a:p>
            <a:pPr defTabSz="890780" fontAlgn="auto">
              <a:spcBef>
                <a:spcPts val="0"/>
              </a:spcBef>
              <a:spcAft>
                <a:spcPts val="0"/>
              </a:spcAft>
              <a:defRPr/>
            </a:pPr>
            <a:endParaRPr kumimoji="0" lang="he-IL" sz="1814" b="0" kern="0" dirty="0">
              <a:solidFill>
                <a:srgbClr val="FFFFFF"/>
              </a:solidFill>
              <a:latin typeface="Arial"/>
              <a:ea typeface="MS PGothic"/>
            </a:endParaRPr>
          </a:p>
        </p:txBody>
      </p:sp>
      <p:sp>
        <p:nvSpPr>
          <p:cNvPr id="12" name="AutoShape 8"/>
          <p:cNvSpPr>
            <a:spLocks noChangeArrowheads="1"/>
          </p:cNvSpPr>
          <p:nvPr/>
        </p:nvSpPr>
        <p:spPr bwMode="auto">
          <a:xfrm>
            <a:off x="152401" y="152405"/>
            <a:ext cx="8839200" cy="1066799"/>
          </a:xfrm>
          <a:prstGeom prst="roundRect">
            <a:avLst>
              <a:gd name="adj" fmla="val 7440"/>
            </a:avLst>
          </a:prstGeom>
          <a:solidFill>
            <a:srgbClr val="FFFFFF"/>
          </a:solidFill>
          <a:ln w="38100" cap="flat" cmpd="sng" algn="ctr">
            <a:noFill/>
            <a:prstDash val="solid"/>
            <a:headEnd/>
            <a:tailEnd/>
          </a:ln>
          <a:effectLst>
            <a:outerShdw blurRad="50800" dist="38100" dir="2700000" algn="tl" rotWithShape="0">
              <a:schemeClr val="bg2">
                <a:lumMod val="25000"/>
                <a:alpha val="40000"/>
              </a:schemeClr>
            </a:outerShdw>
          </a:effectLst>
        </p:spPr>
        <p:txBody>
          <a:bodyPr wrap="none" lIns="89076" tIns="44538" rIns="89076" bIns="44538" anchor="ctr"/>
          <a:lstStyle/>
          <a:p>
            <a:pPr defTabSz="890780" fontAlgn="auto">
              <a:spcBef>
                <a:spcPts val="0"/>
              </a:spcBef>
              <a:spcAft>
                <a:spcPts val="0"/>
              </a:spcAft>
              <a:defRPr/>
            </a:pPr>
            <a:endParaRPr kumimoji="0" lang="he-IL" sz="1814" b="0" kern="0" dirty="0">
              <a:solidFill>
                <a:srgbClr val="FFFFFF"/>
              </a:solidFill>
              <a:latin typeface="Arial"/>
              <a:ea typeface="MS PGothic"/>
            </a:endParaRPr>
          </a:p>
        </p:txBody>
      </p:sp>
      <p:sp>
        <p:nvSpPr>
          <p:cNvPr id="2" name="Title Placeholder 1"/>
          <p:cNvSpPr>
            <a:spLocks noGrp="1"/>
          </p:cNvSpPr>
          <p:nvPr>
            <p:ph type="title"/>
          </p:nvPr>
        </p:nvSpPr>
        <p:spPr>
          <a:xfrm>
            <a:off x="190096" y="152402"/>
            <a:ext cx="8792883" cy="609600"/>
          </a:xfrm>
          <a:prstGeom prst="rect">
            <a:avLst/>
          </a:prstGeom>
        </p:spPr>
        <p:txBody>
          <a:bodyPr vert="horz" lIns="73673" tIns="36837" rIns="73673" bIns="36837" rtlCol="0" anchor="ctr">
            <a:normAutofit/>
          </a:bodyPr>
          <a:lstStyle/>
          <a:p>
            <a:r>
              <a:rPr lang="en-US" dirty="0" smtClean="0"/>
              <a:t>Title</a:t>
            </a:r>
            <a:endParaRPr lang="en-US" dirty="0"/>
          </a:p>
        </p:txBody>
      </p:sp>
      <p:sp>
        <p:nvSpPr>
          <p:cNvPr id="3" name="Text Placeholder 2"/>
          <p:cNvSpPr>
            <a:spLocks noGrp="1"/>
          </p:cNvSpPr>
          <p:nvPr>
            <p:ph type="body" idx="1"/>
          </p:nvPr>
        </p:nvSpPr>
        <p:spPr>
          <a:xfrm>
            <a:off x="183648" y="1371600"/>
            <a:ext cx="8655553" cy="4724400"/>
          </a:xfrm>
          <a:prstGeom prst="rect">
            <a:avLst/>
          </a:prstGeom>
        </p:spPr>
        <p:txBody>
          <a:bodyPr vert="horz" lIns="73673" tIns="36837" rIns="73673" bIns="36837" rtlCol="0">
            <a:normAutofit/>
          </a:bodyPr>
          <a:lstStyle/>
          <a:p>
            <a:pPr lvl="0"/>
            <a:r>
              <a:rPr lang="en-US"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3505201" y="6386904"/>
            <a:ext cx="2133600" cy="365125"/>
          </a:xfrm>
          <a:prstGeom prst="rect">
            <a:avLst/>
          </a:prstGeom>
        </p:spPr>
        <p:txBody>
          <a:bodyPr vert="horz" lIns="73673" tIns="36837" rIns="73673" bIns="36837" rtlCol="0" anchor="ctr"/>
          <a:lstStyle>
            <a:lvl1pPr algn="ctr">
              <a:defRPr sz="800" b="0">
                <a:solidFill>
                  <a:schemeClr val="tx1"/>
                </a:solidFill>
              </a:defRPr>
            </a:lvl1pPr>
          </a:lstStyle>
          <a:p>
            <a:fld id="{795636C7-9CBF-4011-8B4A-CFBD241A5E91}" type="slidenum">
              <a:rPr lang="en-US" smtClean="0">
                <a:solidFill>
                  <a:srgbClr val="4D4D4D"/>
                </a:solidFill>
              </a:rPr>
              <a:pPr/>
              <a:t>‹#›</a:t>
            </a:fld>
            <a:endParaRPr lang="en-US" dirty="0">
              <a:solidFill>
                <a:srgbClr val="4D4D4D"/>
              </a:solidFill>
            </a:endParaRPr>
          </a:p>
        </p:txBody>
      </p:sp>
      <p:pic>
        <p:nvPicPr>
          <p:cNvPr id="1026" name="Picture 2" descr="O:\Ormat-Data\MarCom Data\Office\Logo - (cmyk-8-100-100-0) - transparent2.gif"/>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467600" y="6255006"/>
            <a:ext cx="1295400" cy="352184"/>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1"/>
          <p:cNvSpPr txBox="1">
            <a:spLocks noChangeArrowheads="1"/>
          </p:cNvSpPr>
          <p:nvPr userDrawn="1"/>
        </p:nvSpPr>
        <p:spPr bwMode="auto">
          <a:xfrm>
            <a:off x="299408" y="6464830"/>
            <a:ext cx="8229600" cy="201643"/>
          </a:xfrm>
          <a:prstGeom prst="rect">
            <a:avLst/>
          </a:prstGeom>
          <a:noFill/>
          <a:ln w="9525">
            <a:noFill/>
            <a:miter lim="800000"/>
            <a:headEnd/>
            <a:tailEnd/>
          </a:ln>
          <a:effectLst/>
        </p:spPr>
        <p:txBody>
          <a:bodyPr lIns="0" tIns="44538" rIns="89076" bIns="44538">
            <a:spAutoFit/>
          </a:bodyPr>
          <a:lstStyle/>
          <a:p>
            <a:pPr>
              <a:defRPr/>
            </a:pPr>
            <a:r>
              <a:rPr lang="en-US" sz="726" b="0" kern="0" dirty="0">
                <a:solidFill>
                  <a:srgbClr val="D9D9D9">
                    <a:lumMod val="75000"/>
                  </a:srgbClr>
                </a:solidFill>
              </a:rPr>
              <a:t>Copyright © </a:t>
            </a:r>
            <a:r>
              <a:rPr lang="en-US" sz="726" b="0" kern="0" dirty="0" smtClean="0">
                <a:solidFill>
                  <a:srgbClr val="D9D9D9">
                    <a:lumMod val="75000"/>
                  </a:srgbClr>
                </a:solidFill>
              </a:rPr>
              <a:t>2017 Ormat </a:t>
            </a:r>
            <a:r>
              <a:rPr lang="en-US" sz="726" b="0" kern="0" dirty="0">
                <a:solidFill>
                  <a:srgbClr val="D9D9D9">
                    <a:lumMod val="75000"/>
                  </a:srgbClr>
                </a:solidFill>
              </a:rPr>
              <a:t>Technologies, Inc.</a:t>
            </a:r>
          </a:p>
        </p:txBody>
      </p:sp>
    </p:spTree>
    <p:extLst>
      <p:ext uri="{BB962C8B-B14F-4D97-AF65-F5344CB8AC3E}">
        <p14:creationId xmlns:p14="http://schemas.microsoft.com/office/powerpoint/2010/main" val="1167959802"/>
      </p:ext>
    </p:extLst>
  </p:cSld>
  <p:clrMap bg1="dk1" tx1="lt1" bg2="dk2" tx2="lt2" accent1="accent1" accent2="accent2" accent3="accent3" accent4="accent4" accent5="accent5" accent6="accent6" hlink="hlink" folHlink="folHlink"/>
  <p:sldLayoutIdLst>
    <p:sldLayoutId id="2147484329" r:id="rId1"/>
    <p:sldLayoutId id="2147484330" r:id="rId2"/>
    <p:sldLayoutId id="2147484331" r:id="rId3"/>
    <p:sldLayoutId id="2147484332" r:id="rId4"/>
  </p:sldLayoutIdLst>
  <p:timing>
    <p:tnLst>
      <p:par>
        <p:cTn id="1" dur="indefinite" restart="never" nodeType="tmRoot"/>
      </p:par>
    </p:tnLst>
  </p:timing>
  <p:hf hdr="0" ftr="0" dt="0"/>
  <p:txStyles>
    <p:titleStyle>
      <a:lvl1pPr algn="l" defTabSz="890780" rtl="0" eaLnBrk="1" latinLnBrk="0" hangingPunct="1">
        <a:spcBef>
          <a:spcPct val="0"/>
        </a:spcBef>
        <a:buNone/>
        <a:defRPr sz="2799" kern="1200">
          <a:solidFill>
            <a:schemeClr val="bg1"/>
          </a:solidFill>
          <a:latin typeface="+mj-lt"/>
          <a:ea typeface="+mj-ea"/>
          <a:cs typeface="+mj-cs"/>
        </a:defRPr>
      </a:lvl1pPr>
    </p:titleStyle>
    <p:bodyStyle>
      <a:lvl1pPr marL="334042" indent="-334042" algn="l" defTabSz="890780" rtl="0" eaLnBrk="1" latinLnBrk="0" hangingPunct="1">
        <a:spcBef>
          <a:spcPct val="20000"/>
        </a:spcBef>
        <a:buClr>
          <a:srgbClr val="EB0000"/>
        </a:buClr>
        <a:buFont typeface="Arial" pitchFamily="34" charset="0"/>
        <a:buChar char="•"/>
        <a:defRPr sz="1800" kern="1200" baseline="0">
          <a:solidFill>
            <a:schemeClr val="tx1"/>
          </a:solidFill>
          <a:latin typeface="+mn-lt"/>
          <a:ea typeface="+mn-ea"/>
          <a:cs typeface="+mn-cs"/>
        </a:defRPr>
      </a:lvl1pPr>
      <a:lvl2pPr marL="723758" indent="-278369" algn="l" defTabSz="890780" rtl="0" eaLnBrk="1" latinLnBrk="0" hangingPunct="1">
        <a:spcBef>
          <a:spcPct val="20000"/>
        </a:spcBef>
        <a:buClr>
          <a:srgbClr val="EB0000"/>
        </a:buClr>
        <a:buFont typeface="Arial" pitchFamily="34" charset="0"/>
        <a:buChar char="•"/>
        <a:defRPr sz="1600" kern="1200">
          <a:solidFill>
            <a:schemeClr val="tx1"/>
          </a:solidFill>
          <a:latin typeface="+mn-lt"/>
          <a:ea typeface="+mn-ea"/>
          <a:cs typeface="+mn-cs"/>
        </a:defRPr>
      </a:lvl2pPr>
      <a:lvl3pPr marL="1113473" indent="-222696" algn="l" defTabSz="890780" rtl="0" eaLnBrk="1" latinLnBrk="0" hangingPunct="1">
        <a:spcBef>
          <a:spcPct val="20000"/>
        </a:spcBef>
        <a:buClr>
          <a:srgbClr val="EB0000"/>
        </a:buClr>
        <a:buFont typeface="Arial" pitchFamily="34" charset="0"/>
        <a:buChar char="•"/>
        <a:defRPr sz="1400" kern="1200">
          <a:solidFill>
            <a:schemeClr val="tx1"/>
          </a:solidFill>
          <a:latin typeface="+mn-lt"/>
          <a:ea typeface="+mn-ea"/>
          <a:cs typeface="+mn-cs"/>
        </a:defRPr>
      </a:lvl3pPr>
      <a:lvl4pPr marL="1558865" indent="-222696" algn="l" defTabSz="890780" rtl="0" eaLnBrk="1" latinLnBrk="0" hangingPunct="1">
        <a:spcBef>
          <a:spcPct val="20000"/>
        </a:spcBef>
        <a:buClr>
          <a:srgbClr val="EB0000"/>
        </a:buClr>
        <a:buFont typeface="Arial" pitchFamily="34" charset="0"/>
        <a:buChar char="•"/>
        <a:defRPr sz="1200" kern="1200">
          <a:solidFill>
            <a:schemeClr val="tx1"/>
          </a:solidFill>
          <a:latin typeface="+mn-lt"/>
          <a:ea typeface="+mn-ea"/>
          <a:cs typeface="+mn-cs"/>
        </a:defRPr>
      </a:lvl4pPr>
      <a:lvl5pPr marL="2004254" indent="-222696" algn="l" defTabSz="890780" rtl="0" eaLnBrk="1" latinLnBrk="0" hangingPunct="1">
        <a:spcBef>
          <a:spcPct val="20000"/>
        </a:spcBef>
        <a:buClr>
          <a:srgbClr val="EB0000"/>
        </a:buClr>
        <a:buFont typeface="Arial" pitchFamily="34" charset="0"/>
        <a:buChar char="•"/>
        <a:defRPr sz="1200" kern="1200">
          <a:solidFill>
            <a:schemeClr val="tx1"/>
          </a:solidFill>
          <a:latin typeface="+mn-lt"/>
          <a:ea typeface="+mn-ea"/>
          <a:cs typeface="+mn-cs"/>
        </a:defRPr>
      </a:lvl5pPr>
      <a:lvl6pPr marL="2449643" indent="-222696" algn="l" defTabSz="890780" rtl="0" eaLnBrk="1" latinLnBrk="0" hangingPunct="1">
        <a:spcBef>
          <a:spcPct val="20000"/>
        </a:spcBef>
        <a:buFont typeface="Arial" pitchFamily="34" charset="0"/>
        <a:buChar char="•"/>
        <a:defRPr sz="1935" kern="1200">
          <a:solidFill>
            <a:schemeClr val="tx1"/>
          </a:solidFill>
          <a:latin typeface="+mn-lt"/>
          <a:ea typeface="+mn-ea"/>
          <a:cs typeface="+mn-cs"/>
        </a:defRPr>
      </a:lvl6pPr>
      <a:lvl7pPr marL="2895034" indent="-222696" algn="l" defTabSz="890780" rtl="0" eaLnBrk="1" latinLnBrk="0" hangingPunct="1">
        <a:spcBef>
          <a:spcPct val="20000"/>
        </a:spcBef>
        <a:buFont typeface="Arial" pitchFamily="34" charset="0"/>
        <a:buChar char="•"/>
        <a:defRPr sz="1935" kern="1200">
          <a:solidFill>
            <a:schemeClr val="tx1"/>
          </a:solidFill>
          <a:latin typeface="+mn-lt"/>
          <a:ea typeface="+mn-ea"/>
          <a:cs typeface="+mn-cs"/>
        </a:defRPr>
      </a:lvl7pPr>
      <a:lvl8pPr marL="3340423" indent="-222696" algn="l" defTabSz="890780" rtl="0" eaLnBrk="1" latinLnBrk="0" hangingPunct="1">
        <a:spcBef>
          <a:spcPct val="20000"/>
        </a:spcBef>
        <a:buFont typeface="Arial" pitchFamily="34" charset="0"/>
        <a:buChar char="•"/>
        <a:defRPr sz="1935" kern="1200">
          <a:solidFill>
            <a:schemeClr val="tx1"/>
          </a:solidFill>
          <a:latin typeface="+mn-lt"/>
          <a:ea typeface="+mn-ea"/>
          <a:cs typeface="+mn-cs"/>
        </a:defRPr>
      </a:lvl8pPr>
      <a:lvl9pPr marL="3785813" indent="-222696" algn="l" defTabSz="890780" rtl="0" eaLnBrk="1" latinLnBrk="0" hangingPunct="1">
        <a:spcBef>
          <a:spcPct val="20000"/>
        </a:spcBef>
        <a:buFont typeface="Arial" pitchFamily="34" charset="0"/>
        <a:buChar char="•"/>
        <a:defRPr sz="1935" kern="1200">
          <a:solidFill>
            <a:schemeClr val="tx1"/>
          </a:solidFill>
          <a:latin typeface="+mn-lt"/>
          <a:ea typeface="+mn-ea"/>
          <a:cs typeface="+mn-cs"/>
        </a:defRPr>
      </a:lvl9pPr>
    </p:bodyStyle>
    <p:otherStyle>
      <a:defPPr>
        <a:defRPr lang="en-US"/>
      </a:defPPr>
      <a:lvl1pPr marL="0" algn="l" defTabSz="890780" rtl="0" eaLnBrk="1" latinLnBrk="0" hangingPunct="1">
        <a:defRPr sz="1814" kern="1200">
          <a:solidFill>
            <a:schemeClr val="tx1"/>
          </a:solidFill>
          <a:latin typeface="+mn-lt"/>
          <a:ea typeface="+mn-ea"/>
          <a:cs typeface="+mn-cs"/>
        </a:defRPr>
      </a:lvl1pPr>
      <a:lvl2pPr marL="445389" algn="l" defTabSz="890780" rtl="0" eaLnBrk="1" latinLnBrk="0" hangingPunct="1">
        <a:defRPr sz="1814" kern="1200">
          <a:solidFill>
            <a:schemeClr val="tx1"/>
          </a:solidFill>
          <a:latin typeface="+mn-lt"/>
          <a:ea typeface="+mn-ea"/>
          <a:cs typeface="+mn-cs"/>
        </a:defRPr>
      </a:lvl2pPr>
      <a:lvl3pPr marL="890780" algn="l" defTabSz="890780" rtl="0" eaLnBrk="1" latinLnBrk="0" hangingPunct="1">
        <a:defRPr sz="1814" kern="1200">
          <a:solidFill>
            <a:schemeClr val="tx1"/>
          </a:solidFill>
          <a:latin typeface="+mn-lt"/>
          <a:ea typeface="+mn-ea"/>
          <a:cs typeface="+mn-cs"/>
        </a:defRPr>
      </a:lvl3pPr>
      <a:lvl4pPr marL="1336169" algn="l" defTabSz="890780" rtl="0" eaLnBrk="1" latinLnBrk="0" hangingPunct="1">
        <a:defRPr sz="1814" kern="1200">
          <a:solidFill>
            <a:schemeClr val="tx1"/>
          </a:solidFill>
          <a:latin typeface="+mn-lt"/>
          <a:ea typeface="+mn-ea"/>
          <a:cs typeface="+mn-cs"/>
        </a:defRPr>
      </a:lvl4pPr>
      <a:lvl5pPr marL="1781558" algn="l" defTabSz="890780" rtl="0" eaLnBrk="1" latinLnBrk="0" hangingPunct="1">
        <a:defRPr sz="1814" kern="1200">
          <a:solidFill>
            <a:schemeClr val="tx1"/>
          </a:solidFill>
          <a:latin typeface="+mn-lt"/>
          <a:ea typeface="+mn-ea"/>
          <a:cs typeface="+mn-cs"/>
        </a:defRPr>
      </a:lvl5pPr>
      <a:lvl6pPr marL="2226950" algn="l" defTabSz="890780" rtl="0" eaLnBrk="1" latinLnBrk="0" hangingPunct="1">
        <a:defRPr sz="1814" kern="1200">
          <a:solidFill>
            <a:schemeClr val="tx1"/>
          </a:solidFill>
          <a:latin typeface="+mn-lt"/>
          <a:ea typeface="+mn-ea"/>
          <a:cs typeface="+mn-cs"/>
        </a:defRPr>
      </a:lvl6pPr>
      <a:lvl7pPr marL="2672338" algn="l" defTabSz="890780" rtl="0" eaLnBrk="1" latinLnBrk="0" hangingPunct="1">
        <a:defRPr sz="1814" kern="1200">
          <a:solidFill>
            <a:schemeClr val="tx1"/>
          </a:solidFill>
          <a:latin typeface="+mn-lt"/>
          <a:ea typeface="+mn-ea"/>
          <a:cs typeface="+mn-cs"/>
        </a:defRPr>
      </a:lvl7pPr>
      <a:lvl8pPr marL="3117729" algn="l" defTabSz="890780" rtl="0" eaLnBrk="1" latinLnBrk="0" hangingPunct="1">
        <a:defRPr sz="1814" kern="1200">
          <a:solidFill>
            <a:schemeClr val="tx1"/>
          </a:solidFill>
          <a:latin typeface="+mn-lt"/>
          <a:ea typeface="+mn-ea"/>
          <a:cs typeface="+mn-cs"/>
        </a:defRPr>
      </a:lvl8pPr>
      <a:lvl9pPr marL="3563119" algn="l" defTabSz="890780" rtl="0" eaLnBrk="1" latinLnBrk="0" hangingPunct="1">
        <a:defRPr sz="1814"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151">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43234" y="353886"/>
            <a:ext cx="8669654" cy="1752600"/>
          </a:xfrm>
        </p:spPr>
        <p:txBody>
          <a:bodyPr>
            <a:noAutofit/>
          </a:bodyPr>
          <a:lstStyle/>
          <a:p>
            <a:r>
              <a:rPr lang="en-US" sz="4000" dirty="0"/>
              <a:t>Geothermal as a Flexible Resource</a:t>
            </a:r>
            <a:r>
              <a:rPr lang="en-US" sz="4000" dirty="0" smtClean="0">
                <a:effectLst/>
                <a:latin typeface="+mj-lt"/>
              </a:rPr>
              <a:t/>
            </a:r>
            <a:br>
              <a:rPr lang="en-US" sz="4000" dirty="0" smtClean="0">
                <a:effectLst/>
                <a:latin typeface="+mj-lt"/>
              </a:rPr>
            </a:br>
            <a:endParaRPr lang="en-US" sz="4000" dirty="0" smtClean="0">
              <a:effectLst/>
              <a:latin typeface="+mj-lt"/>
            </a:endParaRPr>
          </a:p>
          <a:p>
            <a:endParaRPr lang="en-US" sz="2400" dirty="0" smtClean="0"/>
          </a:p>
          <a:p>
            <a:endParaRPr lang="en-US" sz="2400" dirty="0"/>
          </a:p>
          <a:p>
            <a:endParaRPr lang="en-US" sz="2400" dirty="0" smtClean="0"/>
          </a:p>
          <a:p>
            <a:endParaRPr lang="en-US" sz="2400" dirty="0"/>
          </a:p>
          <a:p>
            <a:endParaRPr lang="en-US" sz="2400" dirty="0" smtClean="0"/>
          </a:p>
          <a:p>
            <a:endParaRPr lang="en-US" sz="2400" dirty="0" smtClean="0"/>
          </a:p>
          <a:p>
            <a:r>
              <a:rPr lang="en-US" sz="2400" dirty="0" smtClean="0"/>
              <a:t>May </a:t>
            </a:r>
            <a:r>
              <a:rPr lang="en-US" sz="2400" dirty="0"/>
              <a:t>12, 2017</a:t>
            </a:r>
          </a:p>
        </p:txBody>
      </p:sp>
    </p:spTree>
    <p:extLst>
      <p:ext uri="{BB962C8B-B14F-4D97-AF65-F5344CB8AC3E}">
        <p14:creationId xmlns:p14="http://schemas.microsoft.com/office/powerpoint/2010/main" val="23428694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Disclaimer</a:t>
            </a:r>
          </a:p>
        </p:txBody>
      </p:sp>
      <p:sp>
        <p:nvSpPr>
          <p:cNvPr id="5" name="Content Placeholder 4"/>
          <p:cNvSpPr>
            <a:spLocks noGrp="1"/>
          </p:cNvSpPr>
          <p:nvPr>
            <p:ph idx="1"/>
          </p:nvPr>
        </p:nvSpPr>
        <p:spPr/>
        <p:txBody>
          <a:bodyPr>
            <a:normAutofit fontScale="85000" lnSpcReduction="20000"/>
          </a:bodyPr>
          <a:lstStyle/>
          <a:p>
            <a:pPr marL="0" indent="0" algn="just">
              <a:lnSpc>
                <a:spcPct val="120000"/>
              </a:lnSpc>
              <a:buNone/>
            </a:pPr>
            <a:r>
              <a:rPr lang="en-US" sz="1209" dirty="0"/>
              <a:t>Information provided during this presentation may contain statements relating to current expectations, estimates, forecasts and projections about future events that are forward-looking statements as defined in the Private Securities Litigation Reform Act of 1995.</a:t>
            </a:r>
          </a:p>
          <a:p>
            <a:pPr marL="0" indent="0" algn="just">
              <a:lnSpc>
                <a:spcPct val="120000"/>
              </a:lnSpc>
              <a:buNone/>
            </a:pPr>
            <a:r>
              <a:rPr lang="en-US" sz="1209" dirty="0"/>
              <a:t>These forward-looking statements generally relate to the company’s plans, objectives and expectations for future operations, and are based on management’s current estimates and projections of future results or trends.  Actual future results may differ materially from those projected as a result of certain risks and uncertainties.</a:t>
            </a:r>
          </a:p>
          <a:p>
            <a:pPr marL="0" indent="0" algn="just">
              <a:lnSpc>
                <a:spcPct val="120000"/>
              </a:lnSpc>
              <a:buNone/>
            </a:pPr>
            <a:endParaRPr lang="en-US" sz="1209" dirty="0"/>
          </a:p>
          <a:p>
            <a:pPr marL="0" indent="0" algn="just">
              <a:lnSpc>
                <a:spcPct val="120000"/>
              </a:lnSpc>
              <a:buNone/>
            </a:pPr>
            <a:r>
              <a:rPr lang="en-US" sz="1209" dirty="0"/>
              <a:t>For a discussion of such risks and uncertainties, please see risk factors as described in the Annual Report on Form 10-K filed with the Securities and Exchange Commission on </a:t>
            </a:r>
            <a:r>
              <a:rPr lang="en-US" sz="1209" dirty="0" smtClean="0"/>
              <a:t>March 1, 2017.</a:t>
            </a:r>
            <a:endParaRPr lang="en-US" sz="1209" dirty="0"/>
          </a:p>
          <a:p>
            <a:pPr marL="0" indent="0" algn="just">
              <a:lnSpc>
                <a:spcPct val="120000"/>
              </a:lnSpc>
              <a:buNone/>
            </a:pPr>
            <a:endParaRPr lang="en-US" sz="1209" dirty="0"/>
          </a:p>
          <a:p>
            <a:pPr marL="0" indent="0" algn="just">
              <a:lnSpc>
                <a:spcPct val="120000"/>
              </a:lnSpc>
              <a:buNone/>
            </a:pPr>
            <a:r>
              <a:rPr lang="en-US" sz="1209" dirty="0"/>
              <a:t>In addition, during this presentation, statements may be made that include a financial measure defined as non-GAAP financial measures by the Securities and Exchange Commission, such as EBITDA and adjusted EBITDA. These measures may be different from non-GAAP financial measures used by other companies.  The presentation of this financial information is not intended to be considered in isolation or as a substitute for the financial information prepared and presented in accordance with GAAP.</a:t>
            </a:r>
          </a:p>
          <a:p>
            <a:pPr marL="0" indent="0" algn="just">
              <a:lnSpc>
                <a:spcPct val="120000"/>
              </a:lnSpc>
              <a:buNone/>
            </a:pPr>
            <a:endParaRPr lang="en-US" sz="1209" dirty="0"/>
          </a:p>
          <a:p>
            <a:pPr marL="0" indent="0" algn="just">
              <a:lnSpc>
                <a:spcPct val="120000"/>
              </a:lnSpc>
              <a:buNone/>
            </a:pPr>
            <a:r>
              <a:rPr lang="en-US" sz="1200" dirty="0"/>
              <a:t>Management of Ormat Technologies believes that EBITDA and adjusted EBITDA may provide meaningful supplemental information regarding liquidity measurement that both management and investors benefit from referring to this non-GAAP financial measures in assessing Ormat Technologies’ liquidity, and when planning and forecasting future periods.  This non-GAAP financial measures may also facilitate management’s internal comparison to the company’s historical liquidity.</a:t>
            </a:r>
          </a:p>
          <a:p>
            <a:pPr marL="0" indent="0" algn="just">
              <a:lnSpc>
                <a:spcPct val="120000"/>
              </a:lnSpc>
              <a:buNone/>
            </a:pPr>
            <a:endParaRPr lang="en-US" sz="1200" dirty="0"/>
          </a:p>
          <a:p>
            <a:pPr marL="0" indent="0" algn="just">
              <a:lnSpc>
                <a:spcPct val="120000"/>
              </a:lnSpc>
              <a:buNone/>
            </a:pPr>
            <a:r>
              <a:rPr lang="en-US" sz="1200" dirty="0"/>
              <a:t>EBITDA and Adjusted EBITDA are not a measurement of financial performance or liquidity under accounting principles generally accepted in the United States of America and should not be considered as an alternative to cash flow from operating activities or as a measure of liquidity or an alternative to net earnings as indicators of our operating performance or any other measures of performance derived in accordance with accounting principles generally accepted in the United States of America. EBITDA and Adjusted EBITDA are presented because we believe they are frequently used by securities analysts, investors and other interested parties in the evaluation of a company’s ability to service and/or incur debt. However, other companies in our industry may calculate EBITDA and Adjusted EBITDA differently than we do.</a:t>
            </a:r>
          </a:p>
          <a:p>
            <a:pPr marL="0" indent="0" algn="just">
              <a:lnSpc>
                <a:spcPct val="120000"/>
              </a:lnSpc>
              <a:buNone/>
            </a:pPr>
            <a:endParaRPr lang="en-US" sz="1209" dirty="0"/>
          </a:p>
          <a:p>
            <a:pPr marL="0" indent="0" algn="just">
              <a:lnSpc>
                <a:spcPct val="120000"/>
              </a:lnSpc>
              <a:buNone/>
            </a:pPr>
            <a:r>
              <a:rPr lang="en-US" sz="1209" dirty="0"/>
              <a:t>Copyright © </a:t>
            </a:r>
            <a:r>
              <a:rPr lang="en-US" sz="1209" dirty="0" smtClean="0"/>
              <a:t>2017 Ormat </a:t>
            </a:r>
            <a:r>
              <a:rPr lang="en-US" sz="1209" dirty="0"/>
              <a:t>Technologies, Inc. All Rights Reserved. This document contains information proprietary to Ormat Technologies, Inc. Reproduction in any form without prior written permission is strictly prohibited</a:t>
            </a:r>
          </a:p>
          <a:p>
            <a:pPr algn="just">
              <a:lnSpc>
                <a:spcPct val="120000"/>
              </a:lnSpc>
            </a:pPr>
            <a:endParaRPr lang="en-US" sz="1209" dirty="0"/>
          </a:p>
        </p:txBody>
      </p:sp>
      <p:sp>
        <p:nvSpPr>
          <p:cNvPr id="3" name="Slide Number Placeholder 2"/>
          <p:cNvSpPr>
            <a:spLocks noGrp="1"/>
          </p:cNvSpPr>
          <p:nvPr>
            <p:ph type="sldNum" sz="quarter" idx="12"/>
          </p:nvPr>
        </p:nvSpPr>
        <p:spPr/>
        <p:txBody>
          <a:bodyPr/>
          <a:lstStyle/>
          <a:p>
            <a:fld id="{795636C7-9CBF-4011-8B4A-CFBD241A5E91}" type="slidenum">
              <a:rPr lang="en-US" smtClean="0"/>
              <a:t>1</a:t>
            </a:fld>
            <a:endParaRPr lang="en-US" dirty="0"/>
          </a:p>
        </p:txBody>
      </p:sp>
    </p:spTree>
    <p:extLst>
      <p:ext uri="{BB962C8B-B14F-4D97-AF65-F5344CB8AC3E}">
        <p14:creationId xmlns:p14="http://schemas.microsoft.com/office/powerpoint/2010/main" val="6035996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091" y="304800"/>
            <a:ext cx="8792883" cy="609600"/>
          </a:xfrm>
        </p:spPr>
        <p:txBody>
          <a:bodyPr>
            <a:noAutofit/>
          </a:bodyPr>
          <a:lstStyle/>
          <a:p>
            <a:r>
              <a:rPr lang="en-US" dirty="0" smtClean="0"/>
              <a:t>Geothermal Power in a High Intermittent Renewables Mix - Firm, Flexible and GHG-Free</a:t>
            </a:r>
            <a:endParaRPr lang="en-US" dirty="0"/>
          </a:p>
        </p:txBody>
      </p:sp>
      <p:sp>
        <p:nvSpPr>
          <p:cNvPr id="5" name="Content Placeholder 2"/>
          <p:cNvSpPr>
            <a:spLocks noGrp="1"/>
          </p:cNvSpPr>
          <p:nvPr>
            <p:ph idx="1"/>
          </p:nvPr>
        </p:nvSpPr>
        <p:spPr/>
        <p:txBody>
          <a:bodyPr/>
          <a:lstStyle/>
          <a:p>
            <a:r>
              <a:rPr lang="en-US" dirty="0" smtClean="0"/>
              <a:t>Fast ramping</a:t>
            </a:r>
          </a:p>
          <a:p>
            <a:pPr lvl="1"/>
            <a:r>
              <a:rPr lang="en-US" sz="2000" dirty="0" smtClean="0"/>
              <a:t>15-30% of net nameplate per minute</a:t>
            </a:r>
          </a:p>
          <a:p>
            <a:pPr lvl="1"/>
            <a:r>
              <a:rPr lang="en-US" sz="2000" dirty="0"/>
              <a:t>Multiple cycles per day </a:t>
            </a:r>
          </a:p>
          <a:p>
            <a:r>
              <a:rPr lang="en-US" dirty="0" smtClean="0"/>
              <a:t>Flexibility </a:t>
            </a:r>
            <a:r>
              <a:rPr lang="en-US" dirty="0"/>
              <a:t>and ancillary services  </a:t>
            </a:r>
          </a:p>
          <a:p>
            <a:pPr lvl="1"/>
            <a:r>
              <a:rPr lang="en-US" sz="2000" dirty="0"/>
              <a:t>Flexible capacity</a:t>
            </a:r>
          </a:p>
          <a:p>
            <a:pPr lvl="1"/>
            <a:r>
              <a:rPr lang="en-US" sz="2000" dirty="0"/>
              <a:t>Spinning reserve</a:t>
            </a:r>
          </a:p>
          <a:p>
            <a:pPr lvl="1"/>
            <a:r>
              <a:rPr lang="en-US" sz="2000" dirty="0"/>
              <a:t>Regulation up and down</a:t>
            </a:r>
          </a:p>
          <a:p>
            <a:pPr lvl="1"/>
            <a:r>
              <a:rPr lang="en-US" sz="2000" dirty="0"/>
              <a:t>Voltage regulation</a:t>
            </a:r>
          </a:p>
          <a:p>
            <a:pPr lvl="2"/>
            <a:endParaRPr lang="en-US" dirty="0" smtClean="0"/>
          </a:p>
        </p:txBody>
      </p:sp>
      <p:sp>
        <p:nvSpPr>
          <p:cNvPr id="4" name="Slide Number Placeholder 3"/>
          <p:cNvSpPr>
            <a:spLocks noGrp="1"/>
          </p:cNvSpPr>
          <p:nvPr>
            <p:ph type="sldNum" sz="quarter" idx="12"/>
          </p:nvPr>
        </p:nvSpPr>
        <p:spPr/>
        <p:txBody>
          <a:bodyPr/>
          <a:lstStyle/>
          <a:p>
            <a:fld id="{795636C7-9CBF-4011-8B4A-CFBD241A5E91}" type="slidenum">
              <a:rPr lang="en-US" smtClean="0"/>
              <a:pPr/>
              <a:t>2</a:t>
            </a:fld>
            <a:endParaRPr lang="en-US" dirty="0"/>
          </a:p>
        </p:txBody>
      </p:sp>
    </p:spTree>
    <p:extLst>
      <p:ext uri="{BB962C8B-B14F-4D97-AF65-F5344CB8AC3E}">
        <p14:creationId xmlns:p14="http://schemas.microsoft.com/office/powerpoint/2010/main" val="38965319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75558" y="368144"/>
            <a:ext cx="8792883" cy="609600"/>
          </a:xfrm>
        </p:spPr>
        <p:txBody>
          <a:bodyPr>
            <a:noAutofit/>
          </a:bodyPr>
          <a:lstStyle/>
          <a:p>
            <a:r>
              <a:rPr lang="en-US" dirty="0"/>
              <a:t>Dispatchable </a:t>
            </a:r>
            <a:r>
              <a:rPr lang="en-US" dirty="0" smtClean="0"/>
              <a:t>Geothermal</a:t>
            </a:r>
            <a:r>
              <a:rPr lang="en-US" dirty="0"/>
              <a:t> </a:t>
            </a:r>
            <a:r>
              <a:rPr lang="en-US" dirty="0" smtClean="0"/>
              <a:t>Case Study:</a:t>
            </a:r>
            <a:br>
              <a:rPr lang="en-US" dirty="0" smtClean="0"/>
            </a:br>
            <a:r>
              <a:rPr lang="en-US" dirty="0" smtClean="0"/>
              <a:t>38 </a:t>
            </a:r>
            <a:r>
              <a:rPr lang="en-US" dirty="0"/>
              <a:t>MW Puna Geothermal Venture</a:t>
            </a:r>
            <a:endParaRPr lang="en-US" altLang="en-US" dirty="0"/>
          </a:p>
        </p:txBody>
      </p:sp>
      <p:sp>
        <p:nvSpPr>
          <p:cNvPr id="41987" name="Content Placeholder 2"/>
          <p:cNvSpPr>
            <a:spLocks noGrp="1"/>
          </p:cNvSpPr>
          <p:nvPr>
            <p:ph sz="half" idx="1"/>
          </p:nvPr>
        </p:nvSpPr>
        <p:spPr>
          <a:xfrm>
            <a:off x="134471" y="1376083"/>
            <a:ext cx="4776196" cy="4719917"/>
          </a:xfrm>
        </p:spPr>
        <p:txBody>
          <a:bodyPr>
            <a:normAutofit/>
          </a:bodyPr>
          <a:lstStyle/>
          <a:p>
            <a:r>
              <a:rPr lang="en-US" altLang="en-US" sz="2000" dirty="0" smtClean="0"/>
              <a:t>Big Island, Hawai’i</a:t>
            </a:r>
          </a:p>
          <a:p>
            <a:r>
              <a:rPr lang="en-US" altLang="en-US" sz="2000" dirty="0" smtClean="0"/>
              <a:t>Dispatchable energy</a:t>
            </a:r>
          </a:p>
          <a:p>
            <a:r>
              <a:rPr lang="en-US" altLang="en-US" sz="2000" dirty="0" smtClean="0"/>
              <a:t>Automatic Generator Control (AGC) </a:t>
            </a:r>
          </a:p>
          <a:p>
            <a:r>
              <a:rPr lang="en-US" altLang="en-US" sz="2000" dirty="0" smtClean="0"/>
              <a:t>Remotely and automatically controlled by HELCO System Operator</a:t>
            </a:r>
          </a:p>
          <a:p>
            <a:r>
              <a:rPr lang="en-US" altLang="en-US" sz="2000" dirty="0" smtClean="0"/>
              <a:t>Dispatch: 22 ~ 38 MW</a:t>
            </a:r>
          </a:p>
          <a:p>
            <a:r>
              <a:rPr lang="en-US" sz="2000" dirty="0" smtClean="0"/>
              <a:t>Ramp rate up or down: 2 MW / minute</a:t>
            </a:r>
          </a:p>
          <a:p>
            <a:r>
              <a:rPr lang="en-US" sz="2000" dirty="0" smtClean="0"/>
              <a:t>Spinning reserve at all times: 3 MW</a:t>
            </a:r>
          </a:p>
        </p:txBody>
      </p:sp>
      <p:pic>
        <p:nvPicPr>
          <p:cNvPr id="41989" name="Picture 2" descr="C:\Users\Mkaleikini\Pictures\OEC-32.JPG"/>
          <p:cNvPicPr>
            <a:picLocks noGrp="1" noChangeAspect="1" noChangeArrowheads="1"/>
          </p:cNvPicPr>
          <p:nvPr>
            <p:ph sz="half" idx="2"/>
          </p:nvPr>
        </p:nvPicPr>
        <p:blipFill>
          <a:blip r:embed="rId3" cstate="screen">
            <a:extLst>
              <a:ext uri="{28A0092B-C50C-407E-A947-70E740481C1C}">
                <a14:useLocalDpi xmlns:a14="http://schemas.microsoft.com/office/drawing/2010/main" val="0"/>
              </a:ext>
            </a:extLst>
          </a:blip>
          <a:srcRect/>
          <a:stretch>
            <a:fillRect/>
          </a:stretch>
        </p:blipFill>
        <p:spPr>
          <a:xfrm>
            <a:off x="4910666" y="1353449"/>
            <a:ext cx="3945119" cy="2564551"/>
          </a:xfrm>
          <a:prstGeom prst="roundRect">
            <a:avLst>
              <a:gd name="adj" fmla="val 8594"/>
            </a:avLst>
          </a:prstGeom>
          <a:solidFill>
            <a:srgbClr val="FFFFFF">
              <a:shade val="85000"/>
            </a:srgbClr>
          </a:solidFill>
          <a:ln>
            <a:noFill/>
          </a:ln>
          <a:effectLst/>
        </p:spPr>
      </p:pic>
      <p:sp>
        <p:nvSpPr>
          <p:cNvPr id="41988" name="Slide Number Placeholder 4"/>
          <p:cNvSpPr>
            <a:spLocks noGrp="1"/>
          </p:cNvSpPr>
          <p:nvPr>
            <p:ph type="sldNum" sz="quarter" idx="12"/>
          </p:nvPr>
        </p:nvSpPr>
        <p:spPr/>
        <p:txBody>
          <a:bodyPr/>
          <a:lstStyle/>
          <a:p>
            <a:fld id="{B7381579-8A82-42D0-A0E2-B51790F7F8B6}" type="slidenum">
              <a:rPr lang="ar-SA" altLang="en-US" smtClean="0"/>
              <a:pPr/>
              <a:t>3</a:t>
            </a:fld>
            <a:endParaRPr lang="en-US" altLang="en-US" dirty="0"/>
          </a:p>
        </p:txBody>
      </p:sp>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909026" y="4194161"/>
            <a:ext cx="3930174" cy="1901839"/>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7054296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It Works</a:t>
            </a:r>
            <a:endParaRPr lang="en-US" dirty="0"/>
          </a:p>
        </p:txBody>
      </p:sp>
      <p:sp>
        <p:nvSpPr>
          <p:cNvPr id="4" name="Slide Number Placeholder 3"/>
          <p:cNvSpPr>
            <a:spLocks noGrp="1"/>
          </p:cNvSpPr>
          <p:nvPr>
            <p:ph type="sldNum" sz="quarter" idx="12"/>
          </p:nvPr>
        </p:nvSpPr>
        <p:spPr/>
        <p:txBody>
          <a:bodyPr/>
          <a:lstStyle/>
          <a:p>
            <a:fld id="{795636C7-9CBF-4011-8B4A-CFBD241A5E91}" type="slidenum">
              <a:rPr lang="en-US" smtClean="0"/>
              <a:pPr/>
              <a:t>4</a:t>
            </a:fld>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0067" y="1531622"/>
            <a:ext cx="6563868" cy="4716780"/>
          </a:xfrm>
          <a:prstGeom prst="rect">
            <a:avLst/>
          </a:prstGeom>
        </p:spPr>
      </p:pic>
    </p:spTree>
    <p:extLst>
      <p:ext uri="{BB962C8B-B14F-4D97-AF65-F5344CB8AC3E}">
        <p14:creationId xmlns:p14="http://schemas.microsoft.com/office/powerpoint/2010/main" val="303725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4" name="Slide Number Placeholder 3"/>
          <p:cNvSpPr>
            <a:spLocks noGrp="1"/>
          </p:cNvSpPr>
          <p:nvPr>
            <p:ph type="sldNum" sz="quarter" idx="12"/>
          </p:nvPr>
        </p:nvSpPr>
        <p:spPr/>
        <p:txBody>
          <a:bodyPr/>
          <a:lstStyle/>
          <a:p>
            <a:fld id="{795636C7-9CBF-4011-8B4A-CFBD241A5E91}" type="slidenum">
              <a:rPr lang="en-US" smtClean="0"/>
              <a:t>5</a:t>
            </a:fld>
            <a:endParaRPr lang="en-US"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9511" y="1354667"/>
            <a:ext cx="6524980" cy="4893735"/>
          </a:xfrm>
          <a:prstGeom prst="roundRect">
            <a:avLst>
              <a:gd name="adj" fmla="val 2137"/>
            </a:avLst>
          </a:prstGeom>
          <a:noFill/>
          <a:ln>
            <a:noFill/>
          </a:ln>
        </p:spPr>
      </p:pic>
      <p:sp>
        <p:nvSpPr>
          <p:cNvPr id="5" name="TextBox 4"/>
          <p:cNvSpPr txBox="1"/>
          <p:nvPr/>
        </p:nvSpPr>
        <p:spPr>
          <a:xfrm>
            <a:off x="1355782" y="5936194"/>
            <a:ext cx="5410770" cy="320425"/>
          </a:xfrm>
          <a:prstGeom prst="rect">
            <a:avLst/>
          </a:prstGeom>
          <a:noFill/>
        </p:spPr>
        <p:txBody>
          <a:bodyPr wrap="square" lIns="88686" tIns="44363" rIns="88686" bIns="44363" rtlCol="0">
            <a:spAutoFit/>
          </a:bodyPr>
          <a:lstStyle/>
          <a:p>
            <a:r>
              <a:rPr lang="en-US" sz="1500" b="0" dirty="0">
                <a:solidFill>
                  <a:schemeClr val="tx2"/>
                </a:solidFill>
              </a:rPr>
              <a:t>For further information: </a:t>
            </a:r>
            <a:r>
              <a:rPr lang="en-US" sz="1500" b="0" dirty="0" smtClean="0">
                <a:solidFill>
                  <a:schemeClr val="tx2"/>
                </a:solidFill>
              </a:rPr>
              <a:t>www.ormat.com / info@ormat.com </a:t>
            </a:r>
            <a:endParaRPr lang="en-US" sz="1500" b="0" dirty="0">
              <a:solidFill>
                <a:schemeClr val="tx2"/>
              </a:solidFill>
            </a:endParaRPr>
          </a:p>
        </p:txBody>
      </p:sp>
    </p:spTree>
    <p:extLst>
      <p:ext uri="{BB962C8B-B14F-4D97-AF65-F5344CB8AC3E}">
        <p14:creationId xmlns:p14="http://schemas.microsoft.com/office/powerpoint/2010/main" val="386768864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DEFINEDINNAVIGATOR" val="False"/>
  <p:tag name="BRANCHTO" val="0"/>
</p:tagLst>
</file>

<file path=ppt/theme/theme1.xml><?xml version="1.0" encoding="utf-8"?>
<a:theme xmlns:a="http://schemas.openxmlformats.org/drawingml/2006/main" name="7_Office Theme">
  <a:themeElements>
    <a:clrScheme name="Ormat Master">
      <a:dk1>
        <a:srgbClr val="EB0000"/>
      </a:dk1>
      <a:lt1>
        <a:srgbClr val="4D4D4D"/>
      </a:lt1>
      <a:dk2>
        <a:srgbClr val="D9D9D9"/>
      </a:dk2>
      <a:lt2>
        <a:srgbClr val="FFFFFF"/>
      </a:lt2>
      <a:accent1>
        <a:srgbClr val="808080"/>
      </a:accent1>
      <a:accent2>
        <a:srgbClr val="92D050"/>
      </a:accent2>
      <a:accent3>
        <a:srgbClr val="EB0000"/>
      </a:accent3>
      <a:accent4>
        <a:srgbClr val="D9D9D9"/>
      </a:accent4>
      <a:accent5>
        <a:srgbClr val="BAE18F"/>
      </a:accent5>
      <a:accent6>
        <a:srgbClr val="F2A5A7"/>
      </a:accent6>
      <a:hlink>
        <a:srgbClr val="808080"/>
      </a:hlink>
      <a:folHlink>
        <a:srgbClr val="0C0C0C"/>
      </a:folHlink>
    </a:clrScheme>
    <a:fontScheme name="Custom 1">
      <a:majorFont>
        <a:latin typeface="Arial"/>
        <a:ea typeface=""/>
        <a:cs typeface=""/>
      </a:majorFont>
      <a:minorFont>
        <a:latin typeface="Arial"/>
        <a:ea typeface=""/>
        <a:cs typeface=""/>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8_Office Theme">
  <a:themeElements>
    <a:clrScheme name="Ormat Master">
      <a:dk1>
        <a:srgbClr val="EB0000"/>
      </a:dk1>
      <a:lt1>
        <a:srgbClr val="4D4D4D"/>
      </a:lt1>
      <a:dk2>
        <a:srgbClr val="D9D9D9"/>
      </a:dk2>
      <a:lt2>
        <a:srgbClr val="FFFFFF"/>
      </a:lt2>
      <a:accent1>
        <a:srgbClr val="808080"/>
      </a:accent1>
      <a:accent2>
        <a:srgbClr val="92D050"/>
      </a:accent2>
      <a:accent3>
        <a:srgbClr val="EB0000"/>
      </a:accent3>
      <a:accent4>
        <a:srgbClr val="D9D9D9"/>
      </a:accent4>
      <a:accent5>
        <a:srgbClr val="BAE18F"/>
      </a:accent5>
      <a:accent6>
        <a:srgbClr val="F2A5A7"/>
      </a:accent6>
      <a:hlink>
        <a:srgbClr val="808080"/>
      </a:hlink>
      <a:folHlink>
        <a:srgbClr val="0C0C0C"/>
      </a:folHlink>
    </a:clrScheme>
    <a:fontScheme name="Custom 1">
      <a:majorFont>
        <a:latin typeface="Arial"/>
        <a:ea typeface=""/>
        <a:cs typeface=""/>
      </a:majorFont>
      <a:minorFont>
        <a:latin typeface="Arial"/>
        <a:ea typeface=""/>
        <a:cs typeface=""/>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Received_x0020_From xmlns="8eef3743-c7b3-4cbe-8837-b6e805be353c">California Energy Commission</Received_x0020_From>
    <Docket_x0020_Number xmlns="8eef3743-c7b3-4cbe-8837-b6e805be353c">17-IEPR-07</Docket_x0020_Number>
    <TaxCatchAll xmlns="8eef3743-c7b3-4cbe-8837-b6e805be353c">
      <Value>130</Value>
      <Value>6</Value>
      <Value>61</Value>
      <Value>41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Energy Commission</TermName>
          <TermId xmlns="http://schemas.microsoft.com/office/infopath/2007/PartnerControls">99bc44f1-30ef-4612-bd74-490e804c5029</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2017-05-12 Workshop</TermName>
          <TermId xmlns="http://schemas.microsoft.com/office/infopath/2007/PartnerControls">8b90c8ed-a2a2-49a7-b4a8-efa24e1872e5</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Z5JXHV6S7NA6-3-109339</_dlc_DocId>
    <_dlc_DocIdUrl xmlns="8eef3743-c7b3-4cbe-8837-b6e805be353c">
      <Url>http://efilingspinternal/_layouts/DocIdRedir.aspx?ID=Z5JXHV6S7NA6-3-109339</Url>
      <Description>Z5JXHV6S7NA6-3-109339</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3C87C5-90D2-4FBF-82B3-BF07D2F45387}"/>
</file>

<file path=customXml/itemProps2.xml><?xml version="1.0" encoding="utf-8"?>
<ds:datastoreItem xmlns:ds="http://schemas.openxmlformats.org/officeDocument/2006/customXml" ds:itemID="{79CAECAB-BCA1-4D8D-9C70-788052CC4236}"/>
</file>

<file path=customXml/itemProps3.xml><?xml version="1.0" encoding="utf-8"?>
<ds:datastoreItem xmlns:ds="http://schemas.openxmlformats.org/officeDocument/2006/customXml" ds:itemID="{4545BD12-6AEA-495A-9FE5-9BE2F2393A9A}"/>
</file>

<file path=customXml/itemProps4.xml><?xml version="1.0" encoding="utf-8"?>
<ds:datastoreItem xmlns:ds="http://schemas.openxmlformats.org/officeDocument/2006/customXml" ds:itemID="{AC654B74-7CC2-4BAB-9DE0-6A2C2DB13D8B}"/>
</file>

<file path=docProps/app.xml><?xml version="1.0" encoding="utf-8"?>
<Properties xmlns="http://schemas.openxmlformats.org/officeDocument/2006/extended-properties" xmlns:vt="http://schemas.openxmlformats.org/officeDocument/2006/docPropsVTypes">
  <Template>D:\Office2000\Templates\1033\Selling a Product or Service.pot</Template>
  <TotalTime>90704</TotalTime>
  <Words>545</Words>
  <Application>Microsoft Office PowerPoint</Application>
  <PresentationFormat>Letter Paper (8.5x11 in)</PresentationFormat>
  <Paragraphs>50</Paragraphs>
  <Slides>6</Slides>
  <Notes>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6</vt:i4>
      </vt:variant>
    </vt:vector>
  </HeadingPairs>
  <TitlesOfParts>
    <vt:vector size="12" baseType="lpstr">
      <vt:lpstr>MS PGothic</vt:lpstr>
      <vt:lpstr>MS PGothic</vt:lpstr>
      <vt:lpstr>Arial</vt:lpstr>
      <vt:lpstr>Times New Roman</vt:lpstr>
      <vt:lpstr>7_Office Theme</vt:lpstr>
      <vt:lpstr>8_Office Theme</vt:lpstr>
      <vt:lpstr>PowerPoint Presentation</vt:lpstr>
      <vt:lpstr>Disclaimer</vt:lpstr>
      <vt:lpstr>Geothermal Power in a High Intermittent Renewables Mix - Firm, Flexible and GHG-Free</vt:lpstr>
      <vt:lpstr>Dispatchable Geothermal Case Study: 38 MW Puna Geothermal Venture</vt:lpstr>
      <vt:lpstr>How It Works</vt:lpstr>
      <vt:lpstr>Thank You!</vt:lpstr>
    </vt:vector>
  </TitlesOfParts>
  <Company>ORMAT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Geothermal as a Flexible Resource</dc:title>
  <dc:creator>Graciela Sapiro</dc:creator>
  <cp:lastModifiedBy>Josh Nordquist</cp:lastModifiedBy>
  <cp:revision>4703</cp:revision>
  <cp:lastPrinted>2015-05-28T11:00:02Z</cp:lastPrinted>
  <dcterms:created xsi:type="dcterms:W3CDTF">2000-05-31T12:35:40Z</dcterms:created>
  <dcterms:modified xsi:type="dcterms:W3CDTF">2017-05-09T16:09:09Z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B_TRACKING_CODE">
    <vt:lpwstr>Client\C$\documents and settings\jrosenbl\desktop\ormat\ormat roadshow presentation vfinal.ppt - jrosenbl - 1/29/2004 11:45:21 PM</vt:lpwstr>
  </property>
  <property fmtid="{D5CDD505-2E9C-101B-9397-08002B2CF9AE}" pid="3" name="LB_TRACKING_NAME">
    <vt:lpwstr>\\LEH\IBD\GROUPS\IBDGROUPS\Power\Ormat\Follow-on\Roadshow Presentation\Ormat Management Presentation Client Draft 19.ppt - nkrieger - 3/29/2006 12:16:35 AM</vt:lpwstr>
  </property>
  <property fmtid="{D5CDD505-2E9C-101B-9397-08002B2CF9AE}" pid="4" name="ContentTypeId">
    <vt:lpwstr>0x01010060CCC58EB6DDD042AF64737FFB4292D8</vt:lpwstr>
  </property>
  <property fmtid="{D5CDD505-2E9C-101B-9397-08002B2CF9AE}" pid="5" name="_NewReviewCycle">
    <vt:lpwstr/>
  </property>
  <property fmtid="{D5CDD505-2E9C-101B-9397-08002B2CF9AE}" pid="6" name="_dlc_DocIdItemGuid">
    <vt:lpwstr>1ad66030-e565-4de5-88f1-4c0415511b1b</vt:lpwstr>
  </property>
  <property fmtid="{D5CDD505-2E9C-101B-9397-08002B2CF9AE}" pid="7" name="Subject_x0020_Areas">
    <vt:lpwstr>130;#IEPR 2017-05-12 Workshop|8b90c8ed-a2a2-49a7-b4a8-efa24e1872e5;#61;#IEPR Presentations|51277923-a549-4352-9cc5-bcce892adf24</vt:lpwstr>
  </property>
  <property fmtid="{D5CDD505-2E9C-101B-9397-08002B2CF9AE}" pid="8" name="_CopySource">
    <vt:lpwstr>http://efilingspinternal/PendingDocuments/17-IEPR-07/20170510T142450_Geothermal_as_a_Flexible_Resource.pptx</vt:lpwstr>
  </property>
  <property fmtid="{D5CDD505-2E9C-101B-9397-08002B2CF9AE}" pid="9" name="Subject Areas">
    <vt:lpwstr>130;#IEPR 2017-05-12 Workshop|8b90c8ed-a2a2-49a7-b4a8-efa24e1872e5;#61;#IEPR Presentations|51277923-a549-4352-9cc5-bcce892adf24</vt:lpwstr>
  </property>
  <property fmtid="{D5CDD505-2E9C-101B-9397-08002B2CF9AE}" pid="10" name="Submission Type">
    <vt:lpwstr>6;#Document|6786e4f6-aafd-416d-a977-1b2d5f456edf</vt:lpwstr>
  </property>
  <property fmtid="{D5CDD505-2E9C-101B-9397-08002B2CF9AE}" pid="11" name="Submitter Role">
    <vt:lpwstr>41;#Energy Commission|99bc44f1-30ef-4612-bd74-490e804c5029</vt:lpwstr>
  </property>
  <property fmtid="{D5CDD505-2E9C-101B-9397-08002B2CF9AE}" pid="12" name="Order">
    <vt:r8>2042600</vt:r8>
  </property>
  <property fmtid="{D5CDD505-2E9C-101B-9397-08002B2CF9AE}" pid="13" name="xd_ProgID">
    <vt:lpwstr/>
  </property>
  <property fmtid="{D5CDD505-2E9C-101B-9397-08002B2CF9AE}" pid="14" name="_SourceUrl">
    <vt:lpwstr/>
  </property>
  <property fmtid="{D5CDD505-2E9C-101B-9397-08002B2CF9AE}" pid="15" name="_SharedFileIndex">
    <vt:lpwstr/>
  </property>
  <property fmtid="{D5CDD505-2E9C-101B-9397-08002B2CF9AE}" pid="16" name="TemplateUrl">
    <vt:lpwstr/>
  </property>
</Properties>
</file>