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5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6.xml" ContentType="application/vnd.openxmlformats-officedocument.theme+xml"/>
  <Override PartName="/ppt/slideLayouts/slideLayout24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71" r:id="rId5"/>
    <p:sldMasterId id="2147483682" r:id="rId6"/>
    <p:sldMasterId id="2147483678" r:id="rId7"/>
    <p:sldMasterId id="2147483679" r:id="rId8"/>
    <p:sldMasterId id="2147483707" r:id="rId9"/>
    <p:sldMasterId id="2147483717" r:id="rId10"/>
  </p:sldMasterIdLst>
  <p:notesMasterIdLst>
    <p:notesMasterId r:id="rId30"/>
  </p:notesMasterIdLst>
  <p:handoutMasterIdLst>
    <p:handoutMasterId r:id="rId31"/>
  </p:handoutMasterIdLst>
  <p:sldIdLst>
    <p:sldId id="469" r:id="rId11"/>
    <p:sldId id="260" r:id="rId12"/>
    <p:sldId id="566" r:id="rId13"/>
    <p:sldId id="567" r:id="rId14"/>
    <p:sldId id="487" r:id="rId15"/>
    <p:sldId id="557" r:id="rId16"/>
    <p:sldId id="549" r:id="rId17"/>
    <p:sldId id="571" r:id="rId18"/>
    <p:sldId id="575" r:id="rId19"/>
    <p:sldId id="572" r:id="rId20"/>
    <p:sldId id="564" r:id="rId21"/>
    <p:sldId id="576" r:id="rId22"/>
    <p:sldId id="561" r:id="rId23"/>
    <p:sldId id="577" r:id="rId24"/>
    <p:sldId id="546" r:id="rId25"/>
    <p:sldId id="562" r:id="rId26"/>
    <p:sldId id="547" r:id="rId27"/>
    <p:sldId id="563" r:id="rId28"/>
    <p:sldId id="515" r:id="rId29"/>
  </p:sldIdLst>
  <p:sldSz cx="12192000" cy="6858000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64E593D-9DD9-5D93-0B04-7BE3F787075C}" name="Schmidt-Poolman, Martine@Energy" initials="SM" userId="S::martine.schmidt-poolman@energy.ca.gov::3be5bbdf-b139-4f3b-b926-44ba16c2a536" providerId="AD"/>
  <p188:author id="{FDA91D60-92EC-514B-3DE7-B08040E4BE50}" name="Field, Emily@Energy" initials="FE" userId="S::emily.field@energy.ca.gov::e6ab677e-5ebb-4b22-a2fe-41f5fc8efe8d" providerId="AD"/>
  <p188:author id="{A202B56B-4539-BB45-9FF2-0D4FA9420528}" name="Field, Emily@Energy" initials="EF" userId="S::Emily.Field@energy.ca.gov::e6ab677e-5ebb-4b22-a2fe-41f5fc8efe8d" providerId="AD"/>
  <p188:author id="{C82150CA-88D2-92E1-0E5B-FFE143AF912E}" name="Wilhelm, Susan@Energy" initials="SW" userId="S::susan.wilhelm@energy.ca.gov::5ed20752-d5d1-4cec-8bc6-2afe5167eb7c" providerId="AD"/>
  <p188:author id="{84014CF4-BAEE-4100-497D-B73059D563B3}" name="Moezzi, Mithra@Energy" initials="MM" userId="S::Mithra.Moezzi@energy.ca.gov::3278a12f-cb7f-4a7f-9d1d-f55d34f7566e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ovalick, Alexandra@Energy" initials="KA" lastIdx="5" clrIdx="0">
    <p:extLst>
      <p:ext uri="{19B8F6BF-5375-455C-9EA6-DF929625EA0E}">
        <p15:presenceInfo xmlns:p15="http://schemas.microsoft.com/office/powerpoint/2012/main" userId="S::Alexandra.Kovalick@energy.ca.gov::4dc516e3-1226-424a-b4bd-7d5b226f7845" providerId="AD"/>
      </p:ext>
    </p:extLst>
  </p:cmAuthor>
  <p:cmAuthor id="2" name="Thind, Maninder@Energy" initials="TM" lastIdx="7" clrIdx="1">
    <p:extLst>
      <p:ext uri="{19B8F6BF-5375-455C-9EA6-DF929625EA0E}">
        <p15:presenceInfo xmlns:p15="http://schemas.microsoft.com/office/powerpoint/2012/main" userId="S::Maninder.Thind@energy.ca.gov::607ad862-6a7c-4ae3-bd39-9fda75b3a7b1" providerId="AD"/>
      </p:ext>
    </p:extLst>
  </p:cmAuthor>
  <p:cmAuthor id="3" name="Wilhelm, Susan@Energy" initials="WS" lastIdx="15" clrIdx="2">
    <p:extLst>
      <p:ext uri="{19B8F6BF-5375-455C-9EA6-DF929625EA0E}">
        <p15:presenceInfo xmlns:p15="http://schemas.microsoft.com/office/powerpoint/2012/main" userId="S::susan.wilhelm@energy.ca.gov::5ed20752-d5d1-4cec-8bc6-2afe5167eb7c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AC9FF"/>
    <a:srgbClr val="FFCC00"/>
    <a:srgbClr val="E690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A846266-3EE7-4CCE-BACA-745F93EB8882}" v="25061" vWet="25457" dt="2024-03-27T15:31:34.352"/>
    <p1510:client id="{3D3C33B4-762C-41B6-A01F-C0A5A9667DA8}" v="662" dt="2024-03-28T22:53:45.562"/>
  </p1510:revLst>
</p1510:revInfo>
</file>

<file path=ppt/tableStyles.xml><?xml version="1.0" encoding="utf-8"?>
<a:tblStyleLst xmlns:a="http://schemas.openxmlformats.org/drawingml/2006/main" def="{5C22544A-7EE6-4342-B048-85BDC9FD1C3A}"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21" Type="http://schemas.openxmlformats.org/officeDocument/2006/relationships/slide" Target="slides/slide11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presProps" Target="presProps.xml"/><Relationship Id="rId38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commentAuthors" Target="commentAuthors.xml"/><Relationship Id="rId37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caenergy.sharepoint.com/sites/EnvironmentalResearch/Solicitations/GFO-23-xxx_LocationSpecificAnalysis/03_Scoping%20Workshop/03_Data/NG_CONS_SUM_DCU_SCA_A-20240324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caenergy.sharepoint.com/sites/EnvironmentalResearch/Solicitations/GFO-23-xxx_LocationSpecificAnalysis/03_Scoping%20Workshop/03_Data/NG_CONS_SUM_DCU_SCA_A-20240324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'[NG_CONS_SUM_DCU_SCA_A-20240324.xlsx]Data-CECtreat'!$H$3</c:f>
              <c:strCache>
                <c:ptCount val="1"/>
                <c:pt idx="0">
                  <c:v>Residential (MMcf)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'[NG_CONS_SUM_DCU_SCA_A-20240324.xlsx]Data-CECtreat'!$A$4:$A$60</c:f>
              <c:numCache>
                <c:formatCode>yyyy</c:formatCode>
                <c:ptCount val="57"/>
                <c:pt idx="0">
                  <c:v>24653</c:v>
                </c:pt>
                <c:pt idx="1">
                  <c:v>25019</c:v>
                </c:pt>
                <c:pt idx="2">
                  <c:v>25384</c:v>
                </c:pt>
                <c:pt idx="3">
                  <c:v>25749</c:v>
                </c:pt>
                <c:pt idx="4">
                  <c:v>26114</c:v>
                </c:pt>
                <c:pt idx="5">
                  <c:v>26480</c:v>
                </c:pt>
                <c:pt idx="6">
                  <c:v>26845</c:v>
                </c:pt>
                <c:pt idx="7">
                  <c:v>27210</c:v>
                </c:pt>
                <c:pt idx="8">
                  <c:v>27575</c:v>
                </c:pt>
                <c:pt idx="9">
                  <c:v>27941</c:v>
                </c:pt>
                <c:pt idx="10">
                  <c:v>28306</c:v>
                </c:pt>
                <c:pt idx="11">
                  <c:v>28671</c:v>
                </c:pt>
                <c:pt idx="12">
                  <c:v>29036</c:v>
                </c:pt>
                <c:pt idx="13">
                  <c:v>29402</c:v>
                </c:pt>
                <c:pt idx="14">
                  <c:v>29767</c:v>
                </c:pt>
                <c:pt idx="15">
                  <c:v>30132</c:v>
                </c:pt>
                <c:pt idx="16">
                  <c:v>30497</c:v>
                </c:pt>
                <c:pt idx="17">
                  <c:v>30863</c:v>
                </c:pt>
                <c:pt idx="18">
                  <c:v>31228</c:v>
                </c:pt>
                <c:pt idx="19">
                  <c:v>31593</c:v>
                </c:pt>
                <c:pt idx="20">
                  <c:v>31958</c:v>
                </c:pt>
                <c:pt idx="21">
                  <c:v>32324</c:v>
                </c:pt>
                <c:pt idx="22">
                  <c:v>32689</c:v>
                </c:pt>
                <c:pt idx="23">
                  <c:v>33054</c:v>
                </c:pt>
                <c:pt idx="24">
                  <c:v>33419</c:v>
                </c:pt>
                <c:pt idx="25">
                  <c:v>33785</c:v>
                </c:pt>
                <c:pt idx="26">
                  <c:v>34150</c:v>
                </c:pt>
                <c:pt idx="27">
                  <c:v>34515</c:v>
                </c:pt>
                <c:pt idx="28">
                  <c:v>34880</c:v>
                </c:pt>
                <c:pt idx="29">
                  <c:v>35246</c:v>
                </c:pt>
                <c:pt idx="30">
                  <c:v>35611</c:v>
                </c:pt>
                <c:pt idx="31">
                  <c:v>35976</c:v>
                </c:pt>
                <c:pt idx="32">
                  <c:v>36341</c:v>
                </c:pt>
                <c:pt idx="33">
                  <c:v>36707</c:v>
                </c:pt>
                <c:pt idx="34">
                  <c:v>37072</c:v>
                </c:pt>
                <c:pt idx="35">
                  <c:v>37437</c:v>
                </c:pt>
                <c:pt idx="36">
                  <c:v>37802</c:v>
                </c:pt>
                <c:pt idx="37">
                  <c:v>38168</c:v>
                </c:pt>
                <c:pt idx="38">
                  <c:v>38533</c:v>
                </c:pt>
                <c:pt idx="39">
                  <c:v>38898</c:v>
                </c:pt>
                <c:pt idx="40">
                  <c:v>39263</c:v>
                </c:pt>
                <c:pt idx="41">
                  <c:v>39629</c:v>
                </c:pt>
                <c:pt idx="42">
                  <c:v>39994</c:v>
                </c:pt>
                <c:pt idx="43">
                  <c:v>40359</c:v>
                </c:pt>
                <c:pt idx="44">
                  <c:v>40724</c:v>
                </c:pt>
                <c:pt idx="45">
                  <c:v>41090</c:v>
                </c:pt>
                <c:pt idx="46">
                  <c:v>41455</c:v>
                </c:pt>
                <c:pt idx="47">
                  <c:v>41820</c:v>
                </c:pt>
                <c:pt idx="48">
                  <c:v>42185</c:v>
                </c:pt>
                <c:pt idx="49">
                  <c:v>42551</c:v>
                </c:pt>
                <c:pt idx="50">
                  <c:v>42916</c:v>
                </c:pt>
                <c:pt idx="51">
                  <c:v>43281</c:v>
                </c:pt>
                <c:pt idx="52">
                  <c:v>43646</c:v>
                </c:pt>
                <c:pt idx="53">
                  <c:v>44012</c:v>
                </c:pt>
                <c:pt idx="54">
                  <c:v>44377</c:v>
                </c:pt>
                <c:pt idx="55">
                  <c:v>44742</c:v>
                </c:pt>
                <c:pt idx="56">
                  <c:v>45107</c:v>
                </c:pt>
              </c:numCache>
            </c:numRef>
          </c:cat>
          <c:val>
            <c:numRef>
              <c:f>'[NG_CONS_SUM_DCU_SCA_A-20240324.xlsx]Data-CECtreat'!$H$4:$H$60</c:f>
              <c:numCache>
                <c:formatCode>General</c:formatCode>
                <c:ptCount val="57"/>
                <c:pt idx="0">
                  <c:v>522122</c:v>
                </c:pt>
                <c:pt idx="1">
                  <c:v>517636</c:v>
                </c:pt>
                <c:pt idx="2">
                  <c:v>562127</c:v>
                </c:pt>
                <c:pt idx="3">
                  <c:v>552544</c:v>
                </c:pt>
                <c:pt idx="4">
                  <c:v>630998</c:v>
                </c:pt>
                <c:pt idx="5">
                  <c:v>637289</c:v>
                </c:pt>
                <c:pt idx="6">
                  <c:v>615719</c:v>
                </c:pt>
                <c:pt idx="7">
                  <c:v>580009</c:v>
                </c:pt>
                <c:pt idx="8">
                  <c:v>631398</c:v>
                </c:pt>
                <c:pt idx="9">
                  <c:v>599631</c:v>
                </c:pt>
                <c:pt idx="10">
                  <c:v>541728</c:v>
                </c:pt>
                <c:pt idx="11">
                  <c:v>537412</c:v>
                </c:pt>
                <c:pt idx="12">
                  <c:v>590732</c:v>
                </c:pt>
                <c:pt idx="13">
                  <c:v>529342</c:v>
                </c:pt>
                <c:pt idx="14">
                  <c:v>488353</c:v>
                </c:pt>
                <c:pt idx="15">
                  <c:v>537194</c:v>
                </c:pt>
                <c:pt idx="16">
                  <c:v>498601</c:v>
                </c:pt>
                <c:pt idx="17">
                  <c:v>472151</c:v>
                </c:pt>
                <c:pt idx="18">
                  <c:v>527495</c:v>
                </c:pt>
                <c:pt idx="19">
                  <c:v>464307</c:v>
                </c:pt>
                <c:pt idx="20">
                  <c:v>503473</c:v>
                </c:pt>
                <c:pt idx="21">
                  <c:v>497138</c:v>
                </c:pt>
                <c:pt idx="22">
                  <c:v>514276</c:v>
                </c:pt>
                <c:pt idx="23">
                  <c:v>514507</c:v>
                </c:pt>
                <c:pt idx="24">
                  <c:v>508697</c:v>
                </c:pt>
                <c:pt idx="25">
                  <c:v>479537</c:v>
                </c:pt>
                <c:pt idx="26">
                  <c:v>500968</c:v>
                </c:pt>
                <c:pt idx="27">
                  <c:v>520959</c:v>
                </c:pt>
                <c:pt idx="28">
                  <c:v>477495</c:v>
                </c:pt>
                <c:pt idx="29">
                  <c:v>473310</c:v>
                </c:pt>
                <c:pt idx="30">
                  <c:v>478904</c:v>
                </c:pt>
                <c:pt idx="31">
                  <c:v>549931</c:v>
                </c:pt>
                <c:pt idx="32">
                  <c:v>568496</c:v>
                </c:pt>
                <c:pt idx="33">
                  <c:v>516730</c:v>
                </c:pt>
                <c:pt idx="34">
                  <c:v>512695</c:v>
                </c:pt>
                <c:pt idx="35">
                  <c:v>510995</c:v>
                </c:pt>
                <c:pt idx="36">
                  <c:v>497955</c:v>
                </c:pt>
                <c:pt idx="37">
                  <c:v>512046</c:v>
                </c:pt>
                <c:pt idx="38">
                  <c:v>483699</c:v>
                </c:pt>
                <c:pt idx="39">
                  <c:v>491777</c:v>
                </c:pt>
                <c:pt idx="40">
                  <c:v>492378</c:v>
                </c:pt>
                <c:pt idx="41">
                  <c:v>489304</c:v>
                </c:pt>
                <c:pt idx="42">
                  <c:v>480721</c:v>
                </c:pt>
                <c:pt idx="43">
                  <c:v>494890</c:v>
                </c:pt>
                <c:pt idx="44">
                  <c:v>512565</c:v>
                </c:pt>
                <c:pt idx="45">
                  <c:v>477931</c:v>
                </c:pt>
                <c:pt idx="46">
                  <c:v>481773</c:v>
                </c:pt>
                <c:pt idx="47">
                  <c:v>397489</c:v>
                </c:pt>
                <c:pt idx="48">
                  <c:v>401172</c:v>
                </c:pt>
                <c:pt idx="49">
                  <c:v>411828</c:v>
                </c:pt>
                <c:pt idx="50">
                  <c:v>431005</c:v>
                </c:pt>
                <c:pt idx="51">
                  <c:v>423915</c:v>
                </c:pt>
                <c:pt idx="52">
                  <c:v>464672</c:v>
                </c:pt>
                <c:pt idx="53">
                  <c:v>458498</c:v>
                </c:pt>
                <c:pt idx="54">
                  <c:v>449311</c:v>
                </c:pt>
                <c:pt idx="55">
                  <c:v>432636</c:v>
                </c:pt>
                <c:pt idx="56">
                  <c:v>455599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2E1-4B9C-9084-6CCCDA6A72A4}"/>
            </c:ext>
          </c:extLst>
        </c:ser>
        <c:ser>
          <c:idx val="1"/>
          <c:order val="1"/>
          <c:tx>
            <c:strRef>
              <c:f>'[NG_CONS_SUM_DCU_SCA_A-20240324.xlsx]Data-CECtreat'!$I$3</c:f>
              <c:strCache>
                <c:ptCount val="1"/>
                <c:pt idx="0">
                  <c:v>Commercial (MMcf)</c:v>
                </c:pt>
              </c:strCache>
            </c:strRef>
          </c:tx>
          <c:spPr>
            <a:ln w="28575" cap="rnd">
              <a:solidFill>
                <a:schemeClr val="accent1">
                  <a:lumMod val="60000"/>
                  <a:lumOff val="4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'[NG_CONS_SUM_DCU_SCA_A-20240324.xlsx]Data-CECtreat'!$A$4:$A$60</c:f>
              <c:numCache>
                <c:formatCode>yyyy</c:formatCode>
                <c:ptCount val="57"/>
                <c:pt idx="0">
                  <c:v>24653</c:v>
                </c:pt>
                <c:pt idx="1">
                  <c:v>25019</c:v>
                </c:pt>
                <c:pt idx="2">
                  <c:v>25384</c:v>
                </c:pt>
                <c:pt idx="3">
                  <c:v>25749</c:v>
                </c:pt>
                <c:pt idx="4">
                  <c:v>26114</c:v>
                </c:pt>
                <c:pt idx="5">
                  <c:v>26480</c:v>
                </c:pt>
                <c:pt idx="6">
                  <c:v>26845</c:v>
                </c:pt>
                <c:pt idx="7">
                  <c:v>27210</c:v>
                </c:pt>
                <c:pt idx="8">
                  <c:v>27575</c:v>
                </c:pt>
                <c:pt idx="9">
                  <c:v>27941</c:v>
                </c:pt>
                <c:pt idx="10">
                  <c:v>28306</c:v>
                </c:pt>
                <c:pt idx="11">
                  <c:v>28671</c:v>
                </c:pt>
                <c:pt idx="12">
                  <c:v>29036</c:v>
                </c:pt>
                <c:pt idx="13">
                  <c:v>29402</c:v>
                </c:pt>
                <c:pt idx="14">
                  <c:v>29767</c:v>
                </c:pt>
                <c:pt idx="15">
                  <c:v>30132</c:v>
                </c:pt>
                <c:pt idx="16">
                  <c:v>30497</c:v>
                </c:pt>
                <c:pt idx="17">
                  <c:v>30863</c:v>
                </c:pt>
                <c:pt idx="18">
                  <c:v>31228</c:v>
                </c:pt>
                <c:pt idx="19">
                  <c:v>31593</c:v>
                </c:pt>
                <c:pt idx="20">
                  <c:v>31958</c:v>
                </c:pt>
                <c:pt idx="21">
                  <c:v>32324</c:v>
                </c:pt>
                <c:pt idx="22">
                  <c:v>32689</c:v>
                </c:pt>
                <c:pt idx="23">
                  <c:v>33054</c:v>
                </c:pt>
                <c:pt idx="24">
                  <c:v>33419</c:v>
                </c:pt>
                <c:pt idx="25">
                  <c:v>33785</c:v>
                </c:pt>
                <c:pt idx="26">
                  <c:v>34150</c:v>
                </c:pt>
                <c:pt idx="27">
                  <c:v>34515</c:v>
                </c:pt>
                <c:pt idx="28">
                  <c:v>34880</c:v>
                </c:pt>
                <c:pt idx="29">
                  <c:v>35246</c:v>
                </c:pt>
                <c:pt idx="30">
                  <c:v>35611</c:v>
                </c:pt>
                <c:pt idx="31">
                  <c:v>35976</c:v>
                </c:pt>
                <c:pt idx="32">
                  <c:v>36341</c:v>
                </c:pt>
                <c:pt idx="33">
                  <c:v>36707</c:v>
                </c:pt>
                <c:pt idx="34">
                  <c:v>37072</c:v>
                </c:pt>
                <c:pt idx="35">
                  <c:v>37437</c:v>
                </c:pt>
                <c:pt idx="36">
                  <c:v>37802</c:v>
                </c:pt>
                <c:pt idx="37">
                  <c:v>38168</c:v>
                </c:pt>
                <c:pt idx="38">
                  <c:v>38533</c:v>
                </c:pt>
                <c:pt idx="39">
                  <c:v>38898</c:v>
                </c:pt>
                <c:pt idx="40">
                  <c:v>39263</c:v>
                </c:pt>
                <c:pt idx="41">
                  <c:v>39629</c:v>
                </c:pt>
                <c:pt idx="42">
                  <c:v>39994</c:v>
                </c:pt>
                <c:pt idx="43">
                  <c:v>40359</c:v>
                </c:pt>
                <c:pt idx="44">
                  <c:v>40724</c:v>
                </c:pt>
                <c:pt idx="45">
                  <c:v>41090</c:v>
                </c:pt>
                <c:pt idx="46">
                  <c:v>41455</c:v>
                </c:pt>
                <c:pt idx="47">
                  <c:v>41820</c:v>
                </c:pt>
                <c:pt idx="48">
                  <c:v>42185</c:v>
                </c:pt>
                <c:pt idx="49">
                  <c:v>42551</c:v>
                </c:pt>
                <c:pt idx="50">
                  <c:v>42916</c:v>
                </c:pt>
                <c:pt idx="51">
                  <c:v>43281</c:v>
                </c:pt>
                <c:pt idx="52">
                  <c:v>43646</c:v>
                </c:pt>
                <c:pt idx="53">
                  <c:v>44012</c:v>
                </c:pt>
                <c:pt idx="54">
                  <c:v>44377</c:v>
                </c:pt>
                <c:pt idx="55">
                  <c:v>44742</c:v>
                </c:pt>
                <c:pt idx="56">
                  <c:v>45107</c:v>
                </c:pt>
              </c:numCache>
            </c:numRef>
          </c:cat>
          <c:val>
            <c:numRef>
              <c:f>'[NG_CONS_SUM_DCU_SCA_A-20240324.xlsx]Data-CECtreat'!$I$4:$I$60</c:f>
              <c:numCache>
                <c:formatCode>General</c:formatCode>
                <c:ptCount val="57"/>
                <c:pt idx="0">
                  <c:v>184630</c:v>
                </c:pt>
                <c:pt idx="1">
                  <c:v>189903</c:v>
                </c:pt>
                <c:pt idx="2">
                  <c:v>206861</c:v>
                </c:pt>
                <c:pt idx="3">
                  <c:v>209945</c:v>
                </c:pt>
                <c:pt idx="4">
                  <c:v>239685</c:v>
                </c:pt>
                <c:pt idx="5">
                  <c:v>231536</c:v>
                </c:pt>
                <c:pt idx="6">
                  <c:v>232774</c:v>
                </c:pt>
                <c:pt idx="7">
                  <c:v>228988</c:v>
                </c:pt>
                <c:pt idx="8">
                  <c:v>240239</c:v>
                </c:pt>
                <c:pt idx="9">
                  <c:v>219840</c:v>
                </c:pt>
                <c:pt idx="10">
                  <c:v>227543</c:v>
                </c:pt>
                <c:pt idx="11">
                  <c:v>221441</c:v>
                </c:pt>
                <c:pt idx="12">
                  <c:v>258490</c:v>
                </c:pt>
                <c:pt idx="13">
                  <c:v>258151</c:v>
                </c:pt>
                <c:pt idx="14">
                  <c:v>236910</c:v>
                </c:pt>
                <c:pt idx="15">
                  <c:v>236202</c:v>
                </c:pt>
                <c:pt idx="16">
                  <c:v>215918</c:v>
                </c:pt>
                <c:pt idx="17">
                  <c:v>191838</c:v>
                </c:pt>
                <c:pt idx="18">
                  <c:v>205044</c:v>
                </c:pt>
                <c:pt idx="19">
                  <c:v>182794</c:v>
                </c:pt>
                <c:pt idx="20">
                  <c:v>212904</c:v>
                </c:pt>
                <c:pt idx="21">
                  <c:v>248397</c:v>
                </c:pt>
                <c:pt idx="22">
                  <c:v>259118</c:v>
                </c:pt>
                <c:pt idx="23">
                  <c:v>285090</c:v>
                </c:pt>
                <c:pt idx="24">
                  <c:v>287608</c:v>
                </c:pt>
                <c:pt idx="25">
                  <c:v>285008</c:v>
                </c:pt>
                <c:pt idx="26">
                  <c:v>250283</c:v>
                </c:pt>
                <c:pt idx="27">
                  <c:v>261989</c:v>
                </c:pt>
                <c:pt idx="28">
                  <c:v>278761</c:v>
                </c:pt>
                <c:pt idx="29">
                  <c:v>235068</c:v>
                </c:pt>
                <c:pt idx="30">
                  <c:v>253923</c:v>
                </c:pt>
                <c:pt idx="31">
                  <c:v>282153</c:v>
                </c:pt>
                <c:pt idx="32">
                  <c:v>244701</c:v>
                </c:pt>
                <c:pt idx="33">
                  <c:v>246439</c:v>
                </c:pt>
                <c:pt idx="34">
                  <c:v>245795</c:v>
                </c:pt>
                <c:pt idx="35">
                  <c:v>238308</c:v>
                </c:pt>
                <c:pt idx="36">
                  <c:v>232912</c:v>
                </c:pt>
                <c:pt idx="37">
                  <c:v>231597</c:v>
                </c:pt>
                <c:pt idx="38">
                  <c:v>233082</c:v>
                </c:pt>
                <c:pt idx="39">
                  <c:v>244432</c:v>
                </c:pt>
                <c:pt idx="40">
                  <c:v>251024</c:v>
                </c:pt>
                <c:pt idx="41">
                  <c:v>251045</c:v>
                </c:pt>
                <c:pt idx="42">
                  <c:v>247775</c:v>
                </c:pt>
                <c:pt idx="43">
                  <c:v>247997</c:v>
                </c:pt>
                <c:pt idx="44">
                  <c:v>246141</c:v>
                </c:pt>
                <c:pt idx="45">
                  <c:v>253148</c:v>
                </c:pt>
                <c:pt idx="46">
                  <c:v>254845</c:v>
                </c:pt>
                <c:pt idx="47">
                  <c:v>237675</c:v>
                </c:pt>
                <c:pt idx="48">
                  <c:v>235791</c:v>
                </c:pt>
                <c:pt idx="49">
                  <c:v>236967</c:v>
                </c:pt>
                <c:pt idx="50">
                  <c:v>237352</c:v>
                </c:pt>
                <c:pt idx="51">
                  <c:v>248012</c:v>
                </c:pt>
                <c:pt idx="52">
                  <c:v>255981</c:v>
                </c:pt>
                <c:pt idx="53">
                  <c:v>232642</c:v>
                </c:pt>
                <c:pt idx="54">
                  <c:v>240019</c:v>
                </c:pt>
                <c:pt idx="55">
                  <c:v>246624</c:v>
                </c:pt>
                <c:pt idx="56">
                  <c:v>252301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52E1-4B9C-9084-6CCCDA6A72A4}"/>
            </c:ext>
          </c:extLst>
        </c:ser>
        <c:ser>
          <c:idx val="2"/>
          <c:order val="2"/>
          <c:tx>
            <c:strRef>
              <c:f>'[NG_CONS_SUM_DCU_SCA_A-20240324.xlsx]Data-CECtreat'!$J$3</c:f>
              <c:strCache>
                <c:ptCount val="1"/>
                <c:pt idx="0">
                  <c:v>Industrial (MMcf)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numRef>
              <c:f>'[NG_CONS_SUM_DCU_SCA_A-20240324.xlsx]Data-CECtreat'!$A$4:$A$60</c:f>
              <c:numCache>
                <c:formatCode>yyyy</c:formatCode>
                <c:ptCount val="57"/>
                <c:pt idx="0">
                  <c:v>24653</c:v>
                </c:pt>
                <c:pt idx="1">
                  <c:v>25019</c:v>
                </c:pt>
                <c:pt idx="2">
                  <c:v>25384</c:v>
                </c:pt>
                <c:pt idx="3">
                  <c:v>25749</c:v>
                </c:pt>
                <c:pt idx="4">
                  <c:v>26114</c:v>
                </c:pt>
                <c:pt idx="5">
                  <c:v>26480</c:v>
                </c:pt>
                <c:pt idx="6">
                  <c:v>26845</c:v>
                </c:pt>
                <c:pt idx="7">
                  <c:v>27210</c:v>
                </c:pt>
                <c:pt idx="8">
                  <c:v>27575</c:v>
                </c:pt>
                <c:pt idx="9">
                  <c:v>27941</c:v>
                </c:pt>
                <c:pt idx="10">
                  <c:v>28306</c:v>
                </c:pt>
                <c:pt idx="11">
                  <c:v>28671</c:v>
                </c:pt>
                <c:pt idx="12">
                  <c:v>29036</c:v>
                </c:pt>
                <c:pt idx="13">
                  <c:v>29402</c:v>
                </c:pt>
                <c:pt idx="14">
                  <c:v>29767</c:v>
                </c:pt>
                <c:pt idx="15">
                  <c:v>30132</c:v>
                </c:pt>
                <c:pt idx="16">
                  <c:v>30497</c:v>
                </c:pt>
                <c:pt idx="17">
                  <c:v>30863</c:v>
                </c:pt>
                <c:pt idx="18">
                  <c:v>31228</c:v>
                </c:pt>
                <c:pt idx="19">
                  <c:v>31593</c:v>
                </c:pt>
                <c:pt idx="20">
                  <c:v>31958</c:v>
                </c:pt>
                <c:pt idx="21">
                  <c:v>32324</c:v>
                </c:pt>
                <c:pt idx="22">
                  <c:v>32689</c:v>
                </c:pt>
                <c:pt idx="23">
                  <c:v>33054</c:v>
                </c:pt>
                <c:pt idx="24">
                  <c:v>33419</c:v>
                </c:pt>
                <c:pt idx="25">
                  <c:v>33785</c:v>
                </c:pt>
                <c:pt idx="26">
                  <c:v>34150</c:v>
                </c:pt>
                <c:pt idx="27">
                  <c:v>34515</c:v>
                </c:pt>
                <c:pt idx="28">
                  <c:v>34880</c:v>
                </c:pt>
                <c:pt idx="29">
                  <c:v>35246</c:v>
                </c:pt>
                <c:pt idx="30">
                  <c:v>35611</c:v>
                </c:pt>
                <c:pt idx="31">
                  <c:v>35976</c:v>
                </c:pt>
                <c:pt idx="32">
                  <c:v>36341</c:v>
                </c:pt>
                <c:pt idx="33">
                  <c:v>36707</c:v>
                </c:pt>
                <c:pt idx="34">
                  <c:v>37072</c:v>
                </c:pt>
                <c:pt idx="35">
                  <c:v>37437</c:v>
                </c:pt>
                <c:pt idx="36">
                  <c:v>37802</c:v>
                </c:pt>
                <c:pt idx="37">
                  <c:v>38168</c:v>
                </c:pt>
                <c:pt idx="38">
                  <c:v>38533</c:v>
                </c:pt>
                <c:pt idx="39">
                  <c:v>38898</c:v>
                </c:pt>
                <c:pt idx="40">
                  <c:v>39263</c:v>
                </c:pt>
                <c:pt idx="41">
                  <c:v>39629</c:v>
                </c:pt>
                <c:pt idx="42">
                  <c:v>39994</c:v>
                </c:pt>
                <c:pt idx="43">
                  <c:v>40359</c:v>
                </c:pt>
                <c:pt idx="44">
                  <c:v>40724</c:v>
                </c:pt>
                <c:pt idx="45">
                  <c:v>41090</c:v>
                </c:pt>
                <c:pt idx="46">
                  <c:v>41455</c:v>
                </c:pt>
                <c:pt idx="47">
                  <c:v>41820</c:v>
                </c:pt>
                <c:pt idx="48">
                  <c:v>42185</c:v>
                </c:pt>
                <c:pt idx="49">
                  <c:v>42551</c:v>
                </c:pt>
                <c:pt idx="50">
                  <c:v>42916</c:v>
                </c:pt>
                <c:pt idx="51">
                  <c:v>43281</c:v>
                </c:pt>
                <c:pt idx="52">
                  <c:v>43646</c:v>
                </c:pt>
                <c:pt idx="53">
                  <c:v>44012</c:v>
                </c:pt>
                <c:pt idx="54">
                  <c:v>44377</c:v>
                </c:pt>
                <c:pt idx="55">
                  <c:v>44742</c:v>
                </c:pt>
                <c:pt idx="56">
                  <c:v>45107</c:v>
                </c:pt>
              </c:numCache>
            </c:numRef>
          </c:cat>
          <c:val>
            <c:numRef>
              <c:f>'[NG_CONS_SUM_DCU_SCA_A-20240324.xlsx]Data-CECtreat'!$J$4:$J$60</c:f>
              <c:numCache>
                <c:formatCode>General</c:formatCode>
                <c:ptCount val="57"/>
                <c:pt idx="30">
                  <c:v>719540</c:v>
                </c:pt>
                <c:pt idx="31">
                  <c:v>745774</c:v>
                </c:pt>
                <c:pt idx="32">
                  <c:v>725948</c:v>
                </c:pt>
                <c:pt idx="33">
                  <c:v>776202</c:v>
                </c:pt>
                <c:pt idx="34">
                  <c:v>666462</c:v>
                </c:pt>
                <c:pt idx="35">
                  <c:v>740194</c:v>
                </c:pt>
                <c:pt idx="36">
                  <c:v>779085</c:v>
                </c:pt>
                <c:pt idx="37">
                  <c:v>835824</c:v>
                </c:pt>
                <c:pt idx="38">
                  <c:v>781381</c:v>
                </c:pt>
                <c:pt idx="39">
                  <c:v>732054</c:v>
                </c:pt>
                <c:pt idx="40">
                  <c:v>738501</c:v>
                </c:pt>
                <c:pt idx="41">
                  <c:v>720592</c:v>
                </c:pt>
                <c:pt idx="42">
                  <c:v>706154</c:v>
                </c:pt>
                <c:pt idx="43">
                  <c:v>703536</c:v>
                </c:pt>
                <c:pt idx="44">
                  <c:v>706350</c:v>
                </c:pt>
                <c:pt idx="45">
                  <c:v>735925</c:v>
                </c:pt>
                <c:pt idx="46">
                  <c:v>775969</c:v>
                </c:pt>
                <c:pt idx="47">
                  <c:v>788817</c:v>
                </c:pt>
                <c:pt idx="48">
                  <c:v>777102</c:v>
                </c:pt>
                <c:pt idx="49">
                  <c:v>774503</c:v>
                </c:pt>
                <c:pt idx="50">
                  <c:v>760661</c:v>
                </c:pt>
                <c:pt idx="51">
                  <c:v>766415</c:v>
                </c:pt>
                <c:pt idx="52">
                  <c:v>768188</c:v>
                </c:pt>
                <c:pt idx="53">
                  <c:v>697168</c:v>
                </c:pt>
                <c:pt idx="54">
                  <c:v>681620</c:v>
                </c:pt>
                <c:pt idx="55">
                  <c:v>651305</c:v>
                </c:pt>
                <c:pt idx="56">
                  <c:v>625372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52E1-4B9C-9084-6CCCDA6A72A4}"/>
            </c:ext>
          </c:extLst>
        </c:ser>
        <c:ser>
          <c:idx val="3"/>
          <c:order val="3"/>
          <c:tx>
            <c:strRef>
              <c:f>'[NG_CONS_SUM_DCU_SCA_A-20240324.xlsx]Data-CECtreat'!$K$3</c:f>
              <c:strCache>
                <c:ptCount val="1"/>
                <c:pt idx="0">
                  <c:v>Vehicle Fuel (MMcf)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numRef>
              <c:f>'[NG_CONS_SUM_DCU_SCA_A-20240324.xlsx]Data-CECtreat'!$A$4:$A$60</c:f>
              <c:numCache>
                <c:formatCode>yyyy</c:formatCode>
                <c:ptCount val="57"/>
                <c:pt idx="0">
                  <c:v>24653</c:v>
                </c:pt>
                <c:pt idx="1">
                  <c:v>25019</c:v>
                </c:pt>
                <c:pt idx="2">
                  <c:v>25384</c:v>
                </c:pt>
                <c:pt idx="3">
                  <c:v>25749</c:v>
                </c:pt>
                <c:pt idx="4">
                  <c:v>26114</c:v>
                </c:pt>
                <c:pt idx="5">
                  <c:v>26480</c:v>
                </c:pt>
                <c:pt idx="6">
                  <c:v>26845</c:v>
                </c:pt>
                <c:pt idx="7">
                  <c:v>27210</c:v>
                </c:pt>
                <c:pt idx="8">
                  <c:v>27575</c:v>
                </c:pt>
                <c:pt idx="9">
                  <c:v>27941</c:v>
                </c:pt>
                <c:pt idx="10">
                  <c:v>28306</c:v>
                </c:pt>
                <c:pt idx="11">
                  <c:v>28671</c:v>
                </c:pt>
                <c:pt idx="12">
                  <c:v>29036</c:v>
                </c:pt>
                <c:pt idx="13">
                  <c:v>29402</c:v>
                </c:pt>
                <c:pt idx="14">
                  <c:v>29767</c:v>
                </c:pt>
                <c:pt idx="15">
                  <c:v>30132</c:v>
                </c:pt>
                <c:pt idx="16">
                  <c:v>30497</c:v>
                </c:pt>
                <c:pt idx="17">
                  <c:v>30863</c:v>
                </c:pt>
                <c:pt idx="18">
                  <c:v>31228</c:v>
                </c:pt>
                <c:pt idx="19">
                  <c:v>31593</c:v>
                </c:pt>
                <c:pt idx="20">
                  <c:v>31958</c:v>
                </c:pt>
                <c:pt idx="21">
                  <c:v>32324</c:v>
                </c:pt>
                <c:pt idx="22">
                  <c:v>32689</c:v>
                </c:pt>
                <c:pt idx="23">
                  <c:v>33054</c:v>
                </c:pt>
                <c:pt idx="24">
                  <c:v>33419</c:v>
                </c:pt>
                <c:pt idx="25">
                  <c:v>33785</c:v>
                </c:pt>
                <c:pt idx="26">
                  <c:v>34150</c:v>
                </c:pt>
                <c:pt idx="27">
                  <c:v>34515</c:v>
                </c:pt>
                <c:pt idx="28">
                  <c:v>34880</c:v>
                </c:pt>
                <c:pt idx="29">
                  <c:v>35246</c:v>
                </c:pt>
                <c:pt idx="30">
                  <c:v>35611</c:v>
                </c:pt>
                <c:pt idx="31">
                  <c:v>35976</c:v>
                </c:pt>
                <c:pt idx="32">
                  <c:v>36341</c:v>
                </c:pt>
                <c:pt idx="33">
                  <c:v>36707</c:v>
                </c:pt>
                <c:pt idx="34">
                  <c:v>37072</c:v>
                </c:pt>
                <c:pt idx="35">
                  <c:v>37437</c:v>
                </c:pt>
                <c:pt idx="36">
                  <c:v>37802</c:v>
                </c:pt>
                <c:pt idx="37">
                  <c:v>38168</c:v>
                </c:pt>
                <c:pt idx="38">
                  <c:v>38533</c:v>
                </c:pt>
                <c:pt idx="39">
                  <c:v>38898</c:v>
                </c:pt>
                <c:pt idx="40">
                  <c:v>39263</c:v>
                </c:pt>
                <c:pt idx="41">
                  <c:v>39629</c:v>
                </c:pt>
                <c:pt idx="42">
                  <c:v>39994</c:v>
                </c:pt>
                <c:pt idx="43">
                  <c:v>40359</c:v>
                </c:pt>
                <c:pt idx="44">
                  <c:v>40724</c:v>
                </c:pt>
                <c:pt idx="45">
                  <c:v>41090</c:v>
                </c:pt>
                <c:pt idx="46">
                  <c:v>41455</c:v>
                </c:pt>
                <c:pt idx="47">
                  <c:v>41820</c:v>
                </c:pt>
                <c:pt idx="48">
                  <c:v>42185</c:v>
                </c:pt>
                <c:pt idx="49">
                  <c:v>42551</c:v>
                </c:pt>
                <c:pt idx="50">
                  <c:v>42916</c:v>
                </c:pt>
                <c:pt idx="51">
                  <c:v>43281</c:v>
                </c:pt>
                <c:pt idx="52">
                  <c:v>43646</c:v>
                </c:pt>
                <c:pt idx="53">
                  <c:v>44012</c:v>
                </c:pt>
                <c:pt idx="54">
                  <c:v>44377</c:v>
                </c:pt>
                <c:pt idx="55">
                  <c:v>44742</c:v>
                </c:pt>
                <c:pt idx="56">
                  <c:v>45107</c:v>
                </c:pt>
              </c:numCache>
            </c:numRef>
          </c:cat>
          <c:val>
            <c:numRef>
              <c:f>'[NG_CONS_SUM_DCU_SCA_A-20240324.xlsx]Data-CECtreat'!$K$4:$K$60</c:f>
              <c:numCache>
                <c:formatCode>General</c:formatCode>
                <c:ptCount val="57"/>
                <c:pt idx="21">
                  <c:v>0</c:v>
                </c:pt>
                <c:pt idx="22">
                  <c:v>0</c:v>
                </c:pt>
                <c:pt idx="23">
                  <c:v>4</c:v>
                </c:pt>
                <c:pt idx="24">
                  <c:v>9</c:v>
                </c:pt>
                <c:pt idx="25">
                  <c:v>27</c:v>
                </c:pt>
                <c:pt idx="26">
                  <c:v>255</c:v>
                </c:pt>
                <c:pt idx="27">
                  <c:v>550</c:v>
                </c:pt>
                <c:pt idx="28">
                  <c:v>846</c:v>
                </c:pt>
                <c:pt idx="29">
                  <c:v>1264</c:v>
                </c:pt>
                <c:pt idx="30">
                  <c:v>1347</c:v>
                </c:pt>
                <c:pt idx="31">
                  <c:v>1470</c:v>
                </c:pt>
                <c:pt idx="32">
                  <c:v>1841</c:v>
                </c:pt>
                <c:pt idx="33">
                  <c:v>2022</c:v>
                </c:pt>
                <c:pt idx="34">
                  <c:v>2714</c:v>
                </c:pt>
                <c:pt idx="35">
                  <c:v>2798</c:v>
                </c:pt>
                <c:pt idx="36">
                  <c:v>3419</c:v>
                </c:pt>
                <c:pt idx="37">
                  <c:v>3839</c:v>
                </c:pt>
                <c:pt idx="38">
                  <c:v>9411</c:v>
                </c:pt>
                <c:pt idx="39">
                  <c:v>9889</c:v>
                </c:pt>
                <c:pt idx="40">
                  <c:v>11015</c:v>
                </c:pt>
                <c:pt idx="41">
                  <c:v>11705</c:v>
                </c:pt>
                <c:pt idx="42">
                  <c:v>12802</c:v>
                </c:pt>
                <c:pt idx="43">
                  <c:v>13572</c:v>
                </c:pt>
                <c:pt idx="44">
                  <c:v>14660</c:v>
                </c:pt>
                <c:pt idx="45">
                  <c:v>14671</c:v>
                </c:pt>
                <c:pt idx="46">
                  <c:v>14121</c:v>
                </c:pt>
                <c:pt idx="47">
                  <c:v>15331</c:v>
                </c:pt>
                <c:pt idx="48">
                  <c:v>18225</c:v>
                </c:pt>
                <c:pt idx="49">
                  <c:v>19086</c:v>
                </c:pt>
                <c:pt idx="50">
                  <c:v>25070</c:v>
                </c:pt>
                <c:pt idx="51">
                  <c:v>25053</c:v>
                </c:pt>
                <c:pt idx="52">
                  <c:v>26427</c:v>
                </c:pt>
                <c:pt idx="53">
                  <c:v>23390</c:v>
                </c:pt>
                <c:pt idx="54">
                  <c:v>25449</c:v>
                </c:pt>
                <c:pt idx="55">
                  <c:v>28523</c:v>
                </c:pt>
                <c:pt idx="56">
                  <c:v>23325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52E1-4B9C-9084-6CCCDA6A72A4}"/>
            </c:ext>
          </c:extLst>
        </c:ser>
        <c:ser>
          <c:idx val="4"/>
          <c:order val="4"/>
          <c:tx>
            <c:strRef>
              <c:f>'[NG_CONS_SUM_DCU_SCA_A-20240324.xlsx]Data-CECtreat'!$L$3</c:f>
              <c:strCache>
                <c:ptCount val="1"/>
                <c:pt idx="0">
                  <c:v>Electric Power (MMcf)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numRef>
              <c:f>'[NG_CONS_SUM_DCU_SCA_A-20240324.xlsx]Data-CECtreat'!$A$4:$A$60</c:f>
              <c:numCache>
                <c:formatCode>yyyy</c:formatCode>
                <c:ptCount val="57"/>
                <c:pt idx="0">
                  <c:v>24653</c:v>
                </c:pt>
                <c:pt idx="1">
                  <c:v>25019</c:v>
                </c:pt>
                <c:pt idx="2">
                  <c:v>25384</c:v>
                </c:pt>
                <c:pt idx="3">
                  <c:v>25749</c:v>
                </c:pt>
                <c:pt idx="4">
                  <c:v>26114</c:v>
                </c:pt>
                <c:pt idx="5">
                  <c:v>26480</c:v>
                </c:pt>
                <c:pt idx="6">
                  <c:v>26845</c:v>
                </c:pt>
                <c:pt idx="7">
                  <c:v>27210</c:v>
                </c:pt>
                <c:pt idx="8">
                  <c:v>27575</c:v>
                </c:pt>
                <c:pt idx="9">
                  <c:v>27941</c:v>
                </c:pt>
                <c:pt idx="10">
                  <c:v>28306</c:v>
                </c:pt>
                <c:pt idx="11">
                  <c:v>28671</c:v>
                </c:pt>
                <c:pt idx="12">
                  <c:v>29036</c:v>
                </c:pt>
                <c:pt idx="13">
                  <c:v>29402</c:v>
                </c:pt>
                <c:pt idx="14">
                  <c:v>29767</c:v>
                </c:pt>
                <c:pt idx="15">
                  <c:v>30132</c:v>
                </c:pt>
                <c:pt idx="16">
                  <c:v>30497</c:v>
                </c:pt>
                <c:pt idx="17">
                  <c:v>30863</c:v>
                </c:pt>
                <c:pt idx="18">
                  <c:v>31228</c:v>
                </c:pt>
                <c:pt idx="19">
                  <c:v>31593</c:v>
                </c:pt>
                <c:pt idx="20">
                  <c:v>31958</c:v>
                </c:pt>
                <c:pt idx="21">
                  <c:v>32324</c:v>
                </c:pt>
                <c:pt idx="22">
                  <c:v>32689</c:v>
                </c:pt>
                <c:pt idx="23">
                  <c:v>33054</c:v>
                </c:pt>
                <c:pt idx="24">
                  <c:v>33419</c:v>
                </c:pt>
                <c:pt idx="25">
                  <c:v>33785</c:v>
                </c:pt>
                <c:pt idx="26">
                  <c:v>34150</c:v>
                </c:pt>
                <c:pt idx="27">
                  <c:v>34515</c:v>
                </c:pt>
                <c:pt idx="28">
                  <c:v>34880</c:v>
                </c:pt>
                <c:pt idx="29">
                  <c:v>35246</c:v>
                </c:pt>
                <c:pt idx="30">
                  <c:v>35611</c:v>
                </c:pt>
                <c:pt idx="31">
                  <c:v>35976</c:v>
                </c:pt>
                <c:pt idx="32">
                  <c:v>36341</c:v>
                </c:pt>
                <c:pt idx="33">
                  <c:v>36707</c:v>
                </c:pt>
                <c:pt idx="34">
                  <c:v>37072</c:v>
                </c:pt>
                <c:pt idx="35">
                  <c:v>37437</c:v>
                </c:pt>
                <c:pt idx="36">
                  <c:v>37802</c:v>
                </c:pt>
                <c:pt idx="37">
                  <c:v>38168</c:v>
                </c:pt>
                <c:pt idx="38">
                  <c:v>38533</c:v>
                </c:pt>
                <c:pt idx="39">
                  <c:v>38898</c:v>
                </c:pt>
                <c:pt idx="40">
                  <c:v>39263</c:v>
                </c:pt>
                <c:pt idx="41">
                  <c:v>39629</c:v>
                </c:pt>
                <c:pt idx="42">
                  <c:v>39994</c:v>
                </c:pt>
                <c:pt idx="43">
                  <c:v>40359</c:v>
                </c:pt>
                <c:pt idx="44">
                  <c:v>40724</c:v>
                </c:pt>
                <c:pt idx="45">
                  <c:v>41090</c:v>
                </c:pt>
                <c:pt idx="46">
                  <c:v>41455</c:v>
                </c:pt>
                <c:pt idx="47">
                  <c:v>41820</c:v>
                </c:pt>
                <c:pt idx="48">
                  <c:v>42185</c:v>
                </c:pt>
                <c:pt idx="49">
                  <c:v>42551</c:v>
                </c:pt>
                <c:pt idx="50">
                  <c:v>42916</c:v>
                </c:pt>
                <c:pt idx="51">
                  <c:v>43281</c:v>
                </c:pt>
                <c:pt idx="52">
                  <c:v>43646</c:v>
                </c:pt>
                <c:pt idx="53">
                  <c:v>44012</c:v>
                </c:pt>
                <c:pt idx="54">
                  <c:v>44377</c:v>
                </c:pt>
                <c:pt idx="55">
                  <c:v>44742</c:v>
                </c:pt>
                <c:pt idx="56">
                  <c:v>45107</c:v>
                </c:pt>
              </c:numCache>
            </c:numRef>
          </c:cat>
          <c:val>
            <c:numRef>
              <c:f>'[NG_CONS_SUM_DCU_SCA_A-20240324.xlsx]Data-CECtreat'!$L$4:$L$60</c:f>
              <c:numCache>
                <c:formatCode>General</c:formatCode>
                <c:ptCount val="57"/>
                <c:pt idx="30">
                  <c:v>595822</c:v>
                </c:pt>
                <c:pt idx="31">
                  <c:v>649087</c:v>
                </c:pt>
                <c:pt idx="32">
                  <c:v>723171</c:v>
                </c:pt>
                <c:pt idx="33">
                  <c:v>893377</c:v>
                </c:pt>
                <c:pt idx="34">
                  <c:v>973327</c:v>
                </c:pt>
                <c:pt idx="35">
                  <c:v>726627</c:v>
                </c:pt>
                <c:pt idx="36">
                  <c:v>705343</c:v>
                </c:pt>
                <c:pt idx="37">
                  <c:v>770517</c:v>
                </c:pt>
                <c:pt idx="38">
                  <c:v>689169</c:v>
                </c:pt>
                <c:pt idx="39">
                  <c:v>770836</c:v>
                </c:pt>
                <c:pt idx="40">
                  <c:v>834286</c:v>
                </c:pt>
                <c:pt idx="41">
                  <c:v>857867</c:v>
                </c:pt>
                <c:pt idx="42">
                  <c:v>808928</c:v>
                </c:pt>
                <c:pt idx="43">
                  <c:v>736092</c:v>
                </c:pt>
                <c:pt idx="44">
                  <c:v>616564</c:v>
                </c:pt>
                <c:pt idx="45">
                  <c:v>855342</c:v>
                </c:pt>
                <c:pt idx="46">
                  <c:v>825713</c:v>
                </c:pt>
                <c:pt idx="47">
                  <c:v>831522</c:v>
                </c:pt>
                <c:pt idx="48">
                  <c:v>805933</c:v>
                </c:pt>
                <c:pt idx="49">
                  <c:v>666017</c:v>
                </c:pt>
                <c:pt idx="50">
                  <c:v>600988</c:v>
                </c:pt>
                <c:pt idx="51">
                  <c:v>614722</c:v>
                </c:pt>
                <c:pt idx="52">
                  <c:v>568341</c:v>
                </c:pt>
                <c:pt idx="53">
                  <c:v>616256</c:v>
                </c:pt>
                <c:pt idx="54">
                  <c:v>646082</c:v>
                </c:pt>
                <c:pt idx="55">
                  <c:v>642745</c:v>
                </c:pt>
                <c:pt idx="56">
                  <c:v>635259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52E1-4B9C-9084-6CCCDA6A72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236545031"/>
        <c:axId val="1236559367"/>
      </c:lineChart>
      <c:dateAx>
        <c:axId val="1236545031"/>
        <c:scaling>
          <c:orientation val="minMax"/>
        </c:scaling>
        <c:delete val="0"/>
        <c:axPos val="b"/>
        <c:numFmt formatCode="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36559367"/>
        <c:crosses val="autoZero"/>
        <c:auto val="1"/>
        <c:lblOffset val="100"/>
        <c:baseTimeUnit val="years"/>
      </c:dateAx>
      <c:valAx>
        <c:axId val="123655936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3654503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C630-4222-846A-D29638AAC851}"/>
              </c:ext>
            </c:extLst>
          </c:dPt>
          <c:dPt>
            <c:idx val="1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630-4222-846A-D29638AAC85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C630-4222-846A-D29638AAC85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C630-4222-846A-D29638AAC851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C630-4222-846A-D29638AAC85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eparator>
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'[NG_CONS_SUM_DCU_SCA_A-20240324.xlsx]Pie on Sector'!$I$9:$I$13</c:f>
              <c:strCache>
                <c:ptCount val="5"/>
                <c:pt idx="0">
                  <c:v>Residential</c:v>
                </c:pt>
                <c:pt idx="1">
                  <c:v>Commercial</c:v>
                </c:pt>
                <c:pt idx="2">
                  <c:v>Industrial</c:v>
                </c:pt>
                <c:pt idx="3">
                  <c:v>Vehicle Fuel</c:v>
                </c:pt>
                <c:pt idx="4">
                  <c:v>Electric Power</c:v>
                </c:pt>
              </c:strCache>
            </c:strRef>
          </c:cat>
          <c:val>
            <c:numRef>
              <c:f>'[NG_CONS_SUM_DCU_SCA_A-20240324.xlsx]Pie on Sector'!$J$9:$J$13</c:f>
              <c:numCache>
                <c:formatCode>General</c:formatCode>
                <c:ptCount val="5"/>
                <c:pt idx="0">
                  <c:v>455599</c:v>
                </c:pt>
                <c:pt idx="1">
                  <c:v>252301</c:v>
                </c:pt>
                <c:pt idx="2">
                  <c:v>625372</c:v>
                </c:pt>
                <c:pt idx="3">
                  <c:v>23325</c:v>
                </c:pt>
                <c:pt idx="4">
                  <c:v>635259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C630-4222-846A-D29638AAC85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1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DA9F5774-C678-1E48-A23B-1680A328FA46}" type="datetimeFigureOut">
              <a:rPr lang="en-US" smtClean="0"/>
              <a:t>3/29/2024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1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880CE468-BD03-B649-8E6C-392373B14A1D}" type="datetimeFigureOut">
              <a:rPr lang="en-US" smtClean="0"/>
              <a:t>3/29/2024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4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None/>
            </a:pPr>
            <a:endParaRPr lang="en-US" sz="18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D4CD6F-1255-46E6-BF72-5A35B2A81E8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73841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67625" y="2006600"/>
            <a:ext cx="17697450" cy="9955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67BDF7-E776-6644-B0FD-0131F7606DC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18708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21A9E8-A9BC-4190-9B59-D4532E9828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9672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600" b="1" baseline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D4CD6F-1255-46E6-BF72-5A35B2A81E8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50024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7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D4CD6F-1255-46E6-BF72-5A35B2A81E8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937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1710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4016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518F20-3F0C-7C21-3D6F-B7C923D8B0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D3F230-940E-7285-133A-F3BF139C68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7A87A7-64AD-80BA-9038-E5BF1B0BF1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BA108B-F983-EF95-B56D-8023A05F7C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9362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A6A826-783A-85FC-4D90-1BBD838779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051B79-6338-9036-94A7-C2E04B6FD2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C5D679-8487-313F-CA7A-4A51F6E6C1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68150A-14A2-6C3B-3D22-33FE6DA0D2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0182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294FE7-A502-BA34-40B6-86012C4413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DAA91B-36D0-CF93-B4F2-4881A02F6D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1A069D-8705-A550-2509-B4C8247D51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66612">
              <a:defRPr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9A2640-1266-FC42-C334-F9BEEA7EC6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9970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840413-588A-2771-F23E-56C2361C7C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191FFC-929F-5111-0E07-D242ECEF8F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5ECD1A-5C01-56EF-6FE5-1CD8E01B83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00447C-CF36-0445-1E2F-5630EC4554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594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9DD20D-1E89-218F-BE92-EA8E97EB5C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FCC21D-B585-6F1E-26A7-041DF9B760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3E8AD17-8587-7F3B-40AB-559B41D07B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2B3E77-2CF2-F9F4-1DD8-3629BD2B0B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3171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7555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FE2A70-A6F9-3607-AF54-B4415ADAA8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62E6B2-07DA-5B5E-15B8-0A68357065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7667625" y="1990725"/>
            <a:ext cx="17697450" cy="9955213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D3E7386-7E01-DBDF-3DF8-CBB3C58069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C18CB6-ADE9-934E-F6C3-8035979CD4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67BDF7-E776-6644-B0FD-0131F7606DC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60078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80478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72AC24-1850-4F01-C3A0-512938F3C1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B4A553-642E-75FD-9914-A0663DAC15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3743F0-E331-5F75-2D6A-CC23F84036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B92AD1-8AF7-6586-14F2-FE386EF019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3699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5277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4188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3933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890016" y="809622"/>
            <a:ext cx="1041196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016" y="3289297"/>
            <a:ext cx="1041196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E4E764C5-F795-1646-B6D2-515A4B2C16A5}" type="datetime1">
              <a:rPr lang="en-US" smtClean="0"/>
              <a:t>3/29/2024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Staff Workshop: Quantify Exposures to Indoor Pollutants in Multifamily Homes That Cook With Natural Gas or Alternatives</a:t>
            </a:r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922D8-FF76-3F49-A32C-6A8C9C1A5C48}" type="datetime1">
              <a:rPr lang="en-US" smtClean="0"/>
              <a:t>3/29/2024</a:t>
            </a:fld>
            <a:endParaRPr lang="en-US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3012554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5BE3F-C436-D149-B824-4D6C8F09346D}" type="datetime1">
              <a:rPr lang="en-US" smtClean="0"/>
              <a:t>3/29/2024</a:t>
            </a:fld>
            <a:endParaRPr lang="en-US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F5468-A257-A24C-8C08-ADE33DBD303D}" type="datetime1">
              <a:rPr lang="en-US" smtClean="0"/>
              <a:t>3/29/2024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Staff Workshop: Quantify Exposures to Indoor Pollutants in Multifamily Homes That Cook With Natural Gas or Alternatives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2B217-AC9A-7C47-BFF1-5B846936217F}" type="datetime1">
              <a:rPr lang="en-US" smtClean="0"/>
              <a:t>3/29/2024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Staff Workshop: Quantify Exposures to Indoor Pollutants in Multifamily Homes That Cook With Natural Gas or Alternatives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EDFF3-9D0C-9346-AE04-2235CBAC943B}" type="datetime1">
              <a:rPr lang="en-US" smtClean="0"/>
              <a:t>3/29/2024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Staff Workshop: Quantify Exposures to Indoor Pollutants in Multifamily Homes That Cook With Natural Gas or Alternatives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32752-8F4C-3A43-8E16-48AB09902DD1}" type="datetime1">
              <a:rPr lang="en-US" smtClean="0"/>
              <a:t>3/29/2024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Staff Workshop: Quantify Exposures to Indoor Pollutants in Multifamily Homes That Cook With Natural Gas or Alternatives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CEB2B-9BE6-BF4F-A6F0-CEF12DED2744}" type="datetime1">
              <a:rPr lang="en-US" smtClean="0"/>
              <a:t>3/29/2024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Staff Workshop: Quantify Exposures to Indoor Pollutants in Multifamily Homes That Cook With Natural Gas or Alternatives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13816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A7BB3-93ED-1F44-9211-9F1106D93F4A}" type="datetime1">
              <a:rPr lang="en-US" smtClean="0"/>
              <a:t>3/29/2024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Staff Workshop: Quantify Exposures to Indoor Pollutants in Multifamily Homes That Cook With Natural Gas or Alternatives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073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900B7-1BD9-AD47-B8E5-CFC8726CCD3E}" type="datetime1">
              <a:rPr lang="en-US" smtClean="0"/>
              <a:t>3/29/2024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Staff Workshop: Quantify Exposures to Indoor Pollutants in Multifamily Homes That Cook With Natural Gas or Alternatives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64450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12B96-9586-CB4F-8DC7-3E4540818FDE}" type="datetime1">
              <a:rPr lang="en-US" smtClean="0"/>
              <a:t>3/29/2024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Staff Workshop: Quantify Exposures to Indoor Pollutants in Multifamily Homes That Cook With Natural Gas or Alternatives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D39F4-7B2F-094D-BFA5-EF12F8A7E31D}" type="datetime1">
              <a:rPr lang="en-US" smtClean="0"/>
              <a:t>3/29/2024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Staff Workshop: Quantify Exposures to Indoor Pollutants in Multifamily Homes That Cook With Natural Gas or Alternatives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Font typeface="Arial" panose="020B0604020202020204" pitchFamily="34" charset="0"/>
              <a:buNone/>
              <a:defRPr sz="3467">
                <a:solidFill>
                  <a:schemeClr val="tx2"/>
                </a:solidFill>
              </a:defRPr>
            </a:lvl1pPr>
            <a:lvl2pPr marL="990575" indent="-380990">
              <a:buFontTx/>
              <a:buBlip>
                <a:blip r:embed="rId2"/>
              </a:buBlip>
              <a:defRPr sz="3200">
                <a:solidFill>
                  <a:schemeClr val="tx2"/>
                </a:solidFill>
              </a:defRPr>
            </a:lvl2pPr>
            <a:lvl3pPr marL="1523962" indent="-304792">
              <a:buFontTx/>
              <a:buBlip>
                <a:blip r:embed="rId2"/>
              </a:buBlip>
              <a:defRPr sz="2667">
                <a:solidFill>
                  <a:schemeClr val="tx2"/>
                </a:solidFill>
              </a:defRPr>
            </a:lvl3pPr>
            <a:lvl4pPr marL="2133547" indent="-304792">
              <a:buFontTx/>
              <a:buBlip>
                <a:blip r:embed="rId2"/>
              </a:buBlip>
              <a:defRPr sz="2400">
                <a:solidFill>
                  <a:schemeClr val="tx2"/>
                </a:solidFill>
              </a:defRPr>
            </a:lvl4pPr>
            <a:lvl5pPr marL="2743131" indent="-304792">
              <a:buFontTx/>
              <a:buBlip>
                <a:blip r:embed="rId2"/>
              </a:buBlip>
              <a:defRPr sz="2133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302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 l="60000" r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1"/>
          <p:cNvSpPr/>
          <p:nvPr/>
        </p:nvSpPr>
        <p:spPr>
          <a:xfrm>
            <a:off x="5181600" y="0"/>
            <a:ext cx="4800600" cy="68580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363855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3638550 w 723900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9525 w 3600450"/>
              <a:gd name="connsiteY3" fmla="*/ 5133975 h 5143500"/>
              <a:gd name="connsiteX4" fmla="*/ 0 w 360045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0 w 3600450"/>
              <a:gd name="connsiteY3" fmla="*/ 5133975 h 5143500"/>
              <a:gd name="connsiteX4" fmla="*/ 0 w 360045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00450" h="5143500">
                <a:moveTo>
                  <a:pt x="0" y="0"/>
                </a:moveTo>
                <a:lnTo>
                  <a:pt x="3600450" y="0"/>
                </a:lnTo>
                <a:lnTo>
                  <a:pt x="2276475" y="5143500"/>
                </a:lnTo>
                <a:lnTo>
                  <a:pt x="0" y="51339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6" name="Rectangle 1"/>
          <p:cNvSpPr/>
          <p:nvPr/>
        </p:nvSpPr>
        <p:spPr>
          <a:xfrm>
            <a:off x="0" y="0"/>
            <a:ext cx="9652000" cy="68580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0" h="5143500">
                <a:moveTo>
                  <a:pt x="0" y="0"/>
                </a:moveTo>
                <a:lnTo>
                  <a:pt x="7239000" y="0"/>
                </a:lnTo>
                <a:lnTo>
                  <a:pt x="5915025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01" y="584200"/>
            <a:ext cx="1845055" cy="162560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251455" y="616108"/>
            <a:ext cx="6705600" cy="144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33">
                <a:solidFill>
                  <a:schemeClr val="bg1"/>
                </a:solidFill>
                <a:latin typeface="Century Gothic" panose="020B0502020202020204" pitchFamily="34" charset="0"/>
              </a:rPr>
              <a:t>California</a:t>
            </a:r>
          </a:p>
          <a:p>
            <a:r>
              <a:rPr lang="en-US" sz="2933">
                <a:solidFill>
                  <a:schemeClr val="bg1"/>
                </a:solidFill>
                <a:latin typeface="Century Gothic" panose="020B0502020202020204" pitchFamily="34" charset="0"/>
              </a:rPr>
              <a:t>Energy Commission</a:t>
            </a:r>
          </a:p>
          <a:p>
            <a:r>
              <a:rPr lang="en-US" sz="2933">
                <a:solidFill>
                  <a:schemeClr val="bg1"/>
                </a:solidFill>
                <a:latin typeface="Century Gothic" panose="020B0502020202020204" pitchFamily="34" charset="0"/>
              </a:rPr>
              <a:t>Research &amp; Development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06400" y="2717800"/>
            <a:ext cx="7823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>
                <a:solidFill>
                  <a:schemeClr val="bg1"/>
                </a:solidFill>
                <a:latin typeface="Segoe UI Semibold" panose="020B0702040204020203" pitchFamily="34" charset="0"/>
              </a:rPr>
              <a:t>TITLE OF PRESENTATION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40583" y="3524191"/>
            <a:ext cx="5791200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67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Name of Presenter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38912" y="3937001"/>
            <a:ext cx="6876288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67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Energy Research and Development Division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06400" y="5359400"/>
            <a:ext cx="5791200" cy="107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33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Title of conference/meeting</a:t>
            </a:r>
          </a:p>
          <a:p>
            <a:r>
              <a:rPr lang="en-US" sz="2133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Location presentation was given</a:t>
            </a:r>
          </a:p>
          <a:p>
            <a:r>
              <a:rPr lang="en-US" sz="2133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Date of meeting</a:t>
            </a:r>
          </a:p>
        </p:txBody>
      </p:sp>
      <p:cxnSp>
        <p:nvCxnSpPr>
          <p:cNvPr id="33" name="Straight Connector 32"/>
          <p:cNvCxnSpPr/>
          <p:nvPr/>
        </p:nvCxnSpPr>
        <p:spPr>
          <a:xfrm>
            <a:off x="508000" y="4927600"/>
            <a:ext cx="75184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angle 1"/>
          <p:cNvSpPr/>
          <p:nvPr userDrawn="1"/>
        </p:nvSpPr>
        <p:spPr>
          <a:xfrm>
            <a:off x="5181600" y="0"/>
            <a:ext cx="4800600" cy="68580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363855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3638550 w 723900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9525 w 3600450"/>
              <a:gd name="connsiteY3" fmla="*/ 5133975 h 5143500"/>
              <a:gd name="connsiteX4" fmla="*/ 0 w 360045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0 w 3600450"/>
              <a:gd name="connsiteY3" fmla="*/ 5133975 h 5143500"/>
              <a:gd name="connsiteX4" fmla="*/ 0 w 360045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00450" h="5143500">
                <a:moveTo>
                  <a:pt x="0" y="0"/>
                </a:moveTo>
                <a:lnTo>
                  <a:pt x="3600450" y="0"/>
                </a:lnTo>
                <a:lnTo>
                  <a:pt x="2276475" y="5143500"/>
                </a:lnTo>
                <a:lnTo>
                  <a:pt x="0" y="51339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2" name="Rectangle 1"/>
          <p:cNvSpPr/>
          <p:nvPr userDrawn="1"/>
        </p:nvSpPr>
        <p:spPr>
          <a:xfrm>
            <a:off x="0" y="0"/>
            <a:ext cx="9652000" cy="68580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0" h="5143500">
                <a:moveTo>
                  <a:pt x="0" y="0"/>
                </a:moveTo>
                <a:lnTo>
                  <a:pt x="7239000" y="0"/>
                </a:lnTo>
                <a:lnTo>
                  <a:pt x="5915025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01" y="584200"/>
            <a:ext cx="1845055" cy="1625600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2336801" y="1025684"/>
            <a:ext cx="5774945" cy="543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33">
                <a:solidFill>
                  <a:schemeClr val="bg1"/>
                </a:solidFill>
                <a:latin typeface="Century Gothic" panose="020B0502020202020204" pitchFamily="34" charset="0"/>
              </a:rPr>
              <a:t>California</a:t>
            </a:r>
            <a:r>
              <a:rPr lang="en-US" sz="2933" baseline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2933">
                <a:solidFill>
                  <a:schemeClr val="bg1"/>
                </a:solidFill>
                <a:latin typeface="Century Gothic" panose="020B0502020202020204" pitchFamily="34" charset="0"/>
              </a:rPr>
              <a:t>Energy Commission</a:t>
            </a:r>
          </a:p>
        </p:txBody>
      </p:sp>
      <p:cxnSp>
        <p:nvCxnSpPr>
          <p:cNvPr id="19" name="Straight Connector 18"/>
          <p:cNvCxnSpPr/>
          <p:nvPr userDrawn="1"/>
        </p:nvCxnSpPr>
        <p:spPr>
          <a:xfrm>
            <a:off x="508000" y="4927600"/>
            <a:ext cx="75184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08000" y="2514600"/>
            <a:ext cx="8026400" cy="1009651"/>
          </a:xfrm>
        </p:spPr>
        <p:txBody>
          <a:bodyPr>
            <a:noAutofit/>
          </a:bodyPr>
          <a:lstStyle>
            <a:lvl1pPr>
              <a:defRPr sz="48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508000" y="3511549"/>
            <a:ext cx="7518400" cy="425451"/>
          </a:xfrm>
        </p:spPr>
        <p:txBody>
          <a:bodyPr>
            <a:noAutofit/>
          </a:bodyPr>
          <a:lstStyle>
            <a:lvl1pPr>
              <a:defRPr sz="2667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95301" y="5340349"/>
            <a:ext cx="6108700" cy="425451"/>
          </a:xfrm>
        </p:spPr>
        <p:txBody>
          <a:bodyPr>
            <a:noAutofit/>
          </a:bodyPr>
          <a:lstStyle>
            <a:lvl1pPr>
              <a:defRPr sz="2133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947840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Font typeface="Arial" panose="020B0604020202020204" pitchFamily="34" charset="0"/>
              <a:buNone/>
              <a:defRPr sz="3467">
                <a:solidFill>
                  <a:schemeClr val="tx2"/>
                </a:solidFill>
              </a:defRPr>
            </a:lvl1pPr>
            <a:lvl2pPr marL="990575" indent="-380990">
              <a:buFontTx/>
              <a:buBlip>
                <a:blip r:embed="rId2"/>
              </a:buBlip>
              <a:defRPr sz="3200">
                <a:solidFill>
                  <a:schemeClr val="tx2"/>
                </a:solidFill>
              </a:defRPr>
            </a:lvl2pPr>
            <a:lvl3pPr marL="1523962" indent="-304792">
              <a:buFontTx/>
              <a:buBlip>
                <a:blip r:embed="rId2"/>
              </a:buBlip>
              <a:defRPr sz="2667">
                <a:solidFill>
                  <a:schemeClr val="tx2"/>
                </a:solidFill>
              </a:defRPr>
            </a:lvl3pPr>
            <a:lvl4pPr marL="2133547" indent="-304792">
              <a:buFontTx/>
              <a:buBlip>
                <a:blip r:embed="rId2"/>
              </a:buBlip>
              <a:defRPr sz="2400">
                <a:solidFill>
                  <a:schemeClr val="tx2"/>
                </a:solidFill>
              </a:defRPr>
            </a:lvl4pPr>
            <a:lvl5pPr marL="2743131" indent="-304792">
              <a:buFontTx/>
              <a:buBlip>
                <a:blip r:embed="rId2"/>
              </a:buBlip>
              <a:defRPr sz="2133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4306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9199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667"/>
            </a:lvl1pPr>
            <a:lvl2pPr marL="990575" indent="-380990">
              <a:buFontTx/>
              <a:buBlip>
                <a:blip r:embed="rId2"/>
              </a:buBlip>
              <a:defRPr sz="2667"/>
            </a:lvl2pPr>
            <a:lvl3pPr marL="1523962" indent="-304792">
              <a:buFontTx/>
              <a:buBlip>
                <a:blip r:embed="rId2"/>
              </a:buBlip>
              <a:defRPr sz="2400"/>
            </a:lvl3pPr>
            <a:lvl4pPr marL="2133547" indent="-304792">
              <a:buFontTx/>
              <a:buBlip>
                <a:blip r:embed="rId2"/>
              </a:buBlip>
              <a:defRPr sz="2133"/>
            </a:lvl4pPr>
            <a:lvl5pPr marL="2743131" indent="-304792">
              <a:buFontTx/>
              <a:buBlip>
                <a:blip r:embed="rId2"/>
              </a:buBlip>
              <a:defRPr sz="2133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667"/>
            </a:lvl1pPr>
            <a:lvl2pPr marL="990575" indent="-380990">
              <a:buFontTx/>
              <a:buBlip>
                <a:blip r:embed="rId2"/>
              </a:buBlip>
              <a:defRPr sz="3200"/>
            </a:lvl2pPr>
            <a:lvl3pPr marL="1523962" indent="-304792">
              <a:buFontTx/>
              <a:buBlip>
                <a:blip r:embed="rId2"/>
              </a:buBlip>
              <a:defRPr sz="2667"/>
            </a:lvl3pPr>
            <a:lvl4pPr marL="2133547" indent="-304792">
              <a:buFontTx/>
              <a:buBlip>
                <a:blip r:embed="rId2"/>
              </a:buBlip>
              <a:defRPr sz="2400"/>
            </a:lvl4pPr>
            <a:lvl5pPr marL="2743131" indent="-304792">
              <a:buFontTx/>
              <a:buBlip>
                <a:blip r:embed="rId2"/>
              </a:buBlip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7504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>
            <a:normAutofit/>
          </a:bodyPr>
          <a:lstStyle>
            <a:lvl1pPr marL="0" indent="0">
              <a:buNone/>
              <a:defRPr sz="2667" b="0">
                <a:latin typeface="Segoe UI Semibold" panose="020B0702040204020203" pitchFamily="34" charset="0"/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667"/>
            </a:lvl1pPr>
            <a:lvl2pPr marL="990575" indent="-380990">
              <a:buFontTx/>
              <a:buBlip>
                <a:blip r:embed="rId2"/>
              </a:buBlip>
              <a:defRPr sz="2667"/>
            </a:lvl2pPr>
            <a:lvl3pPr marL="1523962" indent="-304792">
              <a:buFontTx/>
              <a:buBlip>
                <a:blip r:embed="rId2"/>
              </a:buBlip>
              <a:defRPr sz="2400"/>
            </a:lvl3pPr>
            <a:lvl4pPr marL="2133547" indent="-304792">
              <a:buFontTx/>
              <a:buBlip>
                <a:blip r:embed="rId2"/>
              </a:buBlip>
              <a:defRPr sz="2133"/>
            </a:lvl4pPr>
            <a:lvl5pPr marL="2743131" indent="-304792">
              <a:buFontTx/>
              <a:buBlip>
                <a:blip r:embed="rId2"/>
              </a:buBlip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>
            <a:normAutofit/>
          </a:bodyPr>
          <a:lstStyle>
            <a:lvl1pPr marL="0" indent="0">
              <a:buNone/>
              <a:defRPr sz="2667" b="0">
                <a:latin typeface="Segoe UI Semibold" panose="020B0702040204020203" pitchFamily="34" charset="0"/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667"/>
            </a:lvl1pPr>
            <a:lvl2pPr marL="990575" indent="-380990">
              <a:buFontTx/>
              <a:buBlip>
                <a:blip r:embed="rId2"/>
              </a:buBlip>
              <a:defRPr sz="2667"/>
            </a:lvl2pPr>
            <a:lvl3pPr marL="1523962" indent="-304792">
              <a:buFontTx/>
              <a:buBlip>
                <a:blip r:embed="rId2"/>
              </a:buBlip>
              <a:defRPr sz="2400"/>
            </a:lvl3pPr>
            <a:lvl4pPr marL="2133547" indent="-304792">
              <a:buFontTx/>
              <a:buBlip>
                <a:blip r:embed="rId2"/>
              </a:buBlip>
              <a:defRPr sz="2133"/>
            </a:lvl4pPr>
            <a:lvl5pPr marL="2743131" indent="-304792">
              <a:buFontTx/>
              <a:buBlip>
                <a:blip r:embed="rId2"/>
              </a:buBlip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0804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0427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2055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9904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blipFill dpi="0" rotWithShape="1">
          <a:blip r:embed="rId2">
            <a:lum/>
          </a:blip>
          <a:srcRect/>
          <a:stretch>
            <a:fillRect l="60000" r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1"/>
          <p:cNvSpPr/>
          <p:nvPr/>
        </p:nvSpPr>
        <p:spPr>
          <a:xfrm>
            <a:off x="5181600" y="0"/>
            <a:ext cx="4800600" cy="68580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363855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3638550 w 723900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9525 w 3600450"/>
              <a:gd name="connsiteY3" fmla="*/ 5133975 h 5143500"/>
              <a:gd name="connsiteX4" fmla="*/ 0 w 360045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0 w 3600450"/>
              <a:gd name="connsiteY3" fmla="*/ 5133975 h 5143500"/>
              <a:gd name="connsiteX4" fmla="*/ 0 w 360045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00450" h="5143500">
                <a:moveTo>
                  <a:pt x="0" y="0"/>
                </a:moveTo>
                <a:lnTo>
                  <a:pt x="3600450" y="0"/>
                </a:lnTo>
                <a:lnTo>
                  <a:pt x="2276475" y="5143500"/>
                </a:lnTo>
                <a:lnTo>
                  <a:pt x="0" y="51339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6" name="Rectangle 1"/>
          <p:cNvSpPr/>
          <p:nvPr/>
        </p:nvSpPr>
        <p:spPr>
          <a:xfrm>
            <a:off x="0" y="0"/>
            <a:ext cx="9652000" cy="68580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0" h="5143500">
                <a:moveTo>
                  <a:pt x="0" y="0"/>
                </a:moveTo>
                <a:lnTo>
                  <a:pt x="7239000" y="0"/>
                </a:lnTo>
                <a:lnTo>
                  <a:pt x="5915025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01" y="584200"/>
            <a:ext cx="1845055" cy="162560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251455" y="616108"/>
            <a:ext cx="6705600" cy="144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33">
                <a:solidFill>
                  <a:schemeClr val="bg1"/>
                </a:solidFill>
                <a:latin typeface="Century Gothic" panose="020B0502020202020204" pitchFamily="34" charset="0"/>
              </a:rPr>
              <a:t>California</a:t>
            </a:r>
          </a:p>
          <a:p>
            <a:r>
              <a:rPr lang="en-US" sz="2933">
                <a:solidFill>
                  <a:schemeClr val="bg1"/>
                </a:solidFill>
                <a:latin typeface="Century Gothic" panose="020B0502020202020204" pitchFamily="34" charset="0"/>
              </a:rPr>
              <a:t>Energy Commission</a:t>
            </a:r>
          </a:p>
          <a:p>
            <a:r>
              <a:rPr lang="en-US" sz="2933">
                <a:solidFill>
                  <a:schemeClr val="bg1"/>
                </a:solidFill>
                <a:latin typeface="Century Gothic" panose="020B0502020202020204" pitchFamily="34" charset="0"/>
              </a:rPr>
              <a:t>Research &amp; Development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06400" y="2717800"/>
            <a:ext cx="7823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>
                <a:solidFill>
                  <a:schemeClr val="bg1"/>
                </a:solidFill>
                <a:latin typeface="Segoe UI Semibold" panose="020B0702040204020203" pitchFamily="34" charset="0"/>
              </a:rPr>
              <a:t>TITLE OF PRESENTATION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40583" y="3524191"/>
            <a:ext cx="5791200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67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Name of Presenter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38912" y="3937001"/>
            <a:ext cx="6876288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67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Energy Research and Development Division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06400" y="5359400"/>
            <a:ext cx="5791200" cy="107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33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Title of conference/meeting</a:t>
            </a:r>
          </a:p>
          <a:p>
            <a:r>
              <a:rPr lang="en-US" sz="2133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Location presentation was given</a:t>
            </a:r>
          </a:p>
          <a:p>
            <a:r>
              <a:rPr lang="en-US" sz="2133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Date of meeting</a:t>
            </a:r>
          </a:p>
        </p:txBody>
      </p:sp>
      <p:cxnSp>
        <p:nvCxnSpPr>
          <p:cNvPr id="33" name="Straight Connector 32"/>
          <p:cNvCxnSpPr/>
          <p:nvPr/>
        </p:nvCxnSpPr>
        <p:spPr>
          <a:xfrm>
            <a:off x="508000" y="4927600"/>
            <a:ext cx="75184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angle 1"/>
          <p:cNvSpPr/>
          <p:nvPr userDrawn="1"/>
        </p:nvSpPr>
        <p:spPr>
          <a:xfrm>
            <a:off x="5181600" y="0"/>
            <a:ext cx="4800600" cy="68580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363855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3638550 w 723900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9525 w 3600450"/>
              <a:gd name="connsiteY3" fmla="*/ 5133975 h 5143500"/>
              <a:gd name="connsiteX4" fmla="*/ 0 w 360045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0 w 3600450"/>
              <a:gd name="connsiteY3" fmla="*/ 5133975 h 5143500"/>
              <a:gd name="connsiteX4" fmla="*/ 0 w 360045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00450" h="5143500">
                <a:moveTo>
                  <a:pt x="0" y="0"/>
                </a:moveTo>
                <a:lnTo>
                  <a:pt x="3600450" y="0"/>
                </a:lnTo>
                <a:lnTo>
                  <a:pt x="2276475" y="5143500"/>
                </a:lnTo>
                <a:lnTo>
                  <a:pt x="0" y="51339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2" name="Rectangle 1"/>
          <p:cNvSpPr/>
          <p:nvPr userDrawn="1"/>
        </p:nvSpPr>
        <p:spPr>
          <a:xfrm>
            <a:off x="0" y="0"/>
            <a:ext cx="9652000" cy="68580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0" h="5143500">
                <a:moveTo>
                  <a:pt x="0" y="0"/>
                </a:moveTo>
                <a:lnTo>
                  <a:pt x="7239000" y="0"/>
                </a:lnTo>
                <a:lnTo>
                  <a:pt x="5915025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01" y="584200"/>
            <a:ext cx="1845055" cy="1625600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2251455" y="1067513"/>
            <a:ext cx="6705600" cy="543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33">
                <a:solidFill>
                  <a:schemeClr val="bg1"/>
                </a:solidFill>
                <a:latin typeface="Century Gothic" panose="020B0502020202020204" pitchFamily="34" charset="0"/>
              </a:rPr>
              <a:t>California Energy Commission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508000" y="3937000"/>
            <a:ext cx="6876288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67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Chair Robert B. Weisenmiller</a:t>
            </a:r>
          </a:p>
        </p:txBody>
      </p:sp>
      <p:cxnSp>
        <p:nvCxnSpPr>
          <p:cNvPr id="19" name="Straight Connector 18"/>
          <p:cNvCxnSpPr/>
          <p:nvPr userDrawn="1"/>
        </p:nvCxnSpPr>
        <p:spPr>
          <a:xfrm>
            <a:off x="508000" y="4927600"/>
            <a:ext cx="75184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08000" y="2514600"/>
            <a:ext cx="8026400" cy="1009651"/>
          </a:xfrm>
        </p:spPr>
        <p:txBody>
          <a:bodyPr>
            <a:noAutofit/>
          </a:bodyPr>
          <a:lstStyle>
            <a:lvl1pPr>
              <a:defRPr sz="48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508000" y="3511549"/>
            <a:ext cx="7518400" cy="425451"/>
          </a:xfrm>
        </p:spPr>
        <p:txBody>
          <a:bodyPr>
            <a:noAutofit/>
          </a:bodyPr>
          <a:lstStyle>
            <a:lvl1pPr>
              <a:defRPr sz="2667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95301" y="5340349"/>
            <a:ext cx="6108700" cy="425451"/>
          </a:xfrm>
        </p:spPr>
        <p:txBody>
          <a:bodyPr>
            <a:noAutofit/>
          </a:bodyPr>
          <a:lstStyle>
            <a:lvl1pPr>
              <a:defRPr sz="2133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440969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blipFill dpi="0" rotWithShape="1">
          <a:blip r:embed="rId2">
            <a:lum/>
          </a:blip>
          <a:srcRect/>
          <a:stretch>
            <a:fillRect l="60000" r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1"/>
          <p:cNvSpPr/>
          <p:nvPr/>
        </p:nvSpPr>
        <p:spPr>
          <a:xfrm>
            <a:off x="5181600" y="0"/>
            <a:ext cx="4800600" cy="68580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363855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3638550 w 723900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9525 w 3600450"/>
              <a:gd name="connsiteY3" fmla="*/ 5133975 h 5143500"/>
              <a:gd name="connsiteX4" fmla="*/ 0 w 360045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0 w 3600450"/>
              <a:gd name="connsiteY3" fmla="*/ 5133975 h 5143500"/>
              <a:gd name="connsiteX4" fmla="*/ 0 w 360045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00450" h="5143500">
                <a:moveTo>
                  <a:pt x="0" y="0"/>
                </a:moveTo>
                <a:lnTo>
                  <a:pt x="3600450" y="0"/>
                </a:lnTo>
                <a:lnTo>
                  <a:pt x="2276475" y="5143500"/>
                </a:lnTo>
                <a:lnTo>
                  <a:pt x="0" y="51339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6" name="Rectangle 1"/>
          <p:cNvSpPr/>
          <p:nvPr/>
        </p:nvSpPr>
        <p:spPr>
          <a:xfrm>
            <a:off x="0" y="0"/>
            <a:ext cx="9652000" cy="68580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0" h="5143500">
                <a:moveTo>
                  <a:pt x="0" y="0"/>
                </a:moveTo>
                <a:lnTo>
                  <a:pt x="7239000" y="0"/>
                </a:lnTo>
                <a:lnTo>
                  <a:pt x="5915025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01" y="584200"/>
            <a:ext cx="1845055" cy="162560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251455" y="616108"/>
            <a:ext cx="6705600" cy="144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33">
                <a:solidFill>
                  <a:schemeClr val="bg1"/>
                </a:solidFill>
                <a:latin typeface="Century Gothic" panose="020B0502020202020204" pitchFamily="34" charset="0"/>
              </a:rPr>
              <a:t>California</a:t>
            </a:r>
          </a:p>
          <a:p>
            <a:r>
              <a:rPr lang="en-US" sz="2933">
                <a:solidFill>
                  <a:schemeClr val="bg1"/>
                </a:solidFill>
                <a:latin typeface="Century Gothic" panose="020B0502020202020204" pitchFamily="34" charset="0"/>
              </a:rPr>
              <a:t>Energy Commission</a:t>
            </a:r>
          </a:p>
          <a:p>
            <a:r>
              <a:rPr lang="en-US" sz="2933">
                <a:solidFill>
                  <a:schemeClr val="bg1"/>
                </a:solidFill>
                <a:latin typeface="Century Gothic" panose="020B0502020202020204" pitchFamily="34" charset="0"/>
              </a:rPr>
              <a:t>Research &amp; Development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06400" y="2717800"/>
            <a:ext cx="7823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>
                <a:solidFill>
                  <a:schemeClr val="bg1"/>
                </a:solidFill>
                <a:latin typeface="Segoe UI Semibold" panose="020B0702040204020203" pitchFamily="34" charset="0"/>
              </a:rPr>
              <a:t>TITLE OF PRESENTATION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40583" y="3524191"/>
            <a:ext cx="5791200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67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Name of Presenter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38912" y="3937001"/>
            <a:ext cx="6876288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67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Energy Research and Development Division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06400" y="5359400"/>
            <a:ext cx="5791200" cy="107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33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Title of conference/meeting</a:t>
            </a:r>
          </a:p>
          <a:p>
            <a:r>
              <a:rPr lang="en-US" sz="2133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Location presentation was given</a:t>
            </a:r>
          </a:p>
          <a:p>
            <a:r>
              <a:rPr lang="en-US" sz="2133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Date of meeting</a:t>
            </a:r>
          </a:p>
        </p:txBody>
      </p:sp>
      <p:cxnSp>
        <p:nvCxnSpPr>
          <p:cNvPr id="33" name="Straight Connector 32"/>
          <p:cNvCxnSpPr/>
          <p:nvPr/>
        </p:nvCxnSpPr>
        <p:spPr>
          <a:xfrm>
            <a:off x="508000" y="4927600"/>
            <a:ext cx="75184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angle 1"/>
          <p:cNvSpPr/>
          <p:nvPr userDrawn="1"/>
        </p:nvSpPr>
        <p:spPr>
          <a:xfrm>
            <a:off x="5181600" y="0"/>
            <a:ext cx="4800600" cy="68580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363855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3638550 w 723900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9525 w 3600450"/>
              <a:gd name="connsiteY3" fmla="*/ 5133975 h 5143500"/>
              <a:gd name="connsiteX4" fmla="*/ 0 w 360045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0 w 3600450"/>
              <a:gd name="connsiteY3" fmla="*/ 5133975 h 5143500"/>
              <a:gd name="connsiteX4" fmla="*/ 0 w 360045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00450" h="5143500">
                <a:moveTo>
                  <a:pt x="0" y="0"/>
                </a:moveTo>
                <a:lnTo>
                  <a:pt x="3600450" y="0"/>
                </a:lnTo>
                <a:lnTo>
                  <a:pt x="2276475" y="5143500"/>
                </a:lnTo>
                <a:lnTo>
                  <a:pt x="0" y="51339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2" name="Rectangle 1"/>
          <p:cNvSpPr/>
          <p:nvPr userDrawn="1"/>
        </p:nvSpPr>
        <p:spPr>
          <a:xfrm>
            <a:off x="0" y="0"/>
            <a:ext cx="9652000" cy="68580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0" h="5143500">
                <a:moveTo>
                  <a:pt x="0" y="0"/>
                </a:moveTo>
                <a:lnTo>
                  <a:pt x="7239000" y="0"/>
                </a:lnTo>
                <a:lnTo>
                  <a:pt x="5915025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01" y="584200"/>
            <a:ext cx="1845055" cy="1625600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2336801" y="1025684"/>
            <a:ext cx="5774945" cy="543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33">
                <a:solidFill>
                  <a:schemeClr val="bg1"/>
                </a:solidFill>
                <a:latin typeface="Century Gothic" panose="020B0502020202020204" pitchFamily="34" charset="0"/>
              </a:rPr>
              <a:t>California</a:t>
            </a:r>
            <a:r>
              <a:rPr lang="en-US" sz="2933" baseline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2933">
                <a:solidFill>
                  <a:schemeClr val="bg1"/>
                </a:solidFill>
                <a:latin typeface="Century Gothic" panose="020B0502020202020204" pitchFamily="34" charset="0"/>
              </a:rPr>
              <a:t>Energy Commission</a:t>
            </a:r>
          </a:p>
        </p:txBody>
      </p:sp>
      <p:cxnSp>
        <p:nvCxnSpPr>
          <p:cNvPr id="19" name="Straight Connector 18"/>
          <p:cNvCxnSpPr/>
          <p:nvPr userDrawn="1"/>
        </p:nvCxnSpPr>
        <p:spPr>
          <a:xfrm>
            <a:off x="508000" y="4927600"/>
            <a:ext cx="75184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08000" y="2514600"/>
            <a:ext cx="8026400" cy="1009651"/>
          </a:xfrm>
        </p:spPr>
        <p:txBody>
          <a:bodyPr>
            <a:noAutofit/>
          </a:bodyPr>
          <a:lstStyle>
            <a:lvl1pPr>
              <a:defRPr sz="48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508000" y="3511549"/>
            <a:ext cx="7518400" cy="425451"/>
          </a:xfrm>
        </p:spPr>
        <p:txBody>
          <a:bodyPr>
            <a:noAutofit/>
          </a:bodyPr>
          <a:lstStyle>
            <a:lvl1pPr>
              <a:defRPr sz="2667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95301" y="5340349"/>
            <a:ext cx="6108700" cy="425451"/>
          </a:xfrm>
        </p:spPr>
        <p:txBody>
          <a:bodyPr>
            <a:noAutofit/>
          </a:bodyPr>
          <a:lstStyle>
            <a:lvl1pPr>
              <a:defRPr sz="2133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196306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Font typeface="Arial" panose="020B0604020202020204" pitchFamily="34" charset="0"/>
              <a:buNone/>
              <a:defRPr sz="3467">
                <a:solidFill>
                  <a:schemeClr val="tx2"/>
                </a:solidFill>
              </a:defRPr>
            </a:lvl1pPr>
            <a:lvl2pPr marL="990575" indent="-380990">
              <a:buFontTx/>
              <a:buBlip>
                <a:blip r:embed="rId2"/>
              </a:buBlip>
              <a:defRPr sz="3200">
                <a:solidFill>
                  <a:schemeClr val="tx2"/>
                </a:solidFill>
              </a:defRPr>
            </a:lvl2pPr>
            <a:lvl3pPr marL="1523962" indent="-304792">
              <a:buFontTx/>
              <a:buBlip>
                <a:blip r:embed="rId2"/>
              </a:buBlip>
              <a:defRPr sz="2667">
                <a:solidFill>
                  <a:schemeClr val="tx2"/>
                </a:solidFill>
              </a:defRPr>
            </a:lvl3pPr>
            <a:lvl4pPr marL="2133547" indent="-304792">
              <a:buFontTx/>
              <a:buBlip>
                <a:blip r:embed="rId2"/>
              </a:buBlip>
              <a:defRPr sz="2400">
                <a:solidFill>
                  <a:schemeClr val="tx2"/>
                </a:solidFill>
              </a:defRPr>
            </a:lvl4pPr>
            <a:lvl5pPr marL="2743131" indent="-304792">
              <a:buFontTx/>
              <a:buBlip>
                <a:blip r:embed="rId2"/>
              </a:buBlip>
              <a:defRPr sz="2133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569167A-9D82-438A-BF70-1028D6A4A76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286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1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image" Target="../media/image6.png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theme" Target="../theme/theme6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6B154E-C5A1-B14D-91B8-D3DEE2622B38}" type="datetime1">
              <a:rPr lang="en-US" smtClean="0"/>
              <a:t>3/29/2024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Staff Workshop: Quantify Exposures to Indoor Pollutants in Multifamily Homes That Cook With Natural Gas or Alternatives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fld id="{1B595CBB-A41C-A341-8F9F-821E584C0716}" type="datetime1">
              <a:rPr lang="en-US" smtClean="0"/>
              <a:t>3/29/2024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r>
              <a:rPr lang="en-US"/>
              <a:t>Staff Workshop: Quantify Exposures to Indoor Pollutants in Multifamily Homes That Cook With Natural Gas or Alternatives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567F3F-5AA0-6041-B1F1-81925A034773}" type="datetime1">
              <a:rPr lang="en-US" smtClean="0"/>
              <a:t>3/29/2024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Staff Workshop: Quantify Exposures to Indoor Pollutants in Multifamily Homes That Cook With Natural Gas or Alternatives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6" r:id="rId2"/>
    <p:sldLayoutId id="2147483687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DBFF3C4B-F8B9-2A44-B11C-E506A223189B}" type="datetime1">
              <a:rPr lang="en-US" smtClean="0"/>
              <a:t>3/29/2024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Staff Workshop: Quantify Exposures to Indoor Pollutants in Multifamily Homes That Cook With Natural Gas or Alternatives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40D8F-FF0F-CC43-BBFF-EB8E03B4BBC7}" type="datetime1">
              <a:rPr lang="en-US" smtClean="0"/>
              <a:t>3/29/2024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Staff Workshop: Quantify Exposures to Indoor Pollutants in Multifamily Homes That Cook With Natural Gas or Alternatives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16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177800"/>
            <a:ext cx="10972800" cy="1016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45600" y="647700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21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699" r:id="rId9"/>
    <p:sldLayoutId id="2147483690" r:id="rId10"/>
  </p:sldLayoutIdLst>
  <p:txStyles>
    <p:titleStyle>
      <a:lvl1pPr algn="ctr" defTabSz="1219170" rtl="0" eaLnBrk="1" latinLnBrk="0" hangingPunct="1">
        <a:spcBef>
          <a:spcPct val="0"/>
        </a:spcBef>
        <a:buNone/>
        <a:defRPr sz="4267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1219170" rtl="0" eaLnBrk="1" latinLnBrk="0" hangingPunct="1">
        <a:spcBef>
          <a:spcPct val="20000"/>
        </a:spcBef>
        <a:buFont typeface="Arial" panose="020B0604020202020204" pitchFamily="34" charset="0"/>
        <a:buNone/>
        <a:defRPr sz="3467" kern="1200">
          <a:solidFill>
            <a:schemeClr val="tx2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Tx/>
        <a:buBlip>
          <a:blip r:embed="rId13"/>
        </a:buBlip>
        <a:defRPr sz="3200" kern="1200">
          <a:solidFill>
            <a:schemeClr val="tx2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Tx/>
        <a:buBlip>
          <a:blip r:embed="rId13"/>
        </a:buBlip>
        <a:defRPr sz="2667" kern="1200">
          <a:solidFill>
            <a:schemeClr val="tx2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Tx/>
        <a:buBlip>
          <a:blip r:embed="rId13"/>
        </a:buBlip>
        <a:defRPr sz="2400" kern="1200">
          <a:solidFill>
            <a:schemeClr val="tx2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Tx/>
        <a:buBlip>
          <a:blip r:embed="rId13"/>
        </a:buBlip>
        <a:defRPr sz="2133" kern="1200">
          <a:solidFill>
            <a:schemeClr val="tx2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177800"/>
            <a:ext cx="10972800" cy="1016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45600" y="647700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872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</p:sldLayoutIdLst>
  <p:hf hdr="0" ftr="0" dt="0"/>
  <p:txStyles>
    <p:titleStyle>
      <a:lvl1pPr algn="ctr" defTabSz="1219170" rtl="0" eaLnBrk="1" latinLnBrk="0" hangingPunct="1">
        <a:spcBef>
          <a:spcPct val="0"/>
        </a:spcBef>
        <a:buNone/>
        <a:defRPr sz="4267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1219170" rtl="0" eaLnBrk="1" latinLnBrk="0" hangingPunct="1">
        <a:spcBef>
          <a:spcPct val="20000"/>
        </a:spcBef>
        <a:buFont typeface="Arial" panose="020B0604020202020204" pitchFamily="34" charset="0"/>
        <a:buNone/>
        <a:defRPr sz="3467" kern="1200">
          <a:solidFill>
            <a:schemeClr val="tx2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Tx/>
        <a:buBlip>
          <a:blip r:embed="rId4"/>
        </a:buBlip>
        <a:defRPr sz="3200" kern="1200">
          <a:solidFill>
            <a:schemeClr val="tx2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Tx/>
        <a:buBlip>
          <a:blip r:embed="rId4"/>
        </a:buBlip>
        <a:defRPr sz="2667" kern="1200">
          <a:solidFill>
            <a:schemeClr val="tx2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Tx/>
        <a:buBlip>
          <a:blip r:embed="rId4"/>
        </a:buBlip>
        <a:defRPr sz="2400" kern="1200">
          <a:solidFill>
            <a:schemeClr val="tx2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Tx/>
        <a:buBlip>
          <a:blip r:embed="rId4"/>
        </a:buBlip>
        <a:defRPr sz="2133" kern="1200">
          <a:solidFill>
            <a:schemeClr val="tx2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ergy.ca.gov/event/workshop/2024-03/location-specific-gas-system-decommissioning-scoping-workshop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ergy.ca.gov/sites/default/files/2021-05/CEC-500-2021-022.pdf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hyperlink" Target="https://www.energy.ca.gov/publications/2022/gas-research-and-development-program-proposed-budget-plan-fiscal-year-2022-23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ergy.ca.gov/event/workshop/2024-03/location-specific-gas-system-decommissioning-scoping-workshop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0.png"/><Relationship Id="rId4" Type="http://schemas.openxmlformats.org/officeDocument/2006/relationships/hyperlink" Target="https://www.energy.ca.gov/data-reports/reports/energy-research-and-development-investment-plans-and-annual-reports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5" Type="http://schemas.openxmlformats.org/officeDocument/2006/relationships/hyperlink" Target="https://creativecommons.org/licenses/by-sa/3.0" TargetMode="External"/><Relationship Id="rId4" Type="http://schemas.openxmlformats.org/officeDocument/2006/relationships/hyperlink" Target="https://commons.wikimedia.org/wiki/File:PG%26E_Meter_in_Fortuna_CA.jpg#/media/File:PG&amp;E_Meter_in_Fortuna_CA.jp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Relationship Id="rId4" Type="http://schemas.openxmlformats.org/officeDocument/2006/relationships/hyperlink" Target="http://www.ecdms.energy.ca.gov/Default.aspx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Relationship Id="rId5" Type="http://schemas.openxmlformats.org/officeDocument/2006/relationships/hyperlink" Target="https://www.eia.gov/dnav/ng/ng_cons_sum_dcu_sca_a.htm" TargetMode="Externa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efiling.energy.ca.gov/Ecomment/Ecomment.aspx?docketnumber=23-ERDD-02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Relationship Id="rId5" Type="http://schemas.openxmlformats.org/officeDocument/2006/relationships/hyperlink" Target="https://www.energy.ca.gov/event/workshop/2024-03/location-specific-gas-system-decommissioning-scoping-workshop" TargetMode="External"/><Relationship Id="rId4" Type="http://schemas.openxmlformats.org/officeDocument/2006/relationships/hyperlink" Target="mailto:docket@energy.ca.go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 idx="4294967295"/>
          </p:nvPr>
        </p:nvSpPr>
        <p:spPr>
          <a:xfrm>
            <a:off x="482774" y="2413000"/>
            <a:ext cx="8200737" cy="1533528"/>
          </a:xfrm>
        </p:spPr>
        <p:txBody>
          <a:bodyPr>
            <a:normAutofit/>
          </a:bodyPr>
          <a:lstStyle/>
          <a:p>
            <a:pPr algn="l"/>
            <a:r>
              <a:rPr lang="en-US" sz="2400" b="1" i="0">
                <a:solidFill>
                  <a:schemeClr val="bg1"/>
                </a:solidFill>
                <a:effectLst/>
                <a:ea typeface="Source Sans Pro"/>
              </a:rPr>
              <a:t>Location-Specific Gas System Decommissioning Scoping</a:t>
            </a:r>
            <a:r>
              <a:rPr lang="en-US" sz="2400" b="1">
                <a:solidFill>
                  <a:schemeClr val="bg1"/>
                </a:solidFill>
                <a:ea typeface="Source Sans Pro"/>
              </a:rPr>
              <a:t> Workshop (Staff Workshop)</a:t>
            </a:r>
            <a:br>
              <a:rPr lang="en-US" sz="2667">
                <a:solidFill>
                  <a:schemeClr val="bg1"/>
                </a:solidFill>
                <a:ea typeface="+mj-lt"/>
                <a:cs typeface="+mj-lt"/>
              </a:rPr>
            </a:br>
            <a:r>
              <a:rPr lang="en-US" sz="1067">
                <a:solidFill>
                  <a:srgbClr val="00588A"/>
                </a:solidFill>
                <a:ea typeface="+mj-lt"/>
                <a:cs typeface="+mj-lt"/>
              </a:rPr>
              <a:t>k</a:t>
            </a:r>
            <a:br>
              <a:rPr lang="en-US" sz="2667">
                <a:solidFill>
                  <a:schemeClr val="bg1"/>
                </a:solidFill>
                <a:ea typeface="+mj-lt"/>
                <a:cs typeface="+mj-lt"/>
              </a:rPr>
            </a:br>
            <a:r>
              <a:rPr lang="en-US" sz="2133" i="1">
                <a:solidFill>
                  <a:schemeClr val="bg1"/>
                </a:solidFill>
                <a:latin typeface="Century Gothic"/>
                <a:ea typeface="+mn-ea"/>
                <a:cs typeface="+mn-cs"/>
              </a:rPr>
              <a:t>Request for Input on Forthcoming Solicitation</a:t>
            </a:r>
            <a:endParaRPr lang="en-US" i="1">
              <a:solidFill>
                <a:schemeClr val="bg1"/>
              </a:solidFill>
              <a:effectLst/>
              <a:latin typeface="Century Gothic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95300" y="4140201"/>
            <a:ext cx="7518400" cy="812800"/>
          </a:xfrm>
        </p:spPr>
        <p:txBody>
          <a:bodyPr/>
          <a:lstStyle/>
          <a:p>
            <a:r>
              <a:rPr lang="en-US" sz="1867"/>
              <a:t>Sustainability and Health Unit</a:t>
            </a:r>
          </a:p>
          <a:p>
            <a:r>
              <a:rPr lang="en-US" sz="1867"/>
              <a:t>Energy Research &amp; Development Division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 vert="horz" lIns="121920" tIns="60960" rIns="121920" bIns="60960" rtlCol="0" anchor="t">
            <a:noAutofit/>
          </a:bodyPr>
          <a:lstStyle/>
          <a:p>
            <a:r>
              <a:rPr lang="en-US"/>
              <a:t>Presenter: Dr. Mithra Moezzi</a:t>
            </a:r>
          </a:p>
          <a:p>
            <a:r>
              <a:rPr lang="en-US"/>
              <a:t>March 27, 2024</a:t>
            </a:r>
          </a:p>
        </p:txBody>
      </p:sp>
    </p:spTree>
    <p:extLst>
      <p:ext uri="{BB962C8B-B14F-4D97-AF65-F5344CB8AC3E}">
        <p14:creationId xmlns:p14="http://schemas.microsoft.com/office/powerpoint/2010/main" val="19617954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DE5B14A8-E48A-C540-9214-39685A723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3307" y="220852"/>
            <a:ext cx="7145387" cy="1143000"/>
          </a:xfrm>
        </p:spPr>
        <p:txBody>
          <a:bodyPr>
            <a:normAutofit/>
          </a:bodyPr>
          <a:lstStyle/>
          <a:p>
            <a:r>
              <a:rPr lang="en-US" b="1">
                <a:cs typeface="Arial"/>
              </a:rPr>
              <a:t>Housekeeping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225032D5-95B1-1548-AFAF-7FB1F52B9E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20800" y="1940580"/>
            <a:ext cx="10261600" cy="4525963"/>
          </a:xfrm>
        </p:spPr>
        <p:txBody>
          <a:bodyPr>
            <a:normAutofit/>
          </a:bodyPr>
          <a:lstStyle/>
          <a:p>
            <a:pPr marL="609585" indent="-609585">
              <a:buFont typeface="Wingdings" panose="05000000000000000000" pitchFamily="2" charset="2"/>
              <a:buChar char="Ø"/>
            </a:pPr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All participants muted on Zoom (until Q&amp;A)</a:t>
            </a:r>
          </a:p>
          <a:p>
            <a:pPr marL="609585" indent="-609585">
              <a:buFont typeface="Wingdings" panose="05000000000000000000" pitchFamily="2" charset="2"/>
              <a:buChar char="Ø"/>
            </a:pPr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Zoom recording </a:t>
            </a:r>
          </a:p>
          <a:p>
            <a:pPr marL="1600160" lvl="1" indent="-609585">
              <a:buFont typeface="Wingdings" panose="05000000000000000000" pitchFamily="2" charset="2"/>
              <a:buChar char="§"/>
            </a:pPr>
            <a:r>
              <a:rPr lang="en-US" sz="2100"/>
              <a:t>Forthcoming at: </a:t>
            </a:r>
            <a:r>
              <a:rPr lang="en-US" sz="2100">
                <a:hlinkClick r:id="rId3"/>
              </a:rPr>
              <a:t>https://www.energy.ca.gov/event/workshop/2024-03/location-specific-gas-system-decommissioning-scoping-workshop</a:t>
            </a:r>
            <a:endParaRPr lang="en-US" sz="2100"/>
          </a:p>
          <a:p>
            <a:pPr marL="609585" indent="-609585">
              <a:buFont typeface="Wingdings" panose="05000000000000000000" pitchFamily="2" charset="2"/>
              <a:buChar char="Ø"/>
            </a:pPr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Comments and questions</a:t>
            </a:r>
          </a:p>
          <a:p>
            <a:pPr marL="1097253" lvl="1" indent="-457189">
              <a:buFont typeface="Wingdings" panose="05000000000000000000" pitchFamily="2" charset="2"/>
              <a:buChar char="§"/>
            </a:pPr>
            <a:r>
              <a:rPr lang="en-US" sz="2100" i="1">
                <a:solidFill>
                  <a:schemeClr val="accent4">
                    <a:lumMod val="75000"/>
                  </a:schemeClr>
                </a:solidFill>
              </a:rPr>
              <a:t>Please use “Q&amp;A” feature for substantive comments and questions (not chat).</a:t>
            </a:r>
          </a:p>
          <a:p>
            <a:pPr marL="1097253" lvl="1" indent="-457189">
              <a:buFont typeface="Wingdings" panose="05000000000000000000" pitchFamily="2" charset="2"/>
              <a:buChar char="§"/>
            </a:pPr>
            <a:r>
              <a:rPr lang="en-US" sz="2100" i="1">
                <a:solidFill>
                  <a:schemeClr val="accent4">
                    <a:lumMod val="75000"/>
                  </a:schemeClr>
                </a:solidFill>
              </a:rPr>
              <a:t>Please reserve the “Chat” feature for technical issues, etc.</a:t>
            </a:r>
          </a:p>
          <a:p>
            <a:endParaRPr lang="en-US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178">
              <a:defRPr/>
            </a:pPr>
            <a:fld id="{1BC924B7-EDFF-824B-BCE9-3FAD438598D0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457178">
                <a:defRPr/>
              </a:pPr>
              <a:t>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983141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77800"/>
            <a:ext cx="11480800" cy="1016000"/>
          </a:xfrm>
        </p:spPr>
        <p:txBody>
          <a:bodyPr>
            <a:normAutofit/>
          </a:bodyPr>
          <a:lstStyle/>
          <a:p>
            <a:r>
              <a:rPr lang="en-US" sz="3200"/>
              <a:t>Why Are We Seeking Your Input? </a:t>
            </a:r>
            <a:endParaRPr lang="en-US" sz="3200">
              <a:highlight>
                <a:srgbClr val="FFFF00"/>
              </a:highligh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713524"/>
            <a:ext cx="10871200" cy="4192005"/>
          </a:xfrm>
        </p:spPr>
        <p:txBody>
          <a:bodyPr vert="horz" lIns="121920" tIns="60960" rIns="121920" bIns="60960" rtlCol="0" anchor="t">
            <a:normAutofit/>
          </a:bodyPr>
          <a:lstStyle/>
          <a:p>
            <a:pPr marL="609585" indent="-609585">
              <a:lnSpc>
                <a:spcPct val="120000"/>
              </a:lnSpc>
              <a:spcBef>
                <a:spcPts val="533"/>
              </a:spcBef>
              <a:buFont typeface="Wingdings" panose="05000000000000000000" pitchFamily="2" charset="2"/>
              <a:buChar char="Ø"/>
            </a:pPr>
            <a:r>
              <a:rPr lang="en-US" sz="2400"/>
              <a:t>In Q2/Q3 2024, we expect to release a Grant Funding Opportunity (GFO) funding up to $2.2M of research* to investigate location-specific aspects of gas decommissioning, supporting long-term gas planning &amp; state goals</a:t>
            </a:r>
          </a:p>
          <a:p>
            <a:pPr marL="609585" indent="-609585">
              <a:lnSpc>
                <a:spcPct val="120000"/>
              </a:lnSpc>
              <a:spcBef>
                <a:spcPts val="533"/>
              </a:spcBef>
              <a:buFont typeface="Wingdings" panose="05000000000000000000" pitchFamily="2" charset="2"/>
              <a:buChar char="Ø"/>
            </a:pPr>
            <a:r>
              <a:rPr lang="en-US" sz="2400"/>
              <a:t>CEC staff seek input from researchers, industry, organizations, and the public on research needs and opportunities serving these initiatives </a:t>
            </a:r>
          </a:p>
          <a:p>
            <a:pPr marL="609585" indent="-609585">
              <a:lnSpc>
                <a:spcPct val="120000"/>
              </a:lnSpc>
              <a:spcBef>
                <a:spcPts val="533"/>
              </a:spcBef>
              <a:buFont typeface="Wingdings" panose="05000000000000000000" pitchFamily="2" charset="2"/>
              <a:buChar char="Ø"/>
            </a:pPr>
            <a:r>
              <a:rPr lang="en-US" sz="2400">
                <a:ea typeface="+mn-lt"/>
                <a:cs typeface="+mn-lt"/>
              </a:rPr>
              <a:t>That input will inform the scope and structure of the anticipated solicitation</a:t>
            </a:r>
          </a:p>
          <a:p>
            <a:pPr marL="609585" indent="-609585">
              <a:lnSpc>
                <a:spcPct val="120000"/>
              </a:lnSpc>
              <a:spcBef>
                <a:spcPts val="533"/>
              </a:spcBef>
              <a:buFont typeface="Wingdings" panose="05000000000000000000" pitchFamily="2" charset="2"/>
              <a:buChar char="Ø"/>
            </a:pPr>
            <a:endParaRPr lang="en-US" sz="2400">
              <a:ea typeface="+mn-lt"/>
              <a:cs typeface="+mn-lt"/>
            </a:endParaRPr>
          </a:p>
          <a:p>
            <a:pPr>
              <a:lnSpc>
                <a:spcPct val="120000"/>
              </a:lnSpc>
              <a:spcBef>
                <a:spcPts val="533"/>
              </a:spcBef>
            </a:pPr>
            <a:endParaRPr lang="en-US" sz="2400">
              <a:ea typeface="+mn-lt"/>
              <a:cs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>
              <a:defRPr/>
            </a:pPr>
            <a:fld id="{67556601-949B-4DCA-A2CD-C392C8402A46}" type="slidenum">
              <a:rPr lang="en-US">
                <a:solidFill>
                  <a:prstClr val="black">
                    <a:tint val="75000"/>
                  </a:prstClr>
                </a:solidFill>
                <a:latin typeface="Segoe UI"/>
              </a:rPr>
              <a:pPr defTabSz="1219170">
                <a:defRPr/>
              </a:pPr>
              <a:t>3</a:t>
            </a:fld>
            <a:endParaRPr lang="en-US">
              <a:solidFill>
                <a:prstClr val="black">
                  <a:tint val="75000"/>
                </a:prstClr>
              </a:solidFill>
              <a:latin typeface="Segoe U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EEFC03-964C-1C4F-02ED-0AE0A5FAC5DA}"/>
              </a:ext>
            </a:extLst>
          </p:cNvPr>
          <p:cNvSpPr txBox="1"/>
          <p:nvPr/>
        </p:nvSpPr>
        <p:spPr>
          <a:xfrm>
            <a:off x="609600" y="5643899"/>
            <a:ext cx="11176986" cy="123110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/>
              <a:t>*Funded under two initiatives, “Location-Specific Analysis of Decommissioning to Support Long-Term Gas Planning”, pp. 34-35 in </a:t>
            </a:r>
            <a:r>
              <a:rPr lang="en-US" sz="1400">
                <a:hlinkClick r:id="rId3"/>
              </a:rPr>
              <a:t>Natural Gas Research and Development Program, Proposed Budget Plan For Fiscal Year 2021-2022 </a:t>
            </a:r>
            <a:r>
              <a:rPr lang="en-US" sz="1400"/>
              <a:t>  and “Scaled-Up Gas Decommissioning Pilots and Integrated Planning Tools” pp. 12-16 in  </a:t>
            </a:r>
            <a:r>
              <a:rPr lang="en-US" sz="1400">
                <a:hlinkClick r:id="rId4"/>
              </a:rPr>
              <a:t>Gas Research and Development Program: Proposed Updated Budget Plan for Fiscal Year 2022-23</a:t>
            </a:r>
            <a:endParaRPr lang="en-US" sz="1400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2635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US"/>
              <a:t>Workshop Agenda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10248900" cy="4525963"/>
          </a:xfrm>
        </p:spPr>
        <p:txBody>
          <a:bodyPr vert="horz" lIns="121920" tIns="60960" rIns="121920" bIns="60960" rtlCol="0">
            <a:normAutofit/>
          </a:bodyPr>
          <a:lstStyle/>
          <a:p>
            <a:pPr marL="685783" indent="-685783">
              <a:lnSpc>
                <a:spcPct val="90000"/>
              </a:lnSpc>
              <a:spcBef>
                <a:spcPts val="533"/>
              </a:spcBef>
              <a:buClr>
                <a:schemeClr val="tx2"/>
              </a:buClr>
              <a:buFont typeface="+mj-lt"/>
              <a:buAutoNum type="arabicPeriod"/>
            </a:pPr>
            <a:r>
              <a:rPr lang="en-US" sz="3500"/>
              <a:t>Introduction to CEC’s Gas R&amp;D Funding </a:t>
            </a:r>
          </a:p>
          <a:p>
            <a:pPr marL="685783" indent="-685783">
              <a:lnSpc>
                <a:spcPct val="90000"/>
              </a:lnSpc>
              <a:spcBef>
                <a:spcPts val="533"/>
              </a:spcBef>
              <a:buClr>
                <a:schemeClr val="tx2"/>
              </a:buClr>
              <a:buFont typeface="+mj-lt"/>
              <a:buAutoNum type="arabicPeriod"/>
            </a:pPr>
            <a:r>
              <a:rPr lang="en-US" sz="3500"/>
              <a:t>Background on solicitation perspective</a:t>
            </a:r>
          </a:p>
          <a:p>
            <a:pPr marL="685783" indent="-685783">
              <a:lnSpc>
                <a:spcPct val="90000"/>
              </a:lnSpc>
              <a:spcBef>
                <a:spcPts val="533"/>
              </a:spcBef>
              <a:buClr>
                <a:schemeClr val="tx2"/>
              </a:buClr>
              <a:buFont typeface="+mj-lt"/>
              <a:buAutoNum type="arabicPeriod"/>
            </a:pPr>
            <a:r>
              <a:rPr lang="en-US" sz="3500"/>
              <a:t>Specific questions to the audience</a:t>
            </a:r>
          </a:p>
          <a:p>
            <a:pPr marL="685783" indent="-685783">
              <a:lnSpc>
                <a:spcPct val="90000"/>
              </a:lnSpc>
              <a:spcBef>
                <a:spcPts val="533"/>
              </a:spcBef>
              <a:buClr>
                <a:schemeClr val="tx2"/>
              </a:buClr>
              <a:buFont typeface="+mj-lt"/>
              <a:buAutoNum type="arabicPeriod"/>
            </a:pPr>
            <a:r>
              <a:rPr lang="en-US" sz="3500"/>
              <a:t>Open discussion</a:t>
            </a:r>
          </a:p>
          <a:p>
            <a:pPr>
              <a:lnSpc>
                <a:spcPct val="90000"/>
              </a:lnSpc>
              <a:spcBef>
                <a:spcPts val="533"/>
              </a:spcBef>
              <a:buClr>
                <a:schemeClr val="tx2">
                  <a:lumMod val="50000"/>
                </a:schemeClr>
              </a:buClr>
            </a:pPr>
            <a:endParaRPr lang="en-US" sz="2300" i="1"/>
          </a:p>
          <a:p>
            <a:pPr algn="ctr">
              <a:lnSpc>
                <a:spcPct val="90000"/>
              </a:lnSpc>
              <a:spcBef>
                <a:spcPts val="533"/>
              </a:spcBef>
              <a:buClr>
                <a:schemeClr val="tx2">
                  <a:lumMod val="50000"/>
                </a:schemeClr>
              </a:buClr>
            </a:pPr>
            <a:endParaRPr lang="en-US" sz="2300" i="1"/>
          </a:p>
          <a:p>
            <a:pPr algn="ctr">
              <a:lnSpc>
                <a:spcPct val="90000"/>
              </a:lnSpc>
              <a:spcBef>
                <a:spcPts val="533"/>
              </a:spcBef>
              <a:buClr>
                <a:schemeClr val="tx2">
                  <a:lumMod val="50000"/>
                </a:schemeClr>
              </a:buClr>
            </a:pPr>
            <a:endParaRPr lang="en-US" sz="2300" i="1"/>
          </a:p>
          <a:p>
            <a:pPr algn="ctr">
              <a:lnSpc>
                <a:spcPct val="90000"/>
              </a:lnSpc>
              <a:spcBef>
                <a:spcPts val="533"/>
              </a:spcBef>
              <a:buClr>
                <a:schemeClr val="tx2">
                  <a:lumMod val="50000"/>
                </a:schemeClr>
              </a:buClr>
            </a:pPr>
            <a:r>
              <a:rPr lang="en-US" sz="2300" i="1"/>
              <a:t>Input from today’s workshop plus public comments (whether oral or written) will help shape the Grant Funding Opportunity.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 defTabSz="1219170">
              <a:spcAft>
                <a:spcPts val="600"/>
              </a:spcAft>
            </a:pPr>
            <a:fld id="{8569167A-9D82-438A-BF70-1028D6A4A763}" type="slidenum">
              <a:rPr lang="en-US"/>
              <a:pPr defTabSz="1219170">
                <a:spcAft>
                  <a:spcPts val="600"/>
                </a:spcAft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7877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E63EF68-BCB5-6842-8A50-F8E4910923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US" b="1" kern="1200">
                <a:latin typeface="+mj-lt"/>
                <a:ea typeface="+mj-ea"/>
                <a:cs typeface="+mj-cs"/>
              </a:rPr>
              <a:t>CEC’s Gas Research Planning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DB2418-37A1-B44D-9BDA-11594F22C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8569167A-9D82-438A-BF70-1028D6A4A763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  <p:sp>
        <p:nvSpPr>
          <p:cNvPr id="10" name="TextBox 9" descr="Electric Program Investment Charge: Proposed 2018-2020 Triennial Investment Plan" title="CEC Staff Report "/>
          <p:cNvSpPr txBox="1"/>
          <p:nvPr/>
        </p:nvSpPr>
        <p:spPr>
          <a:xfrm>
            <a:off x="674351" y="1233008"/>
            <a:ext cx="6489504" cy="558799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Autofit/>
          </a:bodyPr>
          <a:lstStyle/>
          <a:p>
            <a:pPr defTabSz="1219170">
              <a:lnSpc>
                <a:spcPct val="90000"/>
              </a:lnSpc>
              <a:spcBef>
                <a:spcPct val="20000"/>
              </a:spcBef>
            </a:pPr>
            <a:r>
              <a:rPr lang="en-US" sz="2000">
                <a:solidFill>
                  <a:schemeClr val="tx2"/>
                </a:solidFill>
              </a:rPr>
              <a:t>CEC’s Gas Research Program supports public interest R&amp;D. </a:t>
            </a:r>
          </a:p>
          <a:p>
            <a:pPr defTabSz="1219170">
              <a:lnSpc>
                <a:spcPct val="90000"/>
              </a:lnSpc>
              <a:spcBef>
                <a:spcPct val="20000"/>
              </a:spcBef>
            </a:pPr>
            <a:endParaRPr lang="en-US" sz="2000">
              <a:solidFill>
                <a:schemeClr val="tx2"/>
              </a:solidFill>
            </a:endParaRPr>
          </a:p>
          <a:p>
            <a:pPr defTabSz="1219170">
              <a:lnSpc>
                <a:spcPct val="90000"/>
              </a:lnSpc>
              <a:spcBef>
                <a:spcPct val="20000"/>
              </a:spcBef>
            </a:pPr>
            <a:r>
              <a:rPr lang="en-US" sz="2000">
                <a:solidFill>
                  <a:schemeClr val="tx2"/>
                </a:solidFill>
              </a:rPr>
              <a:t>Anticipated solicitation would be funded under two initiatives: </a:t>
            </a:r>
          </a:p>
          <a:p>
            <a:pPr marL="342900" indent="-342900" defTabSz="121917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000" i="1">
                <a:solidFill>
                  <a:schemeClr val="tx2"/>
                </a:solidFill>
              </a:rPr>
              <a:t>Location-Specific Analysis of Decommissioning to Support Long-Term Gas Planning  </a:t>
            </a:r>
            <a:r>
              <a:rPr lang="en-US" sz="2000">
                <a:solidFill>
                  <a:schemeClr val="tx2"/>
                </a:solidFill>
              </a:rPr>
              <a:t>(FY 21-22)</a:t>
            </a:r>
            <a:endParaRPr lang="en-US" sz="2000">
              <a:solidFill>
                <a:schemeClr val="tx2"/>
              </a:solidFill>
              <a:cs typeface="Segoe UI"/>
            </a:endParaRPr>
          </a:p>
          <a:p>
            <a:pPr marL="342900" indent="-342900" defTabSz="121917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000" i="1">
                <a:solidFill>
                  <a:schemeClr val="tx2"/>
                </a:solidFill>
              </a:rPr>
              <a:t>Scaled-Up Gas Decommissioning Pilots and Integrated Planning Tools </a:t>
            </a:r>
            <a:r>
              <a:rPr lang="en-US" sz="2000">
                <a:solidFill>
                  <a:schemeClr val="tx2"/>
                </a:solidFill>
              </a:rPr>
              <a:t>(FY 22-23)</a:t>
            </a:r>
            <a:endParaRPr lang="en-US" sz="2000">
              <a:solidFill>
                <a:schemeClr val="tx2"/>
              </a:solidFill>
              <a:cs typeface="Segoe UI"/>
            </a:endParaRPr>
          </a:p>
          <a:p>
            <a:pPr defTabSz="1219170">
              <a:lnSpc>
                <a:spcPct val="90000"/>
              </a:lnSpc>
              <a:spcBef>
                <a:spcPct val="20000"/>
              </a:spcBef>
            </a:pPr>
            <a:endParaRPr lang="en-US" sz="2000">
              <a:solidFill>
                <a:schemeClr val="tx2"/>
              </a:solidFill>
            </a:endParaRPr>
          </a:p>
          <a:p>
            <a:pPr defTabSz="1219170">
              <a:lnSpc>
                <a:spcPct val="90000"/>
              </a:lnSpc>
              <a:spcBef>
                <a:spcPct val="20000"/>
              </a:spcBef>
            </a:pPr>
            <a:r>
              <a:rPr lang="en-US" sz="2000">
                <a:solidFill>
                  <a:schemeClr val="tx2"/>
                </a:solidFill>
              </a:rPr>
              <a:t>For further information see:</a:t>
            </a:r>
            <a:endParaRPr lang="en-US" sz="2000">
              <a:solidFill>
                <a:schemeClr val="tx2"/>
              </a:solidFill>
              <a:cs typeface="Segoe UI"/>
            </a:endParaRPr>
          </a:p>
          <a:p>
            <a:pPr lvl="1" defTabSz="1219170">
              <a:lnSpc>
                <a:spcPct val="90000"/>
              </a:lnSpc>
              <a:spcBef>
                <a:spcPct val="20000"/>
              </a:spcBef>
            </a:pPr>
            <a:r>
              <a:rPr lang="en-US" sz="2000">
                <a:solidFill>
                  <a:schemeClr val="tx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Workshop page</a:t>
            </a:r>
            <a:r>
              <a:rPr lang="en-US" sz="2000">
                <a:solidFill>
                  <a:schemeClr val="tx2"/>
                </a:solidFill>
              </a:rPr>
              <a:t>: </a:t>
            </a:r>
            <a:r>
              <a:rPr lang="en-US" sz="1400">
                <a:solidFill>
                  <a:schemeClr val="tx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https://www.energy.ca.gov/event/workshop/2024-03/location-specific-gas-system-decommissioning-scoping-workshop</a:t>
            </a:r>
            <a:r>
              <a:rPr lang="en-US" sz="2000">
                <a:solidFill>
                  <a:schemeClr val="tx2"/>
                </a:solidFill>
              </a:rPr>
              <a:t> </a:t>
            </a:r>
            <a:endParaRPr lang="en-US" sz="2000">
              <a:solidFill>
                <a:schemeClr val="tx2"/>
              </a:solidFill>
              <a:cs typeface="Segoe UI"/>
            </a:endParaRPr>
          </a:p>
          <a:p>
            <a:pPr lvl="1" defTabSz="1219170">
              <a:lnSpc>
                <a:spcPct val="90000"/>
              </a:lnSpc>
              <a:spcBef>
                <a:spcPct val="20000"/>
              </a:spcBef>
            </a:pPr>
            <a:r>
              <a:rPr lang="en-US" sz="2000">
                <a:solidFill>
                  <a:schemeClr val="tx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Gas research plans and annual reports</a:t>
            </a:r>
            <a:r>
              <a:rPr lang="en-US" sz="2000">
                <a:solidFill>
                  <a:schemeClr val="tx2"/>
                </a:solidFill>
              </a:rPr>
              <a:t>:  </a:t>
            </a:r>
            <a:r>
              <a:rPr lang="en-US" sz="1400">
                <a:solidFill>
                  <a:schemeClr val="tx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https://www.energy.ca.gov/data-reports/reports/energy-research-and-development-investment-plans-and-annual-reports</a:t>
            </a:r>
            <a:endParaRPr lang="en-US" sz="1400">
              <a:solidFill>
                <a:schemeClr val="tx2"/>
              </a:solidFill>
              <a:cs typeface="Segoe UI"/>
            </a:endParaRPr>
          </a:p>
          <a:p>
            <a:pPr lvl="1" defTabSz="1219170">
              <a:lnSpc>
                <a:spcPct val="90000"/>
              </a:lnSpc>
              <a:spcBef>
                <a:spcPct val="20000"/>
              </a:spcBef>
            </a:pPr>
            <a:endParaRPr lang="en-US" sz="2000">
              <a:solidFill>
                <a:schemeClr val="tx2"/>
              </a:solidFill>
              <a:cs typeface="Segoe UI"/>
            </a:endParaRPr>
          </a:p>
        </p:txBody>
      </p:sp>
      <p:pic>
        <p:nvPicPr>
          <p:cNvPr id="6" name="Picture 5" descr="Staff Report Natural Gas Research and Development Program">
            <a:extLst>
              <a:ext uri="{FF2B5EF4-FFF2-40B4-BE49-F238E27FC236}">
                <a16:creationId xmlns:a16="http://schemas.microsoft.com/office/drawing/2014/main" id="{E082D1CB-4E11-BA46-B633-996EA07A1E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641" y="1233008"/>
            <a:ext cx="4089917" cy="5260347"/>
          </a:xfrm>
          <a:prstGeom prst="rect">
            <a:avLst/>
          </a:prstGeom>
          <a:noFill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1198779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9B5B76E-1EE5-6E35-06B3-ED12714A7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solidFill>
                  <a:schemeClr val="tx2"/>
                </a:solidFill>
                <a:latin typeface="Century Gothic" panose="020B0502020202020204" pitchFamily="34" charset="0"/>
              </a:rPr>
              <a:t>Initiative Background and Perspective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8073808-1FBA-F464-7689-F57F623E6402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</p:spPr>
        <p:txBody>
          <a:bodyPr/>
          <a:lstStyle/>
          <a:p>
            <a:fld id="{8569167A-9D82-438A-BF70-1028D6A4A76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1284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85691-202D-5788-96F5-B13A773E2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US"/>
              <a:t>Problem Background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2C646F1-4D69-F1F0-1B54-6AB5F27F9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8569167A-9D82-438A-BF70-1028D6A4A763}" type="slidenum">
              <a:rPr lang="en-US" smtClean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  <p:pic>
        <p:nvPicPr>
          <p:cNvPr id="2050" name="Picture 2" descr="Subcontractors make Sonoma County inspection rounds at PG&amp;E customer gas  meters – SFBay">
            <a:extLst>
              <a:ext uri="{FF2B5EF4-FFF2-40B4-BE49-F238E27FC236}">
                <a16:creationId xmlns:a16="http://schemas.microsoft.com/office/drawing/2014/main" id="{AE96A3DA-BA86-FBF5-0B05-A144C14D9DC6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609600" y="1788140"/>
            <a:ext cx="5384800" cy="4150082"/>
          </a:xfrm>
          <a:prstGeom prst="rect">
            <a:avLst/>
          </a:prstGeom>
          <a:noFill/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6F4B187-E7F7-6E5E-64C4-396A984F9F2B}"/>
              </a:ext>
            </a:extLst>
          </p:cNvPr>
          <p:cNvSpPr txBox="1"/>
          <p:nvPr/>
        </p:nvSpPr>
        <p:spPr>
          <a:xfrm>
            <a:off x="406400" y="5877849"/>
            <a:ext cx="39272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/>
              <a:t>   </a:t>
            </a:r>
            <a:r>
              <a:rPr lang="en-US" sz="1600">
                <a:solidFill>
                  <a:schemeClr val="tx2"/>
                </a:solidFill>
              </a:rPr>
              <a:t>Gas Smart Meter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C6A43A-ACDD-22E2-151B-3E7DD4AE11F9}"/>
              </a:ext>
            </a:extLst>
          </p:cNvPr>
          <p:cNvSpPr txBox="1"/>
          <p:nvPr/>
        </p:nvSpPr>
        <p:spPr>
          <a:xfrm>
            <a:off x="785446" y="6494585"/>
            <a:ext cx="1219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/>
              <a:t>Image: </a:t>
            </a:r>
            <a:r>
              <a:rPr lang="en-US" sz="1200" err="1"/>
              <a:t>Ellin</a:t>
            </a:r>
            <a:r>
              <a:rPr lang="en-US" sz="1200"/>
              <a:t> </a:t>
            </a:r>
            <a:r>
              <a:rPr lang="en-US" sz="1200" err="1"/>
              <a:t>Beltz</a:t>
            </a:r>
            <a:r>
              <a:rPr lang="en-US" sz="1200"/>
              <a:t>, </a:t>
            </a:r>
            <a:r>
              <a:rPr lang="en-US" sz="1200">
                <a:hlinkClick r:id="rId4"/>
              </a:rPr>
              <a:t>https://commons.wikimedia.org/wiki/File:PG%26E_Meter_in_Fortuna_CA.jpg#/media/File:PG&amp;E_Meter_in_Fortuna_CA.jpg</a:t>
            </a:r>
            <a:r>
              <a:rPr lang="en-US" sz="1200"/>
              <a:t> (</a:t>
            </a:r>
            <a:r>
              <a:rPr lang="en-US" sz="1200" b="0" i="0" u="sng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5"/>
              </a:rPr>
              <a:t>CC BY-SA 3.0</a:t>
            </a:r>
            <a:r>
              <a:rPr lang="en-US" sz="1200" b="0" i="0" u="sng">
                <a:solidFill>
                  <a:srgbClr val="0645AD"/>
                </a:solidFill>
                <a:effectLst/>
                <a:latin typeface="Arial" panose="020B0604020202020204" pitchFamily="34" charset="0"/>
              </a:rPr>
              <a:t>)</a:t>
            </a:r>
            <a:endParaRPr lang="en-US" sz="120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96DCA5-62AA-F27B-49B5-FBE63DE30E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716494" cy="4746811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/>
              <a:t>The state envisions greatly decreased fossil gas use achieved by decommissioning &amp; end use decarbonization</a:t>
            </a:r>
          </a:p>
          <a:p>
            <a:pPr>
              <a:lnSpc>
                <a:spcPct val="90000"/>
              </a:lnSpc>
            </a:pPr>
            <a:endParaRPr lang="en-US"/>
          </a:p>
          <a:p>
            <a:pPr>
              <a:lnSpc>
                <a:spcPct val="90000"/>
              </a:lnSpc>
            </a:pPr>
            <a:r>
              <a:rPr lang="en-US"/>
              <a:t>Challenges to doing this include:</a:t>
            </a:r>
          </a:p>
          <a:p>
            <a:pPr lvl="1">
              <a:lnSpc>
                <a:spcPct val="90000"/>
              </a:lnSpc>
            </a:pPr>
            <a:r>
              <a:rPr lang="en-US" sz="2667"/>
              <a:t>Motivating change in tens of millions of end uses</a:t>
            </a:r>
          </a:p>
          <a:p>
            <a:pPr lvl="1">
              <a:lnSpc>
                <a:spcPct val="90000"/>
              </a:lnSpc>
            </a:pPr>
            <a:r>
              <a:rPr lang="en-US" sz="2667"/>
              <a:t>Coordinating end use change with infrastructural change</a:t>
            </a:r>
          </a:p>
          <a:p>
            <a:pPr lvl="1">
              <a:lnSpc>
                <a:spcPct val="90000"/>
              </a:lnSpc>
            </a:pPr>
            <a:r>
              <a:rPr lang="en-US" sz="2667"/>
              <a:t>Fostering equity in the transition</a:t>
            </a:r>
          </a:p>
        </p:txBody>
      </p:sp>
    </p:spTree>
    <p:extLst>
      <p:ext uri="{BB962C8B-B14F-4D97-AF65-F5344CB8AC3E}">
        <p14:creationId xmlns:p14="http://schemas.microsoft.com/office/powerpoint/2010/main" val="10259745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BD8B9A-D6F8-7955-0C9D-688F1A0980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481AB-83BC-62BA-3C87-2A5396C04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US"/>
              <a:t>Piped Fossil Gas Use by County 2022*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44B01AF-E27F-FA8C-A2E0-D1049C2A1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8569167A-9D82-438A-BF70-1028D6A4A763}" type="slidenum">
              <a:rPr lang="en-US" smtClean="0"/>
              <a:pPr>
                <a:spcAft>
                  <a:spcPts val="600"/>
                </a:spcAft>
              </a:pPr>
              <a:t>8</a:t>
            </a:fld>
            <a:endParaRPr lang="en-US"/>
          </a:p>
        </p:txBody>
      </p:sp>
      <p:pic>
        <p:nvPicPr>
          <p:cNvPr id="7" name="Picture 6" descr="Map of California with 2022 residential and non residential Fossil Gas use ">
            <a:extLst>
              <a:ext uri="{FF2B5EF4-FFF2-40B4-BE49-F238E27FC236}">
                <a16:creationId xmlns:a16="http://schemas.microsoft.com/office/drawing/2014/main" id="{F51F9572-992A-CCDF-A93F-A90EB60DE1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402" y="1120723"/>
            <a:ext cx="7502081" cy="508859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B4467F5-A590-2794-27F3-10996AD270E1}"/>
              </a:ext>
            </a:extLst>
          </p:cNvPr>
          <p:cNvSpPr txBox="1"/>
          <p:nvPr/>
        </p:nvSpPr>
        <p:spPr>
          <a:xfrm>
            <a:off x="542248" y="6310868"/>
            <a:ext cx="8172878" cy="369332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/>
              <a:t>*</a:t>
            </a:r>
            <a:r>
              <a:rPr lang="en-US" sz="1400"/>
              <a:t>2022 consumption, excluding power sector. Data are from </a:t>
            </a:r>
            <a:r>
              <a:rPr lang="en-US" sz="1400">
                <a:ea typeface="+mn-lt"/>
                <a:cs typeface="+mn-lt"/>
                <a:hlinkClick r:id="rId4"/>
              </a:rPr>
              <a:t>California Energy</a:t>
            </a:r>
            <a:r>
              <a:rPr lang="en-US" sz="1400">
                <a:hlinkClick r:id="rId4"/>
              </a:rPr>
              <a:t> Consumption Database.</a:t>
            </a:r>
            <a:endParaRPr lang="en-US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02FFD887-5EC2-4EF5-4662-2705B5E96F4B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7581947"/>
              </p:ext>
            </p:extLst>
          </p:nvPr>
        </p:nvGraphicFramePr>
        <p:xfrm>
          <a:off x="8336297" y="1011266"/>
          <a:ext cx="3422084" cy="1706880"/>
        </p:xfrm>
        <a:graphic>
          <a:graphicData uri="http://schemas.openxmlformats.org/drawingml/2006/table">
            <a:tbl>
              <a:tblPr firstRow="1" lastRow="1">
                <a:tableStyleId>{3B4B98B0-60AC-42C2-AFA5-B58CD77FA1E5}</a:tableStyleId>
              </a:tblPr>
              <a:tblGrid>
                <a:gridCol w="1780826">
                  <a:extLst>
                    <a:ext uri="{9D8B030D-6E8A-4147-A177-3AD203B41FA5}">
                      <a16:colId xmlns:a16="http://schemas.microsoft.com/office/drawing/2014/main" val="1535403885"/>
                    </a:ext>
                  </a:extLst>
                </a:gridCol>
                <a:gridCol w="1641258">
                  <a:extLst>
                    <a:ext uri="{9D8B030D-6E8A-4147-A177-3AD203B41FA5}">
                      <a16:colId xmlns:a16="http://schemas.microsoft.com/office/drawing/2014/main" val="1574764443"/>
                    </a:ext>
                  </a:extLst>
                </a:gridCol>
              </a:tblGrid>
              <a:tr h="170698">
                <a:tc gridSpan="2">
                  <a:txBody>
                    <a:bodyPr/>
                    <a:lstStyle/>
                    <a:p>
                      <a:r>
                        <a:rPr lang="en-US" sz="180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j-lt"/>
                        </a:rPr>
                        <a:t>Total by County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8697871"/>
                  </a:ext>
                </a:extLst>
              </a:tr>
              <a:tr h="304416"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</a:rPr>
                        <a:t>Los Angeles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</a:rPr>
                        <a:t>24%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882552648"/>
                  </a:ext>
                </a:extLst>
              </a:tr>
              <a:tr h="222082"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</a:rPr>
                        <a:t>Kern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</a:rPr>
                        <a:t>15%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96913856"/>
                  </a:ext>
                </a:extLst>
              </a:tr>
              <a:tr h="314671"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</a:rPr>
                        <a:t>Contra Costa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</a:rPr>
                        <a:t>8%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002288196"/>
                  </a:ext>
                </a:extLst>
              </a:tr>
              <a:tr h="22208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600" b="0" i="1">
                          <a:latin typeface="+mn-lt"/>
                        </a:rPr>
                        <a:t>Total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600" b="0" i="1">
                          <a:latin typeface="+mn-lt"/>
                        </a:rPr>
                        <a:t>47%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9314264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9F9CA00E-32EC-75B4-8046-7E68C83128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9805876"/>
              </p:ext>
            </p:extLst>
          </p:nvPr>
        </p:nvGraphicFramePr>
        <p:xfrm>
          <a:off x="8336297" y="2741907"/>
          <a:ext cx="3422084" cy="1706880"/>
        </p:xfrm>
        <a:graphic>
          <a:graphicData uri="http://schemas.openxmlformats.org/drawingml/2006/table">
            <a:tbl>
              <a:tblPr firstRow="1" lastRow="1">
                <a:tableStyleId>{3B4B98B0-60AC-42C2-AFA5-B58CD77FA1E5}</a:tableStyleId>
              </a:tblPr>
              <a:tblGrid>
                <a:gridCol w="1780826">
                  <a:extLst>
                    <a:ext uri="{9D8B030D-6E8A-4147-A177-3AD203B41FA5}">
                      <a16:colId xmlns:a16="http://schemas.microsoft.com/office/drawing/2014/main" val="1535403885"/>
                    </a:ext>
                  </a:extLst>
                </a:gridCol>
                <a:gridCol w="1641258">
                  <a:extLst>
                    <a:ext uri="{9D8B030D-6E8A-4147-A177-3AD203B41FA5}">
                      <a16:colId xmlns:a16="http://schemas.microsoft.com/office/drawing/2014/main" val="1574764443"/>
                    </a:ext>
                  </a:extLst>
                </a:gridCol>
              </a:tblGrid>
              <a:tr h="170698">
                <a:tc gridSpan="2">
                  <a:txBody>
                    <a:bodyPr/>
                    <a:lstStyle/>
                    <a:p>
                      <a:r>
                        <a:rPr lang="en-US" sz="180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j-lt"/>
                        </a:rPr>
                        <a:t>Non-Residential by County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8697871"/>
                  </a:ext>
                </a:extLst>
              </a:tr>
              <a:tr h="314671"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</a:rPr>
                        <a:t>Los Angeles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</a:rPr>
                        <a:t>24%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882552648"/>
                  </a:ext>
                </a:extLst>
              </a:tr>
              <a:tr h="222082"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</a:rPr>
                        <a:t>Kern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</a:rPr>
                        <a:t>23%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96913856"/>
                  </a:ext>
                </a:extLst>
              </a:tr>
              <a:tr h="314671"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</a:rPr>
                        <a:t>Contra Costa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</a:rPr>
                        <a:t>10%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002288196"/>
                  </a:ext>
                </a:extLst>
              </a:tr>
              <a:tr h="22208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600" b="0" i="1">
                          <a:latin typeface="+mn-lt"/>
                        </a:rPr>
                        <a:t>Total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600" b="0" i="1">
                          <a:latin typeface="+mn-lt"/>
                        </a:rPr>
                        <a:t>57%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9314264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BC357C2-9484-5951-41FB-9E119B2CB5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7003361"/>
              </p:ext>
            </p:extLst>
          </p:nvPr>
        </p:nvGraphicFramePr>
        <p:xfrm>
          <a:off x="8336297" y="4550335"/>
          <a:ext cx="3422084" cy="1706880"/>
        </p:xfrm>
        <a:graphic>
          <a:graphicData uri="http://schemas.openxmlformats.org/drawingml/2006/table">
            <a:tbl>
              <a:tblPr firstRow="1" lastRow="1">
                <a:tableStyleId>{3B4B98B0-60AC-42C2-AFA5-B58CD77FA1E5}</a:tableStyleId>
              </a:tblPr>
              <a:tblGrid>
                <a:gridCol w="1780826">
                  <a:extLst>
                    <a:ext uri="{9D8B030D-6E8A-4147-A177-3AD203B41FA5}">
                      <a16:colId xmlns:a16="http://schemas.microsoft.com/office/drawing/2014/main" val="1535403885"/>
                    </a:ext>
                  </a:extLst>
                </a:gridCol>
                <a:gridCol w="1641258">
                  <a:extLst>
                    <a:ext uri="{9D8B030D-6E8A-4147-A177-3AD203B41FA5}">
                      <a16:colId xmlns:a16="http://schemas.microsoft.com/office/drawing/2014/main" val="1574764443"/>
                    </a:ext>
                  </a:extLst>
                </a:gridCol>
              </a:tblGrid>
              <a:tr h="170698">
                <a:tc gridSpan="2">
                  <a:txBody>
                    <a:bodyPr/>
                    <a:lstStyle/>
                    <a:p>
                      <a:r>
                        <a:rPr lang="en-US" sz="180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j-lt"/>
                        </a:rPr>
                        <a:t>Residential by County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8697871"/>
                  </a:ext>
                </a:extLst>
              </a:tr>
              <a:tr h="314671"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</a:rPr>
                        <a:t>Los Angeles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</a:rPr>
                        <a:t>25%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882552648"/>
                  </a:ext>
                </a:extLst>
              </a:tr>
              <a:tr h="222082"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</a:rPr>
                        <a:t>Orange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</a:rPr>
                        <a:t>8%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96913856"/>
                  </a:ext>
                </a:extLst>
              </a:tr>
              <a:tr h="314671"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</a:rPr>
                        <a:t>Riverside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</a:rPr>
                        <a:t>6%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002288196"/>
                  </a:ext>
                </a:extLst>
              </a:tr>
              <a:tr h="22208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600" b="0" i="1">
                          <a:latin typeface="+mn-lt"/>
                        </a:rPr>
                        <a:t>Total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600" b="0" i="1">
                          <a:latin typeface="+mn-lt"/>
                        </a:rPr>
                        <a:t>39%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93142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77056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FF02E0-042D-4F8F-1E79-96F0A94987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C90A6-C839-0C7F-9D59-A035AA757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010" y="15875"/>
            <a:ext cx="10972800" cy="1016000"/>
          </a:xfrm>
        </p:spPr>
        <p:txBody>
          <a:bodyPr anchor="ctr">
            <a:normAutofit/>
          </a:bodyPr>
          <a:lstStyle/>
          <a:p>
            <a:r>
              <a:rPr lang="en-US"/>
              <a:t>California Gas Consumption by Sector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A736040-A250-C53B-6B22-0D4CF63CC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8569167A-9D82-438A-BF70-1028D6A4A763}" type="slidenum">
              <a:rPr lang="en-US" smtClean="0"/>
              <a:pPr>
                <a:spcAft>
                  <a:spcPts val="600"/>
                </a:spcAft>
              </a:pPr>
              <a:t>9</a:t>
            </a:fld>
            <a:endParaRPr lang="en-US"/>
          </a:p>
        </p:txBody>
      </p:sp>
      <p:graphicFrame>
        <p:nvGraphicFramePr>
          <p:cNvPr id="9" name="Chart 8" descr="Gas Consumption by sector from 1967 to 2023">
            <a:extLst>
              <a:ext uri="{FF2B5EF4-FFF2-40B4-BE49-F238E27FC236}">
                <a16:creationId xmlns:a16="http://schemas.microsoft.com/office/drawing/2014/main" id="{229AAFC5-92E7-4672-D08A-CA6238EEF1C4}"/>
              </a:ext>
              <a:ext uri="{147F2762-F138-4A5C-976F-8EAC2B608ADB}">
                <a16:predDERef xmlns:a16="http://schemas.microsoft.com/office/drawing/2014/main" pred="{75DE1EF9-46BB-2A70-32E7-47CA1C13C34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2705282"/>
              </p:ext>
            </p:extLst>
          </p:nvPr>
        </p:nvGraphicFramePr>
        <p:xfrm>
          <a:off x="490537" y="1340644"/>
          <a:ext cx="6798469" cy="5324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Chart 9" descr="Pie chart of 2023 gas use in California">
            <a:extLst>
              <a:ext uri="{FF2B5EF4-FFF2-40B4-BE49-F238E27FC236}">
                <a16:creationId xmlns:a16="http://schemas.microsoft.com/office/drawing/2014/main" id="{E7395822-0F23-328B-137D-148FFAA63866}"/>
              </a:ext>
              <a:ext uri="{147F2762-F138-4A5C-976F-8EAC2B608ADB}">
                <a16:predDERef xmlns:a16="http://schemas.microsoft.com/office/drawing/2014/main" pred="{3DDC824A-A078-3DB8-5B3A-0A0148BD6E6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9787640"/>
              </p:ext>
            </p:extLst>
          </p:nvPr>
        </p:nvGraphicFramePr>
        <p:xfrm>
          <a:off x="6960393" y="1554956"/>
          <a:ext cx="6086476" cy="45862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7364499-97F8-87C2-8D90-759E0ED05957}"/>
              </a:ext>
            </a:extLst>
          </p:cNvPr>
          <p:cNvSpPr txBox="1"/>
          <p:nvPr/>
        </p:nvSpPr>
        <p:spPr>
          <a:xfrm>
            <a:off x="7045019" y="6172059"/>
            <a:ext cx="5107353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>
                <a:ea typeface="+mn-lt"/>
                <a:cs typeface="+mn-lt"/>
                <a:hlinkClick r:id="rId5"/>
              </a:rPr>
              <a:t>2023 California Natural Gas Consumption by End Use (eia.gov)</a:t>
            </a:r>
          </a:p>
          <a:p>
            <a:endParaRPr lang="en-US" sz="1400">
              <a:cs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34531979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2A681B-1073-0C3D-98F4-14361EB116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79802E3-3900-FBEF-2C8B-29D14A26F3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Energy Transitions Perspectives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D51B9C2-E8FB-4393-BD9C-96472A582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10</a:t>
            </a:fld>
            <a:endParaRPr lang="en-US"/>
          </a:p>
        </p:txBody>
      </p:sp>
      <p:sp>
        <p:nvSpPr>
          <p:cNvPr id="15" name="Freeform: Shape 14" descr="Puzzle piece with white background">
            <a:extLst>
              <a:ext uri="{FF2B5EF4-FFF2-40B4-BE49-F238E27FC236}">
                <a16:creationId xmlns:a16="http://schemas.microsoft.com/office/drawing/2014/main" id="{93CF70B8-F716-3B13-7BF6-931202C2B9B4}"/>
              </a:ext>
            </a:extLst>
          </p:cNvPr>
          <p:cNvSpPr>
            <a:spLocks noChangeAspect="1"/>
          </p:cNvSpPr>
          <p:nvPr/>
        </p:nvSpPr>
        <p:spPr>
          <a:xfrm>
            <a:off x="2509079" y="2221265"/>
            <a:ext cx="2969627" cy="3924150"/>
          </a:xfrm>
          <a:custGeom>
            <a:avLst/>
            <a:gdLst>
              <a:gd name="connsiteX0" fmla="*/ 784328 w 784327"/>
              <a:gd name="connsiteY0" fmla="*/ 290761 h 1036432"/>
              <a:gd name="connsiteX1" fmla="*/ 784328 w 784327"/>
              <a:gd name="connsiteY1" fmla="*/ 0 h 1036432"/>
              <a:gd name="connsiteX2" fmla="*/ 0 w 784327"/>
              <a:gd name="connsiteY2" fmla="*/ 0 h 1036432"/>
              <a:gd name="connsiteX3" fmla="*/ 0 w 784327"/>
              <a:gd name="connsiteY3" fmla="*/ 784328 h 1036432"/>
              <a:gd name="connsiteX4" fmla="*/ 308129 w 784327"/>
              <a:gd name="connsiteY4" fmla="*/ 784328 h 1036432"/>
              <a:gd name="connsiteX5" fmla="*/ 252105 w 784327"/>
              <a:gd name="connsiteY5" fmla="*/ 896374 h 1036432"/>
              <a:gd name="connsiteX6" fmla="*/ 392164 w 784327"/>
              <a:gd name="connsiteY6" fmla="*/ 1036433 h 1036432"/>
              <a:gd name="connsiteX7" fmla="*/ 532222 w 784327"/>
              <a:gd name="connsiteY7" fmla="*/ 896374 h 1036432"/>
              <a:gd name="connsiteX8" fmla="*/ 476199 w 784327"/>
              <a:gd name="connsiteY8" fmla="*/ 784328 h 1036432"/>
              <a:gd name="connsiteX9" fmla="*/ 784328 w 784327"/>
              <a:gd name="connsiteY9" fmla="*/ 784328 h 1036432"/>
              <a:gd name="connsiteX10" fmla="*/ 784328 w 784327"/>
              <a:gd name="connsiteY10" fmla="*/ 496367 h 1036432"/>
              <a:gd name="connsiteX11" fmla="*/ 570038 w 784327"/>
              <a:gd name="connsiteY11" fmla="*/ 496367 h 1036432"/>
              <a:gd name="connsiteX12" fmla="*/ 567640 w 784327"/>
              <a:gd name="connsiteY12" fmla="*/ 293159 h 1036432"/>
              <a:gd name="connsiteX13" fmla="*/ 570038 w 784327"/>
              <a:gd name="connsiteY13" fmla="*/ 290761 h 1036432"/>
              <a:gd name="connsiteX14" fmla="*/ 784328 w 784327"/>
              <a:gd name="connsiteY14" fmla="*/ 290761 h 1036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784327" h="1036432">
                <a:moveTo>
                  <a:pt x="784328" y="290761"/>
                </a:moveTo>
                <a:lnTo>
                  <a:pt x="784328" y="0"/>
                </a:lnTo>
                <a:lnTo>
                  <a:pt x="0" y="0"/>
                </a:lnTo>
                <a:lnTo>
                  <a:pt x="0" y="784328"/>
                </a:lnTo>
                <a:lnTo>
                  <a:pt x="308129" y="784328"/>
                </a:lnTo>
                <a:cubicBezTo>
                  <a:pt x="272862" y="810779"/>
                  <a:pt x="252105" y="852290"/>
                  <a:pt x="252105" y="896374"/>
                </a:cubicBezTo>
                <a:cubicBezTo>
                  <a:pt x="252105" y="973726"/>
                  <a:pt x="314812" y="1036433"/>
                  <a:pt x="392164" y="1036433"/>
                </a:cubicBezTo>
                <a:cubicBezTo>
                  <a:pt x="469515" y="1036433"/>
                  <a:pt x="532222" y="973726"/>
                  <a:pt x="532222" y="896374"/>
                </a:cubicBezTo>
                <a:cubicBezTo>
                  <a:pt x="532222" y="852290"/>
                  <a:pt x="511466" y="810779"/>
                  <a:pt x="476199" y="784328"/>
                </a:cubicBezTo>
                <a:lnTo>
                  <a:pt x="784328" y="784328"/>
                </a:lnTo>
                <a:lnTo>
                  <a:pt x="784328" y="496367"/>
                </a:lnTo>
                <a:cubicBezTo>
                  <a:pt x="724083" y="552898"/>
                  <a:pt x="630283" y="552898"/>
                  <a:pt x="570038" y="496367"/>
                </a:cubicBezTo>
                <a:cubicBezTo>
                  <a:pt x="513261" y="440915"/>
                  <a:pt x="512188" y="349936"/>
                  <a:pt x="567640" y="293159"/>
                </a:cubicBezTo>
                <a:cubicBezTo>
                  <a:pt x="568430" y="292350"/>
                  <a:pt x="569228" y="291551"/>
                  <a:pt x="570038" y="290761"/>
                </a:cubicBezTo>
                <a:cubicBezTo>
                  <a:pt x="630283" y="234231"/>
                  <a:pt x="724083" y="234231"/>
                  <a:pt x="784328" y="290761"/>
                </a:cubicBezTo>
                <a:close/>
              </a:path>
            </a:pathLst>
          </a:custGeom>
          <a:noFill/>
          <a:ln w="27980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F4AAFB-790E-5204-0728-14CBCC46C7A8}"/>
              </a:ext>
            </a:extLst>
          </p:cNvPr>
          <p:cNvSpPr txBox="1"/>
          <p:nvPr/>
        </p:nvSpPr>
        <p:spPr>
          <a:xfrm>
            <a:off x="2509079" y="2381411"/>
            <a:ext cx="25795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solidFill>
                  <a:schemeClr val="tx2"/>
                </a:solidFill>
              </a:rPr>
              <a:t>Focus on </a:t>
            </a:r>
          </a:p>
          <a:p>
            <a:r>
              <a:rPr lang="en-US" sz="3200" b="1">
                <a:solidFill>
                  <a:schemeClr val="tx2"/>
                </a:solidFill>
              </a:rPr>
              <a:t>End Points</a:t>
            </a:r>
          </a:p>
          <a:p>
            <a:endParaRPr lang="en-US" sz="3200"/>
          </a:p>
        </p:txBody>
      </p:sp>
      <p:sp>
        <p:nvSpPr>
          <p:cNvPr id="21" name="Freeform: Shape 20" descr="Puzzle Piece with blue background">
            <a:extLst>
              <a:ext uri="{FF2B5EF4-FFF2-40B4-BE49-F238E27FC236}">
                <a16:creationId xmlns:a16="http://schemas.microsoft.com/office/drawing/2014/main" id="{72D2A8EF-F4C3-FAF3-BB9F-0F40CD210058}"/>
              </a:ext>
            </a:extLst>
          </p:cNvPr>
          <p:cNvSpPr>
            <a:spLocks noChangeAspect="1"/>
          </p:cNvSpPr>
          <p:nvPr/>
        </p:nvSpPr>
        <p:spPr>
          <a:xfrm rot="5400000">
            <a:off x="6045380" y="1744004"/>
            <a:ext cx="2969627" cy="3924150"/>
          </a:xfrm>
          <a:custGeom>
            <a:avLst/>
            <a:gdLst>
              <a:gd name="connsiteX0" fmla="*/ 784328 w 784327"/>
              <a:gd name="connsiteY0" fmla="*/ 290761 h 1036432"/>
              <a:gd name="connsiteX1" fmla="*/ 784328 w 784327"/>
              <a:gd name="connsiteY1" fmla="*/ 0 h 1036432"/>
              <a:gd name="connsiteX2" fmla="*/ 0 w 784327"/>
              <a:gd name="connsiteY2" fmla="*/ 0 h 1036432"/>
              <a:gd name="connsiteX3" fmla="*/ 0 w 784327"/>
              <a:gd name="connsiteY3" fmla="*/ 784328 h 1036432"/>
              <a:gd name="connsiteX4" fmla="*/ 308129 w 784327"/>
              <a:gd name="connsiteY4" fmla="*/ 784328 h 1036432"/>
              <a:gd name="connsiteX5" fmla="*/ 252105 w 784327"/>
              <a:gd name="connsiteY5" fmla="*/ 896374 h 1036432"/>
              <a:gd name="connsiteX6" fmla="*/ 392164 w 784327"/>
              <a:gd name="connsiteY6" fmla="*/ 1036433 h 1036432"/>
              <a:gd name="connsiteX7" fmla="*/ 532222 w 784327"/>
              <a:gd name="connsiteY7" fmla="*/ 896374 h 1036432"/>
              <a:gd name="connsiteX8" fmla="*/ 476199 w 784327"/>
              <a:gd name="connsiteY8" fmla="*/ 784328 h 1036432"/>
              <a:gd name="connsiteX9" fmla="*/ 784328 w 784327"/>
              <a:gd name="connsiteY9" fmla="*/ 784328 h 1036432"/>
              <a:gd name="connsiteX10" fmla="*/ 784328 w 784327"/>
              <a:gd name="connsiteY10" fmla="*/ 496367 h 1036432"/>
              <a:gd name="connsiteX11" fmla="*/ 570038 w 784327"/>
              <a:gd name="connsiteY11" fmla="*/ 496367 h 1036432"/>
              <a:gd name="connsiteX12" fmla="*/ 567640 w 784327"/>
              <a:gd name="connsiteY12" fmla="*/ 293159 h 1036432"/>
              <a:gd name="connsiteX13" fmla="*/ 570038 w 784327"/>
              <a:gd name="connsiteY13" fmla="*/ 290761 h 1036432"/>
              <a:gd name="connsiteX14" fmla="*/ 784328 w 784327"/>
              <a:gd name="connsiteY14" fmla="*/ 290761 h 1036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784327" h="1036432">
                <a:moveTo>
                  <a:pt x="784328" y="290761"/>
                </a:moveTo>
                <a:lnTo>
                  <a:pt x="784328" y="0"/>
                </a:lnTo>
                <a:lnTo>
                  <a:pt x="0" y="0"/>
                </a:lnTo>
                <a:lnTo>
                  <a:pt x="0" y="784328"/>
                </a:lnTo>
                <a:lnTo>
                  <a:pt x="308129" y="784328"/>
                </a:lnTo>
                <a:cubicBezTo>
                  <a:pt x="272862" y="810779"/>
                  <a:pt x="252105" y="852290"/>
                  <a:pt x="252105" y="896374"/>
                </a:cubicBezTo>
                <a:cubicBezTo>
                  <a:pt x="252105" y="973726"/>
                  <a:pt x="314812" y="1036433"/>
                  <a:pt x="392164" y="1036433"/>
                </a:cubicBezTo>
                <a:cubicBezTo>
                  <a:pt x="469515" y="1036433"/>
                  <a:pt x="532222" y="973726"/>
                  <a:pt x="532222" y="896374"/>
                </a:cubicBezTo>
                <a:cubicBezTo>
                  <a:pt x="532222" y="852290"/>
                  <a:pt x="511466" y="810779"/>
                  <a:pt x="476199" y="784328"/>
                </a:cubicBezTo>
                <a:lnTo>
                  <a:pt x="784328" y="784328"/>
                </a:lnTo>
                <a:lnTo>
                  <a:pt x="784328" y="496367"/>
                </a:lnTo>
                <a:cubicBezTo>
                  <a:pt x="724083" y="552898"/>
                  <a:pt x="630283" y="552898"/>
                  <a:pt x="570038" y="496367"/>
                </a:cubicBezTo>
                <a:cubicBezTo>
                  <a:pt x="513261" y="440915"/>
                  <a:pt x="512188" y="349936"/>
                  <a:pt x="567640" y="293159"/>
                </a:cubicBezTo>
                <a:cubicBezTo>
                  <a:pt x="568430" y="292350"/>
                  <a:pt x="569228" y="291551"/>
                  <a:pt x="570038" y="290761"/>
                </a:cubicBezTo>
                <a:cubicBezTo>
                  <a:pt x="630283" y="234231"/>
                  <a:pt x="724083" y="234231"/>
                  <a:pt x="784328" y="290761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7980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9E8FBD-2E60-E44B-D140-98FE8631B42E}"/>
              </a:ext>
            </a:extLst>
          </p:cNvPr>
          <p:cNvSpPr txBox="1"/>
          <p:nvPr/>
        </p:nvSpPr>
        <p:spPr>
          <a:xfrm>
            <a:off x="6560450" y="2381411"/>
            <a:ext cx="38116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>
                <a:solidFill>
                  <a:schemeClr val="tx2"/>
                </a:solidFill>
              </a:rPr>
              <a:t>Focus on </a:t>
            </a:r>
          </a:p>
          <a:p>
            <a:r>
              <a:rPr lang="en-US" sz="3000" b="1">
                <a:solidFill>
                  <a:schemeClr val="tx2"/>
                </a:solidFill>
              </a:rPr>
              <a:t>Energy Systems </a:t>
            </a:r>
          </a:p>
          <a:p>
            <a:endParaRPr lang="en-US" sz="3000"/>
          </a:p>
        </p:txBody>
      </p:sp>
    </p:spTree>
    <p:extLst>
      <p:ext uri="{BB962C8B-B14F-4D97-AF65-F5344CB8AC3E}">
        <p14:creationId xmlns:p14="http://schemas.microsoft.com/office/powerpoint/2010/main" val="8954205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D44223-0920-206F-A8C8-DAFE29AB2B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89727F-AD00-5442-2A52-E0EC8F7DB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Selected Transition Knots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EC989D4-AC43-8527-3DA3-255D65AC8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11</a:t>
            </a:fld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F96FBEB-691A-DDAF-768B-EDFBD85D90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2214232"/>
              </p:ext>
            </p:extLst>
          </p:nvPr>
        </p:nvGraphicFramePr>
        <p:xfrm>
          <a:off x="848635" y="1029204"/>
          <a:ext cx="11086011" cy="5149246"/>
        </p:xfrm>
        <a:graphic>
          <a:graphicData uri="http://schemas.openxmlformats.org/drawingml/2006/table">
            <a:tbl>
              <a:tblPr firstRow="1">
                <a:tableStyleId>{22838BEF-8BB2-4498-84A7-C5851F593DF1}</a:tableStyleId>
              </a:tblPr>
              <a:tblGrid>
                <a:gridCol w="3695337">
                  <a:extLst>
                    <a:ext uri="{9D8B030D-6E8A-4147-A177-3AD203B41FA5}">
                      <a16:colId xmlns:a16="http://schemas.microsoft.com/office/drawing/2014/main" val="2841453436"/>
                    </a:ext>
                  </a:extLst>
                </a:gridCol>
                <a:gridCol w="3695337">
                  <a:extLst>
                    <a:ext uri="{9D8B030D-6E8A-4147-A177-3AD203B41FA5}">
                      <a16:colId xmlns:a16="http://schemas.microsoft.com/office/drawing/2014/main" val="3018166193"/>
                    </a:ext>
                  </a:extLst>
                </a:gridCol>
                <a:gridCol w="3695337">
                  <a:extLst>
                    <a:ext uri="{9D8B030D-6E8A-4147-A177-3AD203B41FA5}">
                      <a16:colId xmlns:a16="http://schemas.microsoft.com/office/drawing/2014/main" val="2438952203"/>
                    </a:ext>
                  </a:extLst>
                </a:gridCol>
              </a:tblGrid>
              <a:tr h="1337127">
                <a:tc>
                  <a:txBody>
                    <a:bodyPr/>
                    <a:lstStyle/>
                    <a:p>
                      <a:r>
                        <a:rPr lang="en-US" sz="2000" b="0">
                          <a:solidFill>
                            <a:schemeClr val="tx1"/>
                          </a:solidFill>
                        </a:rPr>
                        <a:t>Rented properties are harder to decarbonize due to split incentives and related issues</a:t>
                      </a:r>
                    </a:p>
                  </a:txBody>
                  <a:tcP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0">
                          <a:solidFill>
                            <a:schemeClr val="tx1"/>
                          </a:solidFill>
                        </a:rPr>
                        <a:t>As customers move off piped gas, fixed costs would typically fall to remaining customers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0">
                          <a:solidFill>
                            <a:schemeClr val="tx1"/>
                          </a:solidFill>
                        </a:rPr>
                        <a:t>Tricky to coordinate end use changes with physical decommissioning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192783"/>
                  </a:ext>
                </a:extLst>
              </a:tr>
              <a:tr h="1028559"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rgbClr val="C00000"/>
                          </a:solidFill>
                        </a:rPr>
                        <a:t>Some households, businesses may not be interested in decarbonizing gas end uses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/>
                          </a:solidFill>
                        </a:rPr>
                        <a:t>Supply chains for some electrical equipment, parts, and expertise are uneven </a:t>
                      </a: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/>
                          </a:solidFill>
                        </a:rPr>
                        <a:t>Gas can provide energy resilience during power outages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5996678"/>
                  </a:ext>
                </a:extLst>
              </a:tr>
              <a:tr h="1241836"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/>
                          </a:solidFill>
                        </a:rPr>
                        <a:t>Conversions can be expensive, disruptive, time-consuming, entail risk</a:t>
                      </a:r>
                    </a:p>
                  </a:txBody>
                  <a:tcP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/>
                          </a:solidFill>
                        </a:rPr>
                        <a:t>Electricity rates for some customers are expected to rise considerably in the near 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/>
                          </a:solidFill>
                        </a:rPr>
                        <a:t>Certain sectors, end uses, and locations are harder to convert due to technical, economic, or cultural reasons</a:t>
                      </a:r>
                    </a:p>
                  </a:txBody>
                  <a:tcPr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5993269"/>
                  </a:ext>
                </a:extLst>
              </a:tr>
              <a:tr h="1472920"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/>
                          </a:solidFill>
                        </a:rPr>
                        <a:t>Electricity supply and system reinforcements needed for energy reliability, including winter peaks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/>
                          </a:solidFill>
                        </a:rPr>
                        <a:t>Key data on gas use details or gas use conversions are not available to researchers and planners</a:t>
                      </a:r>
                    </a:p>
                  </a:txBody>
                  <a:tcPr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rgbClr val="C00000"/>
                          </a:solidFill>
                        </a:rPr>
                        <a:t>Performance and customer acceptance aren’t yet well-studied, but they impact pace and patterns going forward</a:t>
                      </a: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6288759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88102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821AB0-1D3F-616E-7D24-7CCA8A5E5F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 descr="Objectives of Forthcoming Solicitation">
            <a:extLst>
              <a:ext uri="{FF2B5EF4-FFF2-40B4-BE49-F238E27FC236}">
                <a16:creationId xmlns:a16="http://schemas.microsoft.com/office/drawing/2014/main" id="{64BA96BB-147B-BBDA-D432-B4367628B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/>
              <a:t>Objectives of Forthcoming GFO</a:t>
            </a:r>
            <a:endParaRPr lang="en-US" sz="3200">
              <a:latin typeface="+mn-lt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A257811-3E72-BED9-2C22-1000B515D1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815" y="1193800"/>
            <a:ext cx="11332464" cy="4876799"/>
          </a:xfrm>
        </p:spPr>
        <p:txBody>
          <a:bodyPr>
            <a:normAutofit fontScale="77500" lnSpcReduction="20000"/>
          </a:bodyPr>
          <a:lstStyle/>
          <a:p>
            <a:r>
              <a:rPr lang="en-US" sz="3600"/>
              <a:t>Award an expected 2-4 grants to: </a:t>
            </a:r>
          </a:p>
          <a:p>
            <a:endParaRPr lang="en-US" sz="3600"/>
          </a:p>
          <a:p>
            <a:pPr marL="571500" indent="-571500">
              <a:lnSpc>
                <a:spcPct val="110000"/>
              </a:lnSpc>
              <a:spcBef>
                <a:spcPts val="640"/>
              </a:spcBef>
              <a:buFont typeface="Arial" panose="020B0604020202020204" pitchFamily="34" charset="0"/>
              <a:buChar char="•"/>
            </a:pPr>
            <a:r>
              <a:rPr lang="en-US" sz="3600"/>
              <a:t>Conduct </a:t>
            </a:r>
            <a:r>
              <a:rPr lang="en-US" sz="3600" b="1"/>
              <a:t>e</a:t>
            </a:r>
            <a:r>
              <a:rPr lang="en-US" sz="3600" b="1">
                <a:latin typeface="+mn-lt"/>
              </a:rPr>
              <a:t>mpirically-based analysis </a:t>
            </a:r>
            <a:r>
              <a:rPr lang="en-US" sz="3600" b="0">
                <a:latin typeface="+mn-lt"/>
              </a:rPr>
              <a:t>to inform a long-term strategy for a gas system transition </a:t>
            </a:r>
            <a:r>
              <a:rPr lang="en-US" sz="3600" b="1">
                <a:latin typeface="+mn-lt"/>
              </a:rPr>
              <a:t>retaining</a:t>
            </a:r>
            <a:r>
              <a:rPr lang="en-US" sz="3600" b="1"/>
              <a:t> a </a:t>
            </a:r>
            <a:r>
              <a:rPr lang="en-US" sz="3600" b="1">
                <a:latin typeface="+mn-lt"/>
              </a:rPr>
              <a:t>distributional lens</a:t>
            </a:r>
            <a:r>
              <a:rPr lang="en-US" sz="3600">
                <a:latin typeface="+mn-lt"/>
              </a:rPr>
              <a:t> </a:t>
            </a:r>
          </a:p>
          <a:p>
            <a:pPr marL="571500" indent="-571500">
              <a:lnSpc>
                <a:spcPct val="110000"/>
              </a:lnSpc>
              <a:spcBef>
                <a:spcPts val="640"/>
              </a:spcBef>
              <a:buFont typeface="Arial" panose="020B0604020202020204" pitchFamily="34" charset="0"/>
              <a:buChar char="•"/>
            </a:pPr>
            <a:r>
              <a:rPr lang="en-US" sz="3600" b="0">
                <a:latin typeface="+mn-lt"/>
              </a:rPr>
              <a:t>Understand </a:t>
            </a:r>
            <a:r>
              <a:rPr lang="en-US" sz="3600" b="1">
                <a:latin typeface="+mn-lt"/>
              </a:rPr>
              <a:t>location- and context-specific considerations </a:t>
            </a:r>
            <a:r>
              <a:rPr lang="en-US" sz="3600" b="0">
                <a:latin typeface="+mn-lt"/>
              </a:rPr>
              <a:t>for motivating end use conversions and assessing transition impacts </a:t>
            </a:r>
          </a:p>
          <a:p>
            <a:pPr marL="571500" indent="-571500">
              <a:lnSpc>
                <a:spcPct val="110000"/>
              </a:lnSpc>
              <a:spcBef>
                <a:spcPts val="640"/>
              </a:spcBef>
              <a:buFont typeface="Arial" panose="020B0604020202020204" pitchFamily="34" charset="0"/>
              <a:buChar char="•"/>
            </a:pPr>
            <a:r>
              <a:rPr lang="en-US" sz="3600" b="0" i="0">
                <a:latin typeface="+mn-lt"/>
              </a:rPr>
              <a:t>Develop </a:t>
            </a:r>
            <a:r>
              <a:rPr lang="en-US" sz="3600" b="1"/>
              <a:t>tailored solutions </a:t>
            </a:r>
            <a:r>
              <a:rPr lang="en-US" sz="3600"/>
              <a:t>for addressing various barriers and mitigating undesired impacts </a:t>
            </a:r>
          </a:p>
          <a:p>
            <a:pPr marL="571500" indent="-571500">
              <a:lnSpc>
                <a:spcPct val="110000"/>
              </a:lnSpc>
              <a:spcBef>
                <a:spcPts val="640"/>
              </a:spcBef>
              <a:buFont typeface="Arial" panose="020B0604020202020204" pitchFamily="34" charset="0"/>
              <a:buChar char="•"/>
            </a:pPr>
            <a:r>
              <a:rPr lang="en-US" sz="3600" b="0" i="0">
                <a:latin typeface="+mn-lt"/>
              </a:rPr>
              <a:t>Provide info that helps</a:t>
            </a:r>
            <a:r>
              <a:rPr lang="en-US" sz="3600" b="1" i="1">
                <a:latin typeface="+mn-lt"/>
              </a:rPr>
              <a:t> </a:t>
            </a:r>
            <a:r>
              <a:rPr lang="en-US" sz="3600" b="1">
                <a:latin typeface="+mn-lt"/>
              </a:rPr>
              <a:t>coordinate expected changes </a:t>
            </a:r>
            <a:r>
              <a:rPr lang="en-US" sz="3600" b="0">
                <a:latin typeface="+mn-lt"/>
              </a:rPr>
              <a:t>in gas end use with infrastructure and resource planning, equity considerations, programs, research…</a:t>
            </a:r>
            <a:endParaRPr lang="en-US" sz="3600" b="0">
              <a:highlight>
                <a:srgbClr val="FFFF00"/>
              </a:highlight>
              <a:latin typeface="+mn-lt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600" b="0">
              <a:latin typeface="+mn-lt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00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600" b="0">
              <a:latin typeface="+mn-lt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600" b="1" i="1">
              <a:latin typeface="+mn-lt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600" b="1" i="1">
              <a:latin typeface="+mn-lt"/>
            </a:endParaRPr>
          </a:p>
          <a:p>
            <a:endParaRPr lang="en-US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F6FBFC-3CEC-03CB-F549-5170E7B14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2038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6DEBFB44-EFC8-5D17-59B8-077EA4DC1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 to Participants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0C8716-C350-0CF4-CAAB-058AF019160D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0431463" y="6462713"/>
            <a:ext cx="1760537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657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4CE0F1-8411-C047-D48E-1A51585BA8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F75A5D10-85F3-B3BE-9F81-DD89CD1E88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1679" y="47939"/>
            <a:ext cx="7145387" cy="1143000"/>
          </a:xfrm>
        </p:spPr>
        <p:txBody>
          <a:bodyPr>
            <a:normAutofit/>
          </a:bodyPr>
          <a:lstStyle/>
          <a:p>
            <a:r>
              <a:rPr lang="en-US" sz="3200">
                <a:latin typeface="Century Gothic"/>
                <a:ea typeface="+mj-lt"/>
                <a:cs typeface="+mj-lt"/>
              </a:rPr>
              <a:t>Comments and Questions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0A39B181-65A6-2CB7-FD4C-E7D6FEAB45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5714" y="1074819"/>
            <a:ext cx="11152777" cy="5369516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ts val="1200"/>
              </a:spcBef>
            </a:pPr>
            <a:r>
              <a:rPr lang="en-US" sz="1800" b="1">
                <a:solidFill>
                  <a:schemeClr val="accent1">
                    <a:lumMod val="75000"/>
                  </a:schemeClr>
                </a:solidFill>
                <a:cs typeface="Arial"/>
              </a:rPr>
              <a:t>Three ways to provide feedback or ask questions:</a:t>
            </a:r>
          </a:p>
          <a:p>
            <a:pPr marL="513914" indent="-513914">
              <a:spcBef>
                <a:spcPts val="1200"/>
              </a:spcBef>
              <a:buFont typeface="+mj-lt"/>
              <a:buAutoNum type="arabicPeriod"/>
            </a:pPr>
            <a:r>
              <a:rPr lang="en-US" sz="1800" b="1">
                <a:solidFill>
                  <a:schemeClr val="accent1">
                    <a:lumMod val="75000"/>
                  </a:schemeClr>
                </a:solidFill>
                <a:cs typeface="Arial"/>
              </a:rPr>
              <a:t>Use the raise hand function in Zoom:</a:t>
            </a:r>
          </a:p>
          <a:p>
            <a:pPr marL="913530" lvl="1" indent="-513914">
              <a:spcBef>
                <a:spcPts val="1200"/>
              </a:spcBef>
            </a:pPr>
            <a:r>
              <a:rPr lang="en-US" sz="1800">
                <a:solidFill>
                  <a:schemeClr val="accent1">
                    <a:lumMod val="75000"/>
                  </a:schemeClr>
                </a:solidFill>
                <a:cs typeface="Arial"/>
              </a:rPr>
              <a:t>Zoom Phone controls:</a:t>
            </a:r>
          </a:p>
          <a:p>
            <a:pPr lvl="2"/>
            <a:r>
              <a:rPr lang="en-US" sz="1800">
                <a:solidFill>
                  <a:schemeClr val="accent1">
                    <a:lumMod val="75000"/>
                  </a:schemeClr>
                </a:solidFill>
              </a:rPr>
              <a:t>*6 - Toggle mute/unmute.</a:t>
            </a:r>
            <a:endParaRPr lang="en-US" sz="1800">
              <a:solidFill>
                <a:schemeClr val="accent1">
                  <a:lumMod val="75000"/>
                </a:schemeClr>
              </a:solidFill>
              <a:cs typeface="Segoe UI"/>
            </a:endParaRPr>
          </a:p>
          <a:p>
            <a:pPr lvl="2"/>
            <a:r>
              <a:rPr lang="en-US" sz="1800">
                <a:solidFill>
                  <a:schemeClr val="accent1">
                    <a:lumMod val="75000"/>
                  </a:schemeClr>
                </a:solidFill>
              </a:rPr>
              <a:t>*9 - Raise hand.</a:t>
            </a:r>
            <a:endParaRPr lang="en-US" sz="1800">
              <a:solidFill>
                <a:schemeClr val="accent1">
                  <a:lumMod val="75000"/>
                </a:schemeClr>
              </a:solidFill>
              <a:cs typeface="Arial"/>
            </a:endParaRPr>
          </a:p>
          <a:p>
            <a:pPr marL="913530" lvl="1" indent="-513914">
              <a:spcBef>
                <a:spcPts val="1200"/>
              </a:spcBef>
            </a:pPr>
            <a:r>
              <a:rPr lang="en-US" sz="1800">
                <a:solidFill>
                  <a:schemeClr val="accent1">
                    <a:lumMod val="75000"/>
                  </a:schemeClr>
                </a:solidFill>
                <a:cs typeface="Arial"/>
              </a:rPr>
              <a:t>Please introduce yourself by stating your name and affiliation.</a:t>
            </a:r>
          </a:p>
          <a:p>
            <a:pPr marL="513914" indent="-513914">
              <a:spcBef>
                <a:spcPts val="1200"/>
              </a:spcBef>
              <a:buFont typeface="+mj-lt"/>
              <a:buAutoNum type="arabicPeriod"/>
            </a:pPr>
            <a:r>
              <a:rPr lang="en-US" sz="1800" b="1">
                <a:solidFill>
                  <a:schemeClr val="accent1">
                    <a:lumMod val="75000"/>
                  </a:schemeClr>
                </a:solidFill>
                <a:cs typeface="Arial"/>
              </a:rPr>
              <a:t>Type comments and questions in the question function on Zoom: </a:t>
            </a:r>
          </a:p>
          <a:p>
            <a:pPr marL="913530" lvl="1" indent="-513914">
              <a:spcBef>
                <a:spcPts val="1200"/>
              </a:spcBef>
            </a:pPr>
            <a:r>
              <a:rPr lang="en-US" sz="1800">
                <a:solidFill>
                  <a:schemeClr val="accent1">
                    <a:lumMod val="75000"/>
                  </a:schemeClr>
                </a:solidFill>
                <a:cs typeface="Arial"/>
              </a:rPr>
              <a:t>Please provide name and affiliation.</a:t>
            </a:r>
          </a:p>
          <a:p>
            <a:pPr marL="913530" lvl="1" indent="-513914">
              <a:spcBef>
                <a:spcPts val="1200"/>
              </a:spcBef>
            </a:pPr>
            <a:r>
              <a:rPr lang="en-US" sz="1800">
                <a:solidFill>
                  <a:schemeClr val="accent1">
                    <a:lumMod val="75000"/>
                  </a:schemeClr>
                </a:solidFill>
                <a:cs typeface="Arial"/>
              </a:rPr>
              <a:t>Please indicate which discussion questions you are commenting on (E.g., 1, 2, etc.). </a:t>
            </a:r>
          </a:p>
          <a:p>
            <a:pPr marL="513914" indent="-513914">
              <a:spcBef>
                <a:spcPts val="1200"/>
              </a:spcBef>
              <a:buFont typeface="+mj-lt"/>
              <a:buAutoNum type="arabicPeriod"/>
            </a:pPr>
            <a:r>
              <a:rPr lang="en-US" sz="1800" b="1">
                <a:solidFill>
                  <a:schemeClr val="accent1">
                    <a:lumMod val="75000"/>
                  </a:schemeClr>
                </a:solidFill>
                <a:cs typeface="Arial"/>
              </a:rPr>
              <a:t>Submit written comments &amp; questions:</a:t>
            </a:r>
          </a:p>
          <a:p>
            <a:pPr marL="913530" lvl="1" indent="-513914">
              <a:spcBef>
                <a:spcPts val="1200"/>
              </a:spcBef>
            </a:pPr>
            <a:r>
              <a:rPr lang="en-US" sz="1800">
                <a:solidFill>
                  <a:schemeClr val="accent1">
                    <a:lumMod val="75000"/>
                  </a:schemeClr>
                </a:solidFill>
                <a:cs typeface="Arial"/>
              </a:rPr>
              <a:t>Send written comments &amp; questions to </a:t>
            </a:r>
            <a:r>
              <a:rPr lang="en-US" sz="1800" u="sng">
                <a:ea typeface="+mn-lt"/>
                <a:cs typeface="+mn-lt"/>
              </a:rPr>
              <a:t>docket@energy.ca.gov</a:t>
            </a:r>
            <a:r>
              <a:rPr lang="en-US" sz="1800" u="sng">
                <a:solidFill>
                  <a:schemeClr val="accent1">
                    <a:lumMod val="75000"/>
                  </a:schemeClr>
                </a:solidFill>
                <a:ea typeface="+mn-lt"/>
                <a:cs typeface="Arial"/>
              </a:rPr>
              <a:t> </a:t>
            </a:r>
            <a:r>
              <a:rPr lang="en-US" sz="1800">
                <a:solidFill>
                  <a:schemeClr val="accent1">
                    <a:lumMod val="75000"/>
                  </a:schemeClr>
                </a:solidFill>
                <a:cs typeface="Arial"/>
              </a:rPr>
              <a:t>by no later than </a:t>
            </a:r>
            <a:r>
              <a:rPr lang="en-US" sz="1800" b="1">
                <a:solidFill>
                  <a:schemeClr val="accent1">
                    <a:lumMod val="75000"/>
                  </a:schemeClr>
                </a:solidFill>
                <a:cs typeface="Arial"/>
              </a:rPr>
              <a:t>April 12, 2024</a:t>
            </a:r>
          </a:p>
          <a:p>
            <a:pPr marL="1446917" lvl="2">
              <a:spcBef>
                <a:spcPts val="1200"/>
              </a:spcBef>
              <a:buFontTx/>
              <a:buChar char="•"/>
            </a:pPr>
            <a:r>
              <a:rPr lang="en-US" sz="1400">
                <a:ea typeface="+mn-lt"/>
                <a:cs typeface="+mn-lt"/>
              </a:rPr>
              <a:t>Include docket number 23-ERDD-02 and “</a:t>
            </a:r>
            <a:r>
              <a:rPr lang="en-US" sz="1600"/>
              <a:t>Location-Specific Gas System Decommissioning Workshop</a:t>
            </a:r>
            <a:r>
              <a:rPr lang="en-US" sz="1400">
                <a:ea typeface="+mn-lt"/>
                <a:cs typeface="+mn-lt"/>
              </a:rPr>
              <a:t>” in the subject line</a:t>
            </a:r>
            <a:endParaRPr lang="en-US" sz="1400" b="1">
              <a:solidFill>
                <a:schemeClr val="accent1">
                  <a:lumMod val="75000"/>
                </a:schemeClr>
              </a:solidFill>
              <a:cs typeface="Arial"/>
            </a:endParaRPr>
          </a:p>
          <a:p>
            <a:endParaRPr lang="en-US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B3B2A8-8FFA-A39B-B07B-E68766DB4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178">
              <a:defRPr/>
            </a:pPr>
            <a:fld id="{1BC924B7-EDFF-824B-BCE9-3FAD438598D0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457178">
                <a:defRPr/>
              </a:pPr>
              <a:t>14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993882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891C424-DF6A-A45B-67F2-F2E9B94C1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Questions on Research Topics I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6CEAC9C-1757-287F-138D-EE80683BF1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6814" y="1275908"/>
            <a:ext cx="10918371" cy="5582092"/>
          </a:xfrm>
        </p:spPr>
        <p:txBody>
          <a:bodyPr vert="horz" lIns="91440" tIns="45720" rIns="91440" bIns="45720" rtlCol="0" anchor="t">
            <a:normAutofit fontScale="47500" lnSpcReduction="20000"/>
          </a:bodyPr>
          <a:lstStyle/>
          <a:p>
            <a:pPr marL="457200" indent="-457200">
              <a:buFont typeface="Arial"/>
              <a:buAutoNum type="arabicPeriod"/>
            </a:pPr>
            <a:r>
              <a:rPr lang="en-US" sz="4600"/>
              <a:t>What research on </a:t>
            </a:r>
            <a:r>
              <a:rPr lang="en-US" sz="4600" b="1"/>
              <a:t>coordinating gas end use changes with safety and hydraulic issues</a:t>
            </a:r>
            <a:r>
              <a:rPr lang="en-US" sz="4600"/>
              <a:t> are needed? </a:t>
            </a:r>
            <a:endParaRPr lang="en-US" sz="4600">
              <a:cs typeface="Segoe UI"/>
            </a:endParaRPr>
          </a:p>
          <a:p>
            <a:pPr marL="457200" indent="-457200">
              <a:buFont typeface="Arial"/>
              <a:buAutoNum type="arabicPeriod"/>
            </a:pPr>
            <a:endParaRPr lang="en-US" sz="4000"/>
          </a:p>
          <a:p>
            <a:pPr marL="457200" indent="-457200">
              <a:buFont typeface="Arial"/>
              <a:buAutoNum type="arabicPeriod"/>
            </a:pPr>
            <a:r>
              <a:rPr lang="en-US" sz="4600"/>
              <a:t>What research concerning </a:t>
            </a:r>
            <a:r>
              <a:rPr lang="en-US" sz="4600" b="1"/>
              <a:t>gas transitions in rural or tribal areas </a:t>
            </a:r>
            <a:r>
              <a:rPr lang="en-US" sz="4600"/>
              <a:t>is needed? What key considerations should be included? What other locational or sectional categories need attention? </a:t>
            </a:r>
          </a:p>
          <a:p>
            <a:pPr marL="457200" indent="-457200">
              <a:buFont typeface="Arial"/>
              <a:buAutoNum type="arabicPeriod"/>
            </a:pPr>
            <a:endParaRPr lang="en-US" sz="4000"/>
          </a:p>
          <a:p>
            <a:pPr marL="457200" indent="-457200">
              <a:buFont typeface="Arial"/>
              <a:buAutoNum type="arabicPeriod"/>
            </a:pPr>
            <a:r>
              <a:rPr lang="en-US" sz="4600"/>
              <a:t>What research on </a:t>
            </a:r>
            <a:r>
              <a:rPr lang="en-US" sz="4600" b="1"/>
              <a:t>supply/value chains, including decision-making contexts </a:t>
            </a:r>
            <a:r>
              <a:rPr lang="en-US" sz="4600"/>
              <a:t>of building owners &amp; homeowners, tenants, contractors, and suppliers would be most useful to support California’s energy transitions? Feasible?</a:t>
            </a:r>
            <a:endParaRPr lang="en-US" sz="4600">
              <a:cs typeface="Segoe UI"/>
            </a:endParaRPr>
          </a:p>
          <a:p>
            <a:pPr marL="457200" indent="-457200">
              <a:buAutoNum type="arabicPeriod"/>
            </a:pPr>
            <a:endParaRPr lang="en-US" sz="4000"/>
          </a:p>
          <a:p>
            <a:pPr marL="457200" indent="-457200">
              <a:buAutoNum type="arabicPeriod"/>
            </a:pPr>
            <a:r>
              <a:rPr lang="en-US" sz="4600"/>
              <a:t>Would research providing independent assessment </a:t>
            </a:r>
            <a:r>
              <a:rPr lang="en-US" sz="4600" b="1"/>
              <a:t>of receptivity to, and barriers for, conversion of gas end uses</a:t>
            </a:r>
            <a:r>
              <a:rPr lang="en-US" sz="4600"/>
              <a:t> for different customer niches be useful? If so, what niches are most important (e.g., mobile homes, high or low consumers, low solar potential, particular regions?)</a:t>
            </a:r>
            <a:endParaRPr lang="en-US" sz="4600">
              <a:cs typeface="Segoe UI"/>
            </a:endParaRPr>
          </a:p>
          <a:p>
            <a:pPr marL="457200" indent="-457200">
              <a:buAutoNum type="arabicPeriod"/>
            </a:pPr>
            <a:endParaRPr lang="en-US" sz="4000"/>
          </a:p>
          <a:p>
            <a:pPr marL="457200" indent="-457200">
              <a:buAutoNum type="arabicPeriod"/>
            </a:pPr>
            <a:r>
              <a:rPr lang="en-US" sz="4600"/>
              <a:t>What further research is needed on converting from fossil gas in </a:t>
            </a:r>
            <a:r>
              <a:rPr lang="en-US" sz="4600" b="1"/>
              <a:t>commercial buildings and facilities</a:t>
            </a:r>
            <a:r>
              <a:rPr lang="en-US" sz="4600"/>
              <a:t>? What cases might be especially useful to examine? 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ADFB50-5B89-11D8-CE91-E13493B1F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77897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7A0FE2-5DE9-4FAA-2220-0542A867D6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916028D-6577-EBAF-3D20-8514AF387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Questions on Research Topics II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A839572-0C21-56EC-E510-98EC8649AF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394271"/>
            <a:ext cx="10918371" cy="489241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buAutoNum type="arabicPeriod" startAt="5"/>
            </a:pPr>
            <a:r>
              <a:rPr lang="en-US" sz="2200"/>
              <a:t>What additional research needed on </a:t>
            </a:r>
            <a:r>
              <a:rPr lang="en-US" sz="2200" b="1"/>
              <a:t>utilizing alternative gases</a:t>
            </a:r>
            <a:r>
              <a:rPr lang="en-US" sz="2200"/>
              <a:t> for decarbonization gas use is needed? </a:t>
            </a:r>
          </a:p>
          <a:p>
            <a:pPr marL="457200" indent="-457200">
              <a:buAutoNum type="arabicPeriod" startAt="5"/>
            </a:pPr>
            <a:endParaRPr lang="en-US" sz="2200"/>
          </a:p>
          <a:p>
            <a:pPr marL="457200" indent="-457200">
              <a:buAutoNum type="arabicPeriod" startAt="5"/>
            </a:pPr>
            <a:r>
              <a:rPr lang="en-US" sz="2200"/>
              <a:t>Would research on how </a:t>
            </a:r>
            <a:r>
              <a:rPr lang="en-US" sz="2200" b="1"/>
              <a:t>gas end use patterns are changing by customer, location, end use </a:t>
            </a:r>
            <a:r>
              <a:rPr lang="en-US" sz="2200"/>
              <a:t>be feasible? Useful?  </a:t>
            </a:r>
            <a:endParaRPr lang="en-US" sz="2200">
              <a:cs typeface="Segoe UI"/>
            </a:endParaRPr>
          </a:p>
          <a:p>
            <a:pPr marL="457200" indent="-457200">
              <a:buAutoNum type="arabicPeriod" startAt="5"/>
            </a:pPr>
            <a:endParaRPr lang="en-US" sz="2200">
              <a:cs typeface="Segoe UI"/>
            </a:endParaRPr>
          </a:p>
          <a:p>
            <a:pPr marL="457200" indent="-457200">
              <a:buAutoNum type="arabicPeriod" startAt="5"/>
            </a:pPr>
            <a:r>
              <a:rPr lang="en-US" sz="2200"/>
              <a:t>What additional </a:t>
            </a:r>
            <a:r>
              <a:rPr lang="en-US" sz="2200" b="1"/>
              <a:t>information synthesis or consolidation</a:t>
            </a:r>
            <a:r>
              <a:rPr lang="en-US" sz="2200"/>
              <a:t> would be useful to support research, planning, technology development, and other investments related to long-term decommissioning targets?</a:t>
            </a:r>
          </a:p>
          <a:p>
            <a:pPr marL="457200" indent="-457200">
              <a:buAutoNum type="arabicPeriod" startAt="5"/>
            </a:pPr>
            <a:endParaRPr lang="en-US" sz="2200">
              <a:cs typeface="Segoe UI"/>
            </a:endParaRPr>
          </a:p>
          <a:p>
            <a:pPr marL="457200" indent="-457200">
              <a:buFont typeface="Arial" panose="020B0604020202020204" pitchFamily="34" charset="0"/>
              <a:buAutoNum type="arabicPeriod" startAt="5"/>
            </a:pPr>
            <a:r>
              <a:rPr lang="en-US" sz="2400"/>
              <a:t>What </a:t>
            </a:r>
            <a:r>
              <a:rPr lang="en-US" sz="2400" b="1"/>
              <a:t>other decommissioning and decarbonizing topics</a:t>
            </a:r>
            <a:r>
              <a:rPr lang="en-US" sz="2400"/>
              <a:t>, </a:t>
            </a:r>
            <a:r>
              <a:rPr lang="en-US" sz="2400" b="1"/>
              <a:t>solutions, or approaches</a:t>
            </a:r>
            <a:r>
              <a:rPr lang="en-US" sz="2400"/>
              <a:t> should we be aware of? </a:t>
            </a:r>
            <a:endParaRPr lang="en-US" sz="2200">
              <a:cs typeface="Segoe UI"/>
            </a:endParaRPr>
          </a:p>
          <a:p>
            <a:pPr marL="0" indent="0">
              <a:buNone/>
            </a:pPr>
            <a:endParaRPr lang="en-US" sz="2200">
              <a:cs typeface="Segoe UI"/>
            </a:endParaRPr>
          </a:p>
          <a:p>
            <a:pPr marL="457200" indent="-457200">
              <a:buAutoNum type="arabicPeriod"/>
            </a:pPr>
            <a:endParaRPr lang="en-US" sz="2200">
              <a:cs typeface="Segoe U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758752-68D2-99DA-9CC3-A6C3D67BC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5611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5C7557-C10F-2141-DCBB-44396A5735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B6C16AB-6ABF-F87F-3976-0C4E596978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984" y="576385"/>
            <a:ext cx="12086493" cy="1016000"/>
          </a:xfrm>
        </p:spPr>
        <p:txBody>
          <a:bodyPr>
            <a:normAutofit fontScale="90000"/>
          </a:bodyPr>
          <a:lstStyle/>
          <a:p>
            <a:br>
              <a:rPr lang="en-US"/>
            </a:br>
            <a:r>
              <a:rPr lang="en-US"/>
              <a:t>Request for Insights &amp; Leads on Experience, Data</a:t>
            </a:r>
            <a:br>
              <a:rPr lang="en-US"/>
            </a:br>
            <a:br>
              <a:rPr lang="en-US"/>
            </a:br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8306BCF-0AC4-A883-C73C-5A0E1FA6B8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193800"/>
            <a:ext cx="10972800" cy="5283200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endParaRPr lang="en-US"/>
          </a:p>
          <a:p>
            <a:r>
              <a:rPr lang="en-US"/>
              <a:t>Please assist us by providing information, insights, or data resource leads concerning the following: </a:t>
            </a:r>
          </a:p>
          <a:p>
            <a:endParaRPr lang="en-US"/>
          </a:p>
          <a:p>
            <a:pPr marL="514350" indent="-514350">
              <a:lnSpc>
                <a:spcPct val="110000"/>
              </a:lnSpc>
              <a:buAutoNum type="alphaLcParenR"/>
            </a:pPr>
            <a:r>
              <a:rPr lang="en-US"/>
              <a:t>Public and building owner </a:t>
            </a:r>
            <a:r>
              <a:rPr lang="en-US" b="1"/>
              <a:t>level of awareness and interest</a:t>
            </a:r>
            <a:r>
              <a:rPr lang="en-US"/>
              <a:t>? </a:t>
            </a:r>
            <a:endParaRPr lang="en-US">
              <a:cs typeface="Segoe UI"/>
            </a:endParaRPr>
          </a:p>
          <a:p>
            <a:pPr marL="514350" indent="-514350">
              <a:lnSpc>
                <a:spcPct val="110000"/>
              </a:lnSpc>
              <a:buAutoNum type="alphaLcParenR"/>
            </a:pPr>
            <a:r>
              <a:rPr lang="en-US"/>
              <a:t>Existing studies on </a:t>
            </a:r>
            <a:r>
              <a:rPr lang="en-US" b="1"/>
              <a:t>decision-making </a:t>
            </a:r>
            <a:r>
              <a:rPr lang="en-US"/>
              <a:t>by consumers, building owners, vendors as related to piped fossil gas vs. alternatives</a:t>
            </a:r>
            <a:endParaRPr lang="en-US">
              <a:cs typeface="Segoe UI"/>
            </a:endParaRPr>
          </a:p>
          <a:p>
            <a:pPr marL="514350" indent="-514350">
              <a:lnSpc>
                <a:spcPct val="110000"/>
              </a:lnSpc>
              <a:buAutoNum type="alphaLcParenR"/>
            </a:pPr>
            <a:r>
              <a:rPr lang="en-US"/>
              <a:t>Information on distribution of </a:t>
            </a:r>
            <a:r>
              <a:rPr lang="en-US" b="1"/>
              <a:t>gas conversions </a:t>
            </a:r>
            <a:r>
              <a:rPr lang="en-US"/>
              <a:t>to electricity or lower-carbon alternatives? Who is electrifying what why? </a:t>
            </a:r>
            <a:endParaRPr lang="en-US">
              <a:cs typeface="Segoe UI"/>
            </a:endParaRPr>
          </a:p>
          <a:p>
            <a:pPr marL="514350" indent="-514350">
              <a:lnSpc>
                <a:spcPct val="110000"/>
              </a:lnSpc>
              <a:buAutoNum type="alphaLcParenR"/>
            </a:pPr>
            <a:r>
              <a:rPr lang="en-US"/>
              <a:t>Available </a:t>
            </a:r>
            <a:r>
              <a:rPr lang="en-US" b="1"/>
              <a:t>quantitative data </a:t>
            </a:r>
            <a:r>
              <a:rPr lang="en-US"/>
              <a:t>beyond what we know of on gas use or equipment any sector? </a:t>
            </a:r>
            <a:r>
              <a:rPr lang="en-US" sz="2900" i="1"/>
              <a:t>Ongoing or recent studies using gas interval meter data or otherwise refining gas demand by customer, end use, geography, weather, etc. conditions.</a:t>
            </a:r>
          </a:p>
          <a:p>
            <a:pPr marL="514350" indent="-514350">
              <a:buAutoNum type="alphaLcParenR"/>
            </a:pPr>
            <a:endParaRPr lang="en-US" i="1"/>
          </a:p>
          <a:p>
            <a:r>
              <a:rPr lang="en-US" i="1"/>
              <a:t>          Unpublished &amp; unpublishable information, understanding, knowledge </a:t>
            </a:r>
            <a:r>
              <a:rPr lang="en-US"/>
              <a:t>… </a:t>
            </a:r>
          </a:p>
          <a:p>
            <a:pPr marL="457200" indent="-457200">
              <a:buAutoNum type="arabicPeriod"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84D6B6-7B6E-116C-DCCA-B5C503E655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6210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2DE1E1F-1F46-93E8-83DD-CE7DE38826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Open Discussion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63D47D5-6393-136A-83AE-94BB1A62EF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939" y="1611824"/>
            <a:ext cx="11313763" cy="485141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/>
          </a:p>
          <a:p>
            <a:pPr algn="ctr"/>
            <a:endParaRPr lang="en-US" sz="2800"/>
          </a:p>
          <a:p>
            <a:pPr algn="ctr"/>
            <a:r>
              <a:rPr lang="en-US" sz="2800"/>
              <a:t>What other decommissioning and decarbonizing </a:t>
            </a:r>
            <a:r>
              <a:rPr lang="en-US" sz="2800" b="1"/>
              <a:t>topics, solutions, approaches, or resources should we be thinking about </a:t>
            </a:r>
            <a:r>
              <a:rPr lang="en-US" sz="2800"/>
              <a:t>funding research on, as related to this GFO,</a:t>
            </a:r>
          </a:p>
          <a:p>
            <a:pPr marL="0" indent="0" algn="ctr">
              <a:buNone/>
            </a:pPr>
            <a:r>
              <a:rPr lang="en-US" sz="2800"/>
              <a:t>or creating a gas energy transition more generally?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120D18-6C2D-A110-2D4F-14C4D1666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8570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Thank You!</a:t>
            </a:r>
            <a:endParaRPr lang="en-US">
              <a:latin typeface="+mn-l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19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0228D3A-25BF-E045-A785-455F8AFFECDD}"/>
              </a:ext>
            </a:extLst>
          </p:cNvPr>
          <p:cNvSpPr/>
          <p:nvPr/>
        </p:nvSpPr>
        <p:spPr>
          <a:xfrm>
            <a:off x="838200" y="1275907"/>
            <a:ext cx="10236199" cy="449353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>
              <a:defRPr/>
            </a:pPr>
            <a:r>
              <a:rPr lang="en-US" sz="3200" b="1">
                <a:solidFill>
                  <a:schemeClr val="tx2"/>
                </a:solidFill>
              </a:rPr>
              <a:t>Please submit your written comments by </a:t>
            </a:r>
          </a:p>
          <a:p>
            <a:pPr algn="ctr">
              <a:defRPr/>
            </a:pPr>
            <a:r>
              <a:rPr lang="en-US" sz="3200" b="1">
                <a:solidFill>
                  <a:srgbClr val="FF0000"/>
                </a:solidFill>
                <a:cs typeface="Calibri"/>
              </a:rPr>
              <a:t>April 12, 2024</a:t>
            </a:r>
          </a:p>
          <a:p>
            <a:pPr>
              <a:buClr>
                <a:schemeClr val="tx2"/>
              </a:buClr>
              <a:defRPr/>
            </a:pPr>
            <a:endParaRPr lang="en-US" altLang="en-US" sz="1400" b="1">
              <a:solidFill>
                <a:schemeClr val="tx2"/>
              </a:solidFill>
            </a:endParaRPr>
          </a:p>
          <a:p>
            <a:pPr marL="342900" indent="-342900"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en-US" sz="2000" b="1">
                <a:solidFill>
                  <a:schemeClr val="tx2"/>
                </a:solidFill>
              </a:rPr>
              <a:t>Submit electronically </a:t>
            </a:r>
            <a:r>
              <a:rPr lang="en-US" altLang="en-US" sz="2000">
                <a:solidFill>
                  <a:schemeClr val="tx2"/>
                </a:solidFill>
              </a:rPr>
              <a:t>through the Energy Commission’s “Gas Research and Development” docket here: </a:t>
            </a:r>
            <a:r>
              <a:rPr lang="en-US" sz="2000">
                <a:solidFill>
                  <a:srgbClr val="E69010"/>
                </a:solidFill>
                <a:hlinkClick r:id="rId3"/>
              </a:rPr>
              <a:t>https://efiling.energy.ca.gov/Ecomment/Ecomment.aspx?docketnumber=23-ERDD-02</a:t>
            </a:r>
            <a:r>
              <a:rPr lang="en-US" sz="2000">
                <a:solidFill>
                  <a:srgbClr val="E69010"/>
                </a:solidFill>
              </a:rPr>
              <a:t>  </a:t>
            </a:r>
            <a:endParaRPr lang="en-US" altLang="en-US" sz="2000">
              <a:solidFill>
                <a:srgbClr val="E69010"/>
              </a:solidFill>
            </a:endParaRPr>
          </a:p>
          <a:p>
            <a:pPr marL="342900" indent="-342900"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endParaRPr lang="en-US" altLang="en-US" sz="2000">
              <a:solidFill>
                <a:schemeClr val="tx2"/>
              </a:solidFill>
            </a:endParaRPr>
          </a:p>
          <a:p>
            <a:pPr marL="342900" indent="-342900"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en-US" sz="2000" b="1">
                <a:solidFill>
                  <a:schemeClr val="tx2"/>
                </a:solidFill>
              </a:rPr>
              <a:t>Or by email </a:t>
            </a:r>
            <a:r>
              <a:rPr lang="en-US" altLang="en-US" sz="2000">
                <a:solidFill>
                  <a:schemeClr val="tx2"/>
                </a:solidFill>
              </a:rPr>
              <a:t>to the Docket Unit at: </a:t>
            </a:r>
            <a:r>
              <a:rPr lang="en-US" altLang="en-US" sz="2000">
                <a:solidFill>
                  <a:schemeClr val="tx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docket@energy.ca.gov</a:t>
            </a:r>
            <a:r>
              <a:rPr lang="en-US" altLang="en-US" sz="2000">
                <a:solidFill>
                  <a:schemeClr val="tx2"/>
                </a:solidFill>
              </a:rPr>
              <a:t> </a:t>
            </a:r>
            <a:endParaRPr lang="en-US" altLang="en-US" sz="2000">
              <a:solidFill>
                <a:schemeClr val="tx2"/>
              </a:solidFill>
              <a:cs typeface="Arial"/>
            </a:endParaRPr>
          </a:p>
          <a:p>
            <a:pPr marL="800100" lvl="1" indent="-342900"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en-US" sz="2000">
                <a:solidFill>
                  <a:schemeClr val="tx2"/>
                </a:solidFill>
              </a:rPr>
              <a:t>Please include docket number </a:t>
            </a:r>
            <a:r>
              <a:rPr lang="en-US" altLang="en-US" sz="2000" b="1">
                <a:solidFill>
                  <a:schemeClr val="tx2"/>
                </a:solidFill>
              </a:rPr>
              <a:t>23-ERDD-02</a:t>
            </a:r>
            <a:r>
              <a:rPr lang="en-US" altLang="en-US" sz="2000"/>
              <a:t> </a:t>
            </a:r>
            <a:r>
              <a:rPr lang="en-US" altLang="en-US" sz="2000">
                <a:solidFill>
                  <a:schemeClr val="tx2"/>
                </a:solidFill>
              </a:rPr>
              <a:t>and </a:t>
            </a:r>
            <a:br>
              <a:rPr lang="en-US" altLang="en-US" sz="2000">
                <a:solidFill>
                  <a:schemeClr val="tx2"/>
                </a:solidFill>
              </a:rPr>
            </a:br>
            <a:r>
              <a:rPr lang="en-US" altLang="en-US" sz="2000">
                <a:solidFill>
                  <a:schemeClr val="tx2"/>
                </a:solidFill>
              </a:rPr>
              <a:t>“</a:t>
            </a:r>
            <a:r>
              <a:rPr lang="en-US" sz="2000">
                <a:solidFill>
                  <a:schemeClr val="tx2"/>
                </a:solidFill>
              </a:rPr>
              <a:t>Location-Specific Gas System Decommissioning Workshop</a:t>
            </a:r>
            <a:r>
              <a:rPr lang="en-US" altLang="en-US" sz="2000">
                <a:solidFill>
                  <a:schemeClr val="tx2"/>
                </a:solidFill>
              </a:rPr>
              <a:t>” in the subject line</a:t>
            </a:r>
            <a:endParaRPr lang="en-US" altLang="en-US" sz="2000">
              <a:solidFill>
                <a:schemeClr val="tx2"/>
              </a:solidFill>
              <a:cs typeface="Arial"/>
            </a:endParaRPr>
          </a:p>
          <a:p>
            <a:pPr lvl="1">
              <a:buClr>
                <a:schemeClr val="tx2"/>
              </a:buClr>
              <a:defRPr/>
            </a:pPr>
            <a:endParaRPr lang="en-US" sz="1400">
              <a:solidFill>
                <a:schemeClr val="tx2"/>
              </a:solidFill>
              <a:highlight>
                <a:srgbClr val="FFFF00"/>
              </a:highlight>
            </a:endParaRPr>
          </a:p>
          <a:p>
            <a:pPr marL="285750" indent="-285750"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>
                <a:solidFill>
                  <a:schemeClr val="tx2"/>
                </a:solidFill>
              </a:rPr>
              <a:t>Visit: </a:t>
            </a:r>
            <a:r>
              <a:rPr lang="en-US">
                <a:solidFill>
                  <a:schemeClr val="tx2"/>
                </a:solidFill>
                <a:hlinkClick r:id="rId5"/>
              </a:rPr>
              <a:t>https://www.energy.ca.gov/event/workshop/2024-03/location-specific-gas-system-decommissioning-scoping-workshop</a:t>
            </a:r>
            <a:r>
              <a:rPr lang="en-US">
                <a:solidFill>
                  <a:schemeClr val="tx2"/>
                </a:solidFill>
              </a:rPr>
              <a:t> to view the workshop notice, and (forthcoming) presentation and recording</a:t>
            </a:r>
            <a:endParaRPr lang="en-US" altLang="en-US" sz="14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985333"/>
      </p:ext>
    </p:extLst>
  </p:cSld>
  <p:clrMapOvr>
    <a:masterClrMapping/>
  </p:clrMapOvr>
</p:sld>
</file>

<file path=ppt/theme/theme1.xml><?xml version="1.0" encoding="utf-8"?>
<a:theme xmlns:a="http://schemas.openxmlformats.org/drawingml/2006/main" name="Title/Sectio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63AC6BA-222D-6A42-A86E-42D4213EA914}"/>
    </a:ext>
  </a:extLst>
</a:theme>
</file>

<file path=ppt/theme/theme2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3.xml><?xml version="1.0" encoding="utf-8"?>
<a:theme xmlns:a="http://schemas.openxmlformats.org/drawingml/2006/main" name="Content: blank background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AF470B7-4331-9747-8595-3EF89398B172}"/>
    </a:ext>
  </a:extLst>
</a:theme>
</file>

<file path=ppt/theme/theme4.xml><?xml version="1.0" encoding="utf-8"?>
<a:theme xmlns:a="http://schemas.openxmlformats.org/drawingml/2006/main" name="Blank: Black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D4AADE59-C35C-A140-B257-2E4365C638F0}"/>
    </a:ext>
  </a:extLst>
</a:theme>
</file>

<file path=ppt/theme/theme5.xml><?xml version="1.0" encoding="utf-8"?>
<a:theme xmlns:a="http://schemas.openxmlformats.org/drawingml/2006/main" name="Blank: Whit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7E2F548-F85F-094D-8DDA-3AF7BD174F24}"/>
    </a:ext>
  </a:extLst>
</a:theme>
</file>

<file path=ppt/theme/theme6.xml><?xml version="1.0" encoding="utf-8"?>
<a:theme xmlns:a="http://schemas.openxmlformats.org/drawingml/2006/main" name="2_ERDD-Template">
  <a:themeElements>
    <a:clrScheme name="EPIC IP3">
      <a:dk1>
        <a:sysClr val="windowText" lastClr="000000"/>
      </a:dk1>
      <a:lt1>
        <a:sysClr val="window" lastClr="FFFFFF"/>
      </a:lt1>
      <a:dk2>
        <a:srgbClr val="00588A"/>
      </a:dk2>
      <a:lt2>
        <a:srgbClr val="40C2CC"/>
      </a:lt2>
      <a:accent1>
        <a:srgbClr val="007FB7"/>
      </a:accent1>
      <a:accent2>
        <a:srgbClr val="8EBF3F"/>
      </a:accent2>
      <a:accent3>
        <a:srgbClr val="88A631"/>
      </a:accent3>
      <a:accent4>
        <a:srgbClr val="F7941E"/>
      </a:accent4>
      <a:accent5>
        <a:srgbClr val="E8AF22"/>
      </a:accent5>
      <a:accent6>
        <a:srgbClr val="F3BF66"/>
      </a:accent6>
      <a:hlink>
        <a:srgbClr val="007FB7"/>
      </a:hlink>
      <a:folHlink>
        <a:srgbClr val="800080"/>
      </a:folHlink>
    </a:clrScheme>
    <a:fontScheme name="ERDD">
      <a:majorFont>
        <a:latin typeface="Century Gothic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10B1CDDF-4950-4AFB-9EEE-047628B35F1D}" vid="{FF7FF651-6523-4B79-A2E4-AFEF33FDA87F}"/>
    </a:ext>
  </a:extLst>
</a:theme>
</file>

<file path=ppt/theme/theme7.xml><?xml version="1.0" encoding="utf-8"?>
<a:theme xmlns:a="http://schemas.openxmlformats.org/drawingml/2006/main" name="ERDD-Template">
  <a:themeElements>
    <a:clrScheme name="EPIC IP3">
      <a:dk1>
        <a:sysClr val="windowText" lastClr="000000"/>
      </a:dk1>
      <a:lt1>
        <a:sysClr val="window" lastClr="FFFFFF"/>
      </a:lt1>
      <a:dk2>
        <a:srgbClr val="00588A"/>
      </a:dk2>
      <a:lt2>
        <a:srgbClr val="40C2CC"/>
      </a:lt2>
      <a:accent1>
        <a:srgbClr val="007FB7"/>
      </a:accent1>
      <a:accent2>
        <a:srgbClr val="8EBF3F"/>
      </a:accent2>
      <a:accent3>
        <a:srgbClr val="88A631"/>
      </a:accent3>
      <a:accent4>
        <a:srgbClr val="F7941E"/>
      </a:accent4>
      <a:accent5>
        <a:srgbClr val="E8AF22"/>
      </a:accent5>
      <a:accent6>
        <a:srgbClr val="F3BF66"/>
      </a:accent6>
      <a:hlink>
        <a:srgbClr val="007FB7"/>
      </a:hlink>
      <a:folHlink>
        <a:srgbClr val="800080"/>
      </a:folHlink>
    </a:clrScheme>
    <a:fontScheme name="ERDD">
      <a:majorFont>
        <a:latin typeface="Century Gothic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E0E14B354F4845B9218E49F7E0D878" ma:contentTypeVersion="15" ma:contentTypeDescription="Create a new document." ma:contentTypeScope="" ma:versionID="9a5ba2fa7e9fa78901ebfa2f76eb93af">
  <xsd:schema xmlns:xsd="http://www.w3.org/2001/XMLSchema" xmlns:xs="http://www.w3.org/2001/XMLSchema" xmlns:p="http://schemas.microsoft.com/office/2006/metadata/properties" xmlns:ns2="92ecc987-d12b-42b1-abee-10b37485ad0a" xmlns:ns3="5067c814-4b34-462c-a21d-c185ff6548d2" targetNamespace="http://schemas.microsoft.com/office/2006/metadata/properties" ma:root="true" ma:fieldsID="8774f4ecff1ce8f3b9b983f96ccf4a71" ns2:_="" ns3:_="">
    <xsd:import namespace="92ecc987-d12b-42b1-abee-10b37485ad0a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ecc987-d12b-42b1-abee-10b37485ad0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96df981b-247c-4b11-954d-40cb1951968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2752bcb9-f337-4c4d-ab40-c128a420f593}" ma:internalName="TaxCatchAll" ma:showField="CatchAllData" ma:web="5067c814-4b34-462c-a21d-c185ff654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67c814-4b34-462c-a21d-c185ff6548d2" xsi:nil="true"/>
    <lcf76f155ced4ddcb4097134ff3c332f xmlns="92ecc987-d12b-42b1-abee-10b37485ad0a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22CD2DE-D172-4BD0-9450-D8920CF09519}">
  <ds:schemaRefs>
    <ds:schemaRef ds:uri="5067c814-4b34-462c-a21d-c185ff6548d2"/>
    <ds:schemaRef ds:uri="92ecc987-d12b-42b1-abee-10b37485ad0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F6E627A7-8879-4DD6-ADF6-8C4F6EE8B27F}">
  <ds:schemaRefs>
    <ds:schemaRef ds:uri="5067c814-4b34-462c-a21d-c185ff6548d2"/>
    <ds:schemaRef ds:uri="92ecc987-d12b-42b1-abee-10b37485ad0a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B3D5CAA-559C-41EB-8A66-B062E011B7D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CEC_Official_PowerPoint_Template_2020 (1)</Template>
  <TotalTime>0</TotalTime>
  <Words>1539</Words>
  <Application>Microsoft Office PowerPoint</Application>
  <PresentationFormat>Widescreen</PresentationFormat>
  <Paragraphs>200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19</vt:i4>
      </vt:variant>
    </vt:vector>
  </HeadingPairs>
  <TitlesOfParts>
    <vt:vector size="34" baseType="lpstr">
      <vt:lpstr>Arial</vt:lpstr>
      <vt:lpstr>Arial Black</vt:lpstr>
      <vt:lpstr>Calibri</vt:lpstr>
      <vt:lpstr>Century Gothic</vt:lpstr>
      <vt:lpstr>Segoe UI</vt:lpstr>
      <vt:lpstr>Segoe UI Semibold</vt:lpstr>
      <vt:lpstr>Symbol</vt:lpstr>
      <vt:lpstr>Wingdings</vt:lpstr>
      <vt:lpstr>Title/Section</vt:lpstr>
      <vt:lpstr>Content</vt:lpstr>
      <vt:lpstr>Content: blank background</vt:lpstr>
      <vt:lpstr>Blank: Black</vt:lpstr>
      <vt:lpstr>Blank: White</vt:lpstr>
      <vt:lpstr>2_ERDD-Template</vt:lpstr>
      <vt:lpstr>ERDD-Template</vt:lpstr>
      <vt:lpstr>Location-Specific Gas System Decommissioning Scoping Workshop (Staff Workshop) k Request for Input on Forthcoming Solicitation</vt:lpstr>
      <vt:lpstr>Housekeeping</vt:lpstr>
      <vt:lpstr>Why Are We Seeking Your Input? </vt:lpstr>
      <vt:lpstr>Workshop Agenda </vt:lpstr>
      <vt:lpstr>CEC’s Gas Research Planning</vt:lpstr>
      <vt:lpstr>Initiative Background and Perspective </vt:lpstr>
      <vt:lpstr>Problem Background</vt:lpstr>
      <vt:lpstr>Piped Fossil Gas Use by County 2022*</vt:lpstr>
      <vt:lpstr>California Gas Consumption by Sector</vt:lpstr>
      <vt:lpstr>Energy Transitions Perspectives</vt:lpstr>
      <vt:lpstr>Selected Transition Knots</vt:lpstr>
      <vt:lpstr>Objectives of Forthcoming GFO</vt:lpstr>
      <vt:lpstr>Question to Participants</vt:lpstr>
      <vt:lpstr>Comments and Questions</vt:lpstr>
      <vt:lpstr>Questions on Research Topics I</vt:lpstr>
      <vt:lpstr>Questions on Research Topics II</vt:lpstr>
      <vt:lpstr> Request for Insights &amp; Leads on Experience, Data  </vt:lpstr>
      <vt:lpstr>Open Discussion</vt:lpstr>
      <vt:lpstr>Thank You!</vt:lpstr>
    </vt:vector>
  </TitlesOfParts>
  <Company>California Energy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California Energy Commission</dc:title>
  <dc:creator>Buckley, Lindsay@Energy</dc:creator>
  <cp:lastModifiedBy>Naidu, Archal@Energy</cp:lastModifiedBy>
  <cp:revision>2</cp:revision>
  <cp:lastPrinted>2024-03-25T20:42:19Z</cp:lastPrinted>
  <dcterms:created xsi:type="dcterms:W3CDTF">2020-03-06T19:07:21Z</dcterms:created>
  <dcterms:modified xsi:type="dcterms:W3CDTF">2024-03-29T17:41:28Z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0x01010061E0E14B354F4845B9218E49F7E0D878</vt:lpwstr>
  </property>
  <property fmtid="{D5CDD505-2E9C-101B-9397-08002B2CF9AE}" pid="3" name="MediaServiceImageTags">
    <vt:lpwstr/>
  </property>
</Properties>
</file>