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18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7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8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357" r:id="rId2"/>
    <p:sldId id="367" r:id="rId3"/>
    <p:sldId id="266" r:id="rId4"/>
    <p:sldId id="307" r:id="rId5"/>
    <p:sldId id="364" r:id="rId6"/>
    <p:sldId id="369" r:id="rId7"/>
    <p:sldId id="370" r:id="rId8"/>
    <p:sldId id="368" r:id="rId9"/>
    <p:sldId id="376" r:id="rId10"/>
    <p:sldId id="354" r:id="rId11"/>
    <p:sldId id="373" r:id="rId12"/>
    <p:sldId id="366" r:id="rId13"/>
    <p:sldId id="372" r:id="rId14"/>
    <p:sldId id="374" r:id="rId15"/>
    <p:sldId id="360" r:id="rId16"/>
    <p:sldId id="375" r:id="rId17"/>
    <p:sldId id="359" r:id="rId18"/>
    <p:sldId id="303" r:id="rId19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99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2787" autoAdjust="0"/>
    <p:restoredTop sz="90965" autoAdjust="0"/>
  </p:normalViewPr>
  <p:slideViewPr>
    <p:cSldViewPr>
      <p:cViewPr>
        <p:scale>
          <a:sx n="70" d="100"/>
          <a:sy n="70" d="100"/>
        </p:scale>
        <p:origin x="-894" y="-7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04" y="-9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l">
              <a:defRPr sz="1200"/>
            </a:lvl1pPr>
          </a:lstStyle>
          <a:p>
            <a:r>
              <a:rPr lang="en-US" dirty="0" smtClean="0"/>
              <a:t>`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1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r">
              <a:defRPr sz="1200"/>
            </a:lvl1pPr>
          </a:lstStyle>
          <a:p>
            <a:fld id="{C0E16607-BBB2-4AB7-9630-7D3EB6DF4E60}" type="datetimeFigureOut">
              <a:rPr lang="en-US" smtClean="0"/>
              <a:t>2/15/2017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r">
              <a:defRPr sz="1200"/>
            </a:lvl1pPr>
          </a:lstStyle>
          <a:p>
            <a:fld id="{0858FA9F-9BE6-47A7-8B96-ACD3278BB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5866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r">
              <a:defRPr sz="1200"/>
            </a:lvl1pPr>
          </a:lstStyle>
          <a:p>
            <a:pPr>
              <a:defRPr/>
            </a:pPr>
            <a:fld id="{590C9380-4AF1-4AB3-9B90-9078B9FA8F49}" type="datetimeFigureOut">
              <a:rPr lang="en-US"/>
              <a:pPr>
                <a:defRPr/>
              </a:pPr>
              <a:t>2/15/2017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1" tIns="46586" rIns="93171" bIns="46586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1"/>
            <a:ext cx="5608320" cy="4183380"/>
          </a:xfrm>
          <a:prstGeom prst="rect">
            <a:avLst/>
          </a:prstGeom>
        </p:spPr>
        <p:txBody>
          <a:bodyPr vert="horz" lIns="93171" tIns="46586" rIns="93171" bIns="46586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r">
              <a:defRPr sz="1200"/>
            </a:lvl1pPr>
          </a:lstStyle>
          <a:p>
            <a:pPr>
              <a:defRPr/>
            </a:pPr>
            <a:fld id="{9BF35B44-8052-4FB4-9835-A67AAA2792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3047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3FB02DB-A390-412B-878E-BA5873353EF4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18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7D317-A947-4E9F-A17D-FC21AF6D41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42A87-DFA8-432E-976F-485B6DBF4B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D182B-AF25-4519-80CD-F0CE0A9B62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0F1D8-BE20-46A7-B298-74614A5558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46637-E677-44D9-BBCA-665371D585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21A50-DB3D-41B2-A2D1-AD2E876E7B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D91A1-1DAB-4850-8B3D-7C21B53898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3C19-B87D-49F8-B0D2-6A2906F668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AE118-4933-4D9D-B4FB-272122332D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22CAB-29FE-461F-88F6-91E27A10B4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A3F996-82FB-4CCF-9E4B-90E001B8B8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1C09A71-F752-4A3B-B4F1-196337B976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033" name="Picture 9" descr="cecseal.tif                                                    00007702Bob's G4                       ABA78158: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1000" y="228600"/>
            <a:ext cx="83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800" b="1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14400"/>
            <a:ext cx="7772400" cy="1600200"/>
          </a:xfrm>
        </p:spPr>
        <p:txBody>
          <a:bodyPr/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Retail Electric Rate Scenarios: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32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Inputs and Assumptions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743200"/>
            <a:ext cx="7772400" cy="33528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2017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Integrated Energy Policy Report</a:t>
            </a: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California Energy Commission</a:t>
            </a:r>
          </a:p>
          <a:p>
            <a:pPr algn="ctr">
              <a:buFontTx/>
              <a:buNone/>
            </a:pPr>
            <a:endParaRPr lang="en-US" sz="11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February 22, 2017</a:t>
            </a:r>
          </a:p>
          <a:p>
            <a:pPr algn="ctr">
              <a:buFontTx/>
              <a:buNone/>
            </a:pPr>
            <a:endParaRPr lang="en-US" sz="12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Lynn Marshall</a:t>
            </a: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Supply Analysis Office</a:t>
            </a: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Energy Assessment Division</a:t>
            </a:r>
          </a:p>
          <a:p>
            <a:pPr algn="ctr"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Lynn.Marshall@energy.ca.gov/916-654-4767</a:t>
            </a:r>
          </a:p>
        </p:txBody>
      </p:sp>
      <p:pic>
        <p:nvPicPr>
          <p:cNvPr id="4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228600" y="1004316"/>
            <a:ext cx="8458200" cy="367284"/>
          </a:xfrm>
        </p:spPr>
        <p:txBody>
          <a:bodyPr/>
          <a:lstStyle/>
          <a:p>
            <a:pPr>
              <a:lnSpc>
                <a:spcPts val="2700"/>
              </a:lnSpc>
            </a:pPr>
            <a:r>
              <a:rPr lang="en-US" sz="27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Electric Rate Projections: </a:t>
            </a:r>
            <a:br>
              <a:rPr lang="en-US" sz="27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7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Annual and Time-of-Use (TOU)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6" name="Content Placeholder 15"/>
          <p:cNvPicPr preferRelativeResize="0">
            <a:picLocks noGrp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75" b="5102"/>
          <a:stretch/>
        </p:blipFill>
        <p:spPr>
          <a:xfrm>
            <a:off x="514066" y="1676400"/>
            <a:ext cx="8153400" cy="456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01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8382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Segoe UI" pitchFamily="34" charset="0"/>
                <a:cs typeface="Tahoma" pitchFamily="34" charset="0"/>
              </a:rPr>
              <a:t>Annual Revenue Requirements Data Sources</a:t>
            </a:r>
            <a:endParaRPr lang="en-US" sz="2800" u="sng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8001000" cy="4343400"/>
          </a:xfrm>
        </p:spPr>
        <p:txBody>
          <a:bodyPr/>
          <a:lstStyle/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Utility-specific 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data from IEPR supply and demand forms for IOUs and larger public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utilities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Evaluation of GRC and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electrification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Applications</a:t>
            </a:r>
          </a:p>
          <a:p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Distribution revenue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requirement cases 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vary capital expenditure with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demand, customer growth, and “grid modernization” capital.</a:t>
            </a:r>
            <a:endParaRPr lang="en-US" sz="2400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Annual CAISO transmission charge forecast update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Joint Parties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Petition to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reduce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IOU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rate of return</a:t>
            </a:r>
          </a:p>
          <a:p>
            <a:pPr lvl="1"/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Reset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each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IOU's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authorized cost of long-term debt and preferred stock in 2018; and</a:t>
            </a:r>
          </a:p>
          <a:p>
            <a:pPr lvl="1"/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Reduce each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IOU’s  authorized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return on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equity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 2018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(10.45 to 10.3%)</a:t>
            </a:r>
            <a:endParaRPr lang="en-US" sz="1600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endParaRPr lang="en-US" sz="16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endParaRPr lang="en-US" sz="4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Tx/>
              <a:buNone/>
            </a:pPr>
            <a:endParaRPr lang="en-US" sz="900" dirty="0"/>
          </a:p>
          <a:p>
            <a:pPr>
              <a:buFontTx/>
              <a:buNone/>
            </a:pPr>
            <a:endParaRPr lang="en-US" sz="9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533400" y="17526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9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3820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br>
              <a:rPr lang="en-US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Fuel and Purchased Power</a:t>
            </a:r>
            <a:r>
              <a:rPr lang="en-US" sz="2600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2600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en-US" sz="2600" u="sng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7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495800"/>
          </a:xfrm>
        </p:spPr>
        <p:txBody>
          <a:bodyPr/>
          <a:lstStyle/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Market Price</a:t>
            </a:r>
          </a:p>
          <a:p>
            <a:pPr lvl="1"/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Forthcoming update to Cost of Generation model estimates for renewable resources and capacity costs</a:t>
            </a:r>
          </a:p>
          <a:p>
            <a:pPr lvl="1"/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Updated heat rate from 8,000 to 7,700</a:t>
            </a:r>
          </a:p>
          <a:p>
            <a:pPr lvl="1"/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Carbon Credit Allowance price forecast based on proposed CARB regulations</a:t>
            </a:r>
          </a:p>
          <a:p>
            <a:pPr lvl="1"/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Forthcoming </a:t>
            </a:r>
            <a:r>
              <a:rPr lang="en-US" sz="2000" dirty="0" err="1" smtClean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Namgas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hub prices</a:t>
            </a:r>
          </a:p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Utility-owned and existing contracts</a:t>
            </a:r>
          </a:p>
          <a:p>
            <a:pPr lvl="1"/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Utility-submitted forms will include current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 projected energy and capacity resource mix by fuel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type and associated procurement 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costs for non-gas-fired </a:t>
            </a:r>
            <a:r>
              <a:rPr lang="en-US" sz="2000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resources</a:t>
            </a:r>
            <a:endParaRPr lang="en-US" sz="2000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77200" cy="609600"/>
          </a:xfrm>
        </p:spPr>
        <p:txBody>
          <a:bodyPr/>
          <a:lstStyle/>
          <a:p>
            <a:pPr>
              <a:lnSpc>
                <a:spcPts val="2700"/>
              </a:lnSpc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Preliminary Carbon 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Allowance Price Projections</a:t>
            </a:r>
            <a:endParaRPr lang="en-US" sz="2400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TextBox 9"/>
          <p:cNvSpPr txBox="1"/>
          <p:nvPr/>
        </p:nvSpPr>
        <p:spPr>
          <a:xfrm>
            <a:off x="2133600" y="2438400"/>
            <a:ext cx="4419600" cy="236988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Natural gas supply basins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Interstate and Intrastate Pipelines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Demand centers</a:t>
            </a:r>
            <a:endParaRPr lang="en-US" sz="8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16" y="1524000"/>
            <a:ext cx="8177284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054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77200" cy="609600"/>
          </a:xfrm>
        </p:spPr>
        <p:txBody>
          <a:bodyPr/>
          <a:lstStyle/>
          <a:p>
            <a:pPr>
              <a:lnSpc>
                <a:spcPts val="2700"/>
              </a:lnSpc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Wholesale Energy and Renewable Price 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Projections</a:t>
            </a:r>
            <a:endParaRPr lang="en-US" sz="2400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TextBox 9"/>
          <p:cNvSpPr txBox="1"/>
          <p:nvPr/>
        </p:nvSpPr>
        <p:spPr>
          <a:xfrm>
            <a:off x="2133600" y="2438400"/>
            <a:ext cx="4419600" cy="236988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Natural gas supply basins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Interstate and Intrastate Pipelines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Demand centers</a:t>
            </a:r>
            <a:endParaRPr lang="en-US" sz="8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pic>
        <p:nvPicPr>
          <p:cNvPr id="3077" name="Picture 5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24000"/>
            <a:ext cx="8229600" cy="4680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957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77200" cy="609600"/>
          </a:xfrm>
        </p:spPr>
        <p:txBody>
          <a:bodyPr/>
          <a:lstStyle/>
          <a:p>
            <a:pPr>
              <a:lnSpc>
                <a:spcPts val="2700"/>
              </a:lnSpc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Hourly Costs and Cost Allocation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TextBox 9"/>
          <p:cNvSpPr txBox="1"/>
          <p:nvPr/>
        </p:nvSpPr>
        <p:spPr>
          <a:xfrm>
            <a:off x="2133600" y="2438400"/>
            <a:ext cx="4419600" cy="236988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Natural gas supply basins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Interstate and Intrastate Pipelines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Demand centers</a:t>
            </a:r>
            <a:endParaRPr lang="en-US" sz="8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1676400"/>
            <a:ext cx="8001000" cy="4495800"/>
          </a:xfrm>
        </p:spPr>
        <p:txBody>
          <a:bodyPr/>
          <a:lstStyle/>
          <a:p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Allocate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energy revenue requirements to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sectors proportionate to sector load</a:t>
            </a:r>
          </a:p>
          <a:p>
            <a:pPr lvl="1"/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 PLEXOS hourly prices for each scenario to shape energy costs to TOU periods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/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IOU hourly (2020) capacity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costs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allocations.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Adjust sector allocations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 current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allocation proportionate to marginal cost trend.</a:t>
            </a:r>
          </a:p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Aggregate hourly costs to TOU period as reference for TOU rate design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94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77200" cy="838200"/>
          </a:xfrm>
        </p:spPr>
        <p:txBody>
          <a:bodyPr/>
          <a:lstStyle/>
          <a:p>
            <a:pPr>
              <a:lnSpc>
                <a:spcPts val="2700"/>
              </a:lnSpc>
            </a:pPr>
            <a:r>
              <a:rPr lang="en-US" sz="27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Background on Residential TOU Activity</a:t>
            </a:r>
            <a:endParaRPr lang="en-US" sz="2400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TextBox 9"/>
          <p:cNvSpPr txBox="1"/>
          <p:nvPr/>
        </p:nvSpPr>
        <p:spPr>
          <a:xfrm>
            <a:off x="2133600" y="2438400"/>
            <a:ext cx="4419600" cy="236988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Natural gas supply basins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Interstate and Intrastate Pipelines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Demand centers</a:t>
            </a:r>
            <a:endParaRPr lang="en-US" sz="8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828800"/>
            <a:ext cx="8153400" cy="43434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IOUs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Opt-in pilot of various rate designs began summer 2016 and continues through 2017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Default pilot begins 2018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Residential Default rollout in 2019</a:t>
            </a:r>
          </a:p>
          <a:p>
            <a:pPr lvl="1"/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Decision on exempt customers in 2017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Peak period shifting from late afternoon to early evening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SMUD Board has committed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default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TOU</a:t>
            </a:r>
          </a:p>
          <a:p>
            <a:pPr lvl="1"/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Staff will model on the IOU timeline for now.</a:t>
            </a:r>
            <a:endParaRPr lang="en-US" sz="2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645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77200" cy="838200"/>
          </a:xfrm>
        </p:spPr>
        <p:txBody>
          <a:bodyPr/>
          <a:lstStyle/>
          <a:p>
            <a:pPr>
              <a:lnSpc>
                <a:spcPts val="2700"/>
              </a:lnSpc>
            </a:pPr>
            <a:r>
              <a:rPr lang="en-US" sz="27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Nonresidential TOU Impacts</a:t>
            </a:r>
            <a:endParaRPr lang="en-US" sz="2400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TextBox 9"/>
          <p:cNvSpPr txBox="1"/>
          <p:nvPr/>
        </p:nvSpPr>
        <p:spPr>
          <a:xfrm>
            <a:off x="2133600" y="2438400"/>
            <a:ext cx="4419600" cy="236988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Natural gas supply basins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Interstate and Intrastate Pipelines</a:t>
            </a:r>
          </a:p>
          <a:p>
            <a:pPr algn="ctr">
              <a:buNone/>
            </a:pPr>
            <a:r>
              <a:rPr lang="en-US" sz="1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Connected to</a:t>
            </a:r>
          </a:p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Demand centers</a:t>
            </a:r>
            <a:endParaRPr lang="en-US" sz="8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828800"/>
            <a:ext cx="8153400" cy="4343400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IOUs have been transitioning small/medium commercial and agriculture customers to time-varying rates for several years.  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SDG&amp;E and PG&amp;E completed in 2016 and 2017.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SCE will 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simultaneously implement new TOU periods and default CPP for 500,000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accounts in late 2018.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Most effects are embedded or will be in 2017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Load 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impact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studies for 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already-defaulted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customers can be used to estimate the incremental impact of final migration and TOU period changes.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5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01000" cy="8382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Segoe UI" pitchFamily="34" charset="0"/>
                <a:cs typeface="Tahoma" pitchFamily="34" charset="0"/>
              </a:rPr>
              <a:t>Modeling Incremental TOU impacts</a:t>
            </a:r>
            <a:endParaRPr lang="en-US" sz="2000" u="sng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153400" cy="4343400"/>
          </a:xfrm>
        </p:spPr>
        <p:txBody>
          <a:bodyPr/>
          <a:lstStyle/>
          <a:p>
            <a:pPr marL="457200" lvl="1" indent="-457200">
              <a:buFontTx/>
              <a:buAutoNum type="arabicPeriod"/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Calculate </a:t>
            </a:r>
            <a:r>
              <a:rPr lang="en-US" sz="2000" dirty="0" err="1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elasticities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 climate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zone, season or month, and day-type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example, the CES (constant elasticity of substitution) formulation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has two components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Peak/off-peak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substitution elasticity accounts for load shifting from peak to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off-peak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(or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super-off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peak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).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Daily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price elasticity measures reduction in total usage in response to a higher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average daily seasonal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price relative to the flat rate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(i.e., the rate used in the sector forecasts).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TOU rate must be calculated to be revenue neutral to the flat rate to capture incremental price effects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Estimated </a:t>
            </a:r>
            <a:r>
              <a:rPr lang="en-US" sz="2000" dirty="0" err="1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elasticities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should reflect effects of projected temperatures and air conditioning saturations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US" sz="2000" dirty="0" smtClean="0">
              <a:solidFill>
                <a:schemeClr val="accent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7526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01000" cy="8382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Segoe UI" pitchFamily="34" charset="0"/>
                <a:cs typeface="Tahoma" pitchFamily="34" charset="0"/>
              </a:rPr>
              <a:t>Modeling Incremental TOU impacts (2)</a:t>
            </a:r>
            <a:endParaRPr lang="en-US" sz="2000" u="sng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153400" cy="43434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Estimate number of participating customers 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Aggregate hourly customer loads to TOU periods.</a:t>
            </a:r>
          </a:p>
          <a:p>
            <a:pPr lvl="1"/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Load 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shapes should be adjusted for energy efficiency, 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distributed generation, and electrification</a:t>
            </a:r>
            <a:endParaRPr lang="en-US" sz="28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Apply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elasticities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to aggregated loads to produce modified hourly loads.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7526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40839367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01000" cy="8382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Segoe UI" pitchFamily="34" charset="0"/>
                <a:cs typeface="Tahoma" pitchFamily="34" charset="0"/>
              </a:rPr>
              <a:t>Elasticity Source Options</a:t>
            </a:r>
            <a:endParaRPr lang="en-US" sz="2000" u="sng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153400" cy="4419600"/>
          </a:xfrm>
        </p:spPr>
        <p:txBody>
          <a:bodyPr/>
          <a:lstStyle/>
          <a:p>
            <a:pPr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Statewide Pricing Pilot (SPP) 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2003-2004:</a:t>
            </a:r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All 3 IOUs, varied climate zones, 18 months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Econometric estimation of CES specification as a function of peak-to-</a:t>
            </a:r>
            <a:r>
              <a:rPr lang="en-US" sz="2000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offpeak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temperature differential and  AC saturation, by winter and summer.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Opt-in only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Somewhat different TOU periods (2-7) ; more focused on CPP rate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2-period rate only</a:t>
            </a:r>
          </a:p>
          <a:p>
            <a:pPr lvl="1">
              <a:buFontTx/>
              <a:buNone/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Staff has an initial model implemented using SPP model coefficients.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7526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1940665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01000" cy="8382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Segoe UI" pitchFamily="34" charset="0"/>
                <a:cs typeface="Tahoma" pitchFamily="34" charset="0"/>
              </a:rPr>
              <a:t>Elasticity Source Options (2)</a:t>
            </a:r>
            <a:endParaRPr lang="en-US" sz="2000" u="sng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153400" cy="4343400"/>
          </a:xfrm>
        </p:spPr>
        <p:txBody>
          <a:bodyPr/>
          <a:lstStyle/>
          <a:p>
            <a:pPr>
              <a:buFontTx/>
              <a:buNone/>
            </a:pP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SMUD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SmartPricing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Options Pilot (SPO) 2012-2013</a:t>
            </a:r>
          </a:p>
          <a:p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SMUD only (90% saturation of air conditioning)</a:t>
            </a:r>
          </a:p>
          <a:p>
            <a:pPr lvl="1"/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Requires statistical adjustment for other climate zones</a:t>
            </a:r>
          </a:p>
          <a:p>
            <a:pPr lvl="1"/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Unawareness &amp; complacency could vary by climate zone and utility</a:t>
            </a:r>
          </a:p>
          <a:p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Summer only</a:t>
            </a:r>
          </a:p>
          <a:p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Included both default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opt-in rates</a:t>
            </a:r>
          </a:p>
          <a:p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One-third of defaulted customers were unaware they were on the rate.</a:t>
            </a:r>
          </a:p>
          <a:p>
            <a:endParaRPr lang="en-US" sz="2000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US" sz="2000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US" sz="2000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SPO could be a basis for adjusting </a:t>
            </a:r>
            <a:r>
              <a:rPr lang="en-US" sz="2000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elasticities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downward.</a:t>
            </a:r>
          </a:p>
          <a:p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Tx/>
              <a:buNone/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Tx/>
              <a:buNone/>
            </a:pPr>
            <a:endParaRPr lang="en-US" sz="20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Tx/>
              <a:buNone/>
            </a:pPr>
            <a:endParaRPr lang="en-US" sz="20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7526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4495801"/>
            <a:ext cx="60102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94337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01000" cy="8382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Segoe UI" pitchFamily="34" charset="0"/>
                <a:cs typeface="Tahoma" pitchFamily="34" charset="0"/>
              </a:rPr>
              <a:t>Elasticity Source Options (3)</a:t>
            </a:r>
            <a:endParaRPr lang="en-US" sz="2000" u="sng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153400" cy="4343400"/>
          </a:xfrm>
        </p:spPr>
        <p:txBody>
          <a:bodyPr/>
          <a:lstStyle/>
          <a:p>
            <a:pPr>
              <a:buFontTx/>
              <a:buNone/>
            </a:pP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2016-2017 IOU Opt-in Pilot</a:t>
            </a:r>
          </a:p>
          <a:p>
            <a:pPr marL="400050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Evaluation results will include load impacts, but estimation of adjusted </a:t>
            </a:r>
            <a:r>
              <a:rPr lang="en-US" sz="2000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elasticities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was not a study objective</a:t>
            </a:r>
          </a:p>
          <a:p>
            <a:pPr marL="800100" lvl="1"/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Various time periods and rate designs were studied, and sampling needed to address particular vulnerable groups.</a:t>
            </a:r>
          </a:p>
          <a:p>
            <a:pPr marL="400050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Opt-in but “pay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play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” design to attract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“</a:t>
            </a:r>
            <a:r>
              <a:rPr lang="en-US" sz="2000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complacents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”</a:t>
            </a:r>
          </a:p>
          <a:p>
            <a:pPr marL="400050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Evening peak periods</a:t>
            </a:r>
          </a:p>
          <a:p>
            <a:pPr marL="400050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Some three period rates, including weekends</a:t>
            </a:r>
          </a:p>
          <a:p>
            <a:pPr marL="57150" indent="0">
              <a:buNone/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Evaluation of summer load impacts are available now; full year results available in Sept. 2017; customer research is ongoing.</a:t>
            </a:r>
          </a:p>
          <a:p>
            <a:pPr marL="57150" indent="0">
              <a:buNone/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These results could provide a basis for evaluation and adjustment of adjustment of staff </a:t>
            </a:r>
            <a:r>
              <a:rPr lang="en-US" sz="2000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elasticities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US" sz="2000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609600" y="1662752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2948147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01000" cy="8382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Segoe UI" pitchFamily="34" charset="0"/>
                <a:cs typeface="Tahoma" pitchFamily="34" charset="0"/>
              </a:rPr>
              <a:t>Key Rate Design Assumptions</a:t>
            </a:r>
            <a:endParaRPr lang="en-US" sz="2000" u="sng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7526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47048" y="1905000"/>
            <a:ext cx="7987352" cy="4267200"/>
          </a:xfrm>
        </p:spPr>
        <p:txBody>
          <a:bodyPr/>
          <a:lstStyle/>
          <a:p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Peak to off peak rate differential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CPUC Resolutions on default pilot rates should indicate likely starting point.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“The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shift toward more fully cost-based price differentials may be made later, informed by data and experience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….”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(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CPUC D.15-07-001)</a:t>
            </a:r>
          </a:p>
          <a:p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Number participating=Total – exempt- opt-out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Decision in 2017 on exempt customers</a:t>
            </a:r>
          </a:p>
          <a:p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Accounting for unawareness</a:t>
            </a:r>
          </a:p>
          <a:p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Fixed charges may be allowed in 2020, reducing volumetric rates.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153400" cy="8382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Rate 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Scenarios</a:t>
            </a:r>
            <a:endParaRPr lang="en-US" sz="2400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533400" y="1752600"/>
            <a:ext cx="8001000" cy="4343400"/>
          </a:xfrm>
        </p:spPr>
        <p:txBody>
          <a:bodyPr/>
          <a:lstStyle/>
          <a:p>
            <a:pPr marL="457200" lvl="1" indent="0">
              <a:buNone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Mid Energy Demand Case: </a:t>
            </a:r>
          </a:p>
          <a:p>
            <a:pPr lvl="2"/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Mid demand, natural gas, and carbon prices</a:t>
            </a:r>
          </a:p>
          <a:p>
            <a:pPr lvl="2"/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Capital expenditure consistent with existing infrastructure plans, and customer and peak forecast</a:t>
            </a:r>
          </a:p>
          <a:p>
            <a:pPr marL="457200" lvl="1" indent="0">
              <a:buNone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High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Energy Demand Case (Low Rates)</a:t>
            </a:r>
          </a:p>
          <a:p>
            <a:pPr lvl="2"/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Low natural gas and carbon prices </a:t>
            </a:r>
          </a:p>
          <a:p>
            <a:pPr lvl="2"/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More sales to recover transmission and distribution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and other relatively fixed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costs</a:t>
            </a:r>
          </a:p>
          <a:p>
            <a:pPr lvl="2"/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Less investment in infrastructure</a:t>
            </a:r>
            <a:endParaRPr lang="en-US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457200" lvl="1" indent="0">
              <a:buNone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Low Energy Demand Case (High Rates)</a:t>
            </a:r>
          </a:p>
          <a:p>
            <a:pPr lvl="2"/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High natural gas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and carbon prices </a:t>
            </a:r>
            <a:endParaRPr lang="en-US" sz="1600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lvl="2"/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Lower demand means fixed costs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per kwh of sales are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higher</a:t>
            </a:r>
          </a:p>
          <a:p>
            <a:pPr lvl="2"/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More </a:t>
            </a:r>
            <a:r>
              <a:rPr lang="en-US" sz="16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investment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to support distributed resources</a:t>
            </a:r>
            <a:endParaRPr lang="en-US" sz="1600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  <a:p>
            <a:pPr lvl="1"/>
            <a:endParaRPr lang="en-US" sz="2000" b="1" dirty="0" smtClean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  <a:p>
            <a:pPr lvl="2">
              <a:buNone/>
            </a:pPr>
            <a:r>
              <a:rPr lang="en-US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 </a:t>
            </a:r>
            <a:endParaRPr lang="en-US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57385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229600" cy="838200"/>
          </a:xfrm>
        </p:spPr>
        <p:txBody>
          <a:bodyPr/>
          <a:lstStyle/>
          <a:p>
            <a:pPr>
              <a:lnSpc>
                <a:spcPts val="3200"/>
              </a:lnSpc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Segoe UI" pitchFamily="34" charset="0"/>
                <a:cs typeface="Tahoma" pitchFamily="34" charset="0"/>
              </a:rPr>
              <a:t>TOU Scenarios</a:t>
            </a:r>
            <a:endParaRPr lang="en-US" sz="2800" u="sng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8001000" cy="4343400"/>
          </a:xfrm>
        </p:spPr>
        <p:txBody>
          <a:bodyPr/>
          <a:lstStyle/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Mid Case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Gradual increase in peak-to-off peak rate differential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Moderate opt-out/unawareness (slight reduction in elasticity)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Low Demand/High Rates/High Engagement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Fixed charge (or time-differentiated distribution charges)  enables a lower off-peak rate, higher differential</a:t>
            </a:r>
            <a:endParaRPr lang="en-US" sz="2000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more engagement (higher substitution elasticity)</a:t>
            </a: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High Demand/Low Rates/Low Engagement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Maintain differential at starting point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Larger reduction to </a:t>
            </a:r>
            <a:r>
              <a:rPr lang="en-US" sz="2000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elasticities</a:t>
            </a:r>
            <a:endParaRPr lang="en-US" sz="2000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Input from DAWG (March 17</a:t>
            </a:r>
            <a:r>
              <a:rPr lang="en-US" sz="2400" baseline="30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 and revisit in Q3 </a:t>
            </a:r>
            <a:endParaRPr lang="en-US" sz="2400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Tx/>
              <a:buNone/>
            </a:pPr>
            <a:endParaRPr lang="en-US" sz="9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533400" y="17526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9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077200" cy="685800"/>
          </a:xfrm>
        </p:spPr>
        <p:txBody>
          <a:bodyPr/>
          <a:lstStyle/>
          <a:p>
            <a:pPr>
              <a:lnSpc>
                <a:spcPts val="2200"/>
              </a:lnSpc>
            </a:pP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32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Conclusions     </a:t>
            </a:r>
            <a:r>
              <a:rPr lang="en-US" sz="2400" u="sng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09600" y="1676400"/>
            <a:ext cx="8077200" cy="3962400"/>
          </a:xfrm>
        </p:spPr>
        <p:txBody>
          <a:bodyPr/>
          <a:lstStyle/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endParaRPr lang="en-US" sz="1800" b="1" dirty="0" smtClean="0">
              <a:solidFill>
                <a:srgbClr val="002060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Questions and Comments</a:t>
            </a:r>
          </a:p>
        </p:txBody>
      </p:sp>
      <p:pic>
        <p:nvPicPr>
          <p:cNvPr id="5" name="Picture 1" descr="NewSealAlternateShield-twot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76200"/>
            <a:ext cx="1066800" cy="92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 bwMode="auto">
          <a:xfrm>
            <a:off x="533400" y="16764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17-IEPR-03</Docket_x0020_Number>
    <TaxCatchAll xmlns="8eef3743-c7b3-4cbe-8837-b6e805be353c">
      <Value>6</Value>
      <Value>118</Value>
      <Value>61</Value>
      <Value>3</Value>
      <Value>8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2017-02-22 Workshop</TermName>
          <TermId xmlns="http://schemas.microsoft.com/office/infopath/2007/PartnerControls">95869c79-cb24-4767-8265-aaa218f16462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Z5JXHV6S7NA6-3-107994</_dlc_DocId>
    <_dlc_DocIdUrl xmlns="8eef3743-c7b3-4cbe-8837-b6e805be353c">
      <Url>http://efilingspinternal/_layouts/DocIdRedir.aspx?ID=Z5JXHV6S7NA6-3-107994</Url>
      <Description>Z5JXHV6S7NA6-3-107994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3DEB0CA-C2A0-4F0C-A7DD-4ECC0F65BD47}"/>
</file>

<file path=customXml/itemProps2.xml><?xml version="1.0" encoding="utf-8"?>
<ds:datastoreItem xmlns:ds="http://schemas.openxmlformats.org/officeDocument/2006/customXml" ds:itemID="{9F109314-4E41-4DD3-B662-769D51DCC830}"/>
</file>

<file path=customXml/itemProps3.xml><?xml version="1.0" encoding="utf-8"?>
<ds:datastoreItem xmlns:ds="http://schemas.openxmlformats.org/officeDocument/2006/customXml" ds:itemID="{DA126492-D98F-4403-B4AB-E16E65F2E030}"/>
</file>

<file path=customXml/itemProps4.xml><?xml version="1.0" encoding="utf-8"?>
<ds:datastoreItem xmlns:ds="http://schemas.openxmlformats.org/officeDocument/2006/customXml" ds:itemID="{A99E13FB-4CD2-4937-A9B8-3796E9A64175}"/>
</file>

<file path=docProps/app.xml><?xml version="1.0" encoding="utf-8"?>
<Properties xmlns="http://schemas.openxmlformats.org/officeDocument/2006/extended-properties" xmlns:vt="http://schemas.openxmlformats.org/officeDocument/2006/docPropsVTypes">
  <TotalTime>21508</TotalTime>
  <Words>1146</Words>
  <Application>Microsoft Office PowerPoint</Application>
  <PresentationFormat>On-screen Show (4:3)</PresentationFormat>
  <Paragraphs>198</Paragraphs>
  <Slides>18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Retail Electric Rate Scenarios: Inputs and Assumptions</vt:lpstr>
      <vt:lpstr>Electric Rate Projections:  Annual and Time-of-Use (TOU)               </vt:lpstr>
      <vt:lpstr>Annual Revenue Requirements Data Sources</vt:lpstr>
      <vt:lpstr>  Fuel and Purchased Power </vt:lpstr>
      <vt:lpstr>Preliminary Carbon Allowance Price Projections</vt:lpstr>
      <vt:lpstr>Wholesale Energy and Renewable Price Projections</vt:lpstr>
      <vt:lpstr>Hourly Costs and Cost Allocation</vt:lpstr>
      <vt:lpstr>Background on Residential TOU Activity</vt:lpstr>
      <vt:lpstr>Nonresidential TOU Impacts</vt:lpstr>
      <vt:lpstr>Modeling Incremental TOU impacts</vt:lpstr>
      <vt:lpstr>Modeling Incremental TOU impacts (2)</vt:lpstr>
      <vt:lpstr>Elasticity Source Options</vt:lpstr>
      <vt:lpstr>Elasticity Source Options (2)</vt:lpstr>
      <vt:lpstr>Elasticity Source Options (3)</vt:lpstr>
      <vt:lpstr>Key Rate Design Assumptions</vt:lpstr>
      <vt:lpstr>Rate Scenarios</vt:lpstr>
      <vt:lpstr>TOU Scenarios</vt:lpstr>
      <vt:lpstr> Conclusions                 </vt:lpstr>
    </vt:vector>
  </TitlesOfParts>
  <Company>CA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Retail Electric Rate Scenarios: Inputs and Assumptions</dc:title>
  <dc:creator>State of California</dc:creator>
  <cp:lastModifiedBy>Marshall, Lynn@Energy</cp:lastModifiedBy>
  <cp:revision>483</cp:revision>
  <cp:lastPrinted>2017-02-14T23:54:19Z</cp:lastPrinted>
  <dcterms:created xsi:type="dcterms:W3CDTF">2003-05-22T16:57:46Z</dcterms:created>
  <dcterms:modified xsi:type="dcterms:W3CDTF">2017-02-15T22:30:03Z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048f9aa6-20ca-45f2-a383-cafdf2a61ccf</vt:lpwstr>
  </property>
  <property fmtid="{D5CDD505-2E9C-101B-9397-08002B2CF9AE}" pid="4" name="Subject_x0020_Areas">
    <vt:lpwstr>118;#IEPR 2017-02-22 Workshop|95869c79-cb24-4767-8265-aaa218f16462;#61;#IEPR Presentations|51277923-a549-4352-9cc5-bcce892adf24</vt:lpwstr>
  </property>
  <property fmtid="{D5CDD505-2E9C-101B-9397-08002B2CF9AE}" pid="5" name="_CopySource">
    <vt:lpwstr>http://efilingspinternal/PendingDocuments/17-IEPR-03/20170221T112547_Retail_Electric_Rate_Scenarios_Inputs_and_Assumptions.pptx</vt:lpwstr>
  </property>
  <property fmtid="{D5CDD505-2E9C-101B-9397-08002B2CF9AE}" pid="6" name="Subject Areas">
    <vt:lpwstr>118;#IEPR 2017-02-22 Workshop|95869c79-cb24-4767-8265-aaa218f16462;#61;#IEPR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1879900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