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60" r:id="rId1"/>
  </p:sldMasterIdLst>
  <p:notesMasterIdLst>
    <p:notesMasterId r:id="rId9"/>
  </p:notesMasterIdLst>
  <p:handoutMasterIdLst>
    <p:handoutMasterId r:id="rId10"/>
  </p:handoutMasterIdLst>
  <p:sldIdLst>
    <p:sldId id="385" r:id="rId2"/>
    <p:sldId id="444" r:id="rId3"/>
    <p:sldId id="1287" r:id="rId4"/>
    <p:sldId id="1954" r:id="rId5"/>
    <p:sldId id="1953" r:id="rId6"/>
    <p:sldId id="1955" r:id="rId7"/>
    <p:sldId id="427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1FE988-CCC3-C848-908D-4F8349D4B4D5}" v="7" dt="2020-07-01T14:39:41.8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022"/>
    <p:restoredTop sz="96322" autoAdjust="0"/>
  </p:normalViewPr>
  <p:slideViewPr>
    <p:cSldViewPr snapToGrid="0" snapToObjects="1">
      <p:cViewPr varScale="1">
        <p:scale>
          <a:sx n="196" d="100"/>
          <a:sy n="196" d="100"/>
        </p:scale>
        <p:origin x="1400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0" d="100"/>
        <a:sy n="14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handoutMaster" Target="handoutMasters/handoutMaster1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pul Gore" userId="4f35dbb3bf6f4e40" providerId="LiveId" clId="{731FE988-CCC3-C848-908D-4F8349D4B4D5}"/>
    <pc:docChg chg="custSel addSld modSld">
      <pc:chgData name="Vipul Gore" userId="4f35dbb3bf6f4e40" providerId="LiveId" clId="{731FE988-CCC3-C848-908D-4F8349D4B4D5}" dt="2020-07-01T17:54:14.268" v="102" actId="14100"/>
      <pc:docMkLst>
        <pc:docMk/>
      </pc:docMkLst>
      <pc:sldChg chg="modSp">
        <pc:chgData name="Vipul Gore" userId="4f35dbb3bf6f4e40" providerId="LiveId" clId="{731FE988-CCC3-C848-908D-4F8349D4B4D5}" dt="2020-07-01T17:24:36.740" v="96" actId="1076"/>
        <pc:sldMkLst>
          <pc:docMk/>
          <pc:sldMk cId="412625042" sldId="444"/>
        </pc:sldMkLst>
        <pc:picChg chg="mod">
          <ac:chgData name="Vipul Gore" userId="4f35dbb3bf6f4e40" providerId="LiveId" clId="{731FE988-CCC3-C848-908D-4F8349D4B4D5}" dt="2020-07-01T17:24:36.740" v="96" actId="1076"/>
          <ac:picMkLst>
            <pc:docMk/>
            <pc:sldMk cId="412625042" sldId="444"/>
            <ac:picMk id="207" creationId="{2889D253-5FA4-4542-B4E7-07D6826DA96E}"/>
          </ac:picMkLst>
        </pc:picChg>
        <pc:picChg chg="mod">
          <ac:chgData name="Vipul Gore" userId="4f35dbb3bf6f4e40" providerId="LiveId" clId="{731FE988-CCC3-C848-908D-4F8349D4B4D5}" dt="2020-07-01T17:24:32.443" v="95" actId="1076"/>
          <ac:picMkLst>
            <pc:docMk/>
            <pc:sldMk cId="412625042" sldId="444"/>
            <ac:picMk id="208" creationId="{7C9F4F97-C95C-4C48-9493-46A545F8D02F}"/>
          </ac:picMkLst>
        </pc:picChg>
        <pc:cxnChg chg="mod">
          <ac:chgData name="Vipul Gore" userId="4f35dbb3bf6f4e40" providerId="LiveId" clId="{731FE988-CCC3-C848-908D-4F8349D4B4D5}" dt="2020-07-01T17:24:13.949" v="94" actId="14100"/>
          <ac:cxnSpMkLst>
            <pc:docMk/>
            <pc:sldMk cId="412625042" sldId="444"/>
            <ac:cxnSpMk id="150" creationId="{8B4AA1C7-2EDB-4E42-8461-4C515AFFFED6}"/>
          </ac:cxnSpMkLst>
        </pc:cxnChg>
      </pc:sldChg>
      <pc:sldChg chg="addSp delSp modSp add">
        <pc:chgData name="Vipul Gore" userId="4f35dbb3bf6f4e40" providerId="LiveId" clId="{731FE988-CCC3-C848-908D-4F8349D4B4D5}" dt="2020-07-01T17:54:14.268" v="102" actId="14100"/>
        <pc:sldMkLst>
          <pc:docMk/>
          <pc:sldMk cId="3789766682" sldId="1953"/>
        </pc:sldMkLst>
        <pc:spChg chg="del">
          <ac:chgData name="Vipul Gore" userId="4f35dbb3bf6f4e40" providerId="LiveId" clId="{731FE988-CCC3-C848-908D-4F8349D4B4D5}" dt="2020-07-01T17:44:29.983" v="98" actId="478"/>
          <ac:spMkLst>
            <pc:docMk/>
            <pc:sldMk cId="3789766682" sldId="1953"/>
            <ac:spMk id="4" creationId="{19180D6A-B645-6143-952D-509399701104}"/>
          </ac:spMkLst>
        </pc:spChg>
        <pc:picChg chg="add mod">
          <ac:chgData name="Vipul Gore" userId="4f35dbb3bf6f4e40" providerId="LiveId" clId="{731FE988-CCC3-C848-908D-4F8349D4B4D5}" dt="2020-07-01T17:54:14.268" v="102" actId="14100"/>
          <ac:picMkLst>
            <pc:docMk/>
            <pc:sldMk cId="3789766682" sldId="1953"/>
            <ac:picMk id="4" creationId="{A5A8151E-EF79-8342-8B9B-038A78CD09F8}"/>
          </ac:picMkLst>
        </pc:picChg>
        <pc:picChg chg="del">
          <ac:chgData name="Vipul Gore" userId="4f35dbb3bf6f4e40" providerId="LiveId" clId="{731FE988-CCC3-C848-908D-4F8349D4B4D5}" dt="2020-07-01T17:53:40.765" v="99" actId="478"/>
          <ac:picMkLst>
            <pc:docMk/>
            <pc:sldMk cId="3789766682" sldId="1953"/>
            <ac:picMk id="5" creationId="{FAD7E496-9163-AC47-B9A4-5876CD2FEFAD}"/>
          </ac:picMkLst>
        </pc:picChg>
      </pc:sldChg>
      <pc:sldChg chg="modSp">
        <pc:chgData name="Vipul Gore" userId="4f35dbb3bf6f4e40" providerId="LiveId" clId="{731FE988-CCC3-C848-908D-4F8349D4B4D5}" dt="2020-07-01T17:11:06.957" v="9" actId="20577"/>
        <pc:sldMkLst>
          <pc:docMk/>
          <pc:sldMk cId="354973679" sldId="1954"/>
        </pc:sldMkLst>
        <pc:spChg chg="mod">
          <ac:chgData name="Vipul Gore" userId="4f35dbb3bf6f4e40" providerId="LiveId" clId="{731FE988-CCC3-C848-908D-4F8349D4B4D5}" dt="2020-07-01T17:11:06.957" v="9" actId="20577"/>
          <ac:spMkLst>
            <pc:docMk/>
            <pc:sldMk cId="354973679" sldId="1954"/>
            <ac:spMk id="3" creationId="{61B7C777-AB6D-C44B-950E-0959907EC77C}"/>
          </ac:spMkLst>
        </pc:spChg>
      </pc:sldChg>
      <pc:sldChg chg="modSp">
        <pc:chgData name="Vipul Gore" userId="4f35dbb3bf6f4e40" providerId="LiveId" clId="{731FE988-CCC3-C848-908D-4F8349D4B4D5}" dt="2020-07-01T17:12:40.299" v="93" actId="20577"/>
        <pc:sldMkLst>
          <pc:docMk/>
          <pc:sldMk cId="2174016963" sldId="1955"/>
        </pc:sldMkLst>
        <pc:spChg chg="mod">
          <ac:chgData name="Vipul Gore" userId="4f35dbb3bf6f4e40" providerId="LiveId" clId="{731FE988-CCC3-C848-908D-4F8349D4B4D5}" dt="2020-07-01T17:11:39.431" v="39" actId="20577"/>
          <ac:spMkLst>
            <pc:docMk/>
            <pc:sldMk cId="2174016963" sldId="1955"/>
            <ac:spMk id="2" creationId="{93822987-AFEA-9D46-9EA7-D36A809A587E}"/>
          </ac:spMkLst>
        </pc:spChg>
        <pc:graphicFrameChg chg="modGraphic">
          <ac:chgData name="Vipul Gore" userId="4f35dbb3bf6f4e40" providerId="LiveId" clId="{731FE988-CCC3-C848-908D-4F8349D4B4D5}" dt="2020-07-01T17:12:40.299" v="93" actId="20577"/>
          <ac:graphicFrameMkLst>
            <pc:docMk/>
            <pc:sldMk cId="2174016963" sldId="1955"/>
            <ac:graphicFrameMk id="5" creationId="{1FD615D9-3B89-DE4A-AA73-AB5071C50052}"/>
          </ac:graphicFrameMkLst>
        </pc:graphicFrame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F6154A-350E-4943-890F-92DA4228115D}" type="datetimeFigureOut">
              <a:rPr lang="en-US" smtClean="0"/>
              <a:t>7/1/20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79D2B3-9CC3-3B4A-AE36-1323507E07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48577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1323DE-02F1-D841-9627-EB37BDC050F5}" type="datetimeFigureOut">
              <a:rPr lang="en-US" smtClean="0"/>
              <a:t>7/1/20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07F0F2-2F80-5349-912F-36CADBA9C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76262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7F0F2-2F80-5349-912F-36CADBA9CAA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9775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7F0F2-2F80-5349-912F-36CADBA9CAA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122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7F0F2-2F80-5349-912F-36CADBA9CAA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236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July 7, 2020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Gridscape Proprietary &amp;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650954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 sz="1000" b="0">
                <a:solidFill>
                  <a:srgbClr val="2A9235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July 7, 2020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Gridscape Proprietary &amp;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6509548"/>
            <a:ext cx="1066800" cy="329184"/>
          </a:xfrm>
          <a:prstGeom prst="rect">
            <a:avLst/>
          </a:prstGeom>
        </p:spPr>
        <p:txBody>
          <a:bodyPr/>
          <a:lstStyle>
            <a:lvl1pPr>
              <a:defRPr sz="1000" b="0">
                <a:solidFill>
                  <a:srgbClr val="2A9235"/>
                </a:solidFill>
              </a:defRPr>
            </a:lvl1pPr>
          </a:lstStyle>
          <a:p>
            <a:pPr algn="r"/>
            <a:fld id="{0CFEC368-1D7A-4F81-ABF6-AE0E36BAF64C}" type="slidenum">
              <a:rPr lang="en-US" smtClean="0"/>
              <a:pPr algn="r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July 7, 2020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Gridscape Proprietary &amp;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650954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 sz="1000" b="0" i="0" baseline="0">
                <a:solidFill>
                  <a:schemeClr val="tx2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July 7, 2020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Gridscape Proprietary &amp; Confidential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20000" y="6509548"/>
            <a:ext cx="1066800" cy="329184"/>
          </a:xfrm>
          <a:prstGeom prst="rect">
            <a:avLst/>
          </a:prstGeom>
        </p:spPr>
        <p:txBody>
          <a:bodyPr/>
          <a:lstStyle>
            <a:lvl1pPr>
              <a:defRPr sz="1000" b="0">
                <a:solidFill>
                  <a:schemeClr val="tx2"/>
                </a:solidFill>
              </a:defRPr>
            </a:lvl1pPr>
          </a:lstStyle>
          <a:p>
            <a:pPr algn="r"/>
            <a:fld id="{0CFEC368-1D7A-4F81-ABF6-AE0E36BAF64C}" type="slidenum">
              <a:rPr lang="en-US" smtClean="0"/>
              <a:pPr algn="r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July 7, 2020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Gridscape Proprietary &amp; Confidential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20000" y="6509548"/>
            <a:ext cx="1066800" cy="329184"/>
          </a:xfrm>
          <a:prstGeom prst="rect">
            <a:avLst/>
          </a:prstGeom>
        </p:spPr>
        <p:txBody>
          <a:bodyPr/>
          <a:lstStyle>
            <a:lvl1pPr>
              <a:defRPr sz="1000" b="0">
                <a:solidFill>
                  <a:schemeClr val="tx2"/>
                </a:solidFill>
              </a:defRPr>
            </a:lvl1pPr>
          </a:lstStyle>
          <a:p>
            <a:pPr algn="r"/>
            <a:fld id="{0CFEC368-1D7A-4F81-ABF6-AE0E36BAF64C}" type="slidenum">
              <a:rPr lang="en-US" smtClean="0"/>
              <a:pPr algn="r"/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July 7, 2020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Gridscape Proprietary &amp; Confidential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20000" y="650954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 sz="1000" b="0">
                <a:solidFill>
                  <a:schemeClr val="tx2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July 7, 2020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dirty="0"/>
              <a:t>Gridscape Proprietary &amp; Confidential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20000" y="6509548"/>
            <a:ext cx="10668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July 7, 2020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dirty="0"/>
              <a:t>Gridscape Proprietary &amp; Confidential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20000" y="6509548"/>
            <a:ext cx="10668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July 7, 2020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dirty="0"/>
              <a:t>Gridscape Proprietary &amp; Confidential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20000" y="6509548"/>
            <a:ext cx="10668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July 7, 2020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dirty="0"/>
              <a:t>Gridscape Proprietary &amp;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6509548"/>
            <a:ext cx="10668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July 7, 2020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dirty="0"/>
              <a:t>Gridscape Proprietary &amp;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6509548"/>
            <a:ext cx="10668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/>
          <p:cNvSpPr/>
          <p:nvPr/>
        </p:nvSpPr>
        <p:spPr>
          <a:xfrm>
            <a:off x="-86" y="0"/>
            <a:ext cx="9144086" cy="36576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6958" y="6509548"/>
            <a:ext cx="1389842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r>
              <a:rPr lang="en-US"/>
              <a:t>July 7, 2020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28464" y="651537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Gridscape Proprietary &amp; Confidential</a:t>
            </a:r>
          </a:p>
        </p:txBody>
      </p:sp>
      <p:pic>
        <p:nvPicPr>
          <p:cNvPr id="8" name="Picture 7" descr="Gridscape_New_Logo copy.pdf"/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229652"/>
            <a:ext cx="2379738" cy="93891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sldNum="0" hdr="0" ft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tiff"/><Relationship Id="rId5" Type="http://schemas.openxmlformats.org/officeDocument/2006/relationships/image" Target="../media/image5.tiff"/><Relationship Id="rId4" Type="http://schemas.openxmlformats.org/officeDocument/2006/relationships/image" Target="../media/image4.tif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tiff"/><Relationship Id="rId13" Type="http://schemas.openxmlformats.org/officeDocument/2006/relationships/image" Target="../media/image16.tiff"/><Relationship Id="rId3" Type="http://schemas.openxmlformats.org/officeDocument/2006/relationships/image" Target="../media/image7.jpeg"/><Relationship Id="rId7" Type="http://schemas.openxmlformats.org/officeDocument/2006/relationships/image" Target="../media/image11.tiff"/><Relationship Id="rId12" Type="http://schemas.openxmlformats.org/officeDocument/2006/relationships/image" Target="../media/image15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tiff"/><Relationship Id="rId11" Type="http://schemas.openxmlformats.org/officeDocument/2006/relationships/image" Target="../media/image14.tiff"/><Relationship Id="rId5" Type="http://schemas.openxmlformats.org/officeDocument/2006/relationships/image" Target="../media/image9.tiff"/><Relationship Id="rId15" Type="http://schemas.openxmlformats.org/officeDocument/2006/relationships/image" Target="../media/image18.png"/><Relationship Id="rId10" Type="http://schemas.openxmlformats.org/officeDocument/2006/relationships/image" Target="../media/image13.tiff"/><Relationship Id="rId4" Type="http://schemas.openxmlformats.org/officeDocument/2006/relationships/image" Target="../media/image8.tiff"/><Relationship Id="rId9" Type="http://schemas.openxmlformats.org/officeDocument/2006/relationships/image" Target="../media/image3.emf"/><Relationship Id="rId14" Type="http://schemas.openxmlformats.org/officeDocument/2006/relationships/image" Target="../media/image17.tif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0" Type="http://schemas.openxmlformats.org/officeDocument/2006/relationships/image" Target="../media/image27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tiff"/><Relationship Id="rId2" Type="http://schemas.openxmlformats.org/officeDocument/2006/relationships/image" Target="../media/image29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4166" y="2706322"/>
            <a:ext cx="8255668" cy="1662348"/>
          </a:xfrm>
        </p:spPr>
        <p:txBody>
          <a:bodyPr anchor="ctr"/>
          <a:lstStyle/>
          <a:p>
            <a:pPr algn="ctr"/>
            <a:r>
              <a:rPr lang="en-US" sz="2800" cap="none" dirty="0"/>
              <a:t>IEPR Workshop</a:t>
            </a:r>
            <a:br>
              <a:rPr lang="en-US" sz="2400" cap="none" dirty="0"/>
            </a:br>
            <a:br>
              <a:rPr lang="en-US" sz="2400" cap="none" dirty="0"/>
            </a:br>
            <a:r>
              <a:rPr lang="en-US" sz="2800" cap="none" dirty="0"/>
              <a:t>Commercializing Critical Facility Microgrids in California</a:t>
            </a:r>
            <a:br>
              <a:rPr lang="en-US" sz="2400" cap="none" dirty="0"/>
            </a:br>
            <a:r>
              <a:rPr lang="en-US" sz="2400" i="1" cap="none" dirty="0">
                <a:solidFill>
                  <a:schemeClr val="accent3"/>
                </a:solidFill>
              </a:rPr>
              <a:t>Modular, Scalable, Product-Centric Design</a:t>
            </a:r>
            <a:endParaRPr lang="en-US" sz="1800" i="1" cap="none" dirty="0">
              <a:solidFill>
                <a:schemeClr val="accent3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1" y="6089138"/>
            <a:ext cx="2367299" cy="76886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Gridscape_New_Logo copy 2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7355" y="4423289"/>
            <a:ext cx="3849290" cy="151872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447800" y="5514052"/>
            <a:ext cx="62484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Vipul Gore, 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President &amp; CEO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07 July 2020</a:t>
            </a:r>
          </a:p>
          <a:p>
            <a:pPr algn="ctr"/>
            <a:endParaRPr 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E35CA2-73DE-074C-B57B-A25688C6D8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3648" y="768862"/>
            <a:ext cx="1274355" cy="127435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0D718FB-2E11-5445-BA6D-C3C24710E1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35044" y="678023"/>
            <a:ext cx="1473912" cy="147391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52E35A-11DA-BF40-800C-04E38F83DF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2009" y="1189392"/>
            <a:ext cx="2373977" cy="442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1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420234" y="1277064"/>
            <a:ext cx="5273007" cy="5225399"/>
          </a:xfrm>
          <a:prstGeom prst="rect">
            <a:avLst/>
          </a:prstGeom>
        </p:spPr>
        <p:txBody>
          <a:bodyPr>
            <a:normAutofit/>
          </a:bodyPr>
          <a:lstStyle/>
          <a:p>
            <a:pPr lvl="1"/>
            <a:endParaRPr lang="en-US" sz="1400" i="1" dirty="0">
              <a:solidFill>
                <a:srgbClr val="00B050"/>
              </a:solidFill>
              <a:latin typeface="Calibri" pitchFamily="34" charset="0"/>
              <a:cs typeface="Calibri" pitchFamily="34" charset="0"/>
            </a:endParaRP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325" y="242827"/>
            <a:ext cx="8689987" cy="868362"/>
          </a:xfrm>
        </p:spPr>
        <p:txBody>
          <a:bodyPr>
            <a:noAutofit/>
          </a:bodyPr>
          <a:lstStyle/>
          <a:p>
            <a:r>
              <a:rPr lang="en-US" sz="3600" dirty="0"/>
              <a:t>Gridscape Critical Facility Microgrid Network</a:t>
            </a:r>
            <a:endParaRPr lang="en-US" sz="3600" i="1" dirty="0">
              <a:solidFill>
                <a:schemeClr val="accent3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3FC20DA-73B6-E944-A970-CBF1D83815F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6712" y="2131849"/>
            <a:ext cx="3190967" cy="355152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92CFB21-05BC-2D48-A9EF-3A69DAA11EC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060" y="4912443"/>
            <a:ext cx="261829" cy="26182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E4A2D0C-F0FB-3E4E-9302-1B341426EE8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64" y="5186308"/>
            <a:ext cx="251399" cy="25139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8AF15FD-BA93-C64D-88CF-841102F0AF0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64" y="5486138"/>
            <a:ext cx="251399" cy="25139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CE4E1A6-955C-B04C-8764-2F030940C066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390" y="5778980"/>
            <a:ext cx="251399" cy="25139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53811C4-0C36-FD40-84FD-B495B4C52A83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41" y="6071822"/>
            <a:ext cx="254018" cy="355844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B3222E3-C42E-6D40-8B87-4B4F9097FA47}"/>
              </a:ext>
            </a:extLst>
          </p:cNvPr>
          <p:cNvSpPr txBox="1"/>
          <p:nvPr/>
        </p:nvSpPr>
        <p:spPr>
          <a:xfrm>
            <a:off x="356850" y="4938143"/>
            <a:ext cx="83708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Fire Station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EF13410-301D-D240-A28D-B1821055CE07}"/>
              </a:ext>
            </a:extLst>
          </p:cNvPr>
          <p:cNvSpPr txBox="1"/>
          <p:nvPr/>
        </p:nvSpPr>
        <p:spPr>
          <a:xfrm>
            <a:off x="364053" y="5236029"/>
            <a:ext cx="126989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Emergency Shelter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88A0882-739C-074C-AD95-2DFEFE1C467D}"/>
              </a:ext>
            </a:extLst>
          </p:cNvPr>
          <p:cNvSpPr txBox="1"/>
          <p:nvPr/>
        </p:nvSpPr>
        <p:spPr>
          <a:xfrm>
            <a:off x="364053" y="5512842"/>
            <a:ext cx="46198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EMS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8D8F4F3-B956-144D-BB92-4B547034587E}"/>
              </a:ext>
            </a:extLst>
          </p:cNvPr>
          <p:cNvSpPr txBox="1"/>
          <p:nvPr/>
        </p:nvSpPr>
        <p:spPr>
          <a:xfrm>
            <a:off x="364053" y="5815482"/>
            <a:ext cx="9637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Police Station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5700DAA-AA1A-CC4D-9420-B5EF226D568D}"/>
              </a:ext>
            </a:extLst>
          </p:cNvPr>
          <p:cNvSpPr txBox="1"/>
          <p:nvPr/>
        </p:nvSpPr>
        <p:spPr>
          <a:xfrm>
            <a:off x="362324" y="6102495"/>
            <a:ext cx="1423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911 Response Center</a:t>
            </a:r>
          </a:p>
        </p:txBody>
      </p:sp>
      <p:sp>
        <p:nvSpPr>
          <p:cNvPr id="35" name="Cloud 34">
            <a:extLst>
              <a:ext uri="{FF2B5EF4-FFF2-40B4-BE49-F238E27FC236}">
                <a16:creationId xmlns:a16="http://schemas.microsoft.com/office/drawing/2014/main" id="{AED182A1-9181-7A49-AF12-FE872D201C78}"/>
              </a:ext>
            </a:extLst>
          </p:cNvPr>
          <p:cNvSpPr>
            <a:spLocks noChangeAspect="1"/>
          </p:cNvSpPr>
          <p:nvPr/>
        </p:nvSpPr>
        <p:spPr>
          <a:xfrm>
            <a:off x="6802378" y="1644922"/>
            <a:ext cx="2231016" cy="956079"/>
          </a:xfrm>
          <a:prstGeom prst="cloud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>
              <a:solidFill>
                <a:srgbClr val="141313"/>
              </a:solidFill>
            </a:endParaRPr>
          </a:p>
          <a:p>
            <a:pPr algn="ctr"/>
            <a:r>
              <a:rPr lang="en-US" i="1" dirty="0">
                <a:solidFill>
                  <a:srgbClr val="141313"/>
                </a:solidFill>
              </a:rPr>
              <a:t>     </a:t>
            </a:r>
            <a:endParaRPr lang="en-US" sz="900" i="1" dirty="0">
              <a:solidFill>
                <a:srgbClr val="141313"/>
              </a:solidFill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ABEE122B-5B5F-B745-93D3-FA001634B433}"/>
              </a:ext>
            </a:extLst>
          </p:cNvPr>
          <p:cNvSpPr txBox="1"/>
          <p:nvPr/>
        </p:nvSpPr>
        <p:spPr>
          <a:xfrm>
            <a:off x="7116202" y="2083649"/>
            <a:ext cx="17148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1"/>
                </a:solidFill>
              </a:rPr>
              <a:t>EnergyScope</a:t>
            </a:r>
            <a:r>
              <a:rPr lang="en-US" sz="1000" baseline="30000" dirty="0">
                <a:solidFill>
                  <a:schemeClr val="accent1"/>
                </a:solidFill>
              </a:rPr>
              <a:t>TM </a:t>
            </a:r>
            <a:r>
              <a:rPr lang="en-US" sz="1000" dirty="0">
                <a:solidFill>
                  <a:schemeClr val="accent1"/>
                </a:solidFill>
              </a:rPr>
              <a:t>Microgrid DERMS</a:t>
            </a:r>
          </a:p>
        </p:txBody>
      </p:sp>
      <p:pic>
        <p:nvPicPr>
          <p:cNvPr id="57" name="Picture 56" descr="Gridscape_New_Logo copy 2.pdf">
            <a:extLst>
              <a:ext uri="{FF2B5EF4-FFF2-40B4-BE49-F238E27FC236}">
                <a16:creationId xmlns:a16="http://schemas.microsoft.com/office/drawing/2014/main" id="{6BCB0E72-A3B8-9E4E-97FB-CCE9755230C1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036" t="26711" r="6950" b="35181"/>
          <a:stretch/>
        </p:blipFill>
        <p:spPr>
          <a:xfrm>
            <a:off x="7382922" y="1873435"/>
            <a:ext cx="1201616" cy="21004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3C683F3-D7B8-6843-86C5-FB30077C3290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568" y="4617387"/>
            <a:ext cx="246221" cy="246221"/>
          </a:xfrm>
          <a:prstGeom prst="rect">
            <a:avLst/>
          </a:prstGeom>
        </p:spPr>
      </p:pic>
      <p:sp>
        <p:nvSpPr>
          <p:cNvPr id="87" name="TextBox 86">
            <a:extLst>
              <a:ext uri="{FF2B5EF4-FFF2-40B4-BE49-F238E27FC236}">
                <a16:creationId xmlns:a16="http://schemas.microsoft.com/office/drawing/2014/main" id="{E90F7374-F034-7141-A707-3D9CE2D58033}"/>
              </a:ext>
            </a:extLst>
          </p:cNvPr>
          <p:cNvSpPr txBox="1"/>
          <p:nvPr/>
        </p:nvSpPr>
        <p:spPr>
          <a:xfrm>
            <a:off x="364053" y="4668632"/>
            <a:ext cx="4828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Hotel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D5A62C-FAA7-9F45-A382-BD377C03B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July 7, 2020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5FEDD02-93EA-304B-83A9-EABD18746CEB}"/>
              </a:ext>
            </a:extLst>
          </p:cNvPr>
          <p:cNvSpPr txBox="1"/>
          <p:nvPr/>
        </p:nvSpPr>
        <p:spPr>
          <a:xfrm>
            <a:off x="295325" y="975258"/>
            <a:ext cx="2967479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i="1" dirty="0">
                <a:solidFill>
                  <a:schemeClr val="accent3"/>
                </a:solidFill>
              </a:rPr>
              <a:t>5 Microgrids in Operation</a:t>
            </a:r>
          </a:p>
          <a:p>
            <a:r>
              <a:rPr lang="en-US" sz="1200" b="1" i="1" dirty="0">
                <a:solidFill>
                  <a:schemeClr val="accent3"/>
                </a:solidFill>
              </a:rPr>
              <a:t>15 Microgrids in Design/Construction </a:t>
            </a:r>
          </a:p>
          <a:p>
            <a:r>
              <a:rPr lang="en-US" sz="1200" b="1" i="1" dirty="0">
                <a:solidFill>
                  <a:schemeClr val="accent3"/>
                </a:solidFill>
              </a:rPr>
              <a:t>16 Microgrids in Contract</a:t>
            </a:r>
          </a:p>
          <a:p>
            <a:r>
              <a:rPr lang="en-US" sz="1200" b="1" i="1" dirty="0">
                <a:solidFill>
                  <a:schemeClr val="accent3"/>
                </a:solidFill>
              </a:rPr>
              <a:t>20+ Microgrids in Sales</a:t>
            </a:r>
          </a:p>
          <a:p>
            <a:r>
              <a:rPr lang="en-US" sz="1400" b="1" i="1" u="sng" dirty="0"/>
              <a:t>Total: 50+ Microgrids by 2021/22</a:t>
            </a:r>
            <a:endParaRPr lang="en-US" sz="1600" b="1" i="1" u="sng" dirty="0"/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4BD1E753-3237-4245-B7E0-AFA2C9185418}"/>
              </a:ext>
            </a:extLst>
          </p:cNvPr>
          <p:cNvSpPr txBox="1"/>
          <p:nvPr/>
        </p:nvSpPr>
        <p:spPr>
          <a:xfrm>
            <a:off x="4582927" y="1712187"/>
            <a:ext cx="87235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Sacramento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8DFD80B1-9587-444F-B07A-2AB5E0F58AAF}"/>
              </a:ext>
            </a:extLst>
          </p:cNvPr>
          <p:cNvSpPr txBox="1"/>
          <p:nvPr/>
        </p:nvSpPr>
        <p:spPr>
          <a:xfrm>
            <a:off x="366893" y="3661393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EV Fueling Station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352D6AC-A59A-744B-9104-F9EF35A4AEE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7589" y="3597171"/>
            <a:ext cx="325543" cy="325543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B7ADFABF-3DAF-BF4D-B571-94834B658AE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29457" y="1666264"/>
            <a:ext cx="325543" cy="325543"/>
          </a:xfrm>
          <a:prstGeom prst="rect">
            <a:avLst/>
          </a:prstGeom>
        </p:spPr>
      </p:pic>
      <p:cxnSp>
        <p:nvCxnSpPr>
          <p:cNvPr id="110" name="Straight Arrow Connector 109">
            <a:extLst>
              <a:ext uri="{FF2B5EF4-FFF2-40B4-BE49-F238E27FC236}">
                <a16:creationId xmlns:a16="http://schemas.microsoft.com/office/drawing/2014/main" id="{308AD7D9-AB2B-F645-94C3-D53D9DCA14E2}"/>
              </a:ext>
            </a:extLst>
          </p:cNvPr>
          <p:cNvCxnSpPr>
            <a:cxnSpLocks/>
            <a:stCxn id="100" idx="2"/>
          </p:cNvCxnSpPr>
          <p:nvPr/>
        </p:nvCxnSpPr>
        <p:spPr>
          <a:xfrm>
            <a:off x="5019105" y="1958408"/>
            <a:ext cx="1008602" cy="1537360"/>
          </a:xfrm>
          <a:prstGeom prst="straightConnector1">
            <a:avLst/>
          </a:prstGeom>
          <a:ln w="15875">
            <a:solidFill>
              <a:schemeClr val="accent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110">
            <a:extLst>
              <a:ext uri="{FF2B5EF4-FFF2-40B4-BE49-F238E27FC236}">
                <a16:creationId xmlns:a16="http://schemas.microsoft.com/office/drawing/2014/main" id="{0E5E8142-CA3C-FD42-AFBB-04AD2D1CA646}"/>
              </a:ext>
            </a:extLst>
          </p:cNvPr>
          <p:cNvSpPr txBox="1"/>
          <p:nvPr/>
        </p:nvSpPr>
        <p:spPr>
          <a:xfrm>
            <a:off x="3942037" y="2334816"/>
            <a:ext cx="94448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Marin County</a:t>
            </a:r>
          </a:p>
        </p:txBody>
      </p:sp>
      <p:pic>
        <p:nvPicPr>
          <p:cNvPr id="112" name="Picture 111">
            <a:extLst>
              <a:ext uri="{FF2B5EF4-FFF2-40B4-BE49-F238E27FC236}">
                <a16:creationId xmlns:a16="http://schemas.microsoft.com/office/drawing/2014/main" id="{93352524-9BBB-CC4C-A573-A7316CB3F15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5241" y="2554099"/>
            <a:ext cx="261829" cy="261829"/>
          </a:xfrm>
          <a:prstGeom prst="rect">
            <a:avLst/>
          </a:prstGeom>
        </p:spPr>
      </p:pic>
      <p:pic>
        <p:nvPicPr>
          <p:cNvPr id="113" name="Picture 112">
            <a:extLst>
              <a:ext uri="{FF2B5EF4-FFF2-40B4-BE49-F238E27FC236}">
                <a16:creationId xmlns:a16="http://schemas.microsoft.com/office/drawing/2014/main" id="{D793BDAA-97A2-C74C-9799-3F51040CC75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9325" y="2565182"/>
            <a:ext cx="251399" cy="251399"/>
          </a:xfrm>
          <a:prstGeom prst="rect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20E23E1C-9775-1F45-A2F8-F6D9DC4E1D2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1965" y="2559315"/>
            <a:ext cx="251399" cy="251399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65CF872D-3FCE-8C46-847A-1F2C80D26EA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3625" y="2311104"/>
            <a:ext cx="251399" cy="251399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D30E2AFB-8722-F741-A3DD-63CD2FF502A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5024" y="2302610"/>
            <a:ext cx="251399" cy="251399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53E1C659-4FB1-EE4C-874E-37CD32746007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661" y="1967307"/>
            <a:ext cx="254018" cy="355844"/>
          </a:xfrm>
          <a:prstGeom prst="rect">
            <a:avLst/>
          </a:prstGeom>
        </p:spPr>
      </p:pic>
      <p:cxnSp>
        <p:nvCxnSpPr>
          <p:cNvPr id="118" name="Straight Arrow Connector 117">
            <a:extLst>
              <a:ext uri="{FF2B5EF4-FFF2-40B4-BE49-F238E27FC236}">
                <a16:creationId xmlns:a16="http://schemas.microsoft.com/office/drawing/2014/main" id="{BCDA62C7-A3AC-FE48-AC48-3B636748C238}"/>
              </a:ext>
            </a:extLst>
          </p:cNvPr>
          <p:cNvCxnSpPr>
            <a:cxnSpLocks/>
          </p:cNvCxnSpPr>
          <p:nvPr/>
        </p:nvCxnSpPr>
        <p:spPr>
          <a:xfrm>
            <a:off x="4289006" y="2608881"/>
            <a:ext cx="1389790" cy="1009998"/>
          </a:xfrm>
          <a:prstGeom prst="straightConnector1">
            <a:avLst/>
          </a:prstGeom>
          <a:ln w="15875">
            <a:solidFill>
              <a:schemeClr val="accent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TextBox 118">
            <a:extLst>
              <a:ext uri="{FF2B5EF4-FFF2-40B4-BE49-F238E27FC236}">
                <a16:creationId xmlns:a16="http://schemas.microsoft.com/office/drawing/2014/main" id="{63F4778F-9DB5-A645-872D-84C9DD3EF50C}"/>
              </a:ext>
            </a:extLst>
          </p:cNvPr>
          <p:cNvSpPr txBox="1"/>
          <p:nvPr/>
        </p:nvSpPr>
        <p:spPr>
          <a:xfrm>
            <a:off x="3337307" y="2925791"/>
            <a:ext cx="91242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San Leandro</a:t>
            </a:r>
          </a:p>
        </p:txBody>
      </p:sp>
      <p:pic>
        <p:nvPicPr>
          <p:cNvPr id="120" name="Picture 119">
            <a:extLst>
              <a:ext uri="{FF2B5EF4-FFF2-40B4-BE49-F238E27FC236}">
                <a16:creationId xmlns:a16="http://schemas.microsoft.com/office/drawing/2014/main" id="{EBE34698-D00F-744E-A722-E1E744C8625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7691" y="2913306"/>
            <a:ext cx="251399" cy="251399"/>
          </a:xfrm>
          <a:prstGeom prst="rect">
            <a:avLst/>
          </a:prstGeom>
        </p:spPr>
      </p:pic>
      <p:cxnSp>
        <p:nvCxnSpPr>
          <p:cNvPr id="121" name="Straight Arrow Connector 120">
            <a:extLst>
              <a:ext uri="{FF2B5EF4-FFF2-40B4-BE49-F238E27FC236}">
                <a16:creationId xmlns:a16="http://schemas.microsoft.com/office/drawing/2014/main" id="{4068827B-0867-B841-96CC-EC9CE14ADC45}"/>
              </a:ext>
            </a:extLst>
          </p:cNvPr>
          <p:cNvCxnSpPr>
            <a:cxnSpLocks/>
            <a:stCxn id="119" idx="3"/>
          </p:cNvCxnSpPr>
          <p:nvPr/>
        </p:nvCxnSpPr>
        <p:spPr>
          <a:xfrm>
            <a:off x="4249736" y="3048902"/>
            <a:ext cx="1517578" cy="649193"/>
          </a:xfrm>
          <a:prstGeom prst="straightConnector1">
            <a:avLst/>
          </a:prstGeom>
          <a:ln w="15875">
            <a:solidFill>
              <a:schemeClr val="accent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2" name="Picture 121">
            <a:extLst>
              <a:ext uri="{FF2B5EF4-FFF2-40B4-BE49-F238E27FC236}">
                <a16:creationId xmlns:a16="http://schemas.microsoft.com/office/drawing/2014/main" id="{71DF659A-419D-2D45-8E97-9D464E97B4E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6917" y="3244688"/>
            <a:ext cx="251399" cy="251399"/>
          </a:xfrm>
          <a:prstGeom prst="rect">
            <a:avLst/>
          </a:prstGeom>
        </p:spPr>
      </p:pic>
      <p:pic>
        <p:nvPicPr>
          <p:cNvPr id="123" name="Picture 122">
            <a:extLst>
              <a:ext uri="{FF2B5EF4-FFF2-40B4-BE49-F238E27FC236}">
                <a16:creationId xmlns:a16="http://schemas.microsoft.com/office/drawing/2014/main" id="{8FC4EDC3-C735-7A42-880E-C6B2AC8CAEE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7507" y="3229782"/>
            <a:ext cx="261829" cy="261829"/>
          </a:xfrm>
          <a:prstGeom prst="rect">
            <a:avLst/>
          </a:prstGeom>
        </p:spPr>
      </p:pic>
      <p:sp>
        <p:nvSpPr>
          <p:cNvPr id="124" name="TextBox 123">
            <a:extLst>
              <a:ext uri="{FF2B5EF4-FFF2-40B4-BE49-F238E27FC236}">
                <a16:creationId xmlns:a16="http://schemas.microsoft.com/office/drawing/2014/main" id="{98B6E553-C9E6-A34E-9336-36F9776CC9C8}"/>
              </a:ext>
            </a:extLst>
          </p:cNvPr>
          <p:cNvSpPr txBox="1"/>
          <p:nvPr/>
        </p:nvSpPr>
        <p:spPr>
          <a:xfrm>
            <a:off x="3317341" y="3238693"/>
            <a:ext cx="6896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Hayward</a:t>
            </a:r>
          </a:p>
        </p:txBody>
      </p:sp>
      <p:cxnSp>
        <p:nvCxnSpPr>
          <p:cNvPr id="125" name="Straight Arrow Connector 124">
            <a:extLst>
              <a:ext uri="{FF2B5EF4-FFF2-40B4-BE49-F238E27FC236}">
                <a16:creationId xmlns:a16="http://schemas.microsoft.com/office/drawing/2014/main" id="{DF470F42-B205-AD49-A52D-EC957426DACA}"/>
              </a:ext>
            </a:extLst>
          </p:cNvPr>
          <p:cNvCxnSpPr>
            <a:cxnSpLocks/>
            <a:stCxn id="124" idx="3"/>
          </p:cNvCxnSpPr>
          <p:nvPr/>
        </p:nvCxnSpPr>
        <p:spPr>
          <a:xfrm>
            <a:off x="4006953" y="3361804"/>
            <a:ext cx="1892782" cy="415313"/>
          </a:xfrm>
          <a:prstGeom prst="straightConnector1">
            <a:avLst/>
          </a:prstGeom>
          <a:ln w="15875">
            <a:solidFill>
              <a:schemeClr val="accent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Arrow Connector 125">
            <a:extLst>
              <a:ext uri="{FF2B5EF4-FFF2-40B4-BE49-F238E27FC236}">
                <a16:creationId xmlns:a16="http://schemas.microsoft.com/office/drawing/2014/main" id="{623A7C4F-96EB-FC45-A0F3-271BB8C80226}"/>
              </a:ext>
            </a:extLst>
          </p:cNvPr>
          <p:cNvCxnSpPr>
            <a:cxnSpLocks/>
            <a:stCxn id="128" idx="3"/>
          </p:cNvCxnSpPr>
          <p:nvPr/>
        </p:nvCxnSpPr>
        <p:spPr>
          <a:xfrm>
            <a:off x="3958908" y="3666067"/>
            <a:ext cx="2008854" cy="167758"/>
          </a:xfrm>
          <a:prstGeom prst="straightConnector1">
            <a:avLst/>
          </a:prstGeom>
          <a:ln w="15875">
            <a:solidFill>
              <a:schemeClr val="accent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TextBox 127">
            <a:extLst>
              <a:ext uri="{FF2B5EF4-FFF2-40B4-BE49-F238E27FC236}">
                <a16:creationId xmlns:a16="http://schemas.microsoft.com/office/drawing/2014/main" id="{73A55E37-E17D-3B42-982C-199986EBD766}"/>
              </a:ext>
            </a:extLst>
          </p:cNvPr>
          <p:cNvSpPr txBox="1"/>
          <p:nvPr/>
        </p:nvSpPr>
        <p:spPr>
          <a:xfrm>
            <a:off x="3298150" y="3542956"/>
            <a:ext cx="6607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Fremont</a:t>
            </a:r>
          </a:p>
        </p:txBody>
      </p:sp>
      <p:pic>
        <p:nvPicPr>
          <p:cNvPr id="129" name="Picture 128">
            <a:extLst>
              <a:ext uri="{FF2B5EF4-FFF2-40B4-BE49-F238E27FC236}">
                <a16:creationId xmlns:a16="http://schemas.microsoft.com/office/drawing/2014/main" id="{B3F87269-C212-1E4F-9440-2A064828A0C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2672" y="3542956"/>
            <a:ext cx="261829" cy="261829"/>
          </a:xfrm>
          <a:prstGeom prst="rect">
            <a:avLst/>
          </a:prstGeom>
        </p:spPr>
      </p:pic>
      <p:pic>
        <p:nvPicPr>
          <p:cNvPr id="130" name="Picture 129">
            <a:extLst>
              <a:ext uri="{FF2B5EF4-FFF2-40B4-BE49-F238E27FC236}">
                <a16:creationId xmlns:a16="http://schemas.microsoft.com/office/drawing/2014/main" id="{489917D5-69D2-1849-BA79-CE43D37CAAD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1377" y="3551879"/>
            <a:ext cx="261829" cy="261829"/>
          </a:xfrm>
          <a:prstGeom prst="rect">
            <a:avLst/>
          </a:prstGeom>
        </p:spPr>
      </p:pic>
      <p:pic>
        <p:nvPicPr>
          <p:cNvPr id="131" name="Picture 130">
            <a:extLst>
              <a:ext uri="{FF2B5EF4-FFF2-40B4-BE49-F238E27FC236}">
                <a16:creationId xmlns:a16="http://schemas.microsoft.com/office/drawing/2014/main" id="{3071BBFB-F1D9-094C-9BB9-8D7A5447EED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253" y="3551879"/>
            <a:ext cx="261829" cy="261829"/>
          </a:xfrm>
          <a:prstGeom prst="rect">
            <a:avLst/>
          </a:prstGeom>
        </p:spPr>
      </p:pic>
      <p:sp>
        <p:nvSpPr>
          <p:cNvPr id="132" name="TextBox 131">
            <a:extLst>
              <a:ext uri="{FF2B5EF4-FFF2-40B4-BE49-F238E27FC236}">
                <a16:creationId xmlns:a16="http://schemas.microsoft.com/office/drawing/2014/main" id="{905038C6-57EA-1D4C-BA75-7EDC9DD751ED}"/>
              </a:ext>
            </a:extLst>
          </p:cNvPr>
          <p:cNvSpPr txBox="1"/>
          <p:nvPr/>
        </p:nvSpPr>
        <p:spPr>
          <a:xfrm>
            <a:off x="1873660" y="2923923"/>
            <a:ext cx="138211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i="1" dirty="0"/>
              <a:t>(CEC EPIC-Funded)</a:t>
            </a: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F1885070-4D8F-0241-B94B-7487DEB6B0F5}"/>
              </a:ext>
            </a:extLst>
          </p:cNvPr>
          <p:cNvSpPr txBox="1"/>
          <p:nvPr/>
        </p:nvSpPr>
        <p:spPr>
          <a:xfrm>
            <a:off x="1731244" y="3466011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i="1" dirty="0"/>
              <a:t>(CEC </a:t>
            </a:r>
          </a:p>
          <a:p>
            <a:pPr algn="ctr"/>
            <a:r>
              <a:rPr lang="en-US" sz="1000" b="1" i="1" dirty="0"/>
              <a:t>EPIC-Funded)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AA859F3B-41D2-FA46-A70A-1D6EEED5A6B9}"/>
              </a:ext>
            </a:extLst>
          </p:cNvPr>
          <p:cNvSpPr txBox="1"/>
          <p:nvPr/>
        </p:nvSpPr>
        <p:spPr>
          <a:xfrm>
            <a:off x="3467633" y="3840522"/>
            <a:ext cx="61908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Milpitas</a:t>
            </a:r>
          </a:p>
        </p:txBody>
      </p:sp>
      <p:cxnSp>
        <p:nvCxnSpPr>
          <p:cNvPr id="135" name="Straight Arrow Connector 134">
            <a:extLst>
              <a:ext uri="{FF2B5EF4-FFF2-40B4-BE49-F238E27FC236}">
                <a16:creationId xmlns:a16="http://schemas.microsoft.com/office/drawing/2014/main" id="{CC389970-9A94-EE40-BFFB-990DCFC81428}"/>
              </a:ext>
            </a:extLst>
          </p:cNvPr>
          <p:cNvCxnSpPr>
            <a:cxnSpLocks/>
            <a:stCxn id="134" idx="3"/>
          </p:cNvCxnSpPr>
          <p:nvPr/>
        </p:nvCxnSpPr>
        <p:spPr>
          <a:xfrm flipV="1">
            <a:off x="4086713" y="3887887"/>
            <a:ext cx="1881049" cy="75746"/>
          </a:xfrm>
          <a:prstGeom prst="straightConnector1">
            <a:avLst/>
          </a:prstGeom>
          <a:ln w="15875">
            <a:solidFill>
              <a:schemeClr val="accent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6" name="Picture 135">
            <a:extLst>
              <a:ext uri="{FF2B5EF4-FFF2-40B4-BE49-F238E27FC236}">
                <a16:creationId xmlns:a16="http://schemas.microsoft.com/office/drawing/2014/main" id="{9004A40A-3EC6-7446-B5E3-23C959177B12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2315" y="3834908"/>
            <a:ext cx="246221" cy="246221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id="{0DAC4063-CA97-FA40-9BC3-3F687EED856B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9217" y="3840522"/>
            <a:ext cx="246221" cy="246221"/>
          </a:xfrm>
          <a:prstGeom prst="rect">
            <a:avLst/>
          </a:prstGeom>
        </p:spPr>
      </p:pic>
      <p:cxnSp>
        <p:nvCxnSpPr>
          <p:cNvPr id="138" name="Straight Connector 137">
            <a:extLst>
              <a:ext uri="{FF2B5EF4-FFF2-40B4-BE49-F238E27FC236}">
                <a16:creationId xmlns:a16="http://schemas.microsoft.com/office/drawing/2014/main" id="{12D55D22-6FF5-0946-BBA5-A12422F13F24}"/>
              </a:ext>
            </a:extLst>
          </p:cNvPr>
          <p:cNvCxnSpPr>
            <a:cxnSpLocks/>
          </p:cNvCxnSpPr>
          <p:nvPr/>
        </p:nvCxnSpPr>
        <p:spPr>
          <a:xfrm flipV="1">
            <a:off x="6093728" y="2531959"/>
            <a:ext cx="1466147" cy="963809"/>
          </a:xfrm>
          <a:prstGeom prst="line">
            <a:avLst/>
          </a:prstGeom>
          <a:ln w="222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>
            <a:extLst>
              <a:ext uri="{FF2B5EF4-FFF2-40B4-BE49-F238E27FC236}">
                <a16:creationId xmlns:a16="http://schemas.microsoft.com/office/drawing/2014/main" id="{2BC44B8D-EC5A-E043-B8E1-7D37B73BE6CD}"/>
              </a:ext>
            </a:extLst>
          </p:cNvPr>
          <p:cNvCxnSpPr>
            <a:cxnSpLocks/>
          </p:cNvCxnSpPr>
          <p:nvPr/>
        </p:nvCxnSpPr>
        <p:spPr>
          <a:xfrm flipV="1">
            <a:off x="5899735" y="2531960"/>
            <a:ext cx="1789036" cy="1311405"/>
          </a:xfrm>
          <a:prstGeom prst="line">
            <a:avLst/>
          </a:prstGeom>
          <a:ln w="222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TextBox 139">
            <a:extLst>
              <a:ext uri="{FF2B5EF4-FFF2-40B4-BE49-F238E27FC236}">
                <a16:creationId xmlns:a16="http://schemas.microsoft.com/office/drawing/2014/main" id="{0DDC90EF-B656-4E4A-AF19-203F1D62973D}"/>
              </a:ext>
            </a:extLst>
          </p:cNvPr>
          <p:cNvSpPr txBox="1"/>
          <p:nvPr/>
        </p:nvSpPr>
        <p:spPr>
          <a:xfrm>
            <a:off x="5573095" y="1712439"/>
            <a:ext cx="9092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Grass Valley</a:t>
            </a:r>
          </a:p>
        </p:txBody>
      </p:sp>
      <p:pic>
        <p:nvPicPr>
          <p:cNvPr id="66" name="Picture 65">
            <a:extLst>
              <a:ext uri="{FF2B5EF4-FFF2-40B4-BE49-F238E27FC236}">
                <a16:creationId xmlns:a16="http://schemas.microsoft.com/office/drawing/2014/main" id="{A317EDF8-59F2-ED47-895A-0608B901877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930" y="3251320"/>
            <a:ext cx="318231" cy="318231"/>
          </a:xfrm>
          <a:prstGeom prst="rect">
            <a:avLst/>
          </a:prstGeom>
        </p:spPr>
      </p:pic>
      <p:sp>
        <p:nvSpPr>
          <p:cNvPr id="141" name="TextBox 140">
            <a:extLst>
              <a:ext uri="{FF2B5EF4-FFF2-40B4-BE49-F238E27FC236}">
                <a16:creationId xmlns:a16="http://schemas.microsoft.com/office/drawing/2014/main" id="{E219FA6C-3EE3-7249-9A26-D45D15B1A941}"/>
              </a:ext>
            </a:extLst>
          </p:cNvPr>
          <p:cNvSpPr txBox="1"/>
          <p:nvPr/>
        </p:nvSpPr>
        <p:spPr>
          <a:xfrm>
            <a:off x="383993" y="3339621"/>
            <a:ext cx="97975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Grocery Store</a:t>
            </a:r>
          </a:p>
        </p:txBody>
      </p:sp>
      <p:pic>
        <p:nvPicPr>
          <p:cNvPr id="142" name="Picture 141">
            <a:extLst>
              <a:ext uri="{FF2B5EF4-FFF2-40B4-BE49-F238E27FC236}">
                <a16:creationId xmlns:a16="http://schemas.microsoft.com/office/drawing/2014/main" id="{3CAB0248-F1B0-B143-9A34-F139F0FDB29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75497" y="1426460"/>
            <a:ext cx="318231" cy="318231"/>
          </a:xfrm>
          <a:prstGeom prst="rect">
            <a:avLst/>
          </a:prstGeom>
        </p:spPr>
      </p:pic>
      <p:cxnSp>
        <p:nvCxnSpPr>
          <p:cNvPr id="143" name="Straight Arrow Connector 142">
            <a:extLst>
              <a:ext uri="{FF2B5EF4-FFF2-40B4-BE49-F238E27FC236}">
                <a16:creationId xmlns:a16="http://schemas.microsoft.com/office/drawing/2014/main" id="{79EF96BA-46A5-1448-B73F-C3B86B62B286}"/>
              </a:ext>
            </a:extLst>
          </p:cNvPr>
          <p:cNvCxnSpPr>
            <a:cxnSpLocks/>
            <a:stCxn id="140" idx="2"/>
          </p:cNvCxnSpPr>
          <p:nvPr/>
        </p:nvCxnSpPr>
        <p:spPr>
          <a:xfrm>
            <a:off x="6027707" y="1958660"/>
            <a:ext cx="216218" cy="1281743"/>
          </a:xfrm>
          <a:prstGeom prst="straightConnector1">
            <a:avLst/>
          </a:prstGeom>
          <a:ln w="15875">
            <a:solidFill>
              <a:schemeClr val="accent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44">
            <a:extLst>
              <a:ext uri="{FF2B5EF4-FFF2-40B4-BE49-F238E27FC236}">
                <a16:creationId xmlns:a16="http://schemas.microsoft.com/office/drawing/2014/main" id="{B3423766-EE72-CC4D-9F17-8177E2FF6ABC}"/>
              </a:ext>
            </a:extLst>
          </p:cNvPr>
          <p:cNvCxnSpPr>
            <a:cxnSpLocks/>
          </p:cNvCxnSpPr>
          <p:nvPr/>
        </p:nvCxnSpPr>
        <p:spPr>
          <a:xfrm flipV="1">
            <a:off x="6289493" y="2513017"/>
            <a:ext cx="1162079" cy="705877"/>
          </a:xfrm>
          <a:prstGeom prst="line">
            <a:avLst/>
          </a:prstGeom>
          <a:ln w="222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TextBox 147">
            <a:extLst>
              <a:ext uri="{FF2B5EF4-FFF2-40B4-BE49-F238E27FC236}">
                <a16:creationId xmlns:a16="http://schemas.microsoft.com/office/drawing/2014/main" id="{5FF2DFB5-27AE-FD4A-A3DD-A7F14974D85E}"/>
              </a:ext>
            </a:extLst>
          </p:cNvPr>
          <p:cNvSpPr txBox="1"/>
          <p:nvPr/>
        </p:nvSpPr>
        <p:spPr>
          <a:xfrm>
            <a:off x="5286380" y="1191106"/>
            <a:ext cx="138211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/>
              <a:t>(CEC EPIC-Funded)</a:t>
            </a: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D4D924F1-E867-ED42-AFD2-702A9EBD9AD6}"/>
              </a:ext>
            </a:extLst>
          </p:cNvPr>
          <p:cNvSpPr txBox="1"/>
          <p:nvPr/>
        </p:nvSpPr>
        <p:spPr>
          <a:xfrm>
            <a:off x="3685407" y="4150148"/>
            <a:ext cx="74411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Lancaster</a:t>
            </a:r>
          </a:p>
        </p:txBody>
      </p:sp>
      <p:cxnSp>
        <p:nvCxnSpPr>
          <p:cNvPr id="150" name="Straight Arrow Connector 149">
            <a:extLst>
              <a:ext uri="{FF2B5EF4-FFF2-40B4-BE49-F238E27FC236}">
                <a16:creationId xmlns:a16="http://schemas.microsoft.com/office/drawing/2014/main" id="{8B4AA1C7-2EDB-4E42-8461-4C515AFFFED6}"/>
              </a:ext>
            </a:extLst>
          </p:cNvPr>
          <p:cNvCxnSpPr>
            <a:cxnSpLocks/>
            <a:stCxn id="149" idx="3"/>
          </p:cNvCxnSpPr>
          <p:nvPr/>
        </p:nvCxnSpPr>
        <p:spPr>
          <a:xfrm>
            <a:off x="4429521" y="4273259"/>
            <a:ext cx="2609553" cy="733670"/>
          </a:xfrm>
          <a:prstGeom prst="straightConnector1">
            <a:avLst/>
          </a:prstGeom>
          <a:ln w="15875">
            <a:solidFill>
              <a:schemeClr val="accent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4" name="Picture 153">
            <a:extLst>
              <a:ext uri="{FF2B5EF4-FFF2-40B4-BE49-F238E27FC236}">
                <a16:creationId xmlns:a16="http://schemas.microsoft.com/office/drawing/2014/main" id="{B1E11211-C959-E444-BBAB-2173A86337F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7410" y="4140655"/>
            <a:ext cx="251399" cy="251399"/>
          </a:xfrm>
          <a:prstGeom prst="rect">
            <a:avLst/>
          </a:prstGeom>
        </p:spPr>
      </p:pic>
      <p:pic>
        <p:nvPicPr>
          <p:cNvPr id="155" name="Picture 154">
            <a:extLst>
              <a:ext uri="{FF2B5EF4-FFF2-40B4-BE49-F238E27FC236}">
                <a16:creationId xmlns:a16="http://schemas.microsoft.com/office/drawing/2014/main" id="{4E5B3572-42B4-C843-A4FA-7DFF42CA1C3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6462" y="4140655"/>
            <a:ext cx="251399" cy="251399"/>
          </a:xfrm>
          <a:prstGeom prst="rect">
            <a:avLst/>
          </a:prstGeom>
        </p:spPr>
      </p:pic>
      <p:pic>
        <p:nvPicPr>
          <p:cNvPr id="156" name="Picture 155">
            <a:extLst>
              <a:ext uri="{FF2B5EF4-FFF2-40B4-BE49-F238E27FC236}">
                <a16:creationId xmlns:a16="http://schemas.microsoft.com/office/drawing/2014/main" id="{E4BEFC95-9748-884C-ACA5-3DCFCEFF2BC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4371" y="4140655"/>
            <a:ext cx="251399" cy="251399"/>
          </a:xfrm>
          <a:prstGeom prst="rect">
            <a:avLst/>
          </a:prstGeom>
        </p:spPr>
      </p:pic>
      <p:pic>
        <p:nvPicPr>
          <p:cNvPr id="165" name="Picture 164">
            <a:extLst>
              <a:ext uri="{FF2B5EF4-FFF2-40B4-BE49-F238E27FC236}">
                <a16:creationId xmlns:a16="http://schemas.microsoft.com/office/drawing/2014/main" id="{8A12F874-EF75-5F43-90F8-84FFAB00A26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599696" y="4056531"/>
            <a:ext cx="400110" cy="400110"/>
          </a:xfrm>
          <a:prstGeom prst="rect">
            <a:avLst/>
          </a:prstGeom>
        </p:spPr>
      </p:pic>
      <p:pic>
        <p:nvPicPr>
          <p:cNvPr id="166" name="Picture 165">
            <a:extLst>
              <a:ext uri="{FF2B5EF4-FFF2-40B4-BE49-F238E27FC236}">
                <a16:creationId xmlns:a16="http://schemas.microsoft.com/office/drawing/2014/main" id="{7270BD17-11A7-DA4A-B4FC-8FC2A1A985C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186680" y="4056531"/>
            <a:ext cx="400110" cy="400110"/>
          </a:xfrm>
          <a:prstGeom prst="rect">
            <a:avLst/>
          </a:prstGeom>
        </p:spPr>
      </p:pic>
      <p:pic>
        <p:nvPicPr>
          <p:cNvPr id="167" name="Picture 166">
            <a:extLst>
              <a:ext uri="{FF2B5EF4-FFF2-40B4-BE49-F238E27FC236}">
                <a16:creationId xmlns:a16="http://schemas.microsoft.com/office/drawing/2014/main" id="{E501DABF-D904-D548-B119-6472ED9285E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6003" y="4255367"/>
            <a:ext cx="350014" cy="350014"/>
          </a:xfrm>
          <a:prstGeom prst="rect">
            <a:avLst/>
          </a:prstGeom>
        </p:spPr>
      </p:pic>
      <p:sp>
        <p:nvSpPr>
          <p:cNvPr id="168" name="TextBox 167">
            <a:extLst>
              <a:ext uri="{FF2B5EF4-FFF2-40B4-BE49-F238E27FC236}">
                <a16:creationId xmlns:a16="http://schemas.microsoft.com/office/drawing/2014/main" id="{080B54E0-1357-614D-8B0C-A260A8178893}"/>
              </a:ext>
            </a:extLst>
          </p:cNvPr>
          <p:cNvSpPr txBox="1"/>
          <p:nvPr/>
        </p:nvSpPr>
        <p:spPr>
          <a:xfrm>
            <a:off x="376889" y="4265671"/>
            <a:ext cx="8675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Residential</a:t>
            </a:r>
          </a:p>
          <a:p>
            <a:r>
              <a:rPr lang="en-US" sz="1000" dirty="0"/>
              <a:t>Community </a:t>
            </a: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01C8BAA1-807A-C94F-B3EC-7B3157C14AF1}"/>
              </a:ext>
            </a:extLst>
          </p:cNvPr>
          <p:cNvSpPr txBox="1"/>
          <p:nvPr/>
        </p:nvSpPr>
        <p:spPr>
          <a:xfrm>
            <a:off x="2984561" y="4368927"/>
            <a:ext cx="14114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i="1" dirty="0"/>
              <a:t>(CEC EPIC-Funded)</a:t>
            </a: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464D80B0-DD2F-6F47-810B-0F18A4907B7E}"/>
              </a:ext>
            </a:extLst>
          </p:cNvPr>
          <p:cNvSpPr txBox="1"/>
          <p:nvPr/>
        </p:nvSpPr>
        <p:spPr>
          <a:xfrm>
            <a:off x="4366835" y="5153673"/>
            <a:ext cx="75212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Coachella</a:t>
            </a:r>
          </a:p>
        </p:txBody>
      </p:sp>
      <p:cxnSp>
        <p:nvCxnSpPr>
          <p:cNvPr id="172" name="Straight Arrow Connector 171">
            <a:extLst>
              <a:ext uri="{FF2B5EF4-FFF2-40B4-BE49-F238E27FC236}">
                <a16:creationId xmlns:a16="http://schemas.microsoft.com/office/drawing/2014/main" id="{4ED1DFAC-6C98-7147-BBEC-A879B0E9E3A5}"/>
              </a:ext>
            </a:extLst>
          </p:cNvPr>
          <p:cNvCxnSpPr>
            <a:cxnSpLocks/>
            <a:stCxn id="171" idx="3"/>
          </p:cNvCxnSpPr>
          <p:nvPr/>
        </p:nvCxnSpPr>
        <p:spPr>
          <a:xfrm flipV="1">
            <a:off x="5118964" y="5201016"/>
            <a:ext cx="2275463" cy="75768"/>
          </a:xfrm>
          <a:prstGeom prst="straightConnector1">
            <a:avLst/>
          </a:prstGeom>
          <a:ln w="15875">
            <a:solidFill>
              <a:schemeClr val="accent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" name="Picture 173">
            <a:extLst>
              <a:ext uri="{FF2B5EF4-FFF2-40B4-BE49-F238E27FC236}">
                <a16:creationId xmlns:a16="http://schemas.microsoft.com/office/drawing/2014/main" id="{328512BD-F5FF-314F-8B96-747327AB0BF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0175" y="3914094"/>
            <a:ext cx="303622" cy="303622"/>
          </a:xfrm>
          <a:prstGeom prst="rect">
            <a:avLst/>
          </a:prstGeom>
        </p:spPr>
      </p:pic>
      <p:sp>
        <p:nvSpPr>
          <p:cNvPr id="175" name="TextBox 174">
            <a:extLst>
              <a:ext uri="{FF2B5EF4-FFF2-40B4-BE49-F238E27FC236}">
                <a16:creationId xmlns:a16="http://schemas.microsoft.com/office/drawing/2014/main" id="{DB1A2E92-31C6-5745-A5D8-A478292CC954}"/>
              </a:ext>
            </a:extLst>
          </p:cNvPr>
          <p:cNvSpPr txBox="1"/>
          <p:nvPr/>
        </p:nvSpPr>
        <p:spPr>
          <a:xfrm>
            <a:off x="362845" y="3910165"/>
            <a:ext cx="11416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Food Processing</a:t>
            </a:r>
          </a:p>
          <a:p>
            <a:r>
              <a:rPr lang="en-US" sz="1000" dirty="0"/>
              <a:t>Plant</a:t>
            </a:r>
          </a:p>
        </p:txBody>
      </p:sp>
      <p:pic>
        <p:nvPicPr>
          <p:cNvPr id="176" name="Picture 175">
            <a:extLst>
              <a:ext uri="{FF2B5EF4-FFF2-40B4-BE49-F238E27FC236}">
                <a16:creationId xmlns:a16="http://schemas.microsoft.com/office/drawing/2014/main" id="{228A4B99-B8DA-A24A-B333-A497B49CF9F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072647" y="5096495"/>
            <a:ext cx="303622" cy="303622"/>
          </a:xfrm>
          <a:prstGeom prst="rect">
            <a:avLst/>
          </a:prstGeom>
        </p:spPr>
      </p:pic>
      <p:sp>
        <p:nvSpPr>
          <p:cNvPr id="177" name="TextBox 176">
            <a:extLst>
              <a:ext uri="{FF2B5EF4-FFF2-40B4-BE49-F238E27FC236}">
                <a16:creationId xmlns:a16="http://schemas.microsoft.com/office/drawing/2014/main" id="{AFCE7D88-DFFF-E54A-BEB1-BE036C1AE6F8}"/>
              </a:ext>
            </a:extLst>
          </p:cNvPr>
          <p:cNvSpPr txBox="1"/>
          <p:nvPr/>
        </p:nvSpPr>
        <p:spPr>
          <a:xfrm>
            <a:off x="4501756" y="5546639"/>
            <a:ext cx="95090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Valley Center</a:t>
            </a:r>
          </a:p>
        </p:txBody>
      </p:sp>
      <p:cxnSp>
        <p:nvCxnSpPr>
          <p:cNvPr id="178" name="Straight Arrow Connector 177">
            <a:extLst>
              <a:ext uri="{FF2B5EF4-FFF2-40B4-BE49-F238E27FC236}">
                <a16:creationId xmlns:a16="http://schemas.microsoft.com/office/drawing/2014/main" id="{1897BD8D-0EF0-6842-9E42-4FB900769D16}"/>
              </a:ext>
            </a:extLst>
          </p:cNvPr>
          <p:cNvCxnSpPr>
            <a:cxnSpLocks/>
            <a:stCxn id="177" idx="3"/>
          </p:cNvCxnSpPr>
          <p:nvPr/>
        </p:nvCxnSpPr>
        <p:spPr>
          <a:xfrm flipV="1">
            <a:off x="5452657" y="5474871"/>
            <a:ext cx="2047382" cy="194879"/>
          </a:xfrm>
          <a:prstGeom prst="straightConnector1">
            <a:avLst/>
          </a:prstGeom>
          <a:ln w="15875">
            <a:solidFill>
              <a:schemeClr val="accent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1" name="Picture 180">
            <a:extLst>
              <a:ext uri="{FF2B5EF4-FFF2-40B4-BE49-F238E27FC236}">
                <a16:creationId xmlns:a16="http://schemas.microsoft.com/office/drawing/2014/main" id="{1AD00877-E1D3-F441-8C12-C6088A50C53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7823" y="5529559"/>
            <a:ext cx="261829" cy="261829"/>
          </a:xfrm>
          <a:prstGeom prst="rect">
            <a:avLst/>
          </a:prstGeom>
        </p:spPr>
      </p:pic>
      <p:pic>
        <p:nvPicPr>
          <p:cNvPr id="182" name="Picture 181">
            <a:extLst>
              <a:ext uri="{FF2B5EF4-FFF2-40B4-BE49-F238E27FC236}">
                <a16:creationId xmlns:a16="http://schemas.microsoft.com/office/drawing/2014/main" id="{C5228050-DDD0-B543-B7D3-32949B9CC5C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6220" y="5539989"/>
            <a:ext cx="251399" cy="251399"/>
          </a:xfrm>
          <a:prstGeom prst="rect">
            <a:avLst/>
          </a:prstGeom>
        </p:spPr>
      </p:pic>
      <p:pic>
        <p:nvPicPr>
          <p:cNvPr id="183" name="Picture 182">
            <a:extLst>
              <a:ext uri="{FF2B5EF4-FFF2-40B4-BE49-F238E27FC236}">
                <a16:creationId xmlns:a16="http://schemas.microsoft.com/office/drawing/2014/main" id="{A679E039-464B-1B48-8763-34792D96171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8528" y="5541454"/>
            <a:ext cx="251399" cy="251399"/>
          </a:xfrm>
          <a:prstGeom prst="rect">
            <a:avLst/>
          </a:prstGeom>
        </p:spPr>
      </p:pic>
      <p:pic>
        <p:nvPicPr>
          <p:cNvPr id="184" name="Picture 183">
            <a:extLst>
              <a:ext uri="{FF2B5EF4-FFF2-40B4-BE49-F238E27FC236}">
                <a16:creationId xmlns:a16="http://schemas.microsoft.com/office/drawing/2014/main" id="{4DFD7999-68F8-DD4B-8D56-A643D117DF81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5908" y="5531536"/>
            <a:ext cx="254018" cy="355844"/>
          </a:xfrm>
          <a:prstGeom prst="rect">
            <a:avLst/>
          </a:prstGeom>
        </p:spPr>
      </p:pic>
      <p:sp>
        <p:nvSpPr>
          <p:cNvPr id="185" name="TextBox 184">
            <a:extLst>
              <a:ext uri="{FF2B5EF4-FFF2-40B4-BE49-F238E27FC236}">
                <a16:creationId xmlns:a16="http://schemas.microsoft.com/office/drawing/2014/main" id="{71BA1C61-17C5-854F-9432-4C4979F7CA85}"/>
              </a:ext>
            </a:extLst>
          </p:cNvPr>
          <p:cNvSpPr txBox="1"/>
          <p:nvPr/>
        </p:nvSpPr>
        <p:spPr>
          <a:xfrm>
            <a:off x="4231929" y="5734076"/>
            <a:ext cx="14114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i="1" dirty="0"/>
              <a:t>(Indian Tribe Govt)</a:t>
            </a:r>
          </a:p>
        </p:txBody>
      </p:sp>
      <p:sp>
        <p:nvSpPr>
          <p:cNvPr id="186" name="TextBox 185">
            <a:extLst>
              <a:ext uri="{FF2B5EF4-FFF2-40B4-BE49-F238E27FC236}">
                <a16:creationId xmlns:a16="http://schemas.microsoft.com/office/drawing/2014/main" id="{839BC856-757C-524F-A58F-DE05E48F63BF}"/>
              </a:ext>
            </a:extLst>
          </p:cNvPr>
          <p:cNvSpPr txBox="1"/>
          <p:nvPr/>
        </p:nvSpPr>
        <p:spPr>
          <a:xfrm>
            <a:off x="6349042" y="6217111"/>
            <a:ext cx="77938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San Diego</a:t>
            </a:r>
          </a:p>
        </p:txBody>
      </p:sp>
      <p:cxnSp>
        <p:nvCxnSpPr>
          <p:cNvPr id="187" name="Straight Arrow Connector 186">
            <a:extLst>
              <a:ext uri="{FF2B5EF4-FFF2-40B4-BE49-F238E27FC236}">
                <a16:creationId xmlns:a16="http://schemas.microsoft.com/office/drawing/2014/main" id="{76D0E044-19F6-9546-93BD-7198556211FB}"/>
              </a:ext>
            </a:extLst>
          </p:cNvPr>
          <p:cNvCxnSpPr>
            <a:cxnSpLocks/>
            <a:stCxn id="186" idx="0"/>
          </p:cNvCxnSpPr>
          <p:nvPr/>
        </p:nvCxnSpPr>
        <p:spPr>
          <a:xfrm flipV="1">
            <a:off x="6738733" y="5595503"/>
            <a:ext cx="712839" cy="621608"/>
          </a:xfrm>
          <a:prstGeom prst="straightConnector1">
            <a:avLst/>
          </a:prstGeom>
          <a:ln w="15875">
            <a:solidFill>
              <a:schemeClr val="accent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0" name="Picture 189">
            <a:extLst>
              <a:ext uri="{FF2B5EF4-FFF2-40B4-BE49-F238E27FC236}">
                <a16:creationId xmlns:a16="http://schemas.microsoft.com/office/drawing/2014/main" id="{D7D5497A-D11B-0541-BBD2-A68AB1A1CDF9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9079" y="5961307"/>
            <a:ext cx="251399" cy="251399"/>
          </a:xfrm>
          <a:prstGeom prst="rect">
            <a:avLst/>
          </a:prstGeom>
        </p:spPr>
      </p:pic>
      <p:sp>
        <p:nvSpPr>
          <p:cNvPr id="193" name="TextBox 192">
            <a:extLst>
              <a:ext uri="{FF2B5EF4-FFF2-40B4-BE49-F238E27FC236}">
                <a16:creationId xmlns:a16="http://schemas.microsoft.com/office/drawing/2014/main" id="{BE639E4A-378F-684E-B02E-7798DCADF319}"/>
              </a:ext>
            </a:extLst>
          </p:cNvPr>
          <p:cNvSpPr txBox="1"/>
          <p:nvPr/>
        </p:nvSpPr>
        <p:spPr>
          <a:xfrm>
            <a:off x="4186585" y="4720309"/>
            <a:ext cx="6511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Fontana</a:t>
            </a:r>
          </a:p>
        </p:txBody>
      </p:sp>
      <p:pic>
        <p:nvPicPr>
          <p:cNvPr id="194" name="Picture 193">
            <a:extLst>
              <a:ext uri="{FF2B5EF4-FFF2-40B4-BE49-F238E27FC236}">
                <a16:creationId xmlns:a16="http://schemas.microsoft.com/office/drawing/2014/main" id="{26283A39-0C72-EB4F-BD5C-1E8E7ECC7CF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3059" y="4709918"/>
            <a:ext cx="251399" cy="251399"/>
          </a:xfrm>
          <a:prstGeom prst="rect">
            <a:avLst/>
          </a:prstGeom>
        </p:spPr>
      </p:pic>
      <p:pic>
        <p:nvPicPr>
          <p:cNvPr id="195" name="Picture 194">
            <a:extLst>
              <a:ext uri="{FF2B5EF4-FFF2-40B4-BE49-F238E27FC236}">
                <a16:creationId xmlns:a16="http://schemas.microsoft.com/office/drawing/2014/main" id="{0C23EDCF-9BC2-7443-891E-0E9AEE15E24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3670" y="4709918"/>
            <a:ext cx="251399" cy="251399"/>
          </a:xfrm>
          <a:prstGeom prst="rect">
            <a:avLst/>
          </a:prstGeom>
        </p:spPr>
      </p:pic>
      <p:pic>
        <p:nvPicPr>
          <p:cNvPr id="196" name="Picture 195">
            <a:extLst>
              <a:ext uri="{FF2B5EF4-FFF2-40B4-BE49-F238E27FC236}">
                <a16:creationId xmlns:a16="http://schemas.microsoft.com/office/drawing/2014/main" id="{BE0D2A8E-6AB2-534A-8E96-812844D90C6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2865" y="4709918"/>
            <a:ext cx="251399" cy="251399"/>
          </a:xfrm>
          <a:prstGeom prst="rect">
            <a:avLst/>
          </a:prstGeom>
        </p:spPr>
      </p:pic>
      <p:pic>
        <p:nvPicPr>
          <p:cNvPr id="197" name="Picture 196">
            <a:extLst>
              <a:ext uri="{FF2B5EF4-FFF2-40B4-BE49-F238E27FC236}">
                <a16:creationId xmlns:a16="http://schemas.microsoft.com/office/drawing/2014/main" id="{851FFB60-5969-0547-93B5-F63130BAAED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3366" y="4716724"/>
            <a:ext cx="251399" cy="251399"/>
          </a:xfrm>
          <a:prstGeom prst="rect">
            <a:avLst/>
          </a:prstGeom>
        </p:spPr>
      </p:pic>
      <p:pic>
        <p:nvPicPr>
          <p:cNvPr id="198" name="Picture 197">
            <a:extLst>
              <a:ext uri="{FF2B5EF4-FFF2-40B4-BE49-F238E27FC236}">
                <a16:creationId xmlns:a16="http://schemas.microsoft.com/office/drawing/2014/main" id="{77438E1F-A05C-2F41-9156-DB7DD5CF758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479" y="4723076"/>
            <a:ext cx="251399" cy="251399"/>
          </a:xfrm>
          <a:prstGeom prst="rect">
            <a:avLst/>
          </a:prstGeom>
        </p:spPr>
      </p:pic>
      <p:pic>
        <p:nvPicPr>
          <p:cNvPr id="202" name="Picture 201">
            <a:extLst>
              <a:ext uri="{FF2B5EF4-FFF2-40B4-BE49-F238E27FC236}">
                <a16:creationId xmlns:a16="http://schemas.microsoft.com/office/drawing/2014/main" id="{A7C3D364-BFD5-1648-812A-E7237CC3C13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8894" y="5961307"/>
            <a:ext cx="251399" cy="251399"/>
          </a:xfrm>
          <a:prstGeom prst="rect">
            <a:avLst/>
          </a:prstGeom>
        </p:spPr>
      </p:pic>
      <p:pic>
        <p:nvPicPr>
          <p:cNvPr id="203" name="Picture 202">
            <a:extLst>
              <a:ext uri="{FF2B5EF4-FFF2-40B4-BE49-F238E27FC236}">
                <a16:creationId xmlns:a16="http://schemas.microsoft.com/office/drawing/2014/main" id="{D2F6836E-D59B-064D-8AAD-9DF4A2ECB83E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9525" y="5956170"/>
            <a:ext cx="251399" cy="251399"/>
          </a:xfrm>
          <a:prstGeom prst="rect">
            <a:avLst/>
          </a:prstGeom>
        </p:spPr>
      </p:pic>
      <p:pic>
        <p:nvPicPr>
          <p:cNvPr id="204" name="Picture 203">
            <a:extLst>
              <a:ext uri="{FF2B5EF4-FFF2-40B4-BE49-F238E27FC236}">
                <a16:creationId xmlns:a16="http://schemas.microsoft.com/office/drawing/2014/main" id="{5B74986A-016B-154F-B33F-E7F6DB7A647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2379" y="6207491"/>
            <a:ext cx="261829" cy="261829"/>
          </a:xfrm>
          <a:prstGeom prst="rect">
            <a:avLst/>
          </a:prstGeom>
        </p:spPr>
      </p:pic>
      <p:pic>
        <p:nvPicPr>
          <p:cNvPr id="205" name="Picture 204">
            <a:extLst>
              <a:ext uri="{FF2B5EF4-FFF2-40B4-BE49-F238E27FC236}">
                <a16:creationId xmlns:a16="http://schemas.microsoft.com/office/drawing/2014/main" id="{25E22618-92FB-8E4D-8956-60CC65CBBE6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8831" y="6209961"/>
            <a:ext cx="261829" cy="261829"/>
          </a:xfrm>
          <a:prstGeom prst="rect">
            <a:avLst/>
          </a:prstGeom>
        </p:spPr>
      </p:pic>
      <p:pic>
        <p:nvPicPr>
          <p:cNvPr id="206" name="Picture 205">
            <a:extLst>
              <a:ext uri="{FF2B5EF4-FFF2-40B4-BE49-F238E27FC236}">
                <a16:creationId xmlns:a16="http://schemas.microsoft.com/office/drawing/2014/main" id="{44CC2DCF-E3EE-FF49-A08A-77C653D5CE4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1196" y="6448802"/>
            <a:ext cx="251399" cy="251399"/>
          </a:xfrm>
          <a:prstGeom prst="rect">
            <a:avLst/>
          </a:prstGeom>
        </p:spPr>
      </p:pic>
      <p:pic>
        <p:nvPicPr>
          <p:cNvPr id="207" name="Picture 206">
            <a:extLst>
              <a:ext uri="{FF2B5EF4-FFF2-40B4-BE49-F238E27FC236}">
                <a16:creationId xmlns:a16="http://schemas.microsoft.com/office/drawing/2014/main" id="{2889D253-5FA4-4542-B4E7-07D6826DA96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2078" y="6442560"/>
            <a:ext cx="251399" cy="251399"/>
          </a:xfrm>
          <a:prstGeom prst="rect">
            <a:avLst/>
          </a:prstGeom>
        </p:spPr>
      </p:pic>
      <p:pic>
        <p:nvPicPr>
          <p:cNvPr id="208" name="Picture 207">
            <a:extLst>
              <a:ext uri="{FF2B5EF4-FFF2-40B4-BE49-F238E27FC236}">
                <a16:creationId xmlns:a16="http://schemas.microsoft.com/office/drawing/2014/main" id="{7C9F4F97-C95C-4C48-9493-46A545F8D02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7223" y="6442561"/>
            <a:ext cx="251399" cy="251399"/>
          </a:xfrm>
          <a:prstGeom prst="rect">
            <a:avLst/>
          </a:prstGeom>
        </p:spPr>
      </p:pic>
      <p:cxnSp>
        <p:nvCxnSpPr>
          <p:cNvPr id="212" name="Straight Connector 211">
            <a:extLst>
              <a:ext uri="{FF2B5EF4-FFF2-40B4-BE49-F238E27FC236}">
                <a16:creationId xmlns:a16="http://schemas.microsoft.com/office/drawing/2014/main" id="{8881A269-C913-B74E-B57C-3EA9D2915A46}"/>
              </a:ext>
            </a:extLst>
          </p:cNvPr>
          <p:cNvCxnSpPr>
            <a:cxnSpLocks/>
          </p:cNvCxnSpPr>
          <p:nvPr/>
        </p:nvCxnSpPr>
        <p:spPr>
          <a:xfrm flipV="1">
            <a:off x="7128423" y="2585820"/>
            <a:ext cx="678679" cy="2362371"/>
          </a:xfrm>
          <a:prstGeom prst="line">
            <a:avLst/>
          </a:prstGeom>
          <a:ln w="222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5" name="Straight Connector 214">
            <a:extLst>
              <a:ext uri="{FF2B5EF4-FFF2-40B4-BE49-F238E27FC236}">
                <a16:creationId xmlns:a16="http://schemas.microsoft.com/office/drawing/2014/main" id="{B9751948-8AD9-5442-8C12-C1014596F93A}"/>
              </a:ext>
            </a:extLst>
          </p:cNvPr>
          <p:cNvCxnSpPr>
            <a:cxnSpLocks/>
            <a:endCxn id="35" idx="1"/>
          </p:cNvCxnSpPr>
          <p:nvPr/>
        </p:nvCxnSpPr>
        <p:spPr>
          <a:xfrm flipV="1">
            <a:off x="7217474" y="2599983"/>
            <a:ext cx="700412" cy="2536138"/>
          </a:xfrm>
          <a:prstGeom prst="line">
            <a:avLst/>
          </a:prstGeom>
          <a:ln w="222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Connector 217">
            <a:extLst>
              <a:ext uri="{FF2B5EF4-FFF2-40B4-BE49-F238E27FC236}">
                <a16:creationId xmlns:a16="http://schemas.microsoft.com/office/drawing/2014/main" id="{CAE525DC-8B59-5841-B6C1-5012C02E1FEE}"/>
              </a:ext>
            </a:extLst>
          </p:cNvPr>
          <p:cNvCxnSpPr>
            <a:cxnSpLocks/>
          </p:cNvCxnSpPr>
          <p:nvPr/>
        </p:nvCxnSpPr>
        <p:spPr>
          <a:xfrm flipV="1">
            <a:off x="7581152" y="2608881"/>
            <a:ext cx="512078" cy="2791014"/>
          </a:xfrm>
          <a:prstGeom prst="line">
            <a:avLst/>
          </a:prstGeom>
          <a:ln w="222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Arrow Connector 220">
            <a:extLst>
              <a:ext uri="{FF2B5EF4-FFF2-40B4-BE49-F238E27FC236}">
                <a16:creationId xmlns:a16="http://schemas.microsoft.com/office/drawing/2014/main" id="{EF5E31CC-6365-F04F-BC09-1CE120446E0D}"/>
              </a:ext>
            </a:extLst>
          </p:cNvPr>
          <p:cNvCxnSpPr>
            <a:cxnSpLocks/>
            <a:stCxn id="193" idx="3"/>
          </p:cNvCxnSpPr>
          <p:nvPr/>
        </p:nvCxnSpPr>
        <p:spPr>
          <a:xfrm>
            <a:off x="4837725" y="4843420"/>
            <a:ext cx="2290698" cy="310253"/>
          </a:xfrm>
          <a:prstGeom prst="straightConnector1">
            <a:avLst/>
          </a:prstGeom>
          <a:ln w="15875">
            <a:solidFill>
              <a:schemeClr val="accent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6" name="Picture 225">
            <a:extLst>
              <a:ext uri="{FF2B5EF4-FFF2-40B4-BE49-F238E27FC236}">
                <a16:creationId xmlns:a16="http://schemas.microsoft.com/office/drawing/2014/main" id="{C8D117F7-182A-6942-BD81-ECE87B2B8E6D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2192" y="2532837"/>
            <a:ext cx="248329" cy="195766"/>
          </a:xfrm>
          <a:prstGeom prst="rect">
            <a:avLst/>
          </a:prstGeom>
        </p:spPr>
      </p:pic>
      <p:pic>
        <p:nvPicPr>
          <p:cNvPr id="227" name="Picture 226">
            <a:extLst>
              <a:ext uri="{FF2B5EF4-FFF2-40B4-BE49-F238E27FC236}">
                <a16:creationId xmlns:a16="http://schemas.microsoft.com/office/drawing/2014/main" id="{F3A8CCA1-7AF2-0B4D-A58E-75F803C06D7A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6130" y="3445073"/>
            <a:ext cx="248329" cy="195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25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626E1F-4259-E64D-8B68-88C6D0F61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July 7, 2020</a:t>
            </a:r>
          </a:p>
        </p:txBody>
      </p:sp>
      <p:pic>
        <p:nvPicPr>
          <p:cNvPr id="13" name="Picture 12" descr="43496981531_f27539052b_o.jpg">
            <a:extLst>
              <a:ext uri="{FF2B5EF4-FFF2-40B4-BE49-F238E27FC236}">
                <a16:creationId xmlns:a16="http://schemas.microsoft.com/office/drawing/2014/main" id="{453E865A-CBC5-2440-AD06-2345064CB1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5104" y="1388688"/>
            <a:ext cx="2270291" cy="1312597"/>
          </a:xfrm>
          <a:prstGeom prst="rect">
            <a:avLst/>
          </a:prstGeom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 descr="43449329262_36e560701e_o.jpg">
            <a:extLst>
              <a:ext uri="{FF2B5EF4-FFF2-40B4-BE49-F238E27FC236}">
                <a16:creationId xmlns:a16="http://schemas.microsoft.com/office/drawing/2014/main" id="{3EA038D3-D29F-254C-8145-AE3339BB770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111" y="1396091"/>
            <a:ext cx="1803529" cy="1310565"/>
          </a:xfrm>
          <a:prstGeom prst="rect">
            <a:avLst/>
          </a:prstGeom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 descr="A picture containing outdoor, building, ground, tree&#10;&#10;Description automatically generated">
            <a:extLst>
              <a:ext uri="{FF2B5EF4-FFF2-40B4-BE49-F238E27FC236}">
                <a16:creationId xmlns:a16="http://schemas.microsoft.com/office/drawing/2014/main" id="{0D7A629C-95FA-4343-92A1-A095A31EA80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9038" y="3439456"/>
            <a:ext cx="4017645" cy="22599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 descr="A picture containing grass, outdoor, table, ground&#10;&#10;Description automatically generated">
            <a:extLst>
              <a:ext uri="{FF2B5EF4-FFF2-40B4-BE49-F238E27FC236}">
                <a16:creationId xmlns:a16="http://schemas.microsoft.com/office/drawing/2014/main" id="{9F3227F2-D9F5-384F-B204-4BF6EF9D0C0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5104" y="2878075"/>
            <a:ext cx="2059371" cy="145195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16" descr="A picture containing grass, outdoor, sky&#10;&#10;Description automatically generated">
            <a:extLst>
              <a:ext uri="{FF2B5EF4-FFF2-40B4-BE49-F238E27FC236}">
                <a16:creationId xmlns:a16="http://schemas.microsoft.com/office/drawing/2014/main" id="{7ACE0680-DDE8-7944-BBDE-77874A8CB36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2155" y="2942840"/>
            <a:ext cx="1635492" cy="122661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B333DED-A44B-674F-94E4-5BB7A388D357}"/>
              </a:ext>
            </a:extLst>
          </p:cNvPr>
          <p:cNvSpPr txBox="1"/>
          <p:nvPr/>
        </p:nvSpPr>
        <p:spPr>
          <a:xfrm>
            <a:off x="4018435" y="2718265"/>
            <a:ext cx="819455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"/>
              <a:t>Photo Credit: CEC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6D78EC6-F37F-8B4F-82D8-8FF23C19CA68}"/>
              </a:ext>
            </a:extLst>
          </p:cNvPr>
          <p:cNvSpPr txBox="1"/>
          <p:nvPr/>
        </p:nvSpPr>
        <p:spPr>
          <a:xfrm>
            <a:off x="1686223" y="2708645"/>
            <a:ext cx="819455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"/>
              <a:t>Photo Credit: CEC</a:t>
            </a:r>
          </a:p>
        </p:txBody>
      </p:sp>
      <p:pic>
        <p:nvPicPr>
          <p:cNvPr id="20" name="Picture 19" descr="A highway with a mountain in the background&#10;&#10;Description automatically generated">
            <a:extLst>
              <a:ext uri="{FF2B5EF4-FFF2-40B4-BE49-F238E27FC236}">
                <a16:creationId xmlns:a16="http://schemas.microsoft.com/office/drawing/2014/main" id="{C2739030-035F-2641-BF36-B74E0A06084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71048" y="1388687"/>
            <a:ext cx="2080060" cy="134582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1" name="Picture 20" descr="A picture containing indoor, sitting, small, desk&#10;&#10;Description automatically generated">
            <a:extLst>
              <a:ext uri="{FF2B5EF4-FFF2-40B4-BE49-F238E27FC236}">
                <a16:creationId xmlns:a16="http://schemas.microsoft.com/office/drawing/2014/main" id="{3C8C8B0D-6DFA-404B-AD4D-0D059BA72A5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17190" y="1396091"/>
            <a:ext cx="1826786" cy="212173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 descr="A large empty parking lot&#10;&#10;Description automatically generated">
            <a:extLst>
              <a:ext uri="{FF2B5EF4-FFF2-40B4-BE49-F238E27FC236}">
                <a16:creationId xmlns:a16="http://schemas.microsoft.com/office/drawing/2014/main" id="{1823F7AD-70D0-754F-BAE4-2EEA2AA8134A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95395" y="5646663"/>
            <a:ext cx="1850474" cy="102747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2" descr="A large white building&#10;&#10;Description automatically generated">
            <a:extLst>
              <a:ext uri="{FF2B5EF4-FFF2-40B4-BE49-F238E27FC236}">
                <a16:creationId xmlns:a16="http://schemas.microsoft.com/office/drawing/2014/main" id="{12D3A0E3-9B5F-3D47-85FF-FD892DF74379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22155" y="4302475"/>
            <a:ext cx="1849845" cy="126042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4" name="Title 1">
            <a:extLst>
              <a:ext uri="{FF2B5EF4-FFF2-40B4-BE49-F238E27FC236}">
                <a16:creationId xmlns:a16="http://schemas.microsoft.com/office/drawing/2014/main" id="{2559139D-AC09-C04F-A6ED-F1D740475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467" y="303147"/>
            <a:ext cx="7924800" cy="868362"/>
          </a:xfrm>
        </p:spPr>
        <p:txBody>
          <a:bodyPr>
            <a:normAutofit/>
          </a:bodyPr>
          <a:lstStyle/>
          <a:p>
            <a:r>
              <a:rPr lang="en-US" sz="3600" dirty="0"/>
              <a:t>Gridscape Microgrid Deployments</a:t>
            </a:r>
            <a:endParaRPr lang="en-US" sz="3600" i="1" dirty="0"/>
          </a:p>
        </p:txBody>
      </p:sp>
      <p:pic>
        <p:nvPicPr>
          <p:cNvPr id="25" name="Picture 2" descr="T:\Sustainability\Microgrid Project Fire Stations\Images\droneshots\Resilience_RFP-0005.jpg">
            <a:extLst>
              <a:ext uri="{FF2B5EF4-FFF2-40B4-BE49-F238E27FC236}">
                <a16:creationId xmlns:a16="http://schemas.microsoft.com/office/drawing/2014/main" id="{2485A518-7798-6344-A269-42553C62F4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6355" y="4522059"/>
            <a:ext cx="2080060" cy="155896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788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9A4C4-A548-0048-A8B1-11DFE07D9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646" y="377694"/>
            <a:ext cx="8707120" cy="990600"/>
          </a:xfrm>
        </p:spPr>
        <p:txBody>
          <a:bodyPr>
            <a:noAutofit/>
          </a:bodyPr>
          <a:lstStyle/>
          <a:p>
            <a:r>
              <a:rPr lang="en-US" sz="3200" dirty="0"/>
              <a:t>Gridscape EnergyScope</a:t>
            </a:r>
            <a:r>
              <a:rPr lang="en-US" sz="3200" baseline="30000" dirty="0"/>
              <a:t>TM</a:t>
            </a:r>
            <a:r>
              <a:rPr lang="en-US" sz="3200" dirty="0"/>
              <a:t> Microgrid System</a:t>
            </a:r>
            <a:br>
              <a:rPr lang="en-US" sz="3200" dirty="0"/>
            </a:br>
            <a:r>
              <a:rPr lang="en-US" sz="2800" i="1" dirty="0">
                <a:solidFill>
                  <a:schemeClr val="accent3"/>
                </a:solidFill>
              </a:rPr>
              <a:t>Modular, Scalable Microgrids</a:t>
            </a:r>
            <a:endParaRPr lang="en-US" sz="3200" i="1" dirty="0">
              <a:solidFill>
                <a:schemeClr val="accent3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B7C777-AB6D-C44B-950E-0959907EC7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646" y="1454450"/>
            <a:ext cx="3563010" cy="2774397"/>
          </a:xfrm>
        </p:spPr>
        <p:txBody>
          <a:bodyPr>
            <a:normAutofit/>
          </a:bodyPr>
          <a:lstStyle/>
          <a:p>
            <a:pPr lvl="1"/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Integrated outdoor-rated, expandable box that includes battery energy storage, inverter, controller, interconnection relay, critical load panel and other essential components</a:t>
            </a:r>
          </a:p>
          <a:p>
            <a:pPr lvl="1"/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Low installation cost &amp; maintenance</a:t>
            </a:r>
          </a:p>
          <a:p>
            <a:pPr lvl="1"/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Cloud based Remote Control and Management </a:t>
            </a:r>
          </a:p>
          <a:p>
            <a:pPr lvl="1"/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On-Demand Reporting</a:t>
            </a:r>
          </a:p>
          <a:p>
            <a:pPr lvl="1"/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Remote management of Critical Load panels</a:t>
            </a:r>
          </a:p>
          <a:p>
            <a:pPr lvl="1"/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On Site and Off Grid Mode (Islanded)</a:t>
            </a:r>
          </a:p>
          <a:p>
            <a:pPr lvl="1"/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24-hour grid resiliency for critical loads</a:t>
            </a:r>
          </a:p>
          <a:p>
            <a:pPr lvl="1"/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“Infinite” Power Mode</a:t>
            </a:r>
          </a:p>
          <a:p>
            <a:pPr lvl="1"/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Cost Parity with ESS + Controller in 2020</a:t>
            </a:r>
          </a:p>
          <a:p>
            <a:pPr lvl="1"/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UL 9540 certification</a:t>
            </a:r>
          </a:p>
          <a:p>
            <a:pPr lvl="1"/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Ancillary Grid Services via </a:t>
            </a:r>
            <a:r>
              <a:rPr 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OpenADR</a:t>
            </a:r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/DNP3</a:t>
            </a:r>
            <a:endParaRPr lang="en-US" sz="1000" dirty="0">
              <a:solidFill>
                <a:schemeClr val="accent1"/>
              </a:solidFill>
            </a:endParaRPr>
          </a:p>
          <a:p>
            <a:pPr lvl="1"/>
            <a:endParaRPr lang="en-US" sz="1600" dirty="0">
              <a:solidFill>
                <a:schemeClr val="accent1"/>
              </a:solidFill>
            </a:endParaRPr>
          </a:p>
          <a:p>
            <a:pPr lvl="1"/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F9BE59-3FA9-3640-A6BB-211B215707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anchor="ctr"/>
          <a:lstStyle/>
          <a:p>
            <a:pPr algn="ctr"/>
            <a:r>
              <a:rPr lang="en-US" sz="900">
                <a:solidFill>
                  <a:schemeClr val="accent1"/>
                </a:solidFill>
              </a:rPr>
              <a:t>July 7, 2020</a:t>
            </a:r>
            <a:endParaRPr lang="en-US" sz="900" dirty="0">
              <a:solidFill>
                <a:schemeClr val="accent1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BBAEB40B-886B-4842-B3A2-9CB969B847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627" y="3749421"/>
            <a:ext cx="3801007" cy="2659546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DFD173C3-A147-BC4D-8BB4-A5DF8C2C33BE}"/>
              </a:ext>
            </a:extLst>
          </p:cNvPr>
          <p:cNvGrpSpPr>
            <a:grpSpLocks noChangeAspect="1"/>
          </p:cNvGrpSpPr>
          <p:nvPr/>
        </p:nvGrpSpPr>
        <p:grpSpPr>
          <a:xfrm>
            <a:off x="4980072" y="3654017"/>
            <a:ext cx="3273592" cy="2210926"/>
            <a:chOff x="2841363" y="2864444"/>
            <a:chExt cx="6065312" cy="3471398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685FBFE4-B877-2F41-95D1-11687F63E9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41363" y="2864444"/>
              <a:ext cx="6065312" cy="3471398"/>
            </a:xfrm>
            <a:prstGeom prst="rect">
              <a:avLst/>
            </a:prstGeom>
            <a:ln>
              <a:noFill/>
            </a:ln>
          </p:spPr>
        </p:pic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B6E8CC8B-C24A-6C41-9F8A-C9BD7C47B093}"/>
                </a:ext>
              </a:extLst>
            </p:cNvPr>
            <p:cNvSpPr/>
            <p:nvPr/>
          </p:nvSpPr>
          <p:spPr>
            <a:xfrm>
              <a:off x="2841363" y="2873928"/>
              <a:ext cx="475877" cy="1891112"/>
            </a:xfrm>
            <a:prstGeom prst="rect">
              <a:avLst/>
            </a:prstGeom>
            <a:solidFill>
              <a:srgbClr val="E3E3E3"/>
            </a:solidFill>
            <a:ln w="0">
              <a:solidFill>
                <a:srgbClr val="D6D6D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D8F40B17-BF6D-914D-8C13-DFA398AA1BA2}"/>
                </a:ext>
              </a:extLst>
            </p:cNvPr>
            <p:cNvSpPr/>
            <p:nvPr/>
          </p:nvSpPr>
          <p:spPr>
            <a:xfrm>
              <a:off x="2841363" y="2873928"/>
              <a:ext cx="1029597" cy="402672"/>
            </a:xfrm>
            <a:prstGeom prst="rect">
              <a:avLst/>
            </a:prstGeom>
            <a:solidFill>
              <a:srgbClr val="E3E3E3"/>
            </a:solidFill>
            <a:ln w="0">
              <a:solidFill>
                <a:srgbClr val="D6D6D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4DDAE681-2B18-2242-A45C-22AEF9A5199C}"/>
              </a:ext>
            </a:extLst>
          </p:cNvPr>
          <p:cNvSpPr txBox="1"/>
          <p:nvPr/>
        </p:nvSpPr>
        <p:spPr>
          <a:xfrm>
            <a:off x="5772247" y="5916524"/>
            <a:ext cx="134203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b="1" u="sng" dirty="0">
                <a:solidFill>
                  <a:schemeClr val="accent1"/>
                </a:solidFill>
              </a:rPr>
              <a:t>V3.0</a:t>
            </a:r>
          </a:p>
          <a:p>
            <a:pPr algn="ctr"/>
            <a:r>
              <a:rPr lang="en-US" sz="800" dirty="0">
                <a:solidFill>
                  <a:schemeClr val="accent1"/>
                </a:solidFill>
              </a:rPr>
              <a:t>Fontana, Marin, Hayward</a:t>
            </a:r>
          </a:p>
          <a:p>
            <a:pPr algn="ctr"/>
            <a:r>
              <a:rPr lang="en-US" sz="800" dirty="0">
                <a:solidFill>
                  <a:schemeClr val="accent1"/>
                </a:solidFill>
              </a:rPr>
              <a:t>2020-2021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702A8CD-09B1-0B42-825B-7235C6077B62}"/>
              </a:ext>
            </a:extLst>
          </p:cNvPr>
          <p:cNvSpPr/>
          <p:nvPr/>
        </p:nvSpPr>
        <p:spPr>
          <a:xfrm>
            <a:off x="3544266" y="5978937"/>
            <a:ext cx="1086099" cy="483235"/>
          </a:xfrm>
          <a:prstGeom prst="rect">
            <a:avLst/>
          </a:prstGeom>
          <a:solidFill>
            <a:schemeClr val="bg1"/>
          </a:solidFill>
          <a:ln w="26424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924F9087-85B5-494E-9348-9DDCFA93F614}"/>
              </a:ext>
            </a:extLst>
          </p:cNvPr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9060" y="2090766"/>
            <a:ext cx="1007391" cy="61755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E97633AA-3B0C-344F-8E35-693DBA47C7A9}"/>
              </a:ext>
            </a:extLst>
          </p:cNvPr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5709" y="2542063"/>
            <a:ext cx="1069471" cy="61755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BFB31471-3FE5-4C41-83B5-F2A5F28A4F63}"/>
              </a:ext>
            </a:extLst>
          </p:cNvPr>
          <p:cNvPicPr/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77574" y="2202179"/>
            <a:ext cx="1216058" cy="79222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F69E9A54-28B1-344E-9618-DD73AC2E5B4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913" r="879"/>
          <a:stretch/>
        </p:blipFill>
        <p:spPr>
          <a:xfrm>
            <a:off x="4838897" y="1417016"/>
            <a:ext cx="1490347" cy="1040482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41000"/>
              </a:prstClr>
            </a:outerShdw>
          </a:effectLst>
        </p:spPr>
      </p:pic>
      <p:pic>
        <p:nvPicPr>
          <p:cNvPr id="9" name="Picture 8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97791BB7-6B38-3E4B-AD8F-FD7F61EFA733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16"/>
          <a:stretch/>
        </p:blipFill>
        <p:spPr>
          <a:xfrm>
            <a:off x="6812704" y="1249858"/>
            <a:ext cx="1576421" cy="7506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22E66493-BFAB-F345-A109-5C75EF93DDD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721"/>
          <a:stretch/>
        </p:blipFill>
        <p:spPr>
          <a:xfrm>
            <a:off x="7272432" y="1601777"/>
            <a:ext cx="1413694" cy="84907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49736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61695B-39E5-EA48-AAE4-21DDCFFD8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July 7, 2020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A8151E-EF79-8342-8B9B-038A78CD09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16" y="382620"/>
            <a:ext cx="8544838" cy="6050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7666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22987-AFEA-9D46-9EA7-D36A809A5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495"/>
            <a:ext cx="8229600" cy="990600"/>
          </a:xfrm>
        </p:spPr>
        <p:txBody>
          <a:bodyPr/>
          <a:lstStyle/>
          <a:p>
            <a:r>
              <a:rPr lang="en-US" dirty="0"/>
              <a:t>Challenges &amp; Opportunities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1FD615D9-3B89-DE4A-AA73-AB5071C500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3395037"/>
              </p:ext>
            </p:extLst>
          </p:nvPr>
        </p:nvGraphicFramePr>
        <p:xfrm>
          <a:off x="522052" y="1071613"/>
          <a:ext cx="8309811" cy="52917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2885">
                  <a:extLst>
                    <a:ext uri="{9D8B030D-6E8A-4147-A177-3AD203B41FA5}">
                      <a16:colId xmlns:a16="http://schemas.microsoft.com/office/drawing/2014/main" val="2491388806"/>
                    </a:ext>
                  </a:extLst>
                </a:gridCol>
                <a:gridCol w="2600528">
                  <a:extLst>
                    <a:ext uri="{9D8B030D-6E8A-4147-A177-3AD203B41FA5}">
                      <a16:colId xmlns:a16="http://schemas.microsoft.com/office/drawing/2014/main" val="164662543"/>
                    </a:ext>
                  </a:extLst>
                </a:gridCol>
                <a:gridCol w="4026398">
                  <a:extLst>
                    <a:ext uri="{9D8B030D-6E8A-4147-A177-3AD203B41FA5}">
                      <a16:colId xmlns:a16="http://schemas.microsoft.com/office/drawing/2014/main" val="3991958487"/>
                    </a:ext>
                  </a:extLst>
                </a:gridCol>
              </a:tblGrid>
              <a:tr h="35890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Challenge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Description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Opportunities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8562803"/>
                  </a:ext>
                </a:extLst>
              </a:tr>
              <a:tr h="1356760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accent3"/>
                          </a:solidFill>
                        </a:rPr>
                        <a:t>Private Financing </a:t>
                      </a:r>
                      <a:r>
                        <a:rPr lang="en-US" sz="1200" i="1" dirty="0">
                          <a:solidFill>
                            <a:schemeClr val="accent3"/>
                          </a:solidFill>
                        </a:rPr>
                        <a:t>(essential for commercialization)</a:t>
                      </a:r>
                      <a:endParaRPr lang="en-US" sz="1400" i="1" dirty="0">
                        <a:solidFill>
                          <a:schemeClr val="accent3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200" dirty="0"/>
                        <a:t>Small Critical Facility Microgrids are very difficult to finance fully with private funding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sz="1000" dirty="0"/>
                        <a:t>Continue Incentive Programs (SGIP, ITC) through 2030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sz="1000" dirty="0"/>
                        <a:t>Establish a Value of Resilience (Microgrid Tariff, Displacement Cost of Fossil Fuels)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sz="1000" dirty="0"/>
                        <a:t>Create new ancillary grid service revenue adder for cluster of small microgrids, in a quantifiable and standardized way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sz="1000" dirty="0"/>
                        <a:t>Continue Grant Programs : EPIC, DOE, FPIP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sz="1000" dirty="0"/>
                        <a:t>Prioritize subsidies for smaller projects. Large Microgrid Projects are financeable and do not need subsidies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2870361"/>
                  </a:ext>
                </a:extLst>
              </a:tr>
              <a:tr h="986985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accent3"/>
                          </a:solidFill>
                        </a:rPr>
                        <a:t>Time to Deploy </a:t>
                      </a:r>
                      <a:r>
                        <a:rPr lang="en-US" sz="1200" i="1" dirty="0">
                          <a:solidFill>
                            <a:schemeClr val="accent3"/>
                          </a:solidFill>
                        </a:rPr>
                        <a:t>(project timeline)</a:t>
                      </a:r>
                      <a:endParaRPr lang="en-US" sz="1400" i="1" dirty="0">
                        <a:solidFill>
                          <a:schemeClr val="accent3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200" dirty="0"/>
                        <a:t>It takes long time to design, construct and deploy </a:t>
                      </a:r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/>
                        <a:t>Permit Process (AHJ)</a:t>
                      </a:r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/>
                        <a:t>Interconnection Time</a:t>
                      </a:r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/>
                        <a:t>Procurement Costs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Standardize Designs and Building Code to speed up permitting. Create online portal/checklists similar to residential PV/battery projects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Prioritize and standardize Interconnection Process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Promote vertical integration of technologies, i.e. Modular, Scalable technology ”plug-n-play” blocks based on standards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7642795"/>
                  </a:ext>
                </a:extLst>
              </a:tr>
              <a:tr h="1435614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accent3"/>
                          </a:solidFill>
                        </a:rPr>
                        <a:t>Awareness &amp; Decision Making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Critical Facility Operators (Decision Makers) need a lot of education to understand importance of microgrids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Develop market outreach and awareness building programs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Allow and promote data-driven approach – what sites benefit the most in terms of energy savings, resilience and grid stability?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Develop building code to mandate renewable microgrids for new/renovation projects for public facilities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Increase public awareness, education to general public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Standardize </a:t>
                      </a:r>
                      <a:r>
                        <a:rPr lang="en-US" sz="10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community microgrids</a:t>
                      </a:r>
                      <a:endParaRPr lang="en-US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42899186"/>
                  </a:ext>
                </a:extLst>
              </a:tr>
              <a:tr h="1106619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accent3"/>
                          </a:solidFill>
                        </a:rPr>
                        <a:t>Cost to Deploy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Material costs (Batteries, PV, Interconnection Devices) need to stabilize/decrease for financial viability &amp; bankability</a:t>
                      </a:r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/>
                        <a:t>Market Uncertainty</a:t>
                      </a:r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/>
                        <a:t>Customs/Tariffs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endParaRPr lang="en-US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indent="-228600">
                        <a:buAutoNum type="arabicPeriod"/>
                      </a:pPr>
                      <a:r>
                        <a:rPr 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Promote product-centric approach. Custom microgrids are very expensive to build and deploy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7761376"/>
                  </a:ext>
                </a:extLst>
              </a:tr>
            </a:tbl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E52760-DA19-1245-AD92-99E8B426E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July 7, 2020</a:t>
            </a:r>
          </a:p>
        </p:txBody>
      </p:sp>
    </p:spTree>
    <p:extLst>
      <p:ext uri="{BB962C8B-B14F-4D97-AF65-F5344CB8AC3E}">
        <p14:creationId xmlns:p14="http://schemas.microsoft.com/office/powerpoint/2010/main" val="2174016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" y="6089138"/>
            <a:ext cx="2428947" cy="76886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254702" y="1077542"/>
            <a:ext cx="2473419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u="sng" dirty="0"/>
              <a:t>Thank You</a:t>
            </a:r>
          </a:p>
        </p:txBody>
      </p:sp>
      <p:pic>
        <p:nvPicPr>
          <p:cNvPr id="10" name="Picture 9" descr="Gridscape_New_Logo copy 2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5874" y="2303609"/>
            <a:ext cx="4851077" cy="1913970"/>
          </a:xfrm>
          <a:prstGeom prst="rect">
            <a:avLst/>
          </a:prstGeom>
        </p:spPr>
      </p:pic>
      <p:sp>
        <p:nvSpPr>
          <p:cNvPr id="7" name="Title 4"/>
          <p:cNvSpPr>
            <a:spLocks noGrp="1"/>
          </p:cNvSpPr>
          <p:nvPr>
            <p:ph type="title"/>
          </p:nvPr>
        </p:nvSpPr>
        <p:spPr>
          <a:xfrm>
            <a:off x="2964118" y="4365941"/>
            <a:ext cx="3215764" cy="1515959"/>
          </a:xfrm>
        </p:spPr>
        <p:txBody>
          <a:bodyPr anchor="ctr">
            <a:normAutofit/>
          </a:bodyPr>
          <a:lstStyle/>
          <a:p>
            <a:pPr algn="ctr"/>
            <a:r>
              <a:rPr lang="en-US" sz="2000" cap="none" dirty="0">
                <a:solidFill>
                  <a:srgbClr val="2A9235"/>
                </a:solidFill>
              </a:rPr>
              <a:t>Vipul Gore</a:t>
            </a:r>
            <a:br>
              <a:rPr lang="en-US" sz="2000" cap="none" dirty="0">
                <a:solidFill>
                  <a:srgbClr val="2A9235"/>
                </a:solidFill>
              </a:rPr>
            </a:br>
            <a:r>
              <a:rPr lang="en-US" sz="1200" cap="none" spc="0" dirty="0">
                <a:solidFill>
                  <a:schemeClr val="tx1"/>
                </a:solidFill>
                <a:latin typeface="+mn-lt"/>
                <a:cs typeface="Arial Narrow"/>
              </a:rPr>
              <a:t>CEO</a:t>
            </a:r>
            <a:br>
              <a:rPr lang="en-US" sz="1200" cap="none" spc="0" dirty="0">
                <a:solidFill>
                  <a:schemeClr val="tx1"/>
                </a:solidFill>
                <a:latin typeface="+mn-lt"/>
                <a:cs typeface="Arial Narrow"/>
              </a:rPr>
            </a:br>
            <a:r>
              <a:rPr lang="en-US" sz="1200" cap="none" spc="0" dirty="0">
                <a:solidFill>
                  <a:schemeClr val="tx1"/>
                </a:solidFill>
                <a:latin typeface="+mn-lt"/>
                <a:cs typeface="Arial Narrow"/>
              </a:rPr>
              <a:t>Phone: +1 510 366 6336</a:t>
            </a:r>
            <a:br>
              <a:rPr lang="en-US" sz="1200" cap="none" spc="0" dirty="0">
                <a:solidFill>
                  <a:schemeClr val="tx1"/>
                </a:solidFill>
                <a:latin typeface="+mn-lt"/>
                <a:cs typeface="Arial Narrow"/>
              </a:rPr>
            </a:br>
            <a:r>
              <a:rPr lang="en-US" sz="1200" cap="none" spc="0" dirty="0">
                <a:solidFill>
                  <a:schemeClr val="tx1"/>
                </a:solidFill>
                <a:latin typeface="+mn-lt"/>
                <a:cs typeface="Arial Narrow"/>
              </a:rPr>
              <a:t> Email: </a:t>
            </a:r>
            <a:r>
              <a:rPr lang="en-US" sz="1200" spc="0" dirty="0">
                <a:solidFill>
                  <a:schemeClr val="tx1"/>
                </a:solidFill>
                <a:latin typeface="+mn-lt"/>
                <a:cs typeface="Arial Narrow"/>
              </a:rPr>
              <a:t>vipul</a:t>
            </a:r>
            <a:r>
              <a:rPr lang="en-US" sz="1200" cap="none" spc="0" dirty="0">
                <a:solidFill>
                  <a:schemeClr val="tx1"/>
                </a:solidFill>
                <a:latin typeface="+mn-lt"/>
                <a:cs typeface="Arial Narrow"/>
              </a:rPr>
              <a:t>gore@grid-scape.com</a:t>
            </a:r>
            <a:br>
              <a:rPr lang="en-US" sz="1200" cap="none" spc="0" dirty="0">
                <a:solidFill>
                  <a:schemeClr val="tx1"/>
                </a:solidFill>
                <a:latin typeface="+mn-lt"/>
                <a:cs typeface="Arial Narrow"/>
              </a:rPr>
            </a:br>
            <a:r>
              <a:rPr lang="en-US" sz="1200" cap="none" spc="0" dirty="0">
                <a:solidFill>
                  <a:schemeClr val="tx1"/>
                </a:solidFill>
                <a:latin typeface="+mn-lt"/>
                <a:cs typeface="Arial Narrow"/>
              </a:rPr>
              <a:t>www.grid-scape.com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5EA708-3E0E-D743-9509-9971877CF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July 7, 2020</a:t>
            </a:r>
          </a:p>
        </p:txBody>
      </p:sp>
    </p:spTree>
    <p:extLst>
      <p:ext uri="{BB962C8B-B14F-4D97-AF65-F5344CB8AC3E}">
        <p14:creationId xmlns:p14="http://schemas.microsoft.com/office/powerpoint/2010/main" val="4518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GridscapeF2">
      <a:dk1>
        <a:srgbClr val="141313"/>
      </a:dk1>
      <a:lt1>
        <a:srgbClr val="FFFFFF"/>
      </a:lt1>
      <a:dk2>
        <a:srgbClr val="2A9235"/>
      </a:dk2>
      <a:lt2>
        <a:srgbClr val="F0A016"/>
      </a:lt2>
      <a:accent1>
        <a:srgbClr val="2A9235"/>
      </a:accent1>
      <a:accent2>
        <a:srgbClr val="3C3C3B"/>
      </a:accent2>
      <a:accent3>
        <a:srgbClr val="E66414"/>
      </a:accent3>
      <a:accent4>
        <a:srgbClr val="F4EA30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4" ma:contentTypeDescription="Create a new document." ma:contentTypeScope="" ma:versionID="b2aef39aa4fa618436d02d2bcce1d8de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f2713d08d787711ea37c4294f94eea5d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0A1DC0C-887A-4D58-9509-D2CC8F71E408}"/>
</file>

<file path=customXml/itemProps2.xml><?xml version="1.0" encoding="utf-8"?>
<ds:datastoreItem xmlns:ds="http://schemas.openxmlformats.org/officeDocument/2006/customXml" ds:itemID="{7584CFE9-4E1B-42F9-BFE2-EE52A0F5CDC7}"/>
</file>

<file path=customXml/itemProps3.xml><?xml version="1.0" encoding="utf-8"?>
<ds:datastoreItem xmlns:ds="http://schemas.openxmlformats.org/officeDocument/2006/customXml" ds:itemID="{B80BB3DA-FE17-43E6-887B-994F673AB01C}"/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12221</TotalTime>
  <Words>571</Words>
  <Application>Microsoft Macintosh PowerPoint</Application>
  <PresentationFormat>On-screen Show (4:3)</PresentationFormat>
  <Paragraphs>103</Paragraphs>
  <Slides>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Clarity</vt:lpstr>
      <vt:lpstr>IEPR Workshop  Commercializing Critical Facility Microgrids in California Modular, Scalable, Product-Centric Design</vt:lpstr>
      <vt:lpstr>Gridscape Critical Facility Microgrid Network</vt:lpstr>
      <vt:lpstr>Gridscape Microgrid Deployments</vt:lpstr>
      <vt:lpstr>Gridscape EnergyScopeTM Microgrid System Modular, Scalable Microgrids</vt:lpstr>
      <vt:lpstr>PowerPoint Presentation</vt:lpstr>
      <vt:lpstr>Challenges &amp; Opportunities</vt:lpstr>
      <vt:lpstr>Vipul Gore CEO Phone: +1 510 366 6336  Email: vipulgore@grid-scape.com www.grid-scape.com</vt:lpstr>
    </vt:vector>
  </TitlesOfParts>
  <Company>Gridscape Solutions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Nissan Quick Charger Integration Options</dc:title>
  <dc:creator>Vipul Gore</dc:creator>
  <cp:lastModifiedBy>Gridscape Solutions</cp:lastModifiedBy>
  <cp:revision>1141</cp:revision>
  <cp:lastPrinted>2018-03-28T22:09:36Z</cp:lastPrinted>
  <dcterms:created xsi:type="dcterms:W3CDTF">2013-03-18T21:25:55Z</dcterms:created>
  <dcterms:modified xsi:type="dcterms:W3CDTF">2020-07-01T17:54:24Z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