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5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4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0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</p:sldMasterIdLst>
  <p:notesMasterIdLst>
    <p:notesMasterId r:id="rId26"/>
  </p:notesMasterIdLst>
  <p:handoutMasterIdLst>
    <p:handoutMasterId r:id="rId27"/>
  </p:handoutMasterIdLst>
  <p:sldIdLst>
    <p:sldId id="284" r:id="rId2"/>
    <p:sldId id="298" r:id="rId3"/>
    <p:sldId id="292" r:id="rId4"/>
    <p:sldId id="293" r:id="rId5"/>
    <p:sldId id="309" r:id="rId6"/>
    <p:sldId id="311" r:id="rId7"/>
    <p:sldId id="294" r:id="rId8"/>
    <p:sldId id="295" r:id="rId9"/>
    <p:sldId id="313" r:id="rId10"/>
    <p:sldId id="296" r:id="rId11"/>
    <p:sldId id="322" r:id="rId12"/>
    <p:sldId id="325" r:id="rId13"/>
    <p:sldId id="323" r:id="rId14"/>
    <p:sldId id="324" r:id="rId15"/>
    <p:sldId id="326" r:id="rId16"/>
    <p:sldId id="327" r:id="rId17"/>
    <p:sldId id="328" r:id="rId18"/>
    <p:sldId id="329" r:id="rId19"/>
    <p:sldId id="303" r:id="rId20"/>
    <p:sldId id="330" r:id="rId21"/>
    <p:sldId id="331" r:id="rId22"/>
    <p:sldId id="332" r:id="rId23"/>
    <p:sldId id="321" r:id="rId24"/>
    <p:sldId id="290" r:id="rId25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3399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68" autoAdjust="0"/>
    <p:restoredTop sz="92527" autoAdjust="0"/>
  </p:normalViewPr>
  <p:slideViewPr>
    <p:cSldViewPr>
      <p:cViewPr>
        <p:scale>
          <a:sx n="70" d="100"/>
          <a:sy n="70" d="100"/>
        </p:scale>
        <p:origin x="-918" y="-10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61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1512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Relationship Id="rId35" Type="http://schemas.openxmlformats.org/officeDocument/2006/relationships/customXml" Target="../customXml/item4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fld id="{0B9D9E31-0D71-4C49-B97C-521FFEA67B3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0792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fld id="{7E0B2328-450E-42DF-AFBB-B68721A654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88612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fld id="{81E016C1-CB01-4992-A1A4-DB3BE1CEB2F1}" type="slidenum">
              <a:rPr lang="en-US" altLang="en-US" sz="1200" smtClean="0">
                <a:solidFill>
                  <a:schemeClr val="tx1"/>
                </a:solidFill>
                <a:latin typeface="Times New Roman" pitchFamily="1" charset="-52"/>
              </a:rPr>
              <a:pPr/>
              <a:t>1</a:t>
            </a:fld>
            <a:endParaRPr lang="en-US" altLang="en-US" sz="1200" smtClean="0">
              <a:solidFill>
                <a:schemeClr val="tx1"/>
              </a:solidFill>
              <a:latin typeface="Times New Roman" pitchFamily="1" charset="-52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E84EFEF-D224-44D2-BE49-AA24DD198AB6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909862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E84EFEF-D224-44D2-BE49-AA24DD198AB6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32595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E84EFEF-D224-44D2-BE49-AA24DD198AB6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909862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Staff review for complete IRP Filing</a:t>
            </a:r>
          </a:p>
          <a:p>
            <a:r>
              <a:rPr lang="en-US" dirty="0"/>
              <a:t>Minimum scenario requirements</a:t>
            </a:r>
          </a:p>
          <a:p>
            <a:r>
              <a:rPr lang="en-US" dirty="0"/>
              <a:t>IRP adopted by governing board</a:t>
            </a:r>
          </a:p>
          <a:p>
            <a:r>
              <a:rPr lang="en-US" dirty="0"/>
              <a:t>Process and schedule for updating the IRP</a:t>
            </a:r>
          </a:p>
          <a:p>
            <a:r>
              <a:rPr lang="en-US" dirty="0"/>
              <a:t>Standardized tables</a:t>
            </a:r>
          </a:p>
          <a:p>
            <a:r>
              <a:rPr lang="en-US" dirty="0"/>
              <a:t>Supporting information</a:t>
            </a:r>
          </a:p>
          <a:p>
            <a:r>
              <a:rPr lang="en-US" dirty="0"/>
              <a:t>Required components of IRP Filing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0B2328-450E-42DF-AFBB-B68721A6549D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93078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0B2328-450E-42DF-AFBB-B68721A6549D}" type="slidenum">
              <a:rPr lang="en-US" altLang="en-US" smtClean="0"/>
              <a:pPr>
                <a:defRPr/>
              </a:pPr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9307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68244" indent="-168244">
              <a:buFont typeface="Arial" panose="020B0604020202020204" pitchFamily="34" charset="0"/>
              <a:buChar char="•"/>
            </a:pPr>
            <a:r>
              <a:rPr lang="en-US" dirty="0" smtClean="0"/>
              <a:t>The CRAT</a:t>
            </a:r>
            <a:r>
              <a:rPr lang="en-US" baseline="0" dirty="0" smtClean="0"/>
              <a:t> will provide peak capacity requirements for each year. And will include:]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Peak demand in 1 in 2 weather conditions.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AAEE savings on peak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Event triggered Demand Response programs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Capacity and peak impact and generation of customer-side roof top solar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Peak hour electric vehicle loads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Planning reserve requirements (MW) and how it was determined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Firm Sales obligations</a:t>
            </a:r>
          </a:p>
          <a:p>
            <a:pPr marL="168244" indent="-168244">
              <a:buFont typeface="Arial" panose="020B0604020202020204" pitchFamily="34" charset="0"/>
              <a:buChar char="•"/>
            </a:pPr>
            <a:endParaRPr lang="en-US" baseline="0" dirty="0" smtClean="0"/>
          </a:p>
          <a:p>
            <a:pPr marL="168244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The Energy Balance Table will include: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Forecasted retail sales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Adjustments for losses (T&amp;D, unaccounted energy)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AAEE savings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Customer-side rooftop solar generation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EV consumption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Firm sales obligation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Spot market/short-term purchases and sales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A discussion of (quantitatively if possible) drivers of demand</a:t>
            </a:r>
          </a:p>
          <a:p>
            <a:pPr marL="168244" indent="-168244">
              <a:buFont typeface="Arial" panose="020B0604020202020204" pitchFamily="34" charset="0"/>
              <a:buChar char="•"/>
            </a:pPr>
            <a:endParaRPr lang="en-US" baseline="0" dirty="0" smtClean="0"/>
          </a:p>
          <a:p>
            <a:pPr marL="2411496" lvl="5" indent="-168244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E84EFEF-D224-44D2-BE49-AA24DD198AB6}" type="slidenum">
              <a:rPr lang="en-US" altLang="en-US" smtClean="0"/>
              <a:pPr>
                <a:defRPr/>
              </a:pPr>
              <a:t>16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543315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68244" indent="-168244">
              <a:buFont typeface="Arial" panose="020B0604020202020204" pitchFamily="34" charset="0"/>
              <a:buChar char="•"/>
            </a:pPr>
            <a:r>
              <a:rPr lang="en-US" dirty="0" smtClean="0"/>
              <a:t>The CRAT</a:t>
            </a:r>
            <a:r>
              <a:rPr lang="en-US" baseline="0" dirty="0" smtClean="0"/>
              <a:t> will provide peak capacity requirements for each year. And will include:]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Peak demand in 1 in 2 weather conditions.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AAEE savings on peak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Event triggered Demand Response programs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Capacity and peak impact and generation of customer-side roof top solar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Peak hour electric vehicle loads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Planning reserve requirements (MW) and how it was determined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Firm Sales obligations</a:t>
            </a:r>
          </a:p>
          <a:p>
            <a:pPr marL="168244" indent="-168244">
              <a:buFont typeface="Arial" panose="020B0604020202020204" pitchFamily="34" charset="0"/>
              <a:buChar char="•"/>
            </a:pPr>
            <a:endParaRPr lang="en-US" baseline="0" dirty="0" smtClean="0"/>
          </a:p>
          <a:p>
            <a:pPr marL="168244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The Energy Balance Table will include: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Forecasted retail sales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Adjustments for losses (T&amp;D, unaccounted energy)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AAEE savings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Customer-side rooftop solar generation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EV consumption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Firm sales obligation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Spot market/short-term purchases and sales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A discussion of (quantitatively if possible) drivers of demand</a:t>
            </a:r>
          </a:p>
          <a:p>
            <a:pPr marL="168244" indent="-168244">
              <a:buFont typeface="Arial" panose="020B0604020202020204" pitchFamily="34" charset="0"/>
              <a:buChar char="•"/>
            </a:pPr>
            <a:endParaRPr lang="en-US" baseline="0" dirty="0" smtClean="0"/>
          </a:p>
          <a:p>
            <a:pPr marL="2411496" lvl="5" indent="-168244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E84EFEF-D224-44D2-BE49-AA24DD198AB6}" type="slidenum">
              <a:rPr lang="en-US" altLang="en-US" smtClean="0"/>
              <a:pPr>
                <a:defRPr/>
              </a:pPr>
              <a:t>17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543315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68244" indent="-168244">
              <a:buFont typeface="Arial" panose="020B0604020202020204" pitchFamily="34" charset="0"/>
              <a:buChar char="•"/>
            </a:pPr>
            <a:r>
              <a:rPr lang="en-US" dirty="0" smtClean="0"/>
              <a:t>The CRAT</a:t>
            </a:r>
            <a:r>
              <a:rPr lang="en-US" baseline="0" dirty="0" smtClean="0"/>
              <a:t> will provide peak capacity requirements for each year. And will include:]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Peak demand in 1 in 2 weather conditions.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AAEE savings on peak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Event triggered Demand Response programs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Capacity and peak impact and generation of customer-side roof top solar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Peak hour electric vehicle loads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Planning reserve requirements (MW) and how it was determined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Firm Sales obligations</a:t>
            </a:r>
          </a:p>
          <a:p>
            <a:pPr marL="168244" indent="-168244">
              <a:buFont typeface="Arial" panose="020B0604020202020204" pitchFamily="34" charset="0"/>
              <a:buChar char="•"/>
            </a:pPr>
            <a:endParaRPr lang="en-US" baseline="0" dirty="0" smtClean="0"/>
          </a:p>
          <a:p>
            <a:pPr marL="168244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The Energy Balance Table will include: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Forecasted retail sales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Adjustments for losses (T&amp;D, unaccounted energy)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AAEE savings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Customer-side rooftop solar generation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EV consumption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Firm sales obligation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Spot market/short-term purchases and sales</a:t>
            </a:r>
          </a:p>
          <a:p>
            <a:pPr marL="2411496" lvl="5" indent="-168244">
              <a:buFont typeface="Arial" panose="020B0604020202020204" pitchFamily="34" charset="0"/>
              <a:buChar char="•"/>
            </a:pPr>
            <a:r>
              <a:rPr lang="en-US" baseline="0" dirty="0" smtClean="0"/>
              <a:t>A discussion of (quantitatively if possible) drivers of demand</a:t>
            </a:r>
          </a:p>
          <a:p>
            <a:pPr marL="168244" indent="-168244">
              <a:buFont typeface="Arial" panose="020B0604020202020204" pitchFamily="34" charset="0"/>
              <a:buChar char="•"/>
            </a:pPr>
            <a:endParaRPr lang="en-US" baseline="0" dirty="0" smtClean="0"/>
          </a:p>
          <a:p>
            <a:pPr marL="2411496" lvl="5" indent="-168244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E84EFEF-D224-44D2-BE49-AA24DD198AB6}" type="slidenum">
              <a:rPr lang="en-US" altLang="en-US" smtClean="0"/>
              <a:pPr>
                <a:defRPr/>
              </a:pPr>
              <a:t>18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543315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E84EFEF-D224-44D2-BE49-AA24DD198AB6}" type="slidenum">
              <a:rPr lang="en-US" altLang="en-US" smtClean="0"/>
              <a:pPr>
                <a:defRPr/>
              </a:pPr>
              <a:t>23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46421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2882F4-4EAC-4F75-87B2-9355999398A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8632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22A99-A1ED-46E1-9600-D6074F3D889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7620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7098A4-C85B-4A05-A9FE-B4A01398391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2286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0200" y="2438400"/>
            <a:ext cx="33528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5400" y="2438400"/>
            <a:ext cx="33528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A8BD88-804B-49A8-B9FD-D9A9B5E3E1A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0322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477325-B783-43B4-9AB9-4AABA274D22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8137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11FFF-55EF-447B-97DA-CE4D1C5F2F4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8438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C0AE45-704E-4859-846D-172FBCE326F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7316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A7365-5157-49A5-B6B7-CB01B7FFE7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493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20BBBE-1640-44AE-9CEA-5EB33D32754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69092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636BE7-6421-4187-9524-EF03FED350A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9655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1066800"/>
            <a:ext cx="1714500" cy="5029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0200" y="1066800"/>
            <a:ext cx="4991100" cy="5029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7A9D12-10FC-4766-9BEF-827859283B9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8160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1066800"/>
            <a:ext cx="6858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99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2438400"/>
            <a:ext cx="685800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fld id="{CAB5D66B-B935-4C1A-A734-A6CBDE86A06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031" name="Rectangle 8"/>
          <p:cNvSpPr>
            <a:spLocks noChangeArrowheads="1"/>
          </p:cNvSpPr>
          <p:nvPr/>
        </p:nvSpPr>
        <p:spPr bwMode="auto">
          <a:xfrm>
            <a:off x="1676400" y="0"/>
            <a:ext cx="7467600" cy="685800"/>
          </a:xfrm>
          <a:prstGeom prst="rect">
            <a:avLst/>
          </a:prstGeom>
          <a:gradFill rotWithShape="0">
            <a:gsLst>
              <a:gs pos="0">
                <a:srgbClr val="3399FF"/>
              </a:gs>
              <a:gs pos="100000">
                <a:srgbClr val="1F5C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smtClean="0"/>
          </a:p>
        </p:txBody>
      </p:sp>
      <p:sp>
        <p:nvSpPr>
          <p:cNvPr id="1032" name="Text Box 10"/>
          <p:cNvSpPr txBox="1">
            <a:spLocks noChangeArrowheads="1"/>
          </p:cNvSpPr>
          <p:nvPr/>
        </p:nvSpPr>
        <p:spPr bwMode="auto">
          <a:xfrm>
            <a:off x="1752600" y="381000"/>
            <a:ext cx="7315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 algn="l">
              <a:spcBef>
                <a:spcPct val="50000"/>
              </a:spcBef>
              <a:defRPr/>
            </a:pPr>
            <a:r>
              <a:rPr lang="en-US" altLang="en-US" sz="1400" b="1" smtClean="0">
                <a:solidFill>
                  <a:schemeClr val="bg1"/>
                </a:solidFill>
                <a:latin typeface="Times New Roman" pitchFamily="1" charset="-52"/>
              </a:rPr>
              <a:t>C  A  L  I  F  O  R  N  I  A     E  N  E  R  G  Y     C  O  M  M  I  S  S  I  O  N</a:t>
            </a:r>
            <a:endParaRPr lang="en-US" altLang="en-US" sz="1600" smtClean="0">
              <a:solidFill>
                <a:schemeClr val="tx1"/>
              </a:solidFill>
              <a:latin typeface="Helvetica" pitchFamily="1" charset="0"/>
            </a:endParaRPr>
          </a:p>
        </p:txBody>
      </p:sp>
      <p:sp>
        <p:nvSpPr>
          <p:cNvPr id="1033" name="Line 11"/>
          <p:cNvSpPr>
            <a:spLocks noChangeShapeType="1"/>
          </p:cNvSpPr>
          <p:nvPr/>
        </p:nvSpPr>
        <p:spPr bwMode="auto">
          <a:xfrm>
            <a:off x="1447800" y="838200"/>
            <a:ext cx="7467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4" name="Line 12"/>
          <p:cNvSpPr>
            <a:spLocks noChangeShapeType="1"/>
          </p:cNvSpPr>
          <p:nvPr/>
        </p:nvSpPr>
        <p:spPr bwMode="auto">
          <a:xfrm>
            <a:off x="8915400" y="838200"/>
            <a:ext cx="0" cy="586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035" name="Picture 1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11430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1295400"/>
            <a:ext cx="7772400" cy="1143000"/>
          </a:xfrm>
        </p:spPr>
        <p:txBody>
          <a:bodyPr/>
          <a:lstStyle/>
          <a:p>
            <a:pPr algn="ctr"/>
            <a:r>
              <a:rPr lang="en-US" altLang="en-US" dirty="0">
                <a:latin typeface="Calibri" panose="020F0502020204030204" pitchFamily="34" charset="0"/>
              </a:rPr>
              <a:t>DRAFT Publicly Owned Utility </a:t>
            </a:r>
            <a:r>
              <a:rPr lang="en-US" altLang="en-US" dirty="0" smtClean="0">
                <a:latin typeface="Calibri" panose="020F0502020204030204" pitchFamily="34" charset="0"/>
              </a:rPr>
              <a:t/>
            </a:r>
            <a:br>
              <a:rPr lang="en-US" altLang="en-US" dirty="0" smtClean="0">
                <a:latin typeface="Calibri" panose="020F0502020204030204" pitchFamily="34" charset="0"/>
              </a:rPr>
            </a:br>
            <a:r>
              <a:rPr lang="en-US" altLang="en-US" dirty="0" smtClean="0">
                <a:latin typeface="Calibri" panose="020F0502020204030204" pitchFamily="34" charset="0"/>
              </a:rPr>
              <a:t>Integrated </a:t>
            </a:r>
            <a:r>
              <a:rPr lang="en-US" altLang="en-US" dirty="0">
                <a:latin typeface="Calibri" panose="020F0502020204030204" pitchFamily="34" charset="0"/>
              </a:rPr>
              <a:t>Resource Plan </a:t>
            </a:r>
            <a:r>
              <a:rPr lang="en-US" altLang="en-US" dirty="0" smtClean="0">
                <a:latin typeface="Calibri" panose="020F0502020204030204" pitchFamily="34" charset="0"/>
              </a:rPr>
              <a:t/>
            </a:r>
            <a:br>
              <a:rPr lang="en-US" altLang="en-US" dirty="0" smtClean="0">
                <a:latin typeface="Calibri" panose="020F0502020204030204" pitchFamily="34" charset="0"/>
              </a:rPr>
            </a:br>
            <a:r>
              <a:rPr lang="en-US" altLang="en-US" dirty="0" smtClean="0">
                <a:latin typeface="Calibri" panose="020F0502020204030204" pitchFamily="34" charset="0"/>
              </a:rPr>
              <a:t>Submission </a:t>
            </a:r>
            <a:r>
              <a:rPr lang="en-US" altLang="en-US" dirty="0">
                <a:latin typeface="Calibri" panose="020F0502020204030204" pitchFamily="34" charset="0"/>
              </a:rPr>
              <a:t>and Review Guidelines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2400" y="2895600"/>
            <a:ext cx="8610600" cy="3505200"/>
          </a:xfrm>
        </p:spPr>
        <p:txBody>
          <a:bodyPr/>
          <a:lstStyle/>
          <a:p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Garry O’Neill-Mariscal</a:t>
            </a:r>
          </a:p>
          <a:p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Supply Analysis Office</a:t>
            </a:r>
          </a:p>
          <a:p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Energy Assessments Division</a:t>
            </a:r>
          </a:p>
          <a:p>
            <a:endParaRPr lang="en-US" altLang="en-US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IEPR Workshop</a:t>
            </a:r>
          </a:p>
          <a:p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Art Rosenfeld Hearing Room</a:t>
            </a:r>
            <a:endParaRPr lang="en-US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en-US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May 25, 2017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990600"/>
            <a:ext cx="6858000" cy="762000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Purpose and Outline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676400"/>
            <a:ext cx="7239000" cy="4495800"/>
          </a:xfrm>
        </p:spPr>
        <p:txBody>
          <a:bodyPr/>
          <a:lstStyle/>
          <a:p>
            <a:pPr marL="0" indent="0">
              <a:buNone/>
            </a:pPr>
            <a:endParaRPr lang="en-US" sz="7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Review and get public input on staff draft guidelines</a:t>
            </a:r>
          </a:p>
          <a:p>
            <a:pPr marL="0" indent="0">
              <a:buNone/>
            </a:pPr>
            <a:r>
              <a:rPr lang="en-US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Outline for today:</a:t>
            </a:r>
          </a:p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Background </a:t>
            </a:r>
          </a:p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Public Comments Received</a:t>
            </a:r>
          </a:p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Overview of Staff Draft IRP Guidelines:</a:t>
            </a:r>
          </a:p>
          <a:p>
            <a:pPr marL="688975" lvl="1"/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Scope of Guidelines</a:t>
            </a:r>
          </a:p>
          <a:p>
            <a:pPr marL="688975" lvl="1"/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Administrative Process</a:t>
            </a:r>
          </a:p>
          <a:p>
            <a:pPr marL="688975" lvl="1"/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IRP Filing Requirements</a:t>
            </a:r>
          </a:p>
          <a:p>
            <a:pPr marL="688975" lvl="1"/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Review Process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217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1600200" y="990600"/>
            <a:ext cx="6858000" cy="1143000"/>
          </a:xfrm>
        </p:spPr>
        <p:txBody>
          <a:bodyPr/>
          <a:lstStyle/>
          <a:p>
            <a:r>
              <a:rPr lang="en-US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Energy Commission Responsibilities for POU IRPs under SB 350  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609600" y="2286000"/>
            <a:ext cx="7848600" cy="3657600"/>
          </a:xfrm>
        </p:spPr>
        <p:txBody>
          <a:bodyPr/>
          <a:lstStyle/>
          <a:p>
            <a:pPr>
              <a:spcBef>
                <a:spcPts val="1000"/>
              </a:spcBef>
              <a:spcAft>
                <a:spcPts val="1000"/>
              </a:spcAft>
            </a:pP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Energy Commission required to review POU IRPs and determine if the plans are consistent with PUC Section 9621</a:t>
            </a:r>
          </a:p>
          <a:p>
            <a:pPr>
              <a:spcBef>
                <a:spcPts val="1000"/>
              </a:spcBef>
              <a:spcAft>
                <a:spcPts val="1000"/>
              </a:spcAft>
            </a:pP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Energy Commission can provide recommendations to correct any deficiencies</a:t>
            </a:r>
          </a:p>
          <a:p>
            <a:pPr>
              <a:spcBef>
                <a:spcPts val="1000"/>
              </a:spcBef>
            </a:pP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Energy Commission may adopt guidelines to govern the submission of data and reports needed to review POU IRPs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592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914400"/>
            <a:ext cx="7467600" cy="1143000"/>
          </a:xfrm>
        </p:spPr>
        <p:txBody>
          <a:bodyPr/>
          <a:lstStyle/>
          <a:p>
            <a:pPr algn="ctr"/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POUs Required to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Adopt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IRPs</a:t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(Cover 95% of POU Total Retail Sales)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" y="2286000"/>
            <a:ext cx="8458200" cy="3505200"/>
          </a:xfrm>
        </p:spPr>
        <p:txBody>
          <a:bodyPr numCol="2"/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Burbank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Water and Power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City and County of San Francisco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City of Anaheim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City of Palo Alto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City of Pasadena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City of Riverside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City of Vernon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Glendale Water and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Power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Imperial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Irrigation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District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Los Angeles Department of Water and Power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Modesto Irrigation District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Redding Electric Utility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Roseville Electric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Silicon Valley Power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Sacramento Municipal Utility District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Turlock Irrigation District</a:t>
            </a:r>
          </a:p>
          <a:p>
            <a:pPr>
              <a:defRPr/>
            </a:pPr>
            <a:endParaRPr lang="en-US" altLang="en-US" sz="200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6"/>
          <p:cNvSpPr txBox="1">
            <a:spLocks/>
          </p:cNvSpPr>
          <p:nvPr/>
        </p:nvSpPr>
        <p:spPr>
          <a:xfrm>
            <a:off x="4701540" y="2438400"/>
            <a:ext cx="3352800" cy="37338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>
              <a:defRPr/>
            </a:pPr>
            <a:endParaRPr lang="en-US" sz="110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4</a:t>
            </a:fld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25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990600"/>
            <a:ext cx="6858000" cy="609600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POU IRP Requirements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153400" cy="4419600"/>
          </a:xfrm>
        </p:spPr>
        <p:txBody>
          <a:bodyPr/>
          <a:lstStyle/>
          <a:p>
            <a:pPr>
              <a:spcAft>
                <a:spcPts val="1000"/>
              </a:spcAft>
              <a:buFont typeface="Arial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Each of the 16 POUs must adopt, by 1/1/2019, IRPs that ensure the following are achieved:</a:t>
            </a:r>
          </a:p>
          <a:p>
            <a:pPr lvl="1"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ARB-established emission reduction targets for 2030 </a:t>
            </a:r>
          </a:p>
          <a:p>
            <a:pPr lvl="1"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Procure at least 50% renewables by 2030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Meets the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section 454.52(1)(a) goals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specified in subparagraphs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(C)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(H),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inclusive</a:t>
            </a:r>
          </a:p>
          <a:p>
            <a:pPr>
              <a:spcAft>
                <a:spcPts val="1000"/>
              </a:spcAft>
              <a:buFont typeface="Arial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Also, each must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adopt a process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updating the plan at least once every five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years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1334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990600"/>
            <a:ext cx="6858000" cy="990600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POU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IRP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Requirements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8001000" cy="3886200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IRPs must also address:</a:t>
            </a:r>
          </a:p>
          <a:p>
            <a:pPr marL="625475" lvl="1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Procurement of:</a:t>
            </a:r>
          </a:p>
          <a:p>
            <a:pPr marL="912813" lvl="2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Energy Efficiency and Demand Response Resources </a:t>
            </a:r>
          </a:p>
          <a:p>
            <a:pPr marL="912813" lvl="2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Energy Storage</a:t>
            </a:r>
          </a:p>
          <a:p>
            <a:pPr marL="912813" lvl="1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Transportation Electrification</a:t>
            </a:r>
          </a:p>
          <a:p>
            <a:pPr marL="912813" lvl="1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Resource Adequacy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Requirements</a:t>
            </a:r>
          </a:p>
          <a:p>
            <a:pPr marL="912813" lvl="1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Procurement of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iversified Resources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64595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838200"/>
            <a:ext cx="6858000" cy="914400"/>
          </a:xfrm>
        </p:spPr>
        <p:txBody>
          <a:bodyPr/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POU IRP Related Workshops and Webinar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382000" cy="41148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April 18, 2016: Discussion of existing POU Planning Processes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October 5, 2016: POU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Transportation Electrification for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IRPs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December 13, 2016: POU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Renewables and Energy Storage for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IRPs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February 23, 2017: Proposed Guideline Topics for Submitting POU IRPs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April 18, 2017: IEPR Commissioner Workshop on Integrated Resource Plans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Light-Duty Vehicle Sector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April 20, 2017: Webinar on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 Inputs, Assumptions, and Administrative Review for Publicly Owned Utility Integrated Resource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Plans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April 27, 2017 IEPR Commissioner Workshop on Integrated Resource Plans – Medium- and Heavy-Duty Vehicle Sector </a:t>
            </a:r>
          </a:p>
          <a:p>
            <a:pPr>
              <a:spcAft>
                <a:spcPts val="1000"/>
              </a:spcAft>
            </a:pP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1887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914400"/>
            <a:ext cx="6858000" cy="685800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Key Takeaways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8534400" cy="4419600"/>
          </a:xfrm>
        </p:spPr>
        <p:txBody>
          <a:bodyPr/>
          <a:lstStyle/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POUs have sole authority to develop IRPs including the process, frequency, and assumptions used, subject to the requirements in PUC Section 9621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Energy Commission’s role limited to reviewing plans for consistency with the law and recommending changes to the plans to correct deficiencies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IRPs are multifaceted planning tools, not compliance filings</a:t>
            </a:r>
          </a:p>
          <a:p>
            <a:pPr marL="688975" lvl="1" indent="-349250">
              <a:buFont typeface="Wingdings" pitchFamily="2" charset="2"/>
              <a:buChar char="Ø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Update requirement provides flexibility for responding to changing conditions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SB 350 added requirements that must be included in IRPs, including the inclusion of a POU-specific GHG target, a 2030 RPS mandate, and other goals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4510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838200"/>
            <a:ext cx="6629400" cy="762000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Scope of Guidelines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76400"/>
            <a:ext cx="8153400" cy="4876800"/>
          </a:xfrm>
        </p:spPr>
        <p:txBody>
          <a:bodyPr/>
          <a:lstStyle/>
          <a:p>
            <a:pPr lvl="0" eaLnBrk="1" hangingPunct="1"/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Guidelines:</a:t>
            </a:r>
          </a:p>
          <a:p>
            <a:pPr marL="693738" lvl="0" eaLnBrk="1" hangingPunct="1">
              <a:buFont typeface="Wingdings" pitchFamily="2" charset="2"/>
              <a:buChar char="Ø"/>
            </a:pPr>
            <a:r>
              <a:rPr lang="en-US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overn </a:t>
            </a:r>
            <a:r>
              <a:rPr lang="en-US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submission of </a:t>
            </a: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information, </a:t>
            </a:r>
            <a:r>
              <a:rPr lang="en-US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and reports needed to support the </a:t>
            </a: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Commission’s </a:t>
            </a:r>
            <a:r>
              <a:rPr lang="en-US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of </a:t>
            </a: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integrated </a:t>
            </a:r>
            <a:r>
              <a:rPr lang="en-US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 </a:t>
            </a: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plans</a:t>
            </a:r>
          </a:p>
          <a:p>
            <a:pPr marL="693738" eaLnBrk="1" hangingPunct="1">
              <a:buFont typeface="Wingdings" pitchFamily="2" charset="2"/>
              <a:buChar char="Ø"/>
            </a:pPr>
            <a:r>
              <a:rPr lang="en-US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minimum requirements for analyses and data reporting to allow for Energy Commission review</a:t>
            </a:r>
          </a:p>
          <a:p>
            <a:pPr marL="693738" eaLnBrk="1" hangingPunct="1">
              <a:buFont typeface="Wingdings" pitchFamily="2" charset="2"/>
              <a:buChar char="Ø"/>
            </a:pP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 </a:t>
            </a:r>
            <a:r>
              <a:rPr lang="en-US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recommendations for additional </a:t>
            </a: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analyses that are </a:t>
            </a:r>
            <a:r>
              <a:rPr lang="en-US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required</a:t>
            </a:r>
          </a:p>
          <a:p>
            <a:pPr marL="693738" eaLnBrk="1" hangingPunct="1">
              <a:buFont typeface="Wingdings" pitchFamily="2" charset="2"/>
              <a:buChar char="Ø"/>
            </a:pP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 administrative </a:t>
            </a:r>
            <a:r>
              <a:rPr lang="en-US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procedures for </a:t>
            </a: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submitting </a:t>
            </a:r>
            <a:r>
              <a:rPr lang="en-US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IRPs to the Energy Commission</a:t>
            </a:r>
          </a:p>
          <a:p>
            <a:pPr marL="693738" eaLnBrk="1" hangingPunct="1">
              <a:buFont typeface="Wingdings" pitchFamily="2" charset="2"/>
              <a:buChar char="Ø"/>
            </a:pP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Describe Energy </a:t>
            </a:r>
            <a:r>
              <a:rPr lang="en-US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Commission review and determination procedures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76422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990600"/>
            <a:ext cx="6858000" cy="609600"/>
          </a:xfrm>
        </p:spPr>
        <p:txBody>
          <a:bodyPr/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Filing Procedures: Schedule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8534400" cy="4953000"/>
          </a:xfrm>
        </p:spPr>
        <p:txBody>
          <a:bodyPr/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Initial adopted IRPs due to the Energy Commission by April 30, 2019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IRP updates are due to the Energy Commission based on when a POU’s governing body adopted the initial IRP</a:t>
            </a:r>
          </a:p>
          <a:p>
            <a:pPr marL="688975" lvl="1" indent="-349250" fontAlgn="auto">
              <a:buFont typeface="Wingdings" pitchFamily="2" charset="2"/>
              <a:buChar char="Ø"/>
            </a:pPr>
            <a:r>
              <a:rPr lang="en-US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Updates adopted in January or February are due April 30 the same year</a:t>
            </a:r>
          </a:p>
          <a:p>
            <a:pPr marL="688975" lvl="1" indent="-349250" fontAlgn="auto">
              <a:buFont typeface="Wingdings" pitchFamily="2" charset="2"/>
              <a:buChar char="Ø"/>
            </a:pPr>
            <a:r>
              <a:rPr lang="en-US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Updates adopted in March, April, or May are due 90 days after board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adoption</a:t>
            </a:r>
          </a:p>
          <a:p>
            <a:pPr marL="688975" lvl="1" indent="-349250" fontAlgn="auto">
              <a:buFont typeface="Wingdings" pitchFamily="2" charset="2"/>
              <a:buChar char="Ø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Updates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adopted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during the rest of the year are due April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30 the following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year</a:t>
            </a:r>
          </a:p>
          <a:p>
            <a:pPr fontAlgn="auto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POUs may request time extension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1119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914400"/>
            <a:ext cx="6858000" cy="685800"/>
          </a:xfrm>
        </p:spPr>
        <p:txBody>
          <a:bodyPr/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Filing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Procedures: IRP Filing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828800"/>
            <a:ext cx="7543800" cy="4038600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Updates must be submitted at least once every five years following the initial IRP Filing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Filed electronically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request confidential designation for parts of an IRP Filing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Representative entity may prepare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submit the IRP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Filing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297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914400"/>
            <a:ext cx="6858000" cy="685800"/>
          </a:xfrm>
        </p:spPr>
        <p:txBody>
          <a:bodyPr/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Filing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Procedures: IRP Filing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43400"/>
          </a:xfrm>
        </p:spPr>
        <p:txBody>
          <a:bodyPr/>
          <a:lstStyle/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Must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include the IRP, Supporting Information, and the four Standardized Tables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Includes the document as adopted by the POU board.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Supporting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Information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indent="-401638">
              <a:buFont typeface="Wingdings" pitchFamily="2" charset="2"/>
              <a:buChar char="Ø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Includes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any studies, data, or other materials in which inputs, assumptions, or conclusions are based</a:t>
            </a:r>
          </a:p>
          <a:p>
            <a:pPr lvl="1" indent="-401638">
              <a:buFont typeface="Wingdings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Included with the plan or by reference to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source</a:t>
            </a:r>
          </a:p>
          <a:p>
            <a:pPr lvl="1" indent="-401638">
              <a:buFont typeface="Wingdings" pitchFamily="2" charset="2"/>
              <a:buChar char="Ø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Supplements data reporting where needed to support Energy Commission review of IRPs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77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838200"/>
            <a:ext cx="6858000" cy="533400"/>
          </a:xfrm>
        </p:spPr>
        <p:txBody>
          <a:bodyPr/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Filing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Procedures: IRP Filing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610600" cy="5105400"/>
          </a:xfrm>
        </p:spPr>
        <p:txBody>
          <a:bodyPr/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Standardized Tables</a:t>
            </a:r>
          </a:p>
          <a:p>
            <a:pPr lvl="1">
              <a:buFont typeface="Wingdings" pitchFamily="2" charset="2"/>
              <a:buChar char="Ø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Capacity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Resource Accounting Table (CRAT): Annual peak capacity demand in each year and the contribution of each energy resource (capacity) in the POU’s portfolio to meet that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demand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Energy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Balance Table (EBT):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Annual total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energy demand and annual estimates for energy supply from various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resources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RPS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Procurement Table (RPT):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Detailed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summary of a POU resource plan to meet the RPS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requirements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GHG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Emissions Accounting Table (GEAT): Annual GHG emissions associated with each resource in the POU’s portfolio to demonstrate compliance with the GHG emissions reduction targets established by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CARB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3839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914400"/>
            <a:ext cx="6858000" cy="457200"/>
          </a:xfrm>
        </p:spPr>
        <p:txBody>
          <a:bodyPr/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Review Procedures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8382000" cy="4876800"/>
          </a:xfrm>
        </p:spPr>
        <p:txBody>
          <a:bodyPr/>
          <a:lstStyle/>
          <a:p>
            <a:pPr>
              <a:spcBef>
                <a:spcPts val="300"/>
              </a:spcBef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Staff review for IRP Filing completeness</a:t>
            </a:r>
          </a:p>
          <a:p>
            <a:pPr>
              <a:spcBef>
                <a:spcPts val="300"/>
              </a:spcBef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Public review for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consistency with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Section 9621</a:t>
            </a:r>
          </a:p>
          <a:p>
            <a:pPr marL="633413" lvl="1">
              <a:spcBef>
                <a:spcPts val="300"/>
              </a:spcBef>
              <a:buFont typeface="Wingdings" pitchFamily="2" charset="2"/>
              <a:buChar char="Ø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Coincides with the staff review in step 1</a:t>
            </a:r>
          </a:p>
          <a:p>
            <a:pPr>
              <a:spcBef>
                <a:spcPts val="300"/>
              </a:spcBef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Staff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review for consistency with section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9621</a:t>
            </a:r>
          </a:p>
          <a:p>
            <a:pPr marL="633413" lvl="1">
              <a:spcBef>
                <a:spcPts val="300"/>
              </a:spcBef>
              <a:buFont typeface="Wingdings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Identify potential deficiencies and develop recommendations to correct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them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300"/>
              </a:spcBef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Preliminary Determination</a:t>
            </a:r>
          </a:p>
          <a:p>
            <a:pPr marL="633413" lvl="1">
              <a:spcBef>
                <a:spcPts val="300"/>
              </a:spcBef>
              <a:buFont typeface="Wingdings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Staff level determination and proposed recommendations to correct</a:t>
            </a:r>
          </a:p>
          <a:p>
            <a:pPr marL="633413" lvl="1">
              <a:spcBef>
                <a:spcPts val="300"/>
              </a:spcBef>
              <a:buFont typeface="Wingdings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Elective process for POU response</a:t>
            </a:r>
          </a:p>
          <a:p>
            <a:pPr>
              <a:spcBef>
                <a:spcPts val="300"/>
              </a:spcBef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Final Determination</a:t>
            </a:r>
          </a:p>
          <a:p>
            <a:pPr marL="633413" lvl="1">
              <a:spcBef>
                <a:spcPts val="300"/>
              </a:spcBef>
              <a:buFont typeface="Wingdings" pitchFamily="2" charset="2"/>
              <a:buChar char="Ø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May modify preliminary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determination based on POU response</a:t>
            </a:r>
          </a:p>
          <a:p>
            <a:pPr marL="633413" lvl="1">
              <a:spcBef>
                <a:spcPts val="300"/>
              </a:spcBef>
              <a:buFont typeface="Wingdings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Energy Commission consider adopting final determination at Business Meeting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4192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914400"/>
            <a:ext cx="6858000" cy="457200"/>
          </a:xfrm>
        </p:spPr>
        <p:txBody>
          <a:bodyPr/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Review Procedures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382000" cy="4953000"/>
          </a:xfrm>
        </p:spPr>
        <p:txBody>
          <a:bodyPr/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Additional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information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may be requested as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needed to support Energy Commission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review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Deficient IRPs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Energy Commission staff will provide recommendations to correct deficiencies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Recommendations included as part of initial and final determinations, if needed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Non-compliance with PUC Section 9621</a:t>
            </a:r>
            <a:endParaRPr lang="en-US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Failure to submit a complete IRP F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iling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 the Energy Commission by the schedule set forth in the Guidelines</a:t>
            </a:r>
          </a:p>
          <a:p>
            <a:pPr lvl="1">
              <a:buFont typeface="Wingdings" pitchFamily="2" charset="2"/>
              <a:buChar char="Ø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POU does not submit an updated IRP Filing within five years of adopting an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IRP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7525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1524000" y="914400"/>
            <a:ext cx="6858000" cy="609600"/>
          </a:xfrm>
        </p:spPr>
        <p:txBody>
          <a:bodyPr/>
          <a:lstStyle/>
          <a:p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IRP Filing Contents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7848600" cy="419100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Planning Horizon</a:t>
            </a:r>
          </a:p>
          <a:p>
            <a:pPr lvl="1">
              <a:spcAft>
                <a:spcPts val="600"/>
              </a:spcAft>
              <a:buFont typeface="Wingdings" pitchFamily="2" charset="2"/>
              <a:buChar char="Ø"/>
            </a:pPr>
            <a:r>
              <a:rPr lang="en-U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At a minimum, January 1, 2019 through December 31, 2030</a:t>
            </a:r>
          </a:p>
          <a:p>
            <a:pPr>
              <a:spcAft>
                <a:spcPts val="600"/>
              </a:spcAft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Scenarios and Sensitivities</a:t>
            </a:r>
          </a:p>
          <a:p>
            <a:pPr lvl="1">
              <a:spcAft>
                <a:spcPts val="600"/>
              </a:spcAft>
              <a:buFont typeface="Wingdings" pitchFamily="2" charset="2"/>
              <a:buChar char="Ø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At least one scenario that meets the requirements of PUC Section </a:t>
            </a:r>
            <a:r>
              <a:rPr lang="en-U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9621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Demand Forecast for Each Scenario</a:t>
            </a:r>
          </a:p>
          <a:p>
            <a:pPr lvl="1">
              <a:spcAft>
                <a:spcPts val="600"/>
              </a:spcAft>
              <a:buFont typeface="Wingdings" pitchFamily="2" charset="2"/>
              <a:buChar char="Ø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Annual forecast peak demand, retail sales, and other load assumptions</a:t>
            </a:r>
          </a:p>
          <a:p>
            <a:pPr lvl="1">
              <a:spcAft>
                <a:spcPts val="600"/>
              </a:spcAft>
              <a:buFont typeface="Wingdings" pitchFamily="2" charset="2"/>
              <a:buChar char="Ø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Demand forecast methodology and assumptions</a:t>
            </a:r>
          </a:p>
          <a:p>
            <a:pPr lvl="1">
              <a:spcAft>
                <a:spcPts val="600"/>
              </a:spcAft>
              <a:buFont typeface="Wingdings" pitchFamily="2" charset="2"/>
              <a:buChar char="Ø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If applicable, assumed demand for other </a:t>
            </a:r>
            <a:r>
              <a:rPr lang="en-U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regions</a:t>
            </a:r>
          </a:p>
          <a:p>
            <a:pPr lvl="1">
              <a:spcAft>
                <a:spcPts val="600"/>
              </a:spcAft>
              <a:buFont typeface="Wingdings" pitchFamily="2" charset="2"/>
              <a:buChar char="Ø"/>
            </a:pPr>
            <a:r>
              <a:rPr lang="en-U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Recommend using CEC Forecast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350003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1600200" y="914400"/>
            <a:ext cx="6858000" cy="914400"/>
          </a:xfrm>
        </p:spPr>
        <p:txBody>
          <a:bodyPr/>
          <a:lstStyle/>
          <a:p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IRP 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Filing Contents</a:t>
            </a:r>
            <a:b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Resource Procurement </a:t>
            </a: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Plan</a:t>
            </a:r>
            <a:endParaRPr lang="en-U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228600" y="1905000"/>
            <a:ext cx="8686800" cy="4724400"/>
          </a:xfrm>
        </p:spPr>
        <p:txBody>
          <a:bodyPr/>
          <a:lstStyle/>
          <a:p>
            <a:pPr>
              <a:spcBef>
                <a:spcPts val="280"/>
              </a:spcBef>
              <a:spcAft>
                <a:spcPts val="0"/>
              </a:spcAft>
            </a:pP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Diversified 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Procurement 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  <a:p>
            <a:pPr marL="633413" lvl="1">
              <a:spcBef>
                <a:spcPts val="28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US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Demonstrate the procurement of short-term </a:t>
            </a: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and long-term electricity, electricity-related, and demand response </a:t>
            </a:r>
            <a:r>
              <a:rPr lang="en-US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products</a:t>
            </a:r>
          </a:p>
          <a:p>
            <a:pPr>
              <a:spcBef>
                <a:spcPts val="280"/>
              </a:spcBef>
              <a:spcAft>
                <a:spcPts val="0"/>
              </a:spcAft>
            </a:pP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RPS Procurement Requirements</a:t>
            </a:r>
          </a:p>
          <a:p>
            <a:pPr marL="633413" lvl="1">
              <a:spcBef>
                <a:spcPts val="28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Demonstrate procurement of at least 50 percent eligible renewable energy resources by 2030 using standardized </a:t>
            </a:r>
            <a:r>
              <a:rPr lang="en-US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tables</a:t>
            </a:r>
            <a:endParaRPr lang="en-US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3413" lvl="1">
              <a:spcBef>
                <a:spcPts val="28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As applicable, include assumptions that modify RPS procurement requirements</a:t>
            </a:r>
          </a:p>
          <a:p>
            <a:pPr>
              <a:spcBef>
                <a:spcPts val="280"/>
              </a:spcBef>
              <a:spcAft>
                <a:spcPts val="0"/>
              </a:spcAft>
            </a:pP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Energy Efficiency and Demand Response 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Resources</a:t>
            </a:r>
          </a:p>
          <a:p>
            <a:pPr marL="633413" lvl="1">
              <a:spcBef>
                <a:spcPts val="28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Address procurement for energy efficiency and demand response resources pursuant to PUC Section 9615</a:t>
            </a:r>
          </a:p>
          <a:p>
            <a:pPr marL="633413" lvl="1">
              <a:spcBef>
                <a:spcPts val="28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Demonstrate peak demand and annual energy impacts of committed programs and AAEE</a:t>
            </a:r>
          </a:p>
          <a:p>
            <a:pPr>
              <a:spcBef>
                <a:spcPts val="280"/>
              </a:spcBef>
              <a:spcAft>
                <a:spcPts val="0"/>
              </a:spcAft>
            </a:pP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Energy Storage</a:t>
            </a:r>
          </a:p>
          <a:p>
            <a:pPr marL="633413" lvl="1">
              <a:spcBef>
                <a:spcPts val="28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Address procurement for energy storage requirements pursuant to PUC Section 2835</a:t>
            </a:r>
          </a:p>
          <a:p>
            <a:pPr marL="633413" lvl="1">
              <a:spcBef>
                <a:spcPts val="28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Demonstrate peak demand and annual energy impacts of storage resources assumed</a:t>
            </a:r>
          </a:p>
          <a:p>
            <a:pPr>
              <a:spcBef>
                <a:spcPts val="280"/>
              </a:spcBef>
              <a:spcAft>
                <a:spcPts val="0"/>
              </a:spcAft>
            </a:pP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Transportation 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Electrification</a:t>
            </a:r>
          </a:p>
          <a:p>
            <a:pPr marL="633413" lvl="1">
              <a:spcBef>
                <a:spcPts val="28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Address procurement for transportation electrification</a:t>
            </a:r>
          </a:p>
          <a:p>
            <a:pPr marL="633413" lvl="1">
              <a:spcBef>
                <a:spcPts val="28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Demonstrate peak demand and annual energy impacts of programs assumed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072483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1600200" y="838200"/>
            <a:ext cx="6858000" cy="990600"/>
          </a:xfrm>
        </p:spPr>
        <p:txBody>
          <a:bodyPr/>
          <a:lstStyle/>
          <a:p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IRP 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Filing Contents</a:t>
            </a:r>
            <a:b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System and Local Reliability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86800" cy="4267200"/>
          </a:xfrm>
        </p:spPr>
        <p:txBody>
          <a:bodyPr/>
          <a:lstStyle/>
          <a:p>
            <a:pPr>
              <a:spcBef>
                <a:spcPts val="280"/>
              </a:spcBef>
              <a:spcAft>
                <a:spcPts val="0"/>
              </a:spcAft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Reliability </a:t>
            </a:r>
            <a:r>
              <a:rPr lang="en-U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Criteria</a:t>
            </a:r>
          </a:p>
          <a:p>
            <a:pPr marL="633413" lvl="1">
              <a:spcBef>
                <a:spcPts val="28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Address the requirements 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established pursuant to Section 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9620</a:t>
            </a:r>
          </a:p>
          <a:p>
            <a:pPr marL="633413" lvl="1">
              <a:spcBef>
                <a:spcPts val="28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Demonstrate resource procurement 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that 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meets 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its planning reserve margin and peak demand and operating 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reserves</a:t>
            </a:r>
          </a:p>
          <a:p>
            <a:pPr marL="914400" lvl="2" indent="-287338">
              <a:spcBef>
                <a:spcPts val="280"/>
              </a:spcBef>
              <a:spcAft>
                <a:spcPts val="0"/>
              </a:spcAft>
            </a:pP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Report the planning reserve margin, peak demand, operating reserves</a:t>
            </a:r>
          </a:p>
          <a:p>
            <a:pPr marL="914400" lvl="2" indent="-287338">
              <a:spcBef>
                <a:spcPts val="280"/>
              </a:spcBef>
              <a:spcAft>
                <a:spcPts val="0"/>
              </a:spcAft>
            </a:pPr>
            <a:r>
              <a:rPr lang="en-US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Report the most recent minimum planning reserve and reliability criteria approved by WECC</a:t>
            </a:r>
          </a:p>
          <a:p>
            <a:pPr>
              <a:spcBef>
                <a:spcPts val="280"/>
              </a:spcBef>
              <a:spcAft>
                <a:spcPts val="0"/>
              </a:spcAft>
            </a:pPr>
            <a:r>
              <a:rPr lang="en-U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Local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Reliability </a:t>
            </a:r>
            <a:r>
              <a:rPr lang="en-U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Area</a:t>
            </a:r>
          </a:p>
          <a:p>
            <a:pPr marL="633413" lvl="1">
              <a:spcBef>
                <a:spcPts val="28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Identify any local transmission constrained areas in the POU service territory</a:t>
            </a:r>
          </a:p>
          <a:p>
            <a:pPr>
              <a:spcBef>
                <a:spcPts val="280"/>
              </a:spcBef>
              <a:spcAft>
                <a:spcPts val="0"/>
              </a:spcAft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Flexible </a:t>
            </a:r>
            <a:r>
              <a:rPr lang="en-U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Capacity</a:t>
            </a:r>
          </a:p>
          <a:p>
            <a:pPr marL="633413" lvl="1">
              <a:spcBef>
                <a:spcPts val="28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Estimated or assumed potential RE overgeneration</a:t>
            </a:r>
          </a:p>
          <a:p>
            <a:pPr marL="633413" lvl="1">
              <a:spcBef>
                <a:spcPts val="28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Estimated ramping needs</a:t>
            </a:r>
          </a:p>
          <a:p>
            <a:pPr marL="633413" lvl="1">
              <a:spcBef>
                <a:spcPts val="28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Demonstrate sufficient flexible and dispatchable capacity to mitigate </a:t>
            </a:r>
          </a:p>
          <a:p>
            <a:pPr lvl="1">
              <a:spcBef>
                <a:spcPts val="280"/>
              </a:spcBef>
              <a:spcAft>
                <a:spcPts val="0"/>
              </a:spcAft>
            </a:pPr>
            <a:endParaRPr lang="en-US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44934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762000"/>
            <a:ext cx="7086600" cy="1066800"/>
          </a:xfrm>
        </p:spPr>
        <p:txBody>
          <a:bodyPr/>
          <a:lstStyle/>
          <a:p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IRP Filing Contents</a:t>
            </a:r>
            <a:b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Greenhouse Gas Emissions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09800"/>
            <a:ext cx="7848600" cy="3657600"/>
          </a:xfrm>
        </p:spPr>
        <p:txBody>
          <a:bodyPr/>
          <a:lstStyle/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IRP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must demonstrate meeting the 2030 utility-specific GHG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emissions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target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established by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CARB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Reporting requirements</a:t>
            </a:r>
          </a:p>
          <a:p>
            <a:pPr marL="633413" lvl="1">
              <a:buFont typeface="Wingdings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stimated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emissions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CO2e/MWh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each supply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resource</a:t>
            </a:r>
          </a:p>
          <a:p>
            <a:pPr marL="633413" lvl="1">
              <a:buFont typeface="Wingdings" pitchFamily="2" charset="2"/>
              <a:buChar char="Ø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Emissions impacts of transportation electrification</a:t>
            </a:r>
          </a:p>
          <a:p>
            <a:pPr marL="633413" lvl="1">
              <a:buFont typeface="Wingdings" pitchFamily="2" charset="2"/>
              <a:buChar char="Ø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Information supporting assumptions used in analyses</a:t>
            </a:r>
          </a:p>
          <a:p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19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382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914400"/>
            <a:ext cx="7086600" cy="1066800"/>
          </a:xfrm>
        </p:spPr>
        <p:txBody>
          <a:bodyPr/>
          <a:lstStyle/>
          <a:p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IRP Filing 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b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Retail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Rates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86000"/>
            <a:ext cx="8153400" cy="3657600"/>
          </a:xfrm>
        </p:spPr>
        <p:txBody>
          <a:bodyPr/>
          <a:lstStyle/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As applicable, serve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its customers at just and reasonable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rates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Minimize impacts on ratepayers’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bills</a:t>
            </a:r>
          </a:p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Demonstrate through a report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or study on rate impacts of scenario</a:t>
            </a:r>
          </a:p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Encouraged to discuss notable rate impacts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20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4287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990600"/>
            <a:ext cx="8153400" cy="1066800"/>
          </a:xfrm>
        </p:spPr>
        <p:txBody>
          <a:bodyPr/>
          <a:lstStyle/>
          <a:p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IRP Filing 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b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Transmission and Distribution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133600"/>
            <a:ext cx="8153400" cy="4191000"/>
          </a:xfrm>
        </p:spPr>
        <p:txBody>
          <a:bodyPr/>
          <a:lstStyle/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Bulk Transmission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lvl="1" indent="-401638">
              <a:buFont typeface="Wingdings" pitchFamily="2" charset="2"/>
              <a:buChar char="Ø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As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applicable, discuss:</a:t>
            </a:r>
          </a:p>
          <a:p>
            <a:pPr marL="1023938" lvl="2" indent="-341313"/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Reliability concerns</a:t>
            </a:r>
          </a:p>
          <a:p>
            <a:pPr marL="1023938" lvl="2" indent="-341313"/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Upgrades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to transmissions system needed to integrate 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renewables</a:t>
            </a:r>
          </a:p>
          <a:p>
            <a:pPr marL="1023938" lvl="2" indent="-341313"/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Other transmission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systems upgrades for strengthening and improving the reliability</a:t>
            </a:r>
            <a:endParaRPr lang="en-US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Distribution System</a:t>
            </a:r>
          </a:p>
          <a:p>
            <a:pPr lvl="1" indent="-401638">
              <a:buFont typeface="Wingdings" pitchFamily="2" charset="2"/>
              <a:buChar char="Ø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As applicable, discuss:</a:t>
            </a:r>
          </a:p>
          <a:p>
            <a:pPr marL="1023938" lvl="2" indent="-341313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Reliability concerns</a:t>
            </a:r>
          </a:p>
          <a:p>
            <a:pPr marL="1023938" lvl="2" indent="-341313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Upgrades intended to integrate distributed generation</a:t>
            </a:r>
          </a:p>
          <a:p>
            <a:pPr marL="1023938" lvl="2" indent="-341313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Upgrades to integrate demand-side energy management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21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3152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19200"/>
            <a:ext cx="8153400" cy="1143000"/>
          </a:xfrm>
        </p:spPr>
        <p:txBody>
          <a:bodyPr/>
          <a:lstStyle/>
          <a:p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IRP Filing 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b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Localized Air Pollutants and Disadvantaged Communities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667000"/>
            <a:ext cx="7924800" cy="3657600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Current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programs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address local air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pollution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ew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existing emissions reductions programs focused on disadvantaged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communities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fforts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identify disadvantaged communities in the POU service territory, if applicable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22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13585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85800"/>
            <a:ext cx="6858000" cy="914400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Next Steps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828800"/>
            <a:ext cx="8001000" cy="4191000"/>
          </a:xfrm>
        </p:spPr>
        <p:txBody>
          <a:bodyPr/>
          <a:lstStyle/>
          <a:p>
            <a:pPr lvl="0" eaLnBrk="1" hangingPunct="1">
              <a:spcAft>
                <a:spcPts val="1200"/>
              </a:spcAft>
            </a:pP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31, </a:t>
            </a:r>
            <a:r>
              <a:rPr lang="en-US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2017: </a:t>
            </a: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Staff webinar on standardized tables and instructions</a:t>
            </a:r>
          </a:p>
          <a:p>
            <a:pPr lvl="0" eaLnBrk="1" hangingPunct="1">
              <a:spcAft>
                <a:spcPts val="1200"/>
              </a:spcAft>
            </a:pP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June 15, 2017: Public comments due on draft guidelines and standardized tables</a:t>
            </a:r>
            <a:endParaRPr lang="en-US" sz="2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1" hangingPunct="1">
              <a:spcAft>
                <a:spcPts val="1200"/>
              </a:spcAft>
            </a:pP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August 2017</a:t>
            </a:r>
            <a:r>
              <a:rPr lang="en-US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Adopt final POU </a:t>
            </a: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IRP guidelines at Energy Commission Business Meeting</a:t>
            </a:r>
            <a:endParaRPr lang="en-US" sz="2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1" hangingPunct="1">
              <a:spcAft>
                <a:spcPts val="1200"/>
              </a:spcAft>
            </a:pPr>
            <a:r>
              <a:rPr lang="en-US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January 1, 2019: </a:t>
            </a: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Deadline for POU </a:t>
            </a:r>
            <a:r>
              <a:rPr lang="en-US" sz="2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boards </a:t>
            </a:r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adopt IRPs</a:t>
            </a:r>
            <a:endParaRPr lang="en-US" sz="2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1" hangingPunct="1"/>
            <a:r>
              <a:rPr lang="en-US" sz="2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April 30, 2019:  Proposed deadline to submit initial IRPs to the Energy Commission</a:t>
            </a:r>
            <a:endParaRPr lang="en-US" sz="2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022A99-A1ED-46E1-9600-D6074F3D8892}" type="slidenum">
              <a:rPr lang="en-US" altLang="en-US" smtClean="0"/>
              <a:pPr>
                <a:defRPr/>
              </a:pPr>
              <a:t>23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504550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304800" y="2819400"/>
            <a:ext cx="8458200" cy="1470025"/>
          </a:xfrm>
        </p:spPr>
        <p:txBody>
          <a:bodyPr/>
          <a:lstStyle/>
          <a:p>
            <a:pPr algn="ctr"/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b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Comments Due June 15, 2017</a:t>
            </a:r>
            <a:b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Docket 17-IEPR-07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Integrated</a:t>
            </a:r>
            <a:b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Resource Planning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ecback">
  <a:themeElements>
    <a:clrScheme name="cecbac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cecback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3399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rgbClr val="3399FF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3399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rgbClr val="3399FF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cecbac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cback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17-IEPR-07</Docket_x0020_Number>
    <TaxCatchAll xmlns="8eef3743-c7b3-4cbe-8837-b6e805be353c">
      <Value>8</Value>
      <Value>6</Value>
      <Value>61</Value>
      <Value>3</Value>
      <Value>133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2017-05-25 Workshop</TermName>
          <TermId xmlns="http://schemas.microsoft.com/office/infopath/2007/PartnerControls">c953454f-a3bc-4ae5-8af1-bf72f3601c87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Z5JXHV6S7NA6-3-109537</_dlc_DocId>
    <_dlc_DocIdUrl xmlns="8eef3743-c7b3-4cbe-8837-b6e805be353c">
      <Url>http://efilingspinternal/_layouts/DocIdRedir.aspx?ID=Z5JXHV6S7NA6-3-109537</Url>
      <Description>Z5JXHV6S7NA6-3-109537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A9B5C97-4628-4A3E-BEBC-B3B48CC0CBCF}"/>
</file>

<file path=customXml/itemProps2.xml><?xml version="1.0" encoding="utf-8"?>
<ds:datastoreItem xmlns:ds="http://schemas.openxmlformats.org/officeDocument/2006/customXml" ds:itemID="{2606C2DF-2ECE-4A19-A19A-2953AC09B1B1}"/>
</file>

<file path=customXml/itemProps3.xml><?xml version="1.0" encoding="utf-8"?>
<ds:datastoreItem xmlns:ds="http://schemas.openxmlformats.org/officeDocument/2006/customXml" ds:itemID="{53A6E6F7-89E1-46C6-9AFD-5C012BCF97AE}"/>
</file>

<file path=customXml/itemProps4.xml><?xml version="1.0" encoding="utf-8"?>
<ds:datastoreItem xmlns:ds="http://schemas.openxmlformats.org/officeDocument/2006/customXml" ds:itemID="{4E1D56DD-51E2-4710-9833-5B28EE597F11}"/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Designs\cecback.pot</Template>
  <TotalTime>5327</TotalTime>
  <Words>1855</Words>
  <Application>Microsoft Office PowerPoint</Application>
  <PresentationFormat>On-screen Show (4:3)</PresentationFormat>
  <Paragraphs>285</Paragraphs>
  <Slides>24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cecback</vt:lpstr>
      <vt:lpstr>DRAFT Publicly Owned Utility  Integrated Resource Plan  Submission and Review Guidelines</vt:lpstr>
      <vt:lpstr>Purpose and Outline</vt:lpstr>
      <vt:lpstr>Energy Commission Responsibilities for POU IRPs under SB 350  </vt:lpstr>
      <vt:lpstr>POUs Required to Adopt IRPs (Cover 95% of POU Total Retail Sales)</vt:lpstr>
      <vt:lpstr>POU IRP Requirements</vt:lpstr>
      <vt:lpstr>POU IRP Requirements</vt:lpstr>
      <vt:lpstr>POU IRP Related Workshops and Webinar</vt:lpstr>
      <vt:lpstr>Key Takeaways</vt:lpstr>
      <vt:lpstr>Scope of Guidelines</vt:lpstr>
      <vt:lpstr>Filing Procedures: Schedule</vt:lpstr>
      <vt:lpstr>Filing Procedures: IRP Filing</vt:lpstr>
      <vt:lpstr>Filing Procedures: IRP Filing</vt:lpstr>
      <vt:lpstr>Filing Procedures: IRP Filing</vt:lpstr>
      <vt:lpstr>Review Procedures</vt:lpstr>
      <vt:lpstr>Review Procedures</vt:lpstr>
      <vt:lpstr>IRP Filing Contents</vt:lpstr>
      <vt:lpstr>IRP Filing Contents Resource Procurement Plan</vt:lpstr>
      <vt:lpstr>IRP Filing Contents System and Local Reliability</vt:lpstr>
      <vt:lpstr>IRP Filing Contents Greenhouse Gas Emissions</vt:lpstr>
      <vt:lpstr>IRP Filing Contents Retail Rates</vt:lpstr>
      <vt:lpstr>IRP Filing Contents Transmission and Distribution Systems</vt:lpstr>
      <vt:lpstr>IRP Filing Contents Localized Air Pollutants and Disadvantaged Communities</vt:lpstr>
      <vt:lpstr>Next Steps</vt:lpstr>
      <vt:lpstr>Thank you  Comments Due June 15, 2017 Docket 17-IEPR-07 – Integrated Resource Planning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DRAFT Publicly Owned Utility Integrated Resource Plan Submission and Review Guidelines</dc:title>
  <dc:creator>California Energy Commission</dc:creator>
  <cp:lastModifiedBy>O'Neill, Garry@Energy</cp:lastModifiedBy>
  <cp:revision>172</cp:revision>
  <cp:lastPrinted>2000-03-23T18:51:48Z</cp:lastPrinted>
  <dcterms:created xsi:type="dcterms:W3CDTF">2000-04-10T16:50:27Z</dcterms:created>
  <dcterms:modified xsi:type="dcterms:W3CDTF">2017-05-23T18:49:23Z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27116126-e56d-42dc-873e-c3aae1e66876</vt:lpwstr>
  </property>
  <property fmtid="{D5CDD505-2E9C-101B-9397-08002B2CF9AE}" pid="4" name="Subject_x0020_Areas">
    <vt:lpwstr>133;#IEPR 2017-05-25 Workshop|c953454f-a3bc-4ae5-8af1-bf72f3601c87;#61;#IEPR Presentations|51277923-a549-4352-9cc5-bcce892adf24</vt:lpwstr>
  </property>
  <property fmtid="{D5CDD505-2E9C-101B-9397-08002B2CF9AE}" pid="5" name="_CopySource">
    <vt:lpwstr>http://efilingspinternal/PendingDocuments/17-IEPR-07/20170525T125428_DRAFT_Publicly_Owned_Utility_Integrated_Resource_Plan_Submissio.pptx</vt:lpwstr>
  </property>
  <property fmtid="{D5CDD505-2E9C-101B-9397-08002B2CF9AE}" pid="6" name="Subject Areas">
    <vt:lpwstr>133;#IEPR 2017-05-25 Workshop|c953454f-a3bc-4ae5-8af1-bf72f3601c87;#61;#IEPR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2065400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