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slides/slide5.xml" ContentType="application/vnd.openxmlformats-officedocument.presentationml.slide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notesSlides/notesSlide3.xml" ContentType="application/vnd.openxmlformats-officedocument.presentationml.notesSlide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3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6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1" r:id="rId2"/>
    <p:sldMasterId id="2147483694" r:id="rId3"/>
    <p:sldMasterId id="2147483706" r:id="rId4"/>
  </p:sldMasterIdLst>
  <p:notesMasterIdLst>
    <p:notesMasterId r:id="rId10"/>
  </p:notesMasterIdLst>
  <p:handoutMasterIdLst>
    <p:handoutMasterId r:id="rId11"/>
  </p:handoutMasterIdLst>
  <p:sldIdLst>
    <p:sldId id="444" r:id="rId5"/>
    <p:sldId id="442" r:id="rId6"/>
    <p:sldId id="465" r:id="rId7"/>
    <p:sldId id="504" r:id="rId8"/>
    <p:sldId id="502" r:id="rId9"/>
  </p:sldIdLst>
  <p:sldSz cx="9144000" cy="6858000" type="screen4x3"/>
  <p:notesSz cx="7010400" cy="9296400"/>
  <p:defaultTextStyle>
    <a:defPPr>
      <a:defRPr lang="en-US"/>
    </a:defPPr>
    <a:lvl1pPr algn="ctr" rtl="0" fontAlgn="base">
      <a:lnSpc>
        <a:spcPct val="90000"/>
      </a:lnSpc>
      <a:spcBef>
        <a:spcPct val="30000"/>
      </a:spcBef>
      <a:spcAft>
        <a:spcPct val="0"/>
      </a:spcAft>
      <a:defRPr sz="20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1pPr>
    <a:lvl2pPr marL="457200" algn="ctr" rtl="0" fontAlgn="base">
      <a:lnSpc>
        <a:spcPct val="90000"/>
      </a:lnSpc>
      <a:spcBef>
        <a:spcPct val="30000"/>
      </a:spcBef>
      <a:spcAft>
        <a:spcPct val="0"/>
      </a:spcAft>
      <a:defRPr sz="20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2pPr>
    <a:lvl3pPr marL="914400" algn="ctr" rtl="0" fontAlgn="base">
      <a:lnSpc>
        <a:spcPct val="90000"/>
      </a:lnSpc>
      <a:spcBef>
        <a:spcPct val="30000"/>
      </a:spcBef>
      <a:spcAft>
        <a:spcPct val="0"/>
      </a:spcAft>
      <a:defRPr sz="20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3pPr>
    <a:lvl4pPr marL="1371600" algn="ctr" rtl="0" fontAlgn="base">
      <a:lnSpc>
        <a:spcPct val="90000"/>
      </a:lnSpc>
      <a:spcBef>
        <a:spcPct val="30000"/>
      </a:spcBef>
      <a:spcAft>
        <a:spcPct val="0"/>
      </a:spcAft>
      <a:defRPr sz="20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4pPr>
    <a:lvl5pPr marL="1828800" algn="ctr" rtl="0" fontAlgn="base">
      <a:lnSpc>
        <a:spcPct val="90000"/>
      </a:lnSpc>
      <a:spcBef>
        <a:spcPct val="30000"/>
      </a:spcBef>
      <a:spcAft>
        <a:spcPct val="0"/>
      </a:spcAft>
      <a:defRPr sz="20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C766"/>
    <a:srgbClr val="A1893D"/>
    <a:srgbClr val="696C40"/>
    <a:srgbClr val="49735D"/>
    <a:srgbClr val="777777"/>
    <a:srgbClr val="8CD2E0"/>
    <a:srgbClr val="44C8F5"/>
    <a:srgbClr val="BBBB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139" autoAdjust="0"/>
  </p:normalViewPr>
  <p:slideViewPr>
    <p:cSldViewPr snapToGrid="0">
      <p:cViewPr>
        <p:scale>
          <a:sx n="100" d="100"/>
          <a:sy n="100" d="100"/>
        </p:scale>
        <p:origin x="-450" y="1392"/>
      </p:cViewPr>
      <p:guideLst>
        <p:guide orient="horz" pos="1152"/>
        <p:guide orient="horz" pos="1248"/>
        <p:guide orient="horz" pos="1344"/>
        <p:guide orient="horz" pos="240"/>
        <p:guide orient="horz" pos="4080"/>
        <p:guide pos="3295"/>
        <p:guide pos="240"/>
        <p:guide pos="5520"/>
        <p:guide pos="960"/>
        <p:guide pos="320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2" d="100"/>
          <a:sy n="52" d="100"/>
        </p:scale>
        <p:origin x="-2820" y="-96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customXml" Target="../customXml/item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spcBef>
                <a:spcPct val="0"/>
              </a:spcBef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938" y="0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63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spcBef>
                <a:spcPct val="0"/>
              </a:spcBef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63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sz="900" smtClean="0"/>
            </a:lvl1pPr>
          </a:lstStyle>
          <a:p>
            <a:pPr>
              <a:defRPr/>
            </a:pPr>
            <a:fld id="{F6B78E10-9780-4FEA-A17C-745B6A12F7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039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Rectangle 5"/>
          <p:cNvSpPr>
            <a:spLocks noGrp="1" noChangeArrowheads="1"/>
          </p:cNvSpPr>
          <p:nvPr>
            <p:ph type="body" sz="quarter" idx="3"/>
          </p:nvPr>
        </p:nvSpPr>
        <p:spPr bwMode="black"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9157" name="Text Box 12"/>
          <p:cNvSpPr txBox="1">
            <a:spLocks noChangeArrowheads="1"/>
          </p:cNvSpPr>
          <p:nvPr/>
        </p:nvSpPr>
        <p:spPr bwMode="black">
          <a:xfrm>
            <a:off x="4284133" y="8754110"/>
            <a:ext cx="2025227" cy="1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defRPr/>
            </a:pPr>
            <a:fld id="{269ECA94-6B55-415F-AB0C-C82E8D40CA0E}" type="slidenum">
              <a:rPr lang="en-US" sz="900" b="1" smtClean="0">
                <a:solidFill>
                  <a:schemeClr val="accent1"/>
                </a:solidFill>
              </a:rPr>
              <a:pPr algn="r" eaLnBrk="1" hangingPunct="1">
                <a:spcBef>
                  <a:spcPct val="0"/>
                </a:spcBef>
                <a:defRPr/>
              </a:pPr>
              <a:t>‹#›</a:t>
            </a:fld>
            <a:endParaRPr lang="en-US" sz="900" b="1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9170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accent1"/>
        </a:solidFill>
        <a:latin typeface="Arial" charset="0"/>
        <a:ea typeface="+mn-ea"/>
        <a:cs typeface="+mn-cs"/>
      </a:defRPr>
    </a:lvl1pPr>
    <a:lvl2pPr marL="285750" indent="-171450" algn="l" rtl="0" eaLnBrk="0" fontAlgn="base" hangingPunct="0">
      <a:spcBef>
        <a:spcPct val="30000"/>
      </a:spcBef>
      <a:spcAft>
        <a:spcPct val="0"/>
      </a:spcAft>
      <a:buChar char="•"/>
      <a:defRPr sz="1000" kern="1200">
        <a:solidFill>
          <a:schemeClr val="accent1"/>
        </a:solidFill>
        <a:latin typeface="Arial" charset="0"/>
        <a:ea typeface="+mn-ea"/>
        <a:cs typeface="+mn-cs"/>
      </a:defRPr>
    </a:lvl2pPr>
    <a:lvl3pPr marL="571500" indent="-171450" algn="l" rtl="0" eaLnBrk="0" fontAlgn="base" hangingPunct="0">
      <a:spcBef>
        <a:spcPct val="30000"/>
      </a:spcBef>
      <a:spcAft>
        <a:spcPct val="0"/>
      </a:spcAft>
      <a:buFont typeface="Arial Unicode MS" pitchFamily="34" charset="-128"/>
      <a:buChar char="–"/>
      <a:defRPr sz="1000" kern="1200">
        <a:solidFill>
          <a:schemeClr val="accent1"/>
        </a:solidFill>
        <a:latin typeface="Arial" charset="0"/>
        <a:ea typeface="+mn-ea"/>
        <a:cs typeface="+mn-cs"/>
      </a:defRPr>
    </a:lvl3pPr>
    <a:lvl4pPr marL="857250" indent="-171450" algn="l" rtl="0" eaLnBrk="0" fontAlgn="base" hangingPunct="0">
      <a:spcBef>
        <a:spcPct val="30000"/>
      </a:spcBef>
      <a:spcAft>
        <a:spcPct val="0"/>
      </a:spcAft>
      <a:buChar char="•"/>
      <a:defRPr sz="1000" kern="1200">
        <a:solidFill>
          <a:schemeClr val="accent1"/>
        </a:solidFill>
        <a:latin typeface="Arial" charset="0"/>
        <a:ea typeface="+mn-ea"/>
        <a:cs typeface="+mn-cs"/>
      </a:defRPr>
    </a:lvl4pPr>
    <a:lvl5pPr marL="1143000" indent="-171450" algn="l" rtl="0" eaLnBrk="0" fontAlgn="base" hangingPunct="0">
      <a:spcBef>
        <a:spcPct val="30000"/>
      </a:spcBef>
      <a:spcAft>
        <a:spcPct val="0"/>
      </a:spcAft>
      <a:buFont typeface="Arial Unicode MS" pitchFamily="34" charset="-128"/>
      <a:buChar char="–"/>
      <a:defRPr sz="1000" kern="1200">
        <a:solidFill>
          <a:schemeClr val="accent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ヒラギノ角ゴ Pro W3" pitchFamily="126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ヒラギノ角ゴ Pro W3" pitchFamily="126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itchFamily="34" charset="0"/>
              <a:ea typeface="ヒラギノ角ゴ Pro W3" pitchFamily="126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ヒラギノ角ゴ Pro W3" pitchFamily="126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1524000" y="1828800"/>
            <a:ext cx="7239000" cy="1193800"/>
          </a:xfrm>
        </p:spPr>
        <p:txBody>
          <a:bodyPr/>
          <a:lstStyle>
            <a:lvl1pPr>
              <a:defRPr sz="4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524000" y="3200400"/>
            <a:ext cx="7239000" cy="301625"/>
          </a:xfrm>
        </p:spPr>
        <p:txBody>
          <a:bodyPr/>
          <a:lstStyle>
            <a:lvl1pPr>
              <a:spcBef>
                <a:spcPct val="0"/>
              </a:spcBef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715121219"/>
      </p:ext>
    </p:extLst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8116" y="463838"/>
            <a:ext cx="7239000" cy="4921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345271"/>
      </p:ext>
    </p:extLst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1928250"/>
      </p:ext>
    </p:extLst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2133600"/>
            <a:ext cx="3543300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19700" y="2133600"/>
            <a:ext cx="3543300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715961"/>
      </p:ext>
    </p:extLst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445760"/>
      </p:ext>
    </p:extLst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864575"/>
      </p:ext>
    </p:extLst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4651569"/>
      </p:ext>
    </p:extLst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9142431"/>
      </p:ext>
    </p:extLst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79953352"/>
      </p:ext>
    </p:extLst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237201"/>
      </p:ext>
    </p:extLst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3250" y="1336675"/>
            <a:ext cx="1809750" cy="21907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1336675"/>
            <a:ext cx="5276850" cy="21907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627089"/>
      </p:ext>
    </p:extLst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tandard Content Slide (Gre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 dirty="0" smtClean="0"/>
              <a:t>Select and Replace With </a:t>
            </a:r>
            <a:br>
              <a:rPr lang="en-US" dirty="0" smtClean="0"/>
            </a:br>
            <a:r>
              <a:rPr lang="en-US" dirty="0" smtClean="0"/>
              <a:t>Your One- or Two-line Slide Title</a:t>
            </a:r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228600" y="1524000"/>
            <a:ext cx="8686800" cy="0"/>
          </a:xfrm>
          <a:prstGeom prst="line">
            <a:avLst/>
          </a:prstGeom>
          <a:ln w="25400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 userDrawn="1"/>
        </p:nvSpPr>
        <p:spPr>
          <a:xfrm>
            <a:off x="8534400" y="6477000"/>
            <a:ext cx="381000" cy="381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2057400"/>
            <a:ext cx="6934200" cy="4114800"/>
          </a:xfrm>
        </p:spPr>
        <p:txBody>
          <a:bodyPr>
            <a:normAutofit/>
          </a:bodyPr>
          <a:lstStyle>
            <a:lvl1pPr marL="0">
              <a:lnSpc>
                <a:spcPts val="3400"/>
              </a:lnSpc>
              <a:spcAft>
                <a:spcPts val="1200"/>
              </a:spcAft>
              <a:buNone/>
              <a:defRPr sz="2400" baseline="0"/>
            </a:lvl1pPr>
          </a:lstStyle>
          <a:p>
            <a:pPr lvl="0"/>
            <a:r>
              <a:rPr lang="en-US" dirty="0" smtClean="0"/>
              <a:t>This is your standard text slide. Be wary of adding too much of it, or your audience will just ignore you while they read.</a:t>
            </a:r>
            <a:endParaRPr lang="en-US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7924800" y="6512625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39E56706-E0EA-4A06-B737-12BDC60EE409}" type="slidenum">
              <a:rPr lang="en-US" sz="1400" smtClean="0">
                <a:solidFill>
                  <a:schemeClr val="bg1"/>
                </a:solidFill>
              </a:rPr>
              <a:pPr algn="r"/>
              <a:t>‹#›</a:t>
            </a:fld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93821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1524000" y="1828800"/>
            <a:ext cx="7239000" cy="1193800"/>
          </a:xfrm>
        </p:spPr>
        <p:txBody>
          <a:bodyPr/>
          <a:lstStyle>
            <a:lvl1pPr>
              <a:defRPr sz="4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524000" y="3200400"/>
            <a:ext cx="7239000" cy="301625"/>
          </a:xfrm>
        </p:spPr>
        <p:txBody>
          <a:bodyPr/>
          <a:lstStyle>
            <a:lvl1pPr>
              <a:spcBef>
                <a:spcPct val="0"/>
              </a:spcBef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270387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Box 12"/>
          <p:cNvSpPr txBox="1">
            <a:spLocks noChangeArrowheads="1"/>
          </p:cNvSpPr>
          <p:nvPr userDrawn="1"/>
        </p:nvSpPr>
        <p:spPr bwMode="black">
          <a:xfrm>
            <a:off x="7096125" y="6581775"/>
            <a:ext cx="1981200" cy="12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defRPr/>
            </a:pPr>
            <a:fld id="{0C6C111B-4FB4-494B-AD2E-E9FAC3ECC637}" type="slidenum">
              <a:rPr lang="en-US" sz="900" b="1" smtClean="0">
                <a:solidFill>
                  <a:srgbClr val="002060"/>
                </a:solidFill>
              </a:rPr>
              <a:pPr algn="r" eaLnBrk="1" hangingPunct="1">
                <a:spcBef>
                  <a:spcPct val="0"/>
                </a:spcBef>
                <a:defRPr/>
              </a:pPr>
              <a:t>‹#›</a:t>
            </a:fld>
            <a:endParaRPr lang="en-US" sz="900" b="1" dirty="0" smtClean="0">
              <a:solidFill>
                <a:srgbClr val="002060"/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 userDrawn="1"/>
        </p:nvSpPr>
        <p:spPr bwMode="auto">
          <a:xfrm>
            <a:off x="7816070" y="-49213"/>
            <a:ext cx="3721395" cy="26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65" tIns="44439" rIns="90465" bIns="44439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1300" kern="1200">
                <a:solidFill>
                  <a:srgbClr val="000000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1300" kern="1200">
                <a:solidFill>
                  <a:srgbClr val="000000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1300" kern="1200">
                <a:solidFill>
                  <a:srgbClr val="000000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1300" kern="1200">
                <a:solidFill>
                  <a:srgbClr val="000000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300" kern="1200">
                <a:solidFill>
                  <a:srgbClr val="000000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300" kern="1200">
                <a:solidFill>
                  <a:srgbClr val="000000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300" kern="1200">
                <a:solidFill>
                  <a:srgbClr val="000000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300" kern="1200">
                <a:solidFill>
                  <a:srgbClr val="000000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en-US" sz="900" i="1" dirty="0" smtClean="0">
                <a:solidFill>
                  <a:srgbClr val="006699"/>
                </a:solidFill>
              </a:rPr>
              <a:t>Finance and Risk </a:t>
            </a:r>
            <a:endParaRPr lang="en-US" sz="900" dirty="0" smtClean="0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24609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9725491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2133600"/>
            <a:ext cx="3543300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19700" y="2133600"/>
            <a:ext cx="3543300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11190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528371"/>
      </p:ext>
    </p:extLst>
  </p:cSld>
  <p:clrMapOvr>
    <a:masterClrMapping/>
  </p:clrMapOvr>
  <p:transition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804763"/>
      </p:ext>
    </p:extLst>
  </p:cSld>
  <p:clrMapOvr>
    <a:masterClrMapping/>
  </p:clrMapOvr>
  <p:transition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5160842"/>
      </p:ext>
    </p:extLst>
  </p:cSld>
  <p:clrMapOvr>
    <a:masterClrMapping/>
  </p:clrMapOvr>
  <p:transition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911880"/>
            <a:ext cx="3008313" cy="52322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</a:t>
            </a:r>
            <a:r>
              <a:rPr lang="en-US" dirty="0" err="1" smtClean="0"/>
              <a:t>titlestyle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65813793"/>
      </p:ext>
    </p:extLst>
  </p:cSld>
  <p:clrMapOvr>
    <a:masterClrMapping/>
  </p:clrMapOvr>
  <p:transition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3098275"/>
      </p:ext>
    </p:extLst>
  </p:cSld>
  <p:clrMapOvr>
    <a:masterClrMapping/>
  </p:clrMapOvr>
  <p:transition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078616"/>
      </p:ext>
    </p:extLst>
  </p:cSld>
  <p:clrMapOvr>
    <a:masterClrMapping/>
  </p:clrMapOvr>
  <p:transition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3250" y="1336675"/>
            <a:ext cx="1809750" cy="21907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1336675"/>
            <a:ext cx="5276850" cy="21907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682567"/>
      </p:ext>
    </p:extLst>
  </p:cSld>
  <p:clrMapOvr>
    <a:masterClrMapping/>
  </p:clrMapOvr>
  <p:transition>
    <p:wipe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1524000" y="1828800"/>
            <a:ext cx="7239000" cy="1193800"/>
          </a:xfrm>
        </p:spPr>
        <p:txBody>
          <a:bodyPr/>
          <a:lstStyle>
            <a:lvl1pPr>
              <a:defRPr sz="4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524000" y="3200400"/>
            <a:ext cx="7239000" cy="301625"/>
          </a:xfrm>
        </p:spPr>
        <p:txBody>
          <a:bodyPr/>
          <a:lstStyle>
            <a:lvl1pPr>
              <a:spcBef>
                <a:spcPct val="0"/>
              </a:spcBef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82592156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Box 12"/>
          <p:cNvSpPr txBox="1">
            <a:spLocks noChangeArrowheads="1"/>
          </p:cNvSpPr>
          <p:nvPr userDrawn="1"/>
        </p:nvSpPr>
        <p:spPr bwMode="black">
          <a:xfrm>
            <a:off x="6781800" y="381000"/>
            <a:ext cx="19812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defRPr/>
            </a:pPr>
            <a:fld id="{0C6C111B-4FB4-494B-AD2E-E9FAC3ECC637}" type="slidenum">
              <a:rPr lang="en-US" sz="900" b="1" smtClean="0">
                <a:solidFill>
                  <a:srgbClr val="0082AA"/>
                </a:solidFill>
              </a:rPr>
              <a:pPr algn="r" eaLnBrk="1" hangingPunct="1">
                <a:spcBef>
                  <a:spcPct val="0"/>
                </a:spcBef>
                <a:defRPr/>
              </a:pPr>
              <a:t>‹#›</a:t>
            </a:fld>
            <a:endParaRPr lang="en-US" sz="900" b="1" dirty="0" smtClean="0">
              <a:solidFill>
                <a:srgbClr val="0082A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24256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52736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2133600"/>
            <a:ext cx="3543300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19700" y="2133600"/>
            <a:ext cx="3543300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82665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695489"/>
      </p:ext>
    </p:extLst>
  </p:cSld>
  <p:clrMapOvr>
    <a:masterClrMapping/>
  </p:clrMapOvr>
  <p:transition>
    <p:wipe dir="r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205144"/>
      </p:ext>
    </p:extLst>
  </p:cSld>
  <p:clrMapOvr>
    <a:masterClrMapping/>
  </p:clrMapOvr>
  <p:transition>
    <p:wipe dir="r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6386727"/>
      </p:ext>
    </p:extLst>
  </p:cSld>
  <p:clrMapOvr>
    <a:masterClrMapping/>
  </p:clrMapOvr>
  <p:transition>
    <p:wipe dir="r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911880"/>
            <a:ext cx="3008313" cy="52322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</a:t>
            </a:r>
            <a:r>
              <a:rPr lang="en-US" dirty="0" err="1" smtClean="0"/>
              <a:t>titlestyle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15382564"/>
      </p:ext>
    </p:extLst>
  </p:cSld>
  <p:clrMapOvr>
    <a:masterClrMapping/>
  </p:clrMapOvr>
  <p:transition>
    <p:wipe dir="r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72912147"/>
      </p:ext>
    </p:extLst>
  </p:cSld>
  <p:clrMapOvr>
    <a:masterClrMapping/>
  </p:clrMapOvr>
  <p:transition>
    <p:wipe dir="r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853700"/>
      </p:ext>
    </p:extLst>
  </p:cSld>
  <p:clrMapOvr>
    <a:masterClrMapping/>
  </p:clrMapOvr>
  <p:transition>
    <p:wipe dir="r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3250" y="1336675"/>
            <a:ext cx="1809750" cy="21907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1336675"/>
            <a:ext cx="5276850" cy="21907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319878"/>
      </p:ext>
    </p:extLst>
  </p:cSld>
  <p:clrMapOvr>
    <a:masterClrMapping/>
  </p:clrMapOvr>
  <p:transition>
    <p:wipe dir="r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/>
          <p:cNvSpPr txBox="1">
            <a:spLocks noChangeArrowheads="1"/>
          </p:cNvSpPr>
          <p:nvPr/>
        </p:nvSpPr>
        <p:spPr bwMode="white">
          <a:xfrm>
            <a:off x="6781800" y="381000"/>
            <a:ext cx="1981200" cy="12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37931725" indent="-37474525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indent="1371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indent="18288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457200" indent="18288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914400" indent="18288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1371600" indent="18288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828800" indent="18288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defRPr/>
            </a:pPr>
            <a:fld id="{373FB86B-75A5-4833-B1EA-285FB6E146EF}" type="slidenum">
              <a:rPr lang="en-US" sz="900" b="1" smtClean="0">
                <a:solidFill>
                  <a:srgbClr val="FFFFFF"/>
                </a:solidFill>
              </a:rPr>
              <a:pPr algn="r" eaLnBrk="1" hangingPunct="1">
                <a:spcBef>
                  <a:spcPct val="0"/>
                </a:spcBef>
                <a:defRPr/>
              </a:pPr>
              <a:t>‹#›</a:t>
            </a:fld>
            <a:endParaRPr lang="en-US" sz="900" b="1" dirty="0" smtClean="0">
              <a:solidFill>
                <a:srgbClr val="FFFFFF"/>
              </a:solidFill>
            </a:endParaRPr>
          </a:p>
        </p:txBody>
      </p:sp>
      <p:sp>
        <p:nvSpPr>
          <p:cNvPr id="63490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1524000" y="1819194"/>
            <a:ext cx="7239000" cy="1203406"/>
          </a:xfrm>
        </p:spPr>
        <p:txBody>
          <a:bodyPr/>
          <a:lstStyle>
            <a:lvl1pPr>
              <a:defRPr sz="4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524000" y="3200401"/>
            <a:ext cx="7239000" cy="304699"/>
          </a:xfrm>
        </p:spPr>
        <p:txBody>
          <a:bodyPr/>
          <a:lstStyle>
            <a:lvl1pPr>
              <a:spcBef>
                <a:spcPct val="0"/>
              </a:spcBef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61109344"/>
      </p:ext>
    </p:extLst>
  </p:cSld>
  <p:clrMapOvr>
    <a:masterClrMapping/>
  </p:clrMapOvr>
  <p:transition>
    <p:wipe dir="r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2133601"/>
            <a:ext cx="7239000" cy="175124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120022"/>
      </p:ext>
    </p:extLst>
  </p:cSld>
  <p:clrMapOvr>
    <a:masterClrMapping/>
  </p:clrMapOvr>
  <p:transition>
    <p:wipe dir="r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04644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129902"/>
            <a:ext cx="7772400" cy="276999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33481236"/>
      </p:ext>
    </p:extLst>
  </p:cSld>
  <p:clrMapOvr>
    <a:masterClrMapping/>
  </p:clrMapOvr>
  <p:transition>
    <p:wipe dir="r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1" y="2133601"/>
            <a:ext cx="3543300" cy="220675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19701" y="2133601"/>
            <a:ext cx="3543300" cy="220675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485156"/>
      </p:ext>
    </p:extLst>
  </p:cSld>
  <p:clrMapOvr>
    <a:masterClrMapping/>
  </p:clrMapOvr>
  <p:transition>
    <p:wipe dir="r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20579"/>
            <a:ext cx="8229600" cy="497059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10078"/>
            <a:ext cx="4040188" cy="66479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191437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10078"/>
            <a:ext cx="4041775" cy="66479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191437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481504"/>
      </p:ext>
    </p:extLst>
  </p:cSld>
  <p:clrMapOvr>
    <a:masterClrMapping/>
  </p:clrMapOvr>
  <p:transition>
    <p:wipe dir="r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6839332"/>
      </p:ext>
    </p:extLst>
  </p:cSld>
  <p:clrMapOvr>
    <a:masterClrMapping/>
  </p:clrMapOvr>
  <p:transition>
    <p:wipe dir="r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0000536"/>
      </p:ext>
    </p:extLst>
  </p:cSld>
  <p:clrMapOvr>
    <a:masterClrMapping/>
  </p:clrMapOvr>
  <p:transition>
    <p:wipe dir="r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911880"/>
            <a:ext cx="3008313" cy="52322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253607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0"/>
            <a:ext cx="3008313" cy="1938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54167780"/>
      </p:ext>
    </p:extLst>
  </p:cSld>
  <p:clrMapOvr>
    <a:masterClrMapping/>
  </p:clrMapOvr>
  <p:transition>
    <p:wipe dir="r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5105729"/>
            <a:ext cx="5486400" cy="26161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4319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1938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65147286"/>
      </p:ext>
    </p:extLst>
  </p:cSld>
  <p:clrMapOvr>
    <a:masterClrMapping/>
  </p:clrMapOvr>
  <p:transition>
    <p:wipe dir="r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-217920" y="2133601"/>
            <a:ext cx="8980920" cy="10537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277909"/>
      </p:ext>
    </p:extLst>
  </p:cSld>
  <p:clrMapOvr>
    <a:masterClrMapping/>
  </p:clrMapOvr>
  <p:transition>
    <p:wipe dir="r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3250" y="1336675"/>
            <a:ext cx="1988237" cy="21907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135507" y="1336675"/>
            <a:ext cx="2665345" cy="21907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297263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blipFill dpi="0" rotWithShape="0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1524000" y="1336675"/>
            <a:ext cx="72390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black">
          <a:xfrm>
            <a:off x="1524000" y="2133600"/>
            <a:ext cx="72390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5126" name="Text Box 12"/>
          <p:cNvSpPr txBox="1">
            <a:spLocks noChangeArrowheads="1"/>
          </p:cNvSpPr>
          <p:nvPr/>
        </p:nvSpPr>
        <p:spPr bwMode="black">
          <a:xfrm>
            <a:off x="6781800" y="381000"/>
            <a:ext cx="19812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defRPr/>
            </a:pPr>
            <a:fld id="{89EA67EA-19B1-459E-9794-983E6E20F523}" type="slidenum">
              <a:rPr lang="en-US" sz="900" b="1" smtClean="0"/>
              <a:pPr algn="r" eaLnBrk="1" hangingPunct="1">
                <a:spcBef>
                  <a:spcPct val="0"/>
                </a:spcBef>
                <a:defRPr/>
              </a:pPr>
              <a:t>‹#›</a:t>
            </a:fld>
            <a:endParaRPr lang="en-US" sz="900" b="1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80" r:id="rId12"/>
  </p:sldLayoutIdLst>
  <p:transition>
    <p:wipe dir="r"/>
  </p:transition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5pPr>
      <a:lvl6pPr marL="4572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6pPr>
      <a:lvl7pPr marL="9144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7pPr>
      <a:lvl8pPr marL="13716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8pPr>
      <a:lvl9pPr marL="18288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SzPct val="25000"/>
        <a:buFont typeface="Arial" charset="0"/>
        <a:defRPr sz="2200" b="1">
          <a:solidFill>
            <a:srgbClr val="0082AA"/>
          </a:solidFill>
          <a:latin typeface="+mn-lt"/>
          <a:ea typeface="+mn-ea"/>
          <a:cs typeface="+mn-cs"/>
        </a:defRPr>
      </a:lvl1pPr>
      <a:lvl2pPr marL="177800" indent="-176213" algn="l" rtl="0" eaLnBrk="0" fontAlgn="base" hangingPunct="0">
        <a:lnSpc>
          <a:spcPct val="90000"/>
        </a:lnSpc>
        <a:spcBef>
          <a:spcPct val="25000"/>
        </a:spcBef>
        <a:spcAft>
          <a:spcPct val="15000"/>
        </a:spcAft>
        <a:buChar char="•"/>
        <a:defRPr sz="2200">
          <a:solidFill>
            <a:srgbClr val="0082AA"/>
          </a:solidFill>
          <a:latin typeface="+mn-lt"/>
          <a:ea typeface="+mn-ea"/>
          <a:cs typeface="+mn-cs"/>
        </a:defRPr>
      </a:lvl2pPr>
      <a:lvl3pPr marL="514350" indent="-222250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Font typeface="Arial" charset="0"/>
        <a:buChar char="–"/>
        <a:defRPr sz="2000">
          <a:solidFill>
            <a:srgbClr val="0082AA"/>
          </a:solidFill>
          <a:latin typeface="+mn-lt"/>
          <a:ea typeface="+mn-ea"/>
          <a:cs typeface="+mn-cs"/>
        </a:defRPr>
      </a:lvl3pPr>
      <a:lvl4pPr marL="804863" indent="-176213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Char char="•"/>
        <a:defRPr>
          <a:solidFill>
            <a:srgbClr val="0082AA"/>
          </a:solidFill>
          <a:latin typeface="+mn-lt"/>
          <a:ea typeface="+mn-ea"/>
          <a:cs typeface="+mn-cs"/>
        </a:defRPr>
      </a:lvl4pPr>
      <a:lvl5pPr marL="14335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5pPr>
      <a:lvl6pPr marL="18907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6pPr>
      <a:lvl7pPr marL="23479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7pPr>
      <a:lvl8pPr marL="28051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8pPr>
      <a:lvl9pPr marL="32623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1524000" y="1336675"/>
            <a:ext cx="72390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black">
          <a:xfrm>
            <a:off x="1524000" y="2133600"/>
            <a:ext cx="72390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5126" name="Text Box 12"/>
          <p:cNvSpPr txBox="1">
            <a:spLocks noChangeArrowheads="1"/>
          </p:cNvSpPr>
          <p:nvPr/>
        </p:nvSpPr>
        <p:spPr bwMode="black">
          <a:xfrm>
            <a:off x="7096125" y="6595269"/>
            <a:ext cx="1981200" cy="12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defRPr/>
            </a:pPr>
            <a:fld id="{0C6C111B-4FB4-494B-AD2E-E9FAC3ECC637}" type="slidenum">
              <a:rPr lang="en-US" sz="900" b="1" smtClean="0">
                <a:solidFill>
                  <a:srgbClr val="002060"/>
                </a:solidFill>
              </a:rPr>
              <a:pPr algn="r" eaLnBrk="1" hangingPunct="1">
                <a:spcBef>
                  <a:spcPct val="0"/>
                </a:spcBef>
                <a:defRPr/>
              </a:pPr>
              <a:t>‹#›</a:t>
            </a:fld>
            <a:endParaRPr lang="en-US" sz="900" b="1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245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ransition>
    <p:wipe dir="r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5pPr>
      <a:lvl6pPr marL="4572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6pPr>
      <a:lvl7pPr marL="9144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7pPr>
      <a:lvl8pPr marL="13716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8pPr>
      <a:lvl9pPr marL="18288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SzPct val="25000"/>
        <a:buFont typeface="Arial" charset="0"/>
        <a:defRPr sz="2200" b="1">
          <a:solidFill>
            <a:srgbClr val="0082AA"/>
          </a:solidFill>
          <a:latin typeface="+mn-lt"/>
          <a:ea typeface="+mn-ea"/>
          <a:cs typeface="+mn-cs"/>
        </a:defRPr>
      </a:lvl1pPr>
      <a:lvl2pPr marL="177800" indent="-176213" algn="l" rtl="0" eaLnBrk="0" fontAlgn="base" hangingPunct="0">
        <a:lnSpc>
          <a:spcPct val="90000"/>
        </a:lnSpc>
        <a:spcBef>
          <a:spcPct val="25000"/>
        </a:spcBef>
        <a:spcAft>
          <a:spcPct val="15000"/>
        </a:spcAft>
        <a:buChar char="•"/>
        <a:defRPr sz="2200">
          <a:solidFill>
            <a:srgbClr val="0082AA"/>
          </a:solidFill>
          <a:latin typeface="+mn-lt"/>
          <a:ea typeface="+mn-ea"/>
          <a:cs typeface="+mn-cs"/>
        </a:defRPr>
      </a:lvl2pPr>
      <a:lvl3pPr marL="514350" indent="-222250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Font typeface="Arial" charset="0"/>
        <a:buChar char="–"/>
        <a:defRPr sz="2000">
          <a:solidFill>
            <a:srgbClr val="0082AA"/>
          </a:solidFill>
          <a:latin typeface="+mn-lt"/>
          <a:ea typeface="+mn-ea"/>
          <a:cs typeface="+mn-cs"/>
        </a:defRPr>
      </a:lvl3pPr>
      <a:lvl4pPr marL="804863" indent="-176213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Char char="•"/>
        <a:defRPr>
          <a:solidFill>
            <a:srgbClr val="0082AA"/>
          </a:solidFill>
          <a:latin typeface="+mn-lt"/>
          <a:ea typeface="+mn-ea"/>
          <a:cs typeface="+mn-cs"/>
        </a:defRPr>
      </a:lvl4pPr>
      <a:lvl5pPr marL="14335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5pPr>
      <a:lvl6pPr marL="18907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6pPr>
      <a:lvl7pPr marL="23479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7pPr>
      <a:lvl8pPr marL="28051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8pPr>
      <a:lvl9pPr marL="32623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1524000" y="1336675"/>
            <a:ext cx="72390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black">
          <a:xfrm>
            <a:off x="1524000" y="2133600"/>
            <a:ext cx="72390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5126" name="Text Box 12"/>
          <p:cNvSpPr txBox="1">
            <a:spLocks noChangeArrowheads="1"/>
          </p:cNvSpPr>
          <p:nvPr/>
        </p:nvSpPr>
        <p:spPr bwMode="black">
          <a:xfrm>
            <a:off x="6781800" y="381000"/>
            <a:ext cx="19812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defRPr/>
            </a:pPr>
            <a:fld id="{0C6C111B-4FB4-494B-AD2E-E9FAC3ECC637}" type="slidenum">
              <a:rPr lang="en-US" sz="900" b="1" smtClean="0">
                <a:solidFill>
                  <a:srgbClr val="0082AA"/>
                </a:solidFill>
              </a:rPr>
              <a:pPr algn="r" eaLnBrk="1" hangingPunct="1">
                <a:spcBef>
                  <a:spcPct val="0"/>
                </a:spcBef>
                <a:defRPr/>
              </a:pPr>
              <a:t>‹#›</a:t>
            </a:fld>
            <a:endParaRPr lang="en-US" sz="900" b="1" dirty="0" smtClean="0">
              <a:solidFill>
                <a:srgbClr val="0082A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644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ransition>
    <p:wipe dir="r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5pPr>
      <a:lvl6pPr marL="4572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6pPr>
      <a:lvl7pPr marL="9144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7pPr>
      <a:lvl8pPr marL="13716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8pPr>
      <a:lvl9pPr marL="18288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SzPct val="25000"/>
        <a:buFont typeface="Arial" charset="0"/>
        <a:defRPr sz="2200" b="1">
          <a:solidFill>
            <a:srgbClr val="0082AA"/>
          </a:solidFill>
          <a:latin typeface="+mn-lt"/>
          <a:ea typeface="+mn-ea"/>
          <a:cs typeface="+mn-cs"/>
        </a:defRPr>
      </a:lvl1pPr>
      <a:lvl2pPr marL="177800" indent="-176213" algn="l" rtl="0" eaLnBrk="0" fontAlgn="base" hangingPunct="0">
        <a:lnSpc>
          <a:spcPct val="90000"/>
        </a:lnSpc>
        <a:spcBef>
          <a:spcPct val="25000"/>
        </a:spcBef>
        <a:spcAft>
          <a:spcPct val="15000"/>
        </a:spcAft>
        <a:buChar char="•"/>
        <a:defRPr sz="2200">
          <a:solidFill>
            <a:srgbClr val="0082AA"/>
          </a:solidFill>
          <a:latin typeface="+mn-lt"/>
          <a:ea typeface="+mn-ea"/>
          <a:cs typeface="+mn-cs"/>
        </a:defRPr>
      </a:lvl2pPr>
      <a:lvl3pPr marL="514350" indent="-222250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Font typeface="Arial" charset="0"/>
        <a:buChar char="–"/>
        <a:defRPr sz="2000">
          <a:solidFill>
            <a:srgbClr val="0082AA"/>
          </a:solidFill>
          <a:latin typeface="+mn-lt"/>
          <a:ea typeface="+mn-ea"/>
          <a:cs typeface="+mn-cs"/>
        </a:defRPr>
      </a:lvl3pPr>
      <a:lvl4pPr marL="804863" indent="-176213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Char char="•"/>
        <a:defRPr>
          <a:solidFill>
            <a:srgbClr val="0082AA"/>
          </a:solidFill>
          <a:latin typeface="+mn-lt"/>
          <a:ea typeface="+mn-ea"/>
          <a:cs typeface="+mn-cs"/>
        </a:defRPr>
      </a:lvl4pPr>
      <a:lvl5pPr marL="14335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5pPr>
      <a:lvl6pPr marL="18907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6pPr>
      <a:lvl7pPr marL="23479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7pPr>
      <a:lvl8pPr marL="28051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8pPr>
      <a:lvl9pPr marL="32623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1524000" y="1331742"/>
            <a:ext cx="7239000" cy="497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black">
          <a:xfrm>
            <a:off x="1524000" y="2133601"/>
            <a:ext cx="7239000" cy="14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5126" name="Text Box 12"/>
          <p:cNvSpPr txBox="1">
            <a:spLocks noChangeArrowheads="1"/>
          </p:cNvSpPr>
          <p:nvPr/>
        </p:nvSpPr>
        <p:spPr bwMode="black">
          <a:xfrm>
            <a:off x="6781800" y="381000"/>
            <a:ext cx="1981200" cy="12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defRPr/>
            </a:pPr>
            <a:fld id="{D716EB6F-126D-4DFA-8683-66A794C36DD6}" type="slidenum">
              <a:rPr lang="en-US" sz="900" b="1" smtClean="0">
                <a:solidFill>
                  <a:srgbClr val="0082AA"/>
                </a:solidFill>
              </a:rPr>
              <a:pPr algn="r" eaLnBrk="1" hangingPunct="1">
                <a:spcBef>
                  <a:spcPct val="0"/>
                </a:spcBef>
                <a:defRPr/>
              </a:pPr>
              <a:t>‹#›</a:t>
            </a:fld>
            <a:endParaRPr lang="en-US" sz="900" b="1" dirty="0" smtClean="0">
              <a:solidFill>
                <a:srgbClr val="0082A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545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ransition>
    <p:wipe dir="r"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5pPr>
      <a:lvl6pPr marL="4572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6pPr>
      <a:lvl7pPr marL="9144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7pPr>
      <a:lvl8pPr marL="13716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8pPr>
      <a:lvl9pPr marL="18288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SzPct val="25000"/>
        <a:buFont typeface="Arial" charset="0"/>
        <a:defRPr sz="2200" b="1">
          <a:solidFill>
            <a:srgbClr val="0082AA"/>
          </a:solidFill>
          <a:latin typeface="+mn-lt"/>
          <a:ea typeface="+mn-ea"/>
          <a:cs typeface="+mn-cs"/>
        </a:defRPr>
      </a:lvl1pPr>
      <a:lvl2pPr marL="177800" indent="-176213" algn="l" rtl="0" eaLnBrk="0" fontAlgn="base" hangingPunct="0">
        <a:lnSpc>
          <a:spcPct val="90000"/>
        </a:lnSpc>
        <a:spcBef>
          <a:spcPct val="25000"/>
        </a:spcBef>
        <a:spcAft>
          <a:spcPct val="15000"/>
        </a:spcAft>
        <a:buChar char="•"/>
        <a:defRPr sz="2200">
          <a:solidFill>
            <a:srgbClr val="0082AA"/>
          </a:solidFill>
          <a:latin typeface="+mn-lt"/>
          <a:ea typeface="+mn-ea"/>
          <a:cs typeface="+mn-cs"/>
        </a:defRPr>
      </a:lvl2pPr>
      <a:lvl3pPr marL="514350" indent="-222250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Font typeface="Arial" charset="0"/>
        <a:buChar char="–"/>
        <a:defRPr sz="2000">
          <a:solidFill>
            <a:srgbClr val="0082AA"/>
          </a:solidFill>
          <a:latin typeface="+mn-lt"/>
          <a:ea typeface="+mn-ea"/>
          <a:cs typeface="+mn-cs"/>
        </a:defRPr>
      </a:lvl3pPr>
      <a:lvl4pPr marL="804863" indent="-176213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Char char="•"/>
        <a:defRPr>
          <a:solidFill>
            <a:srgbClr val="0082AA"/>
          </a:solidFill>
          <a:latin typeface="+mn-lt"/>
          <a:ea typeface="+mn-ea"/>
          <a:cs typeface="+mn-cs"/>
        </a:defRPr>
      </a:lvl4pPr>
      <a:lvl5pPr marL="14335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5pPr>
      <a:lvl6pPr marL="18907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6pPr>
      <a:lvl7pPr marL="23479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7pPr>
      <a:lvl8pPr marL="28051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8pPr>
      <a:lvl9pPr marL="32623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8"/>
          <p:cNvSpPr>
            <a:spLocks noGrp="1" noChangeArrowheads="1"/>
          </p:cNvSpPr>
          <p:nvPr>
            <p:ph type="ctrTitle"/>
          </p:nvPr>
        </p:nvSpPr>
        <p:spPr>
          <a:xfrm>
            <a:off x="1524000" y="1845355"/>
            <a:ext cx="7510818" cy="1177245"/>
          </a:xfrm>
        </p:spPr>
        <p:txBody>
          <a:bodyPr/>
          <a:lstStyle/>
          <a:p>
            <a:r>
              <a:rPr lang="en-US" sz="4500" dirty="0" smtClean="0"/>
              <a:t>Climate Change Resilience and Preparedness</a:t>
            </a: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white">
          <a:xfrm>
            <a:off x="1525588" y="4073664"/>
            <a:ext cx="644763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sz="1800" b="1" dirty="0" smtClean="0">
                <a:solidFill>
                  <a:schemeClr val="bg1"/>
                </a:solidFill>
              </a:rPr>
              <a:t>Barry Anderson</a:t>
            </a:r>
            <a:endParaRPr lang="en-US" sz="1800" b="1" dirty="0">
              <a:solidFill>
                <a:schemeClr val="bg1"/>
              </a:solidFill>
            </a:endParaRPr>
          </a:p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sz="1800" dirty="0">
                <a:solidFill>
                  <a:schemeClr val="bg1"/>
                </a:solidFill>
              </a:rPr>
              <a:t>Vice President, Electric Distribution</a:t>
            </a:r>
          </a:p>
        </p:txBody>
      </p:sp>
      <p:sp>
        <p:nvSpPr>
          <p:cNvPr id="3077" name="Rectangle 12"/>
          <p:cNvSpPr>
            <a:spLocks noChangeArrowheads="1"/>
          </p:cNvSpPr>
          <p:nvPr/>
        </p:nvSpPr>
        <p:spPr bwMode="white">
          <a:xfrm>
            <a:off x="1525588" y="4856078"/>
            <a:ext cx="644763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sz="1600" dirty="0">
                <a:solidFill>
                  <a:schemeClr val="bg1"/>
                </a:solidFill>
              </a:rPr>
              <a:t>June </a:t>
            </a:r>
            <a:r>
              <a:rPr lang="en-US" sz="1600" dirty="0" smtClean="0">
                <a:solidFill>
                  <a:schemeClr val="bg1"/>
                </a:solidFill>
              </a:rPr>
              <a:t>21, </a:t>
            </a:r>
            <a:r>
              <a:rPr lang="en-US" sz="1600" dirty="0">
                <a:solidFill>
                  <a:schemeClr val="bg1"/>
                </a:solidFill>
              </a:rPr>
              <a:t>2016</a:t>
            </a: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524000" y="3149931"/>
            <a:ext cx="7239000" cy="609398"/>
          </a:xfrm>
        </p:spPr>
        <p:txBody>
          <a:bodyPr/>
          <a:lstStyle/>
          <a:p>
            <a:pPr marL="0" indent="0"/>
            <a:r>
              <a:rPr lang="en-US" dirty="0"/>
              <a:t>Joint IEPR Workshop </a:t>
            </a:r>
            <a:r>
              <a:rPr lang="en-US" dirty="0" smtClean="0"/>
              <a:t>on Climate </a:t>
            </a:r>
            <a:r>
              <a:rPr lang="en-US" dirty="0"/>
              <a:t>Adaptation and Resiliency for the Energy Sector</a:t>
            </a:r>
          </a:p>
        </p:txBody>
      </p:sp>
    </p:spTree>
    <p:extLst>
      <p:ext uri="{BB962C8B-B14F-4D97-AF65-F5344CB8AC3E}">
        <p14:creationId xmlns:p14="http://schemas.microsoft.com/office/powerpoint/2010/main" val="83387309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2"/>
          <p:cNvSpPr>
            <a:spLocks noGrp="1" noChangeArrowheads="1"/>
          </p:cNvSpPr>
          <p:nvPr>
            <p:ph type="title"/>
          </p:nvPr>
        </p:nvSpPr>
        <p:spPr>
          <a:xfrm>
            <a:off x="1409046" y="262850"/>
            <a:ext cx="7264174" cy="1098762"/>
          </a:xfrm>
        </p:spPr>
        <p:txBody>
          <a:bodyPr/>
          <a:lstStyle/>
          <a:p>
            <a:r>
              <a:rPr lang="en-US" sz="4200" dirty="0" smtClean="0">
                <a:solidFill>
                  <a:schemeClr val="tx2"/>
                </a:solidFill>
                <a:ea typeface="ヒラギノ角ゴ Pro W3" pitchFamily="126" charset="-128"/>
                <a:cs typeface="Arial" pitchFamily="34" charset="0"/>
              </a:rPr>
              <a:t>PG&amp;E’s Approach to Climate </a:t>
            </a:r>
            <a:r>
              <a:rPr lang="en-US" sz="4200" dirty="0">
                <a:solidFill>
                  <a:schemeClr val="tx2"/>
                </a:solidFill>
                <a:ea typeface="ヒラギノ角ゴ Pro W3" pitchFamily="126" charset="-128"/>
                <a:cs typeface="Arial" pitchFamily="34" charset="0"/>
              </a:rPr>
              <a:t>Change Resilience</a:t>
            </a:r>
            <a:endParaRPr lang="en-US" sz="4200" dirty="0" smtClean="0">
              <a:solidFill>
                <a:schemeClr val="tx2"/>
              </a:solidFill>
              <a:ea typeface="ヒラギノ角ゴ Pro W3" pitchFamily="126" charset="-128"/>
              <a:cs typeface="Arial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-1" y="2190750"/>
            <a:ext cx="5676901" cy="4679950"/>
          </a:xfrm>
          <a:prstGeom prst="rect">
            <a:avLst/>
          </a:prstGeom>
          <a:solidFill>
            <a:srgbClr val="CAB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11270" name="TextBox 32"/>
          <p:cNvSpPr txBox="1">
            <a:spLocks noChangeArrowheads="1"/>
          </p:cNvSpPr>
          <p:nvPr/>
        </p:nvSpPr>
        <p:spPr bwMode="auto">
          <a:xfrm>
            <a:off x="446088" y="2395628"/>
            <a:ext cx="4202112" cy="3967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09538" indent="-109538" eaLnBrk="0" hangingPunct="0"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9pPr>
          </a:lstStyle>
          <a:p>
            <a:pPr marL="231775" indent="-231775" algn="l" eaLnBrk="1" hangingPunct="1">
              <a:spcAft>
                <a:spcPts val="1000"/>
              </a:spcAft>
              <a:buClr>
                <a:schemeClr val="bg1"/>
              </a:buClr>
              <a:buSzPct val="120000"/>
              <a:buFont typeface="Arial" pitchFamily="34" charset="0"/>
              <a:buChar char="•"/>
            </a:pPr>
            <a:r>
              <a:rPr lang="en-US" sz="1800" b="1" dirty="0" smtClean="0">
                <a:solidFill>
                  <a:srgbClr val="000000"/>
                </a:solidFill>
                <a:cs typeface="Arial" pitchFamily="34" charset="0"/>
              </a:rPr>
              <a:t>Robust </a:t>
            </a:r>
            <a:r>
              <a:rPr lang="en-US" sz="1800" b="1" dirty="0">
                <a:solidFill>
                  <a:srgbClr val="000000"/>
                </a:solidFill>
                <a:cs typeface="Arial" pitchFamily="34" charset="0"/>
              </a:rPr>
              <a:t>emergency response plans and </a:t>
            </a:r>
            <a:r>
              <a:rPr lang="en-US" sz="1800" b="1" dirty="0" smtClean="0">
                <a:solidFill>
                  <a:srgbClr val="000000"/>
                </a:solidFill>
                <a:cs typeface="Arial" pitchFamily="34" charset="0"/>
              </a:rPr>
              <a:t>procedures 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to address near-term risks, including storms and wildfires</a:t>
            </a:r>
          </a:p>
          <a:p>
            <a:pPr marL="231775" indent="-231775" algn="l" eaLnBrk="1" hangingPunct="1">
              <a:spcAft>
                <a:spcPts val="1000"/>
              </a:spcAft>
              <a:buClr>
                <a:schemeClr val="bg1"/>
              </a:buClr>
              <a:buSzPct val="120000"/>
              <a:buFont typeface="Arial" pitchFamily="34" charset="0"/>
              <a:buChar char="•"/>
            </a:pPr>
            <a:r>
              <a:rPr lang="en-US" sz="1800" b="1" dirty="0" smtClean="0">
                <a:solidFill>
                  <a:srgbClr val="000000"/>
                </a:solidFill>
                <a:cs typeface="Arial" pitchFamily="34" charset="0"/>
              </a:rPr>
              <a:t>Active engagement 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at </a:t>
            </a:r>
            <a:r>
              <a:rPr lang="en-US" sz="1800" dirty="0">
                <a:solidFill>
                  <a:srgbClr val="000000"/>
                </a:solidFill>
                <a:cs typeface="Arial" pitchFamily="34" charset="0"/>
              </a:rPr>
              <a:t>the federal, state, and local 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level</a:t>
            </a:r>
          </a:p>
          <a:p>
            <a:pPr marL="231775" indent="-231775" algn="l" eaLnBrk="1" hangingPunct="1">
              <a:spcAft>
                <a:spcPts val="1000"/>
              </a:spcAft>
              <a:buClr>
                <a:schemeClr val="bg1"/>
              </a:buClr>
              <a:buSzPct val="120000"/>
              <a:buFont typeface="Arial" pitchFamily="34" charset="0"/>
              <a:buChar char="•"/>
            </a:pPr>
            <a:r>
              <a:rPr lang="en-US" sz="1800" b="1" dirty="0" smtClean="0">
                <a:solidFill>
                  <a:srgbClr val="000000"/>
                </a:solidFill>
                <a:cs typeface="Arial" pitchFamily="34" charset="0"/>
              </a:rPr>
              <a:t>Risk </a:t>
            </a:r>
            <a:r>
              <a:rPr lang="en-US" sz="1800" b="1" dirty="0">
                <a:solidFill>
                  <a:srgbClr val="000000"/>
                </a:solidFill>
                <a:cs typeface="Arial" pitchFamily="34" charset="0"/>
              </a:rPr>
              <a:t>assessment </a:t>
            </a:r>
            <a:r>
              <a:rPr lang="en-US" sz="1800" b="1" dirty="0" smtClean="0">
                <a:solidFill>
                  <a:srgbClr val="000000"/>
                </a:solidFill>
                <a:cs typeface="Arial" pitchFamily="34" charset="0"/>
              </a:rPr>
              <a:t>and operational </a:t>
            </a:r>
            <a:r>
              <a:rPr lang="en-US" sz="1800" b="1" dirty="0">
                <a:solidFill>
                  <a:srgbClr val="000000"/>
                </a:solidFill>
                <a:cs typeface="Arial" pitchFamily="34" charset="0"/>
              </a:rPr>
              <a:t>planning 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to assess longer-term risks and prioritize infrastructure investments</a:t>
            </a:r>
          </a:p>
          <a:p>
            <a:pPr marL="231775" indent="-231775" algn="l" eaLnBrk="1" hangingPunct="1">
              <a:spcAft>
                <a:spcPts val="1000"/>
              </a:spcAft>
              <a:buClr>
                <a:schemeClr val="bg1"/>
              </a:buClr>
              <a:buSzPct val="120000"/>
              <a:buFont typeface="Arial" pitchFamily="34" charset="0"/>
              <a:buChar char="•"/>
            </a:pPr>
            <a:r>
              <a:rPr lang="en-US" sz="1800" b="1" dirty="0">
                <a:solidFill>
                  <a:srgbClr val="000000"/>
                </a:solidFill>
                <a:cs typeface="Arial" pitchFamily="34" charset="0"/>
              </a:rPr>
              <a:t>Staying abreast of the </a:t>
            </a:r>
            <a:r>
              <a:rPr lang="en-US" sz="1800" b="1" dirty="0" smtClean="0">
                <a:solidFill>
                  <a:srgbClr val="000000"/>
                </a:solidFill>
                <a:cs typeface="Arial" pitchFamily="34" charset="0"/>
              </a:rPr>
              <a:t>science 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through in-house climate change science team</a:t>
            </a:r>
            <a:endParaRPr lang="en-US" sz="1800" dirty="0">
              <a:solidFill>
                <a:srgbClr val="000000"/>
              </a:solidFill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900" y="2190750"/>
            <a:ext cx="3467100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751082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2"/>
          <p:cNvSpPr>
            <a:spLocks noGrp="1" noChangeArrowheads="1"/>
          </p:cNvSpPr>
          <p:nvPr>
            <p:ph type="title"/>
          </p:nvPr>
        </p:nvSpPr>
        <p:spPr>
          <a:xfrm>
            <a:off x="1378424" y="301878"/>
            <a:ext cx="7384576" cy="1098762"/>
          </a:xfrm>
        </p:spPr>
        <p:txBody>
          <a:bodyPr/>
          <a:lstStyle/>
          <a:p>
            <a:r>
              <a:rPr lang="en-US" sz="4200" dirty="0">
                <a:solidFill>
                  <a:schemeClr val="tx2"/>
                </a:solidFill>
                <a:ea typeface="ヒラギノ角ゴ Pro W3" pitchFamily="126" charset="-128"/>
                <a:cs typeface="Arial" pitchFamily="34" charset="0"/>
              </a:rPr>
              <a:t>Risk Assessment: Natural Hazard Asset Performance</a:t>
            </a:r>
            <a:endParaRPr lang="en-US" sz="4200" dirty="0" smtClean="0">
              <a:solidFill>
                <a:schemeClr val="tx2"/>
              </a:solidFill>
              <a:ea typeface="ヒラギノ角ゴ Pro W3" pitchFamily="126" charset="-128"/>
              <a:cs typeface="Arial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0" y="4265467"/>
            <a:ext cx="9144000" cy="2605233"/>
          </a:xfrm>
          <a:prstGeom prst="rect">
            <a:avLst/>
          </a:prstGeom>
          <a:solidFill>
            <a:srgbClr val="CAB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11270" name="TextBox 32"/>
          <p:cNvSpPr txBox="1">
            <a:spLocks noChangeArrowheads="1"/>
          </p:cNvSpPr>
          <p:nvPr/>
        </p:nvSpPr>
        <p:spPr bwMode="auto">
          <a:xfrm>
            <a:off x="2119798" y="4608485"/>
            <a:ext cx="6983260" cy="2010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09538" indent="-109538" eaLnBrk="0" hangingPunct="0"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9pPr>
          </a:lstStyle>
          <a:p>
            <a:pPr marL="0" indent="0" algn="l" eaLnBrk="1" hangingPunct="1">
              <a:spcAft>
                <a:spcPts val="1000"/>
              </a:spcAft>
              <a:buClr>
                <a:schemeClr val="bg1"/>
              </a:buClr>
              <a:buSzPct val="120000"/>
            </a:pPr>
            <a:r>
              <a:rPr lang="en-US" sz="1800" b="1" dirty="0" smtClean="0">
                <a:solidFill>
                  <a:srgbClr val="000000"/>
                </a:solidFill>
                <a:cs typeface="Arial" pitchFamily="34" charset="0"/>
              </a:rPr>
              <a:t>Long-term, multi-year, and </a:t>
            </a:r>
            <a:r>
              <a:rPr lang="en-US" sz="1800" b="1" dirty="0">
                <a:solidFill>
                  <a:srgbClr val="000000"/>
                </a:solidFill>
                <a:cs typeface="Arial" pitchFamily="34" charset="0"/>
              </a:rPr>
              <a:t>holistic assessment of the risks from </a:t>
            </a:r>
            <a:r>
              <a:rPr lang="en-US" sz="1800" b="1" dirty="0" smtClean="0">
                <a:solidFill>
                  <a:srgbClr val="000000"/>
                </a:solidFill>
                <a:cs typeface="Arial" pitchFamily="34" charset="0"/>
              </a:rPr>
              <a:t>multiple natural hazard scenarios on </a:t>
            </a:r>
            <a:r>
              <a:rPr lang="en-US" sz="1800" b="1" dirty="0">
                <a:solidFill>
                  <a:srgbClr val="000000"/>
                </a:solidFill>
                <a:cs typeface="Arial" pitchFamily="34" charset="0"/>
              </a:rPr>
              <a:t>PG&amp;E </a:t>
            </a:r>
            <a:r>
              <a:rPr lang="en-US" sz="1800" b="1" dirty="0" smtClean="0">
                <a:solidFill>
                  <a:srgbClr val="000000"/>
                </a:solidFill>
                <a:cs typeface="Arial" pitchFamily="34" charset="0"/>
              </a:rPr>
              <a:t>assets:</a:t>
            </a:r>
            <a:endParaRPr lang="en-US" sz="1800" dirty="0">
              <a:solidFill>
                <a:srgbClr val="000000"/>
              </a:solidFill>
              <a:cs typeface="Arial" pitchFamily="34" charset="0"/>
            </a:endParaRPr>
          </a:p>
          <a:p>
            <a:pPr lvl="1" algn="l" eaLnBrk="1" hangingPunct="1">
              <a:spcAft>
                <a:spcPts val="1000"/>
              </a:spcAft>
              <a:buClr>
                <a:schemeClr val="bg1"/>
              </a:buClr>
              <a:buSzPct val="120000"/>
              <a:buFont typeface="Arial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  <a:cs typeface="Arial" pitchFamily="34" charset="0"/>
              </a:rPr>
              <a:t>I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dentifying </a:t>
            </a:r>
            <a:r>
              <a:rPr lang="en-US" sz="1800" dirty="0">
                <a:solidFill>
                  <a:srgbClr val="000000"/>
                </a:solidFill>
                <a:cs typeface="Arial" pitchFamily="34" charset="0"/>
              </a:rPr>
              <a:t>potential impacts to PG&amp;E assets </a:t>
            </a:r>
            <a:endParaRPr lang="en-US" sz="1800" dirty="0" smtClean="0">
              <a:solidFill>
                <a:srgbClr val="000000"/>
              </a:solidFill>
              <a:cs typeface="Arial" pitchFamily="34" charset="0"/>
            </a:endParaRPr>
          </a:p>
          <a:p>
            <a:pPr lvl="1" algn="l" eaLnBrk="1" hangingPunct="1">
              <a:spcAft>
                <a:spcPts val="1000"/>
              </a:spcAft>
              <a:buClr>
                <a:schemeClr val="bg1"/>
              </a:buClr>
              <a:buSzPct val="120000"/>
              <a:buFont typeface="Arial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  <a:cs typeface="Arial" pitchFamily="34" charset="0"/>
              </a:rPr>
              <a:t>E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nabling the evaluation of climate-change-related risks </a:t>
            </a:r>
            <a:r>
              <a:rPr lang="en-US" sz="1800" dirty="0">
                <a:solidFill>
                  <a:srgbClr val="000000"/>
                </a:solidFill>
                <a:cs typeface="Arial" pitchFamily="34" charset="0"/>
              </a:rPr>
              <a:t>to facilities and 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the development of necessary </a:t>
            </a:r>
            <a:r>
              <a:rPr lang="en-US" sz="1800" dirty="0">
                <a:solidFill>
                  <a:srgbClr val="000000"/>
                </a:solidFill>
                <a:cs typeface="Arial" pitchFamily="34" charset="0"/>
              </a:rPr>
              <a:t>adaptation 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strategies</a:t>
            </a:r>
            <a:endParaRPr lang="en-US" sz="1800" dirty="0">
              <a:solidFill>
                <a:srgbClr val="000000"/>
              </a:solidFill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74992"/>
            <a:ext cx="2026533" cy="2592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2124250" y="1308418"/>
            <a:ext cx="7075621" cy="2926080"/>
            <a:chOff x="2152825" y="1308418"/>
            <a:chExt cx="7075621" cy="292608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2825" y="1308418"/>
              <a:ext cx="7021172" cy="2926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2314750" y="3996741"/>
              <a:ext cx="6913696" cy="2377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1050" dirty="0" smtClean="0">
                  <a:solidFill>
                    <a:srgbClr val="000000"/>
                  </a:solidFill>
                </a:rPr>
                <a:t>Phases of the NHAP initiative</a:t>
              </a:r>
              <a:endParaRPr lang="en-US" sz="1050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5978036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5372100" y="1619250"/>
            <a:ext cx="3800476" cy="5238749"/>
          </a:xfrm>
          <a:prstGeom prst="rect">
            <a:avLst/>
          </a:prstGeom>
          <a:solidFill>
            <a:srgbClr val="A3A86B">
              <a:alpha val="76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17410" name="Rectangle 22"/>
          <p:cNvSpPr>
            <a:spLocks noGrp="1" noChangeArrowheads="1"/>
          </p:cNvSpPr>
          <p:nvPr>
            <p:ph type="title"/>
          </p:nvPr>
        </p:nvSpPr>
        <p:spPr>
          <a:xfrm>
            <a:off x="1383295" y="395653"/>
            <a:ext cx="7384576" cy="549381"/>
          </a:xfrm>
        </p:spPr>
        <p:txBody>
          <a:bodyPr/>
          <a:lstStyle/>
          <a:p>
            <a:r>
              <a:rPr lang="en-US" altLang="en-US" sz="4200" dirty="0" smtClean="0">
                <a:ea typeface="ヒラギノ角ゴ Pro W3" pitchFamily="126" charset="-128"/>
              </a:rPr>
              <a:t>Collaborating on Resilience</a:t>
            </a:r>
          </a:p>
        </p:txBody>
      </p:sp>
      <p:sp>
        <p:nvSpPr>
          <p:cNvPr id="17413" name="Rectangle 4"/>
          <p:cNvSpPr txBox="1">
            <a:spLocks noChangeArrowheads="1"/>
          </p:cNvSpPr>
          <p:nvPr/>
        </p:nvSpPr>
        <p:spPr bwMode="black">
          <a:xfrm>
            <a:off x="465138" y="1604550"/>
            <a:ext cx="4364037" cy="4792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1pPr>
            <a:lvl2pPr eaLnBrk="0" hangingPunct="0"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9pPr>
          </a:lstStyle>
          <a:p>
            <a:pPr marL="285750" lvl="1" indent="-285750" algn="l">
              <a:spcBef>
                <a:spcPct val="25000"/>
              </a:spcBef>
              <a:spcAft>
                <a:spcPct val="15000"/>
              </a:spcAft>
              <a:buFont typeface="Arial" panose="020B0604020202020204" pitchFamily="34" charset="0"/>
              <a:buChar char="•"/>
            </a:pPr>
            <a:r>
              <a:rPr lang="en-US" altLang="en-US" sz="1800" dirty="0" smtClean="0">
                <a:solidFill>
                  <a:srgbClr val="000000"/>
                </a:solidFill>
                <a:ea typeface="Arial Unicode MS" pitchFamily="34" charset="-128"/>
              </a:rPr>
              <a:t>Partnering </a:t>
            </a:r>
            <a:r>
              <a:rPr lang="en-US" altLang="en-US" sz="1800" dirty="0">
                <a:solidFill>
                  <a:srgbClr val="000000"/>
                </a:solidFill>
                <a:ea typeface="Arial Unicode MS" pitchFamily="34" charset="-128"/>
              </a:rPr>
              <a:t>with </a:t>
            </a:r>
            <a:r>
              <a:rPr lang="en-US" altLang="en-US" sz="1800" dirty="0" smtClean="0">
                <a:solidFill>
                  <a:srgbClr val="000000"/>
                </a:solidFill>
                <a:ea typeface="Arial Unicode MS" pitchFamily="34" charset="-128"/>
              </a:rPr>
              <a:t>UC </a:t>
            </a:r>
            <a:r>
              <a:rPr lang="en-US" altLang="en-US" sz="1800" dirty="0">
                <a:solidFill>
                  <a:srgbClr val="000000"/>
                </a:solidFill>
                <a:ea typeface="Arial Unicode MS" pitchFamily="34" charset="-128"/>
              </a:rPr>
              <a:t>Berkeley Center for Catastrophic Risk </a:t>
            </a:r>
            <a:r>
              <a:rPr lang="en-US" altLang="en-US" sz="1800" dirty="0" smtClean="0">
                <a:solidFill>
                  <a:srgbClr val="000000"/>
                </a:solidFill>
                <a:ea typeface="Arial Unicode MS" pitchFamily="34" charset="-128"/>
              </a:rPr>
              <a:t>Management to assess potential impacts to our natural gas transmission system from long-term sea level rise coupled with extreme storm event</a:t>
            </a:r>
          </a:p>
          <a:p>
            <a:pPr marL="285750" lvl="1" indent="-285750" algn="l">
              <a:spcBef>
                <a:spcPct val="25000"/>
              </a:spcBef>
              <a:spcAft>
                <a:spcPct val="15000"/>
              </a:spcAft>
              <a:buFont typeface="Arial" panose="020B0604020202020204" pitchFamily="34" charset="0"/>
              <a:buChar char="•"/>
            </a:pPr>
            <a:r>
              <a:rPr lang="en-US" altLang="en-US" sz="1800" dirty="0" smtClean="0">
                <a:solidFill>
                  <a:srgbClr val="000000"/>
                </a:solidFill>
                <a:ea typeface="Arial Unicode MS" pitchFamily="34" charset="-128"/>
              </a:rPr>
              <a:t>Research focuses on San </a:t>
            </a:r>
            <a:r>
              <a:rPr lang="en-US" altLang="en-US" sz="1800" dirty="0">
                <a:solidFill>
                  <a:srgbClr val="000000"/>
                </a:solidFill>
                <a:ea typeface="Arial Unicode MS" pitchFamily="34" charset="-128"/>
              </a:rPr>
              <a:t>Francisco Bay Area, Sacramento-San Joaquin Delta, and Coastal </a:t>
            </a:r>
            <a:r>
              <a:rPr lang="en-US" altLang="en-US" sz="1800" dirty="0" smtClean="0">
                <a:solidFill>
                  <a:srgbClr val="000000"/>
                </a:solidFill>
                <a:ea typeface="Arial Unicode MS" pitchFamily="34" charset="-128"/>
              </a:rPr>
              <a:t>California</a:t>
            </a:r>
          </a:p>
          <a:p>
            <a:pPr marL="285750" lvl="1" indent="-285750" algn="l">
              <a:spcBef>
                <a:spcPct val="25000"/>
              </a:spcBef>
              <a:spcAft>
                <a:spcPct val="15000"/>
              </a:spcAft>
              <a:buFont typeface="Arial" panose="020B0604020202020204" pitchFamily="34" charset="0"/>
              <a:buChar char="•"/>
            </a:pPr>
            <a:r>
              <a:rPr lang="en-US" altLang="en-US" sz="1800" dirty="0" smtClean="0">
                <a:solidFill>
                  <a:srgbClr val="000000"/>
                </a:solidFill>
                <a:ea typeface="Arial Unicode MS" pitchFamily="34" charset="-128"/>
              </a:rPr>
              <a:t>Results will </a:t>
            </a:r>
            <a:r>
              <a:rPr lang="en-US" altLang="en-US" sz="1800" dirty="0">
                <a:solidFill>
                  <a:srgbClr val="000000"/>
                </a:solidFill>
                <a:ea typeface="Arial Unicode MS" pitchFamily="34" charset="-128"/>
              </a:rPr>
              <a:t>inform </a:t>
            </a:r>
            <a:r>
              <a:rPr lang="en-US" altLang="en-US" sz="1800" dirty="0" smtClean="0">
                <a:solidFill>
                  <a:srgbClr val="000000"/>
                </a:solidFill>
                <a:ea typeface="Arial Unicode MS" pitchFamily="34" charset="-128"/>
              </a:rPr>
              <a:t>our </a:t>
            </a:r>
            <a:r>
              <a:rPr lang="en-US" altLang="en-US" sz="1800" dirty="0">
                <a:solidFill>
                  <a:srgbClr val="000000"/>
                </a:solidFill>
                <a:ea typeface="Arial Unicode MS" pitchFamily="34" charset="-128"/>
              </a:rPr>
              <a:t>ongoing efforts to better understand, plan for and respond to climate change </a:t>
            </a:r>
            <a:r>
              <a:rPr lang="en-US" altLang="en-US" sz="1800" dirty="0" smtClean="0">
                <a:solidFill>
                  <a:srgbClr val="000000"/>
                </a:solidFill>
                <a:ea typeface="Arial Unicode MS" pitchFamily="34" charset="-128"/>
              </a:rPr>
              <a:t>risks</a:t>
            </a:r>
          </a:p>
          <a:p>
            <a:pPr marL="285750" lvl="1" indent="-285750" algn="l">
              <a:spcBef>
                <a:spcPct val="25000"/>
              </a:spcBef>
              <a:spcAft>
                <a:spcPct val="15000"/>
              </a:spcAft>
              <a:buFont typeface="Arial" panose="020B0604020202020204" pitchFamily="34" charset="0"/>
              <a:buChar char="•"/>
            </a:pPr>
            <a:r>
              <a:rPr lang="en-US" altLang="en-US" sz="1800" dirty="0" smtClean="0">
                <a:solidFill>
                  <a:srgbClr val="000000"/>
                </a:solidFill>
                <a:ea typeface="Arial Unicode MS" pitchFamily="34" charset="-128"/>
              </a:rPr>
              <a:t>Research funded through California Energy Commission Public Interest Energy Research (PIER) program</a:t>
            </a:r>
          </a:p>
          <a:p>
            <a:pPr marL="285750" lvl="1" indent="-285750" algn="l">
              <a:spcBef>
                <a:spcPct val="25000"/>
              </a:spcBef>
              <a:spcAft>
                <a:spcPct val="15000"/>
              </a:spcAft>
              <a:buFont typeface="Arial" panose="020B0604020202020204" pitchFamily="34" charset="0"/>
              <a:buChar char="•"/>
            </a:pPr>
            <a:endParaRPr lang="en-US" altLang="en-US" sz="1800" dirty="0" smtClean="0">
              <a:solidFill>
                <a:srgbClr val="000000"/>
              </a:solidFill>
              <a:ea typeface="Arial Unicode MS" pitchFamily="34" charset="-128"/>
            </a:endParaRPr>
          </a:p>
          <a:p>
            <a:pPr marL="285750" lvl="1" indent="-285750" algn="l">
              <a:spcBef>
                <a:spcPct val="25000"/>
              </a:spcBef>
              <a:spcAft>
                <a:spcPct val="15000"/>
              </a:spcAft>
              <a:buFont typeface="Arial" panose="020B0604020202020204" pitchFamily="34" charset="0"/>
              <a:buChar char="•"/>
            </a:pPr>
            <a:endParaRPr lang="en-US" altLang="en-US" sz="1800" b="1" dirty="0" smtClean="0">
              <a:ea typeface="Arial Unicode MS" pitchFamily="34" charset="-128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215" y="1804986"/>
            <a:ext cx="3125672" cy="438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580915" y="6248400"/>
            <a:ext cx="3436068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 dirty="0" smtClean="0">
                <a:solidFill>
                  <a:srgbClr val="000000"/>
                </a:solidFill>
              </a:rPr>
              <a:t>Research uses state‑of‑the-art </a:t>
            </a:r>
            <a:r>
              <a:rPr lang="en-US" sz="1200" dirty="0">
                <a:solidFill>
                  <a:srgbClr val="000000"/>
                </a:solidFill>
              </a:rPr>
              <a:t>hydrodynamic </a:t>
            </a:r>
            <a:r>
              <a:rPr lang="en-US" sz="1200" dirty="0" smtClean="0">
                <a:solidFill>
                  <a:srgbClr val="000000"/>
                </a:solidFill>
              </a:rPr>
              <a:t>model to simulate various </a:t>
            </a:r>
            <a:r>
              <a:rPr lang="en-US" sz="1200" dirty="0">
                <a:solidFill>
                  <a:srgbClr val="000000"/>
                </a:solidFill>
              </a:rPr>
              <a:t>increments of </a:t>
            </a:r>
            <a:r>
              <a:rPr lang="en-US" sz="1200" dirty="0" smtClean="0">
                <a:solidFill>
                  <a:srgbClr val="000000"/>
                </a:solidFill>
              </a:rPr>
              <a:t>sea level rise coupled with an extreme storm </a:t>
            </a:r>
            <a:r>
              <a:rPr lang="en-US" sz="1200" dirty="0" smtClean="0">
                <a:solidFill>
                  <a:srgbClr val="000000"/>
                </a:solidFill>
              </a:rPr>
              <a:t>event</a:t>
            </a:r>
            <a:endParaRPr lang="en-US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63750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" y="2109788"/>
            <a:ext cx="9144001" cy="4770437"/>
            <a:chOff x="-1" y="2109788"/>
            <a:chExt cx="9144001" cy="4770437"/>
          </a:xfrm>
        </p:grpSpPr>
        <p:sp>
          <p:nvSpPr>
            <p:cNvPr id="9" name="Rectangle 8"/>
            <p:cNvSpPr/>
            <p:nvPr/>
          </p:nvSpPr>
          <p:spPr>
            <a:xfrm>
              <a:off x="4776716" y="4055135"/>
              <a:ext cx="4367284" cy="2815565"/>
            </a:xfrm>
            <a:prstGeom prst="rect">
              <a:avLst/>
            </a:prstGeom>
            <a:solidFill>
              <a:srgbClr val="00A4DD">
                <a:alpha val="45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-1" y="2109788"/>
              <a:ext cx="4851773" cy="4770437"/>
            </a:xfrm>
            <a:prstGeom prst="rect">
              <a:avLst/>
            </a:prstGeom>
            <a:solidFill>
              <a:srgbClr val="CAB57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1270" name="TextBox 32"/>
          <p:cNvSpPr txBox="1">
            <a:spLocks noChangeArrowheads="1"/>
          </p:cNvSpPr>
          <p:nvPr/>
        </p:nvSpPr>
        <p:spPr bwMode="auto">
          <a:xfrm>
            <a:off x="446088" y="2369210"/>
            <a:ext cx="4202112" cy="432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09538" indent="-109538" eaLnBrk="0" hangingPunct="0"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126" charset="-128"/>
              </a:defRPr>
            </a:lvl9pPr>
          </a:lstStyle>
          <a:p>
            <a:pPr marL="231775" indent="-231775" algn="l" eaLnBrk="1" hangingPunct="1">
              <a:spcAft>
                <a:spcPts val="1000"/>
              </a:spcAft>
              <a:buClr>
                <a:schemeClr val="bg1"/>
              </a:buClr>
              <a:buSzPct val="120000"/>
              <a:buFont typeface="Arial" pitchFamily="34" charset="0"/>
              <a:buChar char="•"/>
            </a:pPr>
            <a:r>
              <a:rPr lang="en-US" sz="1800" b="1" dirty="0" smtClean="0">
                <a:solidFill>
                  <a:srgbClr val="000000"/>
                </a:solidFill>
                <a:cs typeface="Arial" pitchFamily="34" charset="0"/>
              </a:rPr>
              <a:t>Participated in </a:t>
            </a:r>
            <a:r>
              <a:rPr lang="en-US" sz="1800" b="1" dirty="0" smtClean="0">
                <a:solidFill>
                  <a:srgbClr val="000000"/>
                </a:solidFill>
                <a:cs typeface="Arial" pitchFamily="34" charset="0"/>
              </a:rPr>
              <a:t>Bay Area Council study 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to 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explore economic </a:t>
            </a:r>
            <a:r>
              <a:rPr lang="en-US" sz="1800" dirty="0">
                <a:solidFill>
                  <a:srgbClr val="000000"/>
                </a:solidFill>
                <a:cs typeface="Arial" pitchFamily="34" charset="0"/>
              </a:rPr>
              <a:t>impact of 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superstorm and associated </a:t>
            </a:r>
            <a:r>
              <a:rPr lang="en-US" sz="1800" dirty="0">
                <a:solidFill>
                  <a:srgbClr val="000000"/>
                </a:solidFill>
                <a:cs typeface="Arial" pitchFamily="34" charset="0"/>
              </a:rPr>
              <a:t>flooding on 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substation infrastructure</a:t>
            </a:r>
          </a:p>
          <a:p>
            <a:pPr marL="231775" indent="-231775" algn="l" eaLnBrk="1" hangingPunct="1">
              <a:spcAft>
                <a:spcPts val="1000"/>
              </a:spcAft>
              <a:buClr>
                <a:schemeClr val="bg1"/>
              </a:buClr>
              <a:buSzPct val="120000"/>
              <a:buFont typeface="Arial" pitchFamily="34" charset="0"/>
              <a:buChar char="•"/>
            </a:pPr>
            <a:r>
              <a:rPr lang="en-US" sz="1800" b="1" dirty="0" smtClean="0">
                <a:solidFill>
                  <a:srgbClr val="000000"/>
                </a:solidFill>
                <a:cs typeface="Arial" pitchFamily="34" charset="0"/>
              </a:rPr>
              <a:t>Collaborating </a:t>
            </a:r>
            <a:r>
              <a:rPr lang="en-US" sz="1800" b="1" dirty="0" smtClean="0">
                <a:solidFill>
                  <a:srgbClr val="000000"/>
                </a:solidFill>
                <a:cs typeface="Arial" pitchFamily="34" charset="0"/>
              </a:rPr>
              <a:t>with U.S. DOE and EPRI 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to assess 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vulnerabilities and share 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best practices 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among utilities</a:t>
            </a:r>
          </a:p>
          <a:p>
            <a:pPr marL="231775" indent="-231775" algn="l" eaLnBrk="1" hangingPunct="1">
              <a:spcAft>
                <a:spcPts val="1000"/>
              </a:spcAft>
              <a:buClr>
                <a:schemeClr val="bg1"/>
              </a:buClr>
              <a:buSzPct val="120000"/>
              <a:buFont typeface="Arial" pitchFamily="34" charset="0"/>
              <a:buChar char="•"/>
            </a:pPr>
            <a:r>
              <a:rPr lang="en-US" sz="1800" b="1" dirty="0" smtClean="0">
                <a:solidFill>
                  <a:srgbClr val="000000"/>
                </a:solidFill>
                <a:cs typeface="Arial" pitchFamily="34" charset="0"/>
              </a:rPr>
              <a:t>Partnering </a:t>
            </a:r>
            <a:r>
              <a:rPr lang="en-US" sz="1800" b="1" dirty="0" smtClean="0">
                <a:solidFill>
                  <a:srgbClr val="000000"/>
                </a:solidFill>
                <a:cs typeface="Arial" pitchFamily="34" charset="0"/>
              </a:rPr>
              <a:t>with </a:t>
            </a:r>
            <a:r>
              <a:rPr lang="en-US" sz="1800" b="1" dirty="0" smtClean="0">
                <a:solidFill>
                  <a:srgbClr val="000000"/>
                </a:solidFill>
                <a:cs typeface="Arial" pitchFamily="34" charset="0"/>
              </a:rPr>
              <a:t>local </a:t>
            </a:r>
            <a:r>
              <a:rPr lang="en-US" sz="1800" b="1" dirty="0">
                <a:solidFill>
                  <a:srgbClr val="000000"/>
                </a:solidFill>
                <a:cs typeface="Arial" pitchFamily="34" charset="0"/>
              </a:rPr>
              <a:t>governments </a:t>
            </a:r>
            <a:r>
              <a:rPr lang="en-US" sz="1800" dirty="0">
                <a:solidFill>
                  <a:srgbClr val="000000"/>
                </a:solidFill>
                <a:cs typeface="Arial" pitchFamily="34" charset="0"/>
              </a:rPr>
              <a:t>on studies to assess 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vulnerability and </a:t>
            </a:r>
            <a:r>
              <a:rPr lang="en-US" sz="1800" dirty="0">
                <a:solidFill>
                  <a:srgbClr val="000000"/>
                </a:solidFill>
                <a:cs typeface="Arial" pitchFamily="34" charset="0"/>
              </a:rPr>
              <a:t>develop resilience 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strategies</a:t>
            </a:r>
          </a:p>
          <a:p>
            <a:pPr marL="231775" indent="-231775" algn="l" eaLnBrk="1" hangingPunct="1">
              <a:lnSpc>
                <a:spcPct val="100000"/>
              </a:lnSpc>
              <a:spcAft>
                <a:spcPts val="1000"/>
              </a:spcAft>
              <a:buClr>
                <a:schemeClr val="bg1"/>
              </a:buClr>
              <a:buSzPct val="120000"/>
              <a:buFont typeface="Arial" pitchFamily="34" charset="0"/>
              <a:buChar char="•"/>
            </a:pPr>
            <a:r>
              <a:rPr lang="en-US" sz="1800" b="1" dirty="0" smtClean="0">
                <a:solidFill>
                  <a:srgbClr val="000000"/>
                </a:solidFill>
                <a:cs typeface="Arial" pitchFamily="34" charset="0"/>
              </a:rPr>
              <a:t>Supported </a:t>
            </a:r>
            <a:r>
              <a:rPr lang="en-US" sz="1800" b="1" dirty="0" smtClean="0">
                <a:solidFill>
                  <a:srgbClr val="000000"/>
                </a:solidFill>
                <a:cs typeface="Arial" pitchFamily="34" charset="0"/>
              </a:rPr>
              <a:t>Measure AA for a Clean and Healthy Bay 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to 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fund critical flood protection around San Francisco Bay</a:t>
            </a:r>
            <a:endParaRPr lang="en-US" sz="1800" dirty="0" smtClean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11" name="Rectangle 22"/>
          <p:cNvSpPr>
            <a:spLocks noGrp="1" noChangeArrowheads="1"/>
          </p:cNvSpPr>
          <p:nvPr>
            <p:ph type="title"/>
          </p:nvPr>
        </p:nvSpPr>
        <p:spPr>
          <a:xfrm>
            <a:off x="1383295" y="395653"/>
            <a:ext cx="7384576" cy="549381"/>
          </a:xfrm>
        </p:spPr>
        <p:txBody>
          <a:bodyPr/>
          <a:lstStyle/>
          <a:p>
            <a:r>
              <a:rPr lang="en-US" altLang="en-US" sz="4200" dirty="0" smtClean="0">
                <a:ea typeface="ヒラギノ角ゴ Pro W3" pitchFamily="126" charset="-128"/>
              </a:rPr>
              <a:t>Collaborating on Resilience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993445" y="4228306"/>
            <a:ext cx="3933825" cy="225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800" dirty="0" smtClean="0">
                <a:solidFill>
                  <a:srgbClr val="000000"/>
                </a:solidFill>
              </a:rPr>
              <a:t>PG&amp;E announced a </a:t>
            </a:r>
            <a:r>
              <a:rPr lang="en-US" sz="1800" b="1" dirty="0" smtClean="0">
                <a:solidFill>
                  <a:srgbClr val="000000"/>
                </a:solidFill>
              </a:rPr>
              <a:t>new $1 </a:t>
            </a:r>
            <a:r>
              <a:rPr lang="en-US" sz="1800" b="1" dirty="0">
                <a:solidFill>
                  <a:srgbClr val="000000"/>
                </a:solidFill>
              </a:rPr>
              <a:t>million Resilient Communities Grant Program</a:t>
            </a:r>
            <a:r>
              <a:rPr lang="en-US" sz="1800" dirty="0">
                <a:solidFill>
                  <a:srgbClr val="000000"/>
                </a:solidFill>
              </a:rPr>
              <a:t> to support local climate resilience planning </a:t>
            </a:r>
            <a:r>
              <a:rPr lang="en-US" sz="1800" dirty="0" smtClean="0">
                <a:solidFill>
                  <a:srgbClr val="000000"/>
                </a:solidFill>
              </a:rPr>
              <a:t>efforts</a:t>
            </a:r>
          </a:p>
          <a:p>
            <a:pPr algn="l"/>
            <a:r>
              <a:rPr lang="en-US" sz="1800" dirty="0" smtClean="0">
                <a:solidFill>
                  <a:srgbClr val="000000"/>
                </a:solidFill>
              </a:rPr>
              <a:t>Grant proposal criteria:</a:t>
            </a:r>
          </a:p>
          <a:p>
            <a:pPr marL="2286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Pct val="120000"/>
              <a:buFont typeface="Arial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  <a:cs typeface="Arial" pitchFamily="34" charset="0"/>
              </a:rPr>
              <a:t>Replicability</a:t>
            </a:r>
          </a:p>
          <a:p>
            <a:pPr marL="2286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Pct val="120000"/>
              <a:buFont typeface="Arial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  <a:cs typeface="Arial" pitchFamily="34" charset="0"/>
              </a:rPr>
              <a:t>Partnerships</a:t>
            </a:r>
          </a:p>
          <a:p>
            <a:pPr marL="2286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Pct val="120000"/>
              <a:buFont typeface="Arial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  <a:cs typeface="Arial" pitchFamily="34" charset="0"/>
              </a:rPr>
              <a:t>Disadvantaged communities </a:t>
            </a:r>
            <a:r>
              <a:rPr lang="en-US" sz="1800" dirty="0" smtClean="0">
                <a:solidFill>
                  <a:srgbClr val="000000"/>
                </a:solidFill>
                <a:cs typeface="Arial" pitchFamily="34" charset="0"/>
              </a:rPr>
              <a:t>focus</a:t>
            </a:r>
            <a:endParaRPr lang="en-US" sz="1800" dirty="0" smtClean="0">
              <a:solidFill>
                <a:srgbClr val="00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225" y="2112035"/>
            <a:ext cx="4314825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939246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G&amp;E Presentation Template">
  <a:themeElements>
    <a:clrScheme name="PG&amp;E Presentation Template 1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5C78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B5BE"/>
      </a:accent5>
      <a:accent6>
        <a:srgbClr val="65947C"/>
      </a:accent6>
      <a:hlink>
        <a:srgbClr val="A3A86B"/>
      </a:hlink>
      <a:folHlink>
        <a:srgbClr val="CAB575"/>
      </a:folHlink>
    </a:clrScheme>
    <a:fontScheme name="PG&amp;E Presentation Template">
      <a:majorFont>
        <a:latin typeface="Arial"/>
        <a:ea typeface="Arial Unicode MS"/>
        <a:cs typeface="Arial Unicode MS"/>
      </a:majorFont>
      <a:minorFont>
        <a:latin typeface="Arial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PG&amp;E Presentation Template 1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5C78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5BE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&amp;E Presentation Template 2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4960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1B6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PG&amp;E Presentation Template">
  <a:themeElements>
    <a:clrScheme name="PG&amp;E Presentation Template 1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5C78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B5BE"/>
      </a:accent5>
      <a:accent6>
        <a:srgbClr val="65947C"/>
      </a:accent6>
      <a:hlink>
        <a:srgbClr val="A3A86B"/>
      </a:hlink>
      <a:folHlink>
        <a:srgbClr val="CAB575"/>
      </a:folHlink>
    </a:clrScheme>
    <a:fontScheme name="PG&amp;E Presentation Template">
      <a:majorFont>
        <a:latin typeface="Arial"/>
        <a:ea typeface="Arial Unicode MS"/>
        <a:cs typeface="Arial Unicode MS"/>
      </a:majorFont>
      <a:minorFont>
        <a:latin typeface="Arial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PG&amp;E Presentation Template 1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5C78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5BE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&amp;E Presentation Template 2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4960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1B6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PG&amp;E Presentation Template">
  <a:themeElements>
    <a:clrScheme name="PG&amp;E Presentation Template 1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5C78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B5BE"/>
      </a:accent5>
      <a:accent6>
        <a:srgbClr val="65947C"/>
      </a:accent6>
      <a:hlink>
        <a:srgbClr val="A3A86B"/>
      </a:hlink>
      <a:folHlink>
        <a:srgbClr val="CAB575"/>
      </a:folHlink>
    </a:clrScheme>
    <a:fontScheme name="PG&amp;E Presentation Template">
      <a:majorFont>
        <a:latin typeface="Arial"/>
        <a:ea typeface="Arial Unicode MS"/>
        <a:cs typeface="Arial Unicode MS"/>
      </a:majorFont>
      <a:minorFont>
        <a:latin typeface="Arial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PG&amp;E Presentation Template 1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5C78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5BE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&amp;E Presentation Template 2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4960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1B6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PG&amp;E Presentation Template">
  <a:themeElements>
    <a:clrScheme name="PG&amp;E Presentation Template 1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5C78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B5BE"/>
      </a:accent5>
      <a:accent6>
        <a:srgbClr val="65947C"/>
      </a:accent6>
      <a:hlink>
        <a:srgbClr val="A3A86B"/>
      </a:hlink>
      <a:folHlink>
        <a:srgbClr val="CAB575"/>
      </a:folHlink>
    </a:clrScheme>
    <a:fontScheme name="PG&amp;E Presentation Template">
      <a:majorFont>
        <a:latin typeface="Arial"/>
        <a:ea typeface="Arial Unicode MS"/>
        <a:cs typeface="Arial Unicode MS"/>
      </a:majorFont>
      <a:minorFont>
        <a:latin typeface="Arial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PG&amp;E Presentation Template 1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5C78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5BE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&amp;E Presentation Template 2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4960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1B6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5C78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B5BE"/>
      </a:accent5>
      <a:accent6>
        <a:srgbClr val="65947C"/>
      </a:accent6>
      <a:hlink>
        <a:srgbClr val="A3A86B"/>
      </a:hlink>
      <a:folHlink>
        <a:srgbClr val="CAB5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Pacific Gas and Electric </Received_x0020_From>
    <Docket_x0020_Number xmlns="8eef3743-c7b3-4cbe-8837-b6e805be353c">16-IEPR-04</Docket_x0020_Number>
    <TaxCatchAll xmlns="8eef3743-c7b3-4cbe-8837-b6e805be353c">
      <Value>6</Value>
      <Value>18</Value>
      <Value>61</Value>
      <Value>101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2016-06-21 Workshop</TermName>
          <TermId xmlns="http://schemas.microsoft.com/office/infopath/2007/PartnerControls">8f656605-854d-4286-8810-96cf41a07b01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Z5JXHV6S7NA6-3-103769</_dlc_DocId>
    <_dlc_DocIdUrl xmlns="8eef3743-c7b3-4cbe-8837-b6e805be353c">
      <Url>http://efilingspinternal/_layouts/DocIdRedir.aspx?ID=Z5JXHV6S7NA6-3-103769</Url>
      <Description>Z5JXHV6S7NA6-3-103769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B5D690E-FBFE-41F3-B04E-4F1391579AF6}"/>
</file>

<file path=customXml/itemProps2.xml><?xml version="1.0" encoding="utf-8"?>
<ds:datastoreItem xmlns:ds="http://schemas.openxmlformats.org/officeDocument/2006/customXml" ds:itemID="{6FD1535F-6ADF-43A0-AFFB-48618FD3B27B}"/>
</file>

<file path=customXml/itemProps3.xml><?xml version="1.0" encoding="utf-8"?>
<ds:datastoreItem xmlns:ds="http://schemas.openxmlformats.org/officeDocument/2006/customXml" ds:itemID="{C1F77BBB-4A35-4626-8B9A-E0C6C216E56A}"/>
</file>

<file path=customXml/itemProps4.xml><?xml version="1.0" encoding="utf-8"?>
<ds:datastoreItem xmlns:ds="http://schemas.openxmlformats.org/officeDocument/2006/customXml" ds:itemID="{900A3353-A4A7-4E5A-B3F4-17D2ECFD5D08}"/>
</file>

<file path=docProps/app.xml><?xml version="1.0" encoding="utf-8"?>
<Properties xmlns="http://schemas.openxmlformats.org/officeDocument/2006/extended-properties" xmlns:vt="http://schemas.openxmlformats.org/officeDocument/2006/docPropsVTypes">
  <Template>PG&amp;E Presentation Template v7f</Template>
  <TotalTime>4497</TotalTime>
  <Words>329</Words>
  <Application>Microsoft Office PowerPoint</Application>
  <PresentationFormat>On-screen Show (4:3)</PresentationFormat>
  <Paragraphs>31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PG&amp;E Presentation Template</vt:lpstr>
      <vt:lpstr>2_PG&amp;E Presentation Template</vt:lpstr>
      <vt:lpstr>3_PG&amp;E Presentation Template</vt:lpstr>
      <vt:lpstr>4_PG&amp;E Presentation Template</vt:lpstr>
      <vt:lpstr>Climate Change Resilience and Preparedness</vt:lpstr>
      <vt:lpstr>PG&amp;E’s Approach to Climate Change Resilience</vt:lpstr>
      <vt:lpstr>Risk Assessment: Natural Hazard Asset Performance</vt:lpstr>
      <vt:lpstr>Collaborating on Resilience</vt:lpstr>
      <vt:lpstr>Collaborating on Resilience</vt:lpstr>
    </vt:vector>
  </TitlesOfParts>
  <Company>PG&amp;E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Climate Change Resilience and Preparedness</dc:title>
  <dc:creator>Patrick, Michelle</dc:creator>
  <cp:lastModifiedBy>Christopher Benjamin</cp:lastModifiedBy>
  <cp:revision>354</cp:revision>
  <cp:lastPrinted>2015-12-02T15:50:51Z</cp:lastPrinted>
  <dcterms:created xsi:type="dcterms:W3CDTF">2010-03-08T23:07:16Z</dcterms:created>
  <dcterms:modified xsi:type="dcterms:W3CDTF">2016-06-13T21:46:45Z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ee34a146-4783-4cdf-9851-81a30995834b</vt:lpwstr>
  </property>
  <property fmtid="{D5CDD505-2E9C-101B-9397-08002B2CF9AE}" pid="4" name="Subject_x0020_Areas">
    <vt:lpwstr>101;#IEPR 2016-06-21 Workshop|8f656605-854d-4286-8810-96cf41a07b01;#61;#IEPR Presentation|51277923-a549-4352-9cc5-bcce892adf24</vt:lpwstr>
  </property>
  <property fmtid="{D5CDD505-2E9C-101B-9397-08002B2CF9AE}" pid="5" name="_CopySource">
    <vt:lpwstr>http://efilingspinternal/PendingDocuments/16-IEPR-04/20160620T133246_Climate_Change_Resilience_and_Preparedness.pptx</vt:lpwstr>
  </property>
  <property fmtid="{D5CDD505-2E9C-101B-9397-08002B2CF9AE}" pid="6" name="Subject Areas">
    <vt:lpwstr>101;#IEPR 2016-06-21 Workshop|8f656605-854d-4286-8810-96cf41a07b01;#61;#IEPR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1368300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</Properties>
</file>