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1" r:id="rId1"/>
    <p:sldMasterId id="2147484430" r:id="rId2"/>
    <p:sldMasterId id="2147484434" r:id="rId3"/>
  </p:sldMasterIdLst>
  <p:notesMasterIdLst>
    <p:notesMasterId r:id="rId15"/>
  </p:notesMasterIdLst>
  <p:handoutMasterIdLst>
    <p:handoutMasterId r:id="rId16"/>
  </p:handoutMasterIdLst>
  <p:sldIdLst>
    <p:sldId id="381" r:id="rId4"/>
    <p:sldId id="349" r:id="rId5"/>
    <p:sldId id="595" r:id="rId6"/>
    <p:sldId id="526" r:id="rId7"/>
    <p:sldId id="568" r:id="rId8"/>
    <p:sldId id="385" r:id="rId9"/>
    <p:sldId id="404" r:id="rId10"/>
    <p:sldId id="403" r:id="rId11"/>
    <p:sldId id="545" r:id="rId12"/>
    <p:sldId id="542" r:id="rId13"/>
    <p:sldId id="394" r:id="rId14"/>
  </p:sldIdLst>
  <p:sldSz cx="9144000" cy="6858000" type="screen4x3"/>
  <p:notesSz cx="7315200" cy="96012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clrMru>
    <a:srgbClr val="01395A"/>
    <a:srgbClr val="7AC141"/>
    <a:srgbClr val="B8CCFA"/>
    <a:srgbClr val="072B46"/>
    <a:srgbClr val="072A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61" autoAdjust="0"/>
    <p:restoredTop sz="95652" autoAdjust="0"/>
  </p:normalViewPr>
  <p:slideViewPr>
    <p:cSldViewPr snapToGrid="0" snapToObjects="1">
      <p:cViewPr varScale="1">
        <p:scale>
          <a:sx n="59" d="100"/>
          <a:sy n="59" d="100"/>
        </p:scale>
        <p:origin x="84" y="1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/>
          <a:lstStyle>
            <a:lvl1pPr algn="l" eaLnBrk="1" hangingPunct="1">
              <a:defRPr sz="1200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wrap="square" lIns="96653" tIns="48327" rIns="96653" bIns="48327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50E5721-DED9-4318-B82A-B1E1A9930B9D}" type="datetime1">
              <a:rPr lang="en-US"/>
              <a:pPr>
                <a:defRPr/>
              </a:pPr>
              <a:t>12/5/2019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 anchor="b"/>
          <a:lstStyle>
            <a:lvl1pPr algn="l" eaLnBrk="1" hangingPunct="1">
              <a:defRPr sz="1200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wrap="square" lIns="96653" tIns="48327" rIns="96653" bIns="4832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0E69CB03-A54D-4E67-AE87-980980E0980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037096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wrap="square" lIns="96653" tIns="48327" rIns="96653" bIns="48327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EF46B10C-94DF-48FD-8445-8EC975E815DD}" type="datetime1">
              <a:rPr lang="en-US"/>
              <a:pPr>
                <a:defRPr/>
              </a:pPr>
              <a:t>12/5/2019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19138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53" tIns="48327" rIns="96653" bIns="48327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53" tIns="48327" rIns="96653" bIns="48327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wrap="square" lIns="96653" tIns="48327" rIns="96653" bIns="4832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A6621E0-D110-437A-87D6-05F5FAD211A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61950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12" charset="-128"/>
        <a:cs typeface="ＭＳ Ｐゴシック" pitchFamily="-112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12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12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12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12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08/25/10</a:t>
            </a:r>
          </a:p>
        </p:txBody>
      </p:sp>
      <p:sp>
        <p:nvSpPr>
          <p:cNvPr id="51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DAD8B32-CAE0-BF46-B66D-53963E23AF36}" type="slidenum">
              <a:rPr lang="en-US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pPr>
                <a:defRPr/>
              </a:pPr>
              <a:t>2</a:t>
            </a:fld>
            <a:endParaRPr lang="en-US" dirty="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10244" name="Text Box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257300" y="719138"/>
            <a:ext cx="4800600" cy="36004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5" name="Text Box 2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/>
              <a:t>History of Company</a:t>
            </a:r>
          </a:p>
        </p:txBody>
      </p:sp>
    </p:spTree>
    <p:extLst>
      <p:ext uri="{BB962C8B-B14F-4D97-AF65-F5344CB8AC3E}">
        <p14:creationId xmlns:p14="http://schemas.microsoft.com/office/powerpoint/2010/main" val="29486700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889424-736C-411A-8603-9D73D8EBEEB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639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Provide opportunities to revisit sites that were previously considered to be technically or financially infeasible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A5FA8-CB2F-4917-9664-D06D71D3981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844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889424-736C-411A-8603-9D73D8EBEEB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918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A6621E0-D110-437A-87D6-05F5FAD211A3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3708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A6621E0-D110-437A-87D6-05F5FAD211A3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3801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A6621E0-D110-437A-87D6-05F5FAD211A3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932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889424-736C-411A-8603-9D73D8EBEEB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5085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889424-736C-411A-8603-9D73D8EBEEB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2224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/>
          <p:cNvSpPr txBox="1">
            <a:spLocks noGrp="1" noChangeArrowheads="1"/>
          </p:cNvSpPr>
          <p:nvPr/>
        </p:nvSpPr>
        <p:spPr bwMode="auto">
          <a:xfrm>
            <a:off x="4143588" y="1"/>
            <a:ext cx="3168226" cy="47839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5131" tIns="49468" rIns="95131" bIns="49468">
            <a:prstTxWarp prst="textNoShape">
              <a:avLst/>
            </a:prstTxWarp>
          </a:bodyPr>
          <a:lstStyle/>
          <a:p>
            <a:pPr algn="r">
              <a:buSzPct val="100000"/>
              <a:tabLst>
                <a:tab pos="765168" algn="l"/>
                <a:tab pos="1530337" algn="l"/>
                <a:tab pos="2295505" algn="l"/>
                <a:tab pos="3060674" algn="l"/>
              </a:tabLst>
            </a:pPr>
            <a:r>
              <a:rPr lang="en-US" sz="1200" dirty="0">
                <a:solidFill>
                  <a:srgbClr val="000000"/>
                </a:solidFill>
                <a:latin typeface="Calibri" charset="0"/>
                <a:ea typeface="Arial Unicode MS" charset="0"/>
                <a:cs typeface="Arial Unicode MS" charset="0"/>
              </a:rPr>
              <a:t>08/25/10</a:t>
            </a:r>
          </a:p>
        </p:txBody>
      </p:sp>
      <p:sp>
        <p:nvSpPr>
          <p:cNvPr id="53251" name="Rectangle 7"/>
          <p:cNvSpPr txBox="1">
            <a:spLocks noGrp="1" noChangeArrowheads="1"/>
          </p:cNvSpPr>
          <p:nvPr/>
        </p:nvSpPr>
        <p:spPr bwMode="auto">
          <a:xfrm>
            <a:off x="4143588" y="9119473"/>
            <a:ext cx="3168226" cy="47839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5131" tIns="49468" rIns="95131" bIns="49468" anchor="b">
            <a:prstTxWarp prst="textNoShape">
              <a:avLst/>
            </a:prstTxWarp>
          </a:bodyPr>
          <a:lstStyle/>
          <a:p>
            <a:pPr algn="r">
              <a:buSzPct val="100000"/>
              <a:tabLst>
                <a:tab pos="765168" algn="l"/>
                <a:tab pos="1530337" algn="l"/>
                <a:tab pos="2295505" algn="l"/>
                <a:tab pos="3060674" algn="l"/>
              </a:tabLst>
            </a:pPr>
            <a:fld id="{C6AF54E2-97C7-3D4C-B8F6-0F8A14F308F5}" type="slidenum">
              <a:rPr lang="en-US" sz="1200">
                <a:solidFill>
                  <a:srgbClr val="000000"/>
                </a:solidFill>
                <a:latin typeface="Calibri" charset="0"/>
                <a:ea typeface="Arial Unicode MS" charset="0"/>
                <a:cs typeface="Arial Unicode MS" charset="0"/>
              </a:rPr>
              <a:pPr algn="r">
                <a:buSzPct val="100000"/>
                <a:tabLst>
                  <a:tab pos="765168" algn="l"/>
                  <a:tab pos="1530337" algn="l"/>
                  <a:tab pos="2295505" algn="l"/>
                  <a:tab pos="3060674" algn="l"/>
                </a:tabLst>
              </a:pPr>
              <a:t>11</a:t>
            </a:fld>
            <a:endParaRPr lang="en-US" sz="1200" dirty="0">
              <a:solidFill>
                <a:srgbClr val="000000"/>
              </a:solidFill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53252" name="Text Box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Text Box 2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lIns="95131" tIns="49468" rIns="95131" bIns="4946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>
              <a:ea typeface="ＭＳ Ｐゴシック" charset="-128"/>
              <a:cs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33513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1.pn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93A56-81D2-432D-BE08-FCF03B5DB592}" type="datetime1">
              <a:rPr lang="en-US"/>
              <a:pPr>
                <a:defRPr/>
              </a:pPr>
              <a:t>12/5/2019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97C78-CB72-48CA-8584-356A9DA556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41237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2C22A-E443-4A58-BCA9-E73B9611ECD4}" type="datetime1">
              <a:rPr lang="en-US"/>
              <a:pPr>
                <a:defRPr/>
              </a:pPr>
              <a:t>12/5/2019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D22EA-6060-414C-AD59-3466216F83C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79759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5248A-E286-4B96-8579-CDE37248FB17}" type="datetime1">
              <a:rPr lang="en-US"/>
              <a:pPr>
                <a:defRPr/>
              </a:pPr>
              <a:t>12/5/2019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49842-B8CA-44AF-B1B1-FDFCA24BF4C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00463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9292E-4BCD-4D12-A24B-5D78C010DA7A}" type="datetime1">
              <a:rPr lang="en-US"/>
              <a:pPr>
                <a:defRPr/>
              </a:pPr>
              <a:t>12/5/2019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BFA54-B95F-483C-B611-2459A113F59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25874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4A632-8771-4D3E-8FE6-5F14316A4DE0}" type="datetime1">
              <a:rPr lang="en-US"/>
              <a:pPr>
                <a:defRPr/>
              </a:pPr>
              <a:t>12/5/2019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8F955-4275-4FA0-B93F-9DEC214C8F9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02815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144FD-7183-4548-8BD6-02F4C6EEFE7F}" type="datetime1">
              <a:rPr lang="en-US"/>
              <a:pPr>
                <a:defRPr/>
              </a:pPr>
              <a:t>12/5/2019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B9D04E-3F40-4132-A646-A8567851C73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55579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14FBF-B102-4A6A-A8DD-21725AED21EA}" type="datetime1">
              <a:rPr lang="en-US"/>
              <a:pPr>
                <a:defRPr/>
              </a:pPr>
              <a:t>12/5/2019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1E060-034B-40FA-B016-2EC40147A3B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5142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750E9-1D94-4C62-B24C-E321C714F2F9}" type="datetime1">
              <a:rPr lang="en-US"/>
              <a:pPr>
                <a:defRPr/>
              </a:pPr>
              <a:t>12/5/2019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D0018-BB65-4ED7-9B00-101C19C195A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3161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13F2F-48D3-40DC-A917-B34F90677547}" type="datetime1">
              <a:rPr lang="en-US"/>
              <a:pPr>
                <a:defRPr/>
              </a:pPr>
              <a:t>12/5/2019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15C99-7097-4BC6-9842-870644F36E2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77233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C0D58-1890-4DA2-83E3-1BECF487767E}" type="datetime1">
              <a:rPr lang="en-US"/>
              <a:pPr>
                <a:defRPr/>
              </a:pPr>
              <a:t>12/5/2019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CB862-7292-4053-9156-CDF4F1976CA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06048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FA0F2-9542-41D3-A1C2-D487A3A35CC4}" type="datetime1">
              <a:rPr lang="en-US"/>
              <a:pPr>
                <a:defRPr/>
              </a:pPr>
              <a:t>12/5/2019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C6C73-9FFA-4961-A4D1-4A52556E5EA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20276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nline_energy_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9000" y="5667375"/>
            <a:ext cx="15240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9" descr="dots"/>
          <p:cNvPicPr>
            <a:picLocks noChangeAspect="1" noChangeArrowheads="1"/>
          </p:cNvPicPr>
          <p:nvPr/>
        </p:nvPicPr>
        <p:blipFill>
          <a:blip r:embed="rId3">
            <a:lum bright="46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57575"/>
            <a:ext cx="5253038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marketing_flyer_revised_11_12_FINAL-2_PowerPoint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47625"/>
            <a:ext cx="9144000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idx="10"/>
          </p:nvPr>
        </p:nvSpPr>
        <p:spPr>
          <a:xfrm>
            <a:off x="8505825" y="6481763"/>
            <a:ext cx="588963" cy="363537"/>
          </a:xfrm>
        </p:spPr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buSzTx/>
              <a:defRPr smtClean="0"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CACCB944-91E9-4A05-A0BA-63C407A0F73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71344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476500" y="0"/>
            <a:ext cx="6667500" cy="141605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idx="10"/>
          </p:nvPr>
        </p:nvSpPr>
        <p:spPr>
          <a:xfrm>
            <a:off x="8505825" y="6481763"/>
            <a:ext cx="588963" cy="363537"/>
          </a:xfrm>
        </p:spPr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buSzTx/>
              <a:defRPr smtClean="0"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AF12AD1D-A625-44E7-B8FC-CBF78763E2A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59256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0"/>
          <p:cNvSpPr txBox="1">
            <a:spLocks noChangeArrowheads="1"/>
          </p:cNvSpPr>
          <p:nvPr userDrawn="1"/>
        </p:nvSpPr>
        <p:spPr bwMode="auto">
          <a:xfrm>
            <a:off x="1336675" y="969963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9pPr>
          </a:lstStyle>
          <a:p>
            <a:pPr eaLnBrk="1" hangingPunct="1"/>
            <a:endParaRPr lang="en-US" altLang="en-US">
              <a:solidFill>
                <a:srgbClr val="000000"/>
              </a:solidFill>
              <a:latin typeface="Swiss 721 BT" pitchFamily="34" charset="0"/>
            </a:endParaRPr>
          </a:p>
        </p:txBody>
      </p:sp>
      <p:sp>
        <p:nvSpPr>
          <p:cNvPr id="5" name="TextBox 11"/>
          <p:cNvSpPr txBox="1">
            <a:spLocks noChangeArrowheads="1"/>
          </p:cNvSpPr>
          <p:nvPr userDrawn="1"/>
        </p:nvSpPr>
        <p:spPr bwMode="auto">
          <a:xfrm>
            <a:off x="1462088" y="527050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9pPr>
          </a:lstStyle>
          <a:p>
            <a:pPr eaLnBrk="1" hangingPunct="1"/>
            <a:endParaRPr lang="en-US" altLang="en-US">
              <a:solidFill>
                <a:srgbClr val="000000"/>
              </a:solidFill>
              <a:latin typeface="Swiss 721 BT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0"/>
          </p:nvPr>
        </p:nvSpPr>
        <p:spPr>
          <a:xfrm>
            <a:off x="8505825" y="6481763"/>
            <a:ext cx="588963" cy="363537"/>
          </a:xfrm>
        </p:spPr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buSzTx/>
              <a:defRPr smtClean="0"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E23F0A28-633B-4E5A-8F85-27C06C4F206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15151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buSzTx/>
              <a:defRPr smtClean="0"/>
            </a:lvl1pPr>
          </a:lstStyle>
          <a:p>
            <a:pPr>
              <a:defRPr/>
            </a:pPr>
            <a:fld id="{8014C11B-FEC3-4A63-A48E-3DF95D0B1FA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1"/>
          </p:nvPr>
        </p:nvSpPr>
        <p:spPr>
          <a:xfrm>
            <a:off x="854733" y="1883192"/>
            <a:ext cx="7668165" cy="421699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584429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36576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2800" y="6103653"/>
            <a:ext cx="1371600" cy="364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940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457031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nline_energy_logo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9000" y="5667375"/>
            <a:ext cx="15240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9" descr="marketing_flyer_FINAL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70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9" descr="dots"/>
          <p:cNvPicPr>
            <a:picLocks noChangeAspect="1" noChangeArrowheads="1"/>
          </p:cNvPicPr>
          <p:nvPr userDrawn="1"/>
        </p:nvPicPr>
        <p:blipFill>
          <a:blip r:embed="rId4" cstate="email">
            <a:lum bright="46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57575"/>
            <a:ext cx="5253038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buSzTx/>
              <a:defRPr smtClean="0"/>
            </a:lvl1pPr>
          </a:lstStyle>
          <a:p>
            <a:pPr>
              <a:defRPr/>
            </a:pPr>
            <a:fld id="{B0897C30-88A8-4E7F-99E1-B7F0EF3E6EE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719641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buSzTx/>
              <a:defRPr smtClean="0"/>
            </a:lvl1pPr>
          </a:lstStyle>
          <a:p>
            <a:pPr>
              <a:defRPr/>
            </a:pPr>
            <a:fld id="{8014C11B-FEC3-4A63-A48E-3DF95D0B1FA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1"/>
          </p:nvPr>
        </p:nvSpPr>
        <p:spPr>
          <a:xfrm>
            <a:off x="854733" y="1883192"/>
            <a:ext cx="7668165" cy="421699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72825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image" Target="../media/image3.jpeg"/><Relationship Id="rId5" Type="http://schemas.openxmlformats.org/officeDocument/2006/relationships/slideLayout" Target="../slideLayouts/slideLayout16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5.xml"/><Relationship Id="rId9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C287B42A-25B1-463F-9509-875C8C6A0F71}" type="datetime1">
              <a:rPr lang="en-US"/>
              <a:pPr>
                <a:defRPr/>
              </a:pPr>
              <a:t>12/5/2019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pitchFamily="-108" charset="0"/>
                <a:ea typeface="ＭＳ Ｐゴシック" pitchFamily="-108" charset="-128"/>
                <a:cs typeface="ＭＳ Ｐゴシック" pitchFamily="-108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338178C-413A-42FE-8F83-AA4C7243D51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11" r:id="rId1"/>
    <p:sldLayoutId id="2147484412" r:id="rId2"/>
    <p:sldLayoutId id="2147484413" r:id="rId3"/>
    <p:sldLayoutId id="2147484414" r:id="rId4"/>
    <p:sldLayoutId id="2147484415" r:id="rId5"/>
    <p:sldLayoutId id="2147484416" r:id="rId6"/>
    <p:sldLayoutId id="2147484417" r:id="rId7"/>
    <p:sldLayoutId id="2147484418" r:id="rId8"/>
    <p:sldLayoutId id="2147484419" r:id="rId9"/>
    <p:sldLayoutId id="2147484420" r:id="rId10"/>
    <p:sldLayoutId id="2147484421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108" charset="-128"/>
          <a:cs typeface="ＭＳ Ｐゴシック" pitchFamily="-108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08" charset="0"/>
          <a:ea typeface="ＭＳ Ｐゴシック" pitchFamily="-108" charset="-128"/>
          <a:cs typeface="ＭＳ Ｐゴシック" pitchFamily="-108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08" charset="0"/>
          <a:ea typeface="ＭＳ Ｐゴシック" pitchFamily="-108" charset="-128"/>
          <a:cs typeface="ＭＳ Ｐゴシック" pitchFamily="-108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08" charset="0"/>
          <a:ea typeface="ＭＳ Ｐゴシック" pitchFamily="-108" charset="-128"/>
          <a:cs typeface="ＭＳ Ｐゴシック" pitchFamily="-108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08" charset="0"/>
          <a:ea typeface="ＭＳ Ｐゴシック" pitchFamily="-108" charset="-128"/>
          <a:cs typeface="ＭＳ Ｐゴシック" pitchFamily="-108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08" charset="0"/>
          <a:ea typeface="ＭＳ Ｐゴシック" pitchFamily="-108" charset="-128"/>
          <a:cs typeface="ＭＳ Ｐゴシック" pitchFamily="-108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08" charset="0"/>
          <a:ea typeface="ＭＳ Ｐゴシック" pitchFamily="-108" charset="-128"/>
          <a:cs typeface="ＭＳ Ｐゴシック" pitchFamily="-108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08" charset="0"/>
          <a:ea typeface="ＭＳ Ｐゴシック" pitchFamily="-108" charset="-128"/>
          <a:cs typeface="ＭＳ Ｐゴシック" pitchFamily="-108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08" charset="0"/>
          <a:ea typeface="ＭＳ Ｐゴシック" pitchFamily="-108" charset="-128"/>
          <a:cs typeface="ＭＳ Ｐゴシック" pitchFamily="-108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pitchFamily="-108" charset="-128"/>
          <a:cs typeface="ＭＳ Ｐゴシック" pitchFamily="-108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pitchFamily="-108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pitchFamily="-108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pitchFamily="-108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pitchFamily="-108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2476500" y="274638"/>
            <a:ext cx="6208713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the title text format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0863"/>
            <a:ext cx="8228013" cy="430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the outline text format</a:t>
            </a:r>
          </a:p>
          <a:p>
            <a:pPr lvl="1"/>
            <a:r>
              <a:rPr lang="en-GB" altLang="en-US"/>
              <a:t>Second Outline Level</a:t>
            </a:r>
          </a:p>
          <a:p>
            <a:pPr lvl="2"/>
            <a:r>
              <a:rPr lang="en-GB" altLang="en-US"/>
              <a:t>Third Outline Level</a:t>
            </a:r>
          </a:p>
          <a:p>
            <a:pPr lvl="3"/>
            <a:r>
              <a:rPr lang="en-GB" altLang="en-US"/>
              <a:t>Fourth Outline Level</a:t>
            </a:r>
          </a:p>
          <a:p>
            <a:pPr lvl="4"/>
            <a:r>
              <a:rPr lang="en-GB" altLang="en-US"/>
              <a:t>Fifth Outline Level</a:t>
            </a:r>
          </a:p>
          <a:p>
            <a:pPr lvl="4"/>
            <a:r>
              <a:rPr lang="en-GB" altLang="en-US"/>
              <a:t>Sixth Outline Level</a:t>
            </a:r>
          </a:p>
          <a:p>
            <a:pPr lvl="4"/>
            <a:r>
              <a:rPr lang="en-GB" altLang="en-US"/>
              <a:t>Seventh Outline Level</a:t>
            </a:r>
          </a:p>
          <a:p>
            <a:pPr lvl="4"/>
            <a:r>
              <a:rPr lang="en-GB" altLang="en-US"/>
              <a:t>Eighth Outline Level</a:t>
            </a:r>
          </a:p>
          <a:p>
            <a:pPr lvl="4"/>
            <a:r>
              <a:rPr lang="en-GB" altLang="en-US"/>
              <a:t>Ninth Outline Level</a:t>
            </a: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2981325" y="6356350"/>
            <a:ext cx="32019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charset="0"/>
              <a:buNone/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defTabSz="457200" eaLnBrk="1" fontAlgn="auto" hangingPunct="1">
              <a:spcBef>
                <a:spcPts val="0"/>
              </a:spcBef>
              <a:spcAft>
                <a:spcPts val="0"/>
              </a:spcAft>
              <a:buSzPct val="100000"/>
              <a:defRPr sz="1200" smtClean="0">
                <a:solidFill>
                  <a:srgbClr val="898989"/>
                </a:solidFill>
                <a:latin typeface="Swiss 721 BT" charset="0"/>
                <a:ea typeface="ＭＳ Ｐゴシック"/>
                <a:cs typeface="Arial Unicode MS" charset="0"/>
              </a:defRPr>
            </a:lvl1pPr>
          </a:lstStyle>
          <a:p>
            <a:pPr>
              <a:defRPr/>
            </a:pPr>
            <a:fld id="{33A53AE3-E7DE-4AE5-95F2-7C3418A25ED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2054" name="Picture 10" descr="dots"/>
          <p:cNvPicPr>
            <a:picLocks noChangeAspect="1" noChangeArrowheads="1"/>
          </p:cNvPicPr>
          <p:nvPr/>
        </p:nvPicPr>
        <p:blipFill>
          <a:blip r:embed="rId9">
            <a:lum bright="46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1000" y="1511300"/>
            <a:ext cx="4943475" cy="361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9" descr="dots"/>
          <p:cNvPicPr>
            <a:picLocks noChangeAspect="1" noChangeArrowheads="1"/>
          </p:cNvPicPr>
          <p:nvPr/>
        </p:nvPicPr>
        <p:blipFill>
          <a:blip r:embed="rId10">
            <a:lum bright="46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57575"/>
            <a:ext cx="5253038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4" descr="nline_energy_logo"/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921" t="-9888" r="-7442" b="-8505"/>
          <a:stretch>
            <a:fillRect/>
          </a:stretch>
        </p:blipFill>
        <p:spPr bwMode="auto">
          <a:xfrm>
            <a:off x="381000" y="158750"/>
            <a:ext cx="2095500" cy="11366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7" name="Rectangle 14"/>
          <p:cNvSpPr>
            <a:spLocks noChangeArrowheads="1"/>
          </p:cNvSpPr>
          <p:nvPr/>
        </p:nvSpPr>
        <p:spPr bwMode="auto">
          <a:xfrm flipV="1">
            <a:off x="0" y="1571625"/>
            <a:ext cx="9144000" cy="76200"/>
          </a:xfrm>
          <a:prstGeom prst="rect">
            <a:avLst/>
          </a:prstGeom>
          <a:solidFill>
            <a:srgbClr val="7BC1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9pPr>
          </a:lstStyle>
          <a:p>
            <a:pPr eaLnBrk="1" hangingPunct="1"/>
            <a:endParaRPr lang="en-US" altLang="en-US">
              <a:solidFill>
                <a:srgbClr val="000000"/>
              </a:solidFill>
              <a:latin typeface="Swiss 721 BT" pitchFamily="34" charset="0"/>
            </a:endParaRPr>
          </a:p>
        </p:txBody>
      </p:sp>
      <p:sp>
        <p:nvSpPr>
          <p:cNvPr id="2058" name="Rectangle 12"/>
          <p:cNvSpPr>
            <a:spLocks noChangeArrowheads="1"/>
          </p:cNvSpPr>
          <p:nvPr/>
        </p:nvSpPr>
        <p:spPr bwMode="auto">
          <a:xfrm flipV="1">
            <a:off x="0" y="1381125"/>
            <a:ext cx="9144000" cy="228600"/>
          </a:xfrm>
          <a:prstGeom prst="rect">
            <a:avLst/>
          </a:prstGeom>
          <a:solidFill>
            <a:srgbClr val="0039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itchFamily="2" charset="-128"/>
              </a:defRPr>
            </a:lvl9pPr>
          </a:lstStyle>
          <a:p>
            <a:pPr eaLnBrk="1" hangingPunct="1"/>
            <a:endParaRPr lang="en-US" altLang="en-US">
              <a:solidFill>
                <a:srgbClr val="000000"/>
              </a:solidFill>
              <a:latin typeface="Swiss 721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292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31" r:id="rId1"/>
    <p:sldLayoutId id="2147484432" r:id="rId2"/>
    <p:sldLayoutId id="2147484433" r:id="rId3"/>
    <p:sldLayoutId id="2147484437" r:id="rId4"/>
    <p:sldLayoutId id="2147484438" r:id="rId5"/>
    <p:sldLayoutId id="2147484439" r:id="rId6"/>
    <p:sldLayoutId id="2147484440" r:id="rId7"/>
  </p:sldLayoutIdLst>
  <p:txStyles>
    <p:titleStyle>
      <a:lvl1pPr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385A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385A"/>
          </a:solidFill>
          <a:latin typeface="Swiss 721 Black BT" pitchFamily="-112" charset="0"/>
          <a:ea typeface="ＭＳ Ｐゴシック" pitchFamily="-112" charset="-128"/>
          <a:cs typeface="ＭＳ Ｐゴシック" pitchFamily="-112" charset="-128"/>
        </a:defRPr>
      </a:lvl2pPr>
      <a:lvl3pPr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385A"/>
          </a:solidFill>
          <a:latin typeface="Swiss 721 Black BT" pitchFamily="-112" charset="0"/>
          <a:ea typeface="ＭＳ Ｐゴシック" pitchFamily="-112" charset="-128"/>
          <a:cs typeface="ＭＳ Ｐゴシック" pitchFamily="-112" charset="-128"/>
        </a:defRPr>
      </a:lvl3pPr>
      <a:lvl4pPr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385A"/>
          </a:solidFill>
          <a:latin typeface="Swiss 721 Black BT" pitchFamily="-112" charset="0"/>
          <a:ea typeface="ＭＳ Ｐゴシック" pitchFamily="-112" charset="-128"/>
          <a:cs typeface="ＭＳ Ｐゴシック" pitchFamily="-112" charset="-128"/>
        </a:defRPr>
      </a:lvl4pPr>
      <a:lvl5pPr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385A"/>
          </a:solidFill>
          <a:latin typeface="Swiss 721 Black BT" pitchFamily="-112" charset="0"/>
          <a:ea typeface="ＭＳ Ｐゴシック" pitchFamily="-112" charset="-128"/>
          <a:cs typeface="ＭＳ Ｐゴシック" pitchFamily="-112" charset="-128"/>
        </a:defRPr>
      </a:lvl5pPr>
      <a:lvl6pPr marL="2514600" indent="-228600" algn="ctr" defTabSz="45720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12" charset="0"/>
        <a:defRPr sz="3200">
          <a:solidFill>
            <a:srgbClr val="00385A"/>
          </a:solidFill>
          <a:latin typeface="Swiss 721 Black BT" pitchFamily="-112" charset="0"/>
          <a:ea typeface="ＭＳ Ｐゴシック" pitchFamily="-112" charset="-128"/>
          <a:cs typeface="ＭＳ Ｐゴシック" pitchFamily="-112" charset="-128"/>
        </a:defRPr>
      </a:lvl6pPr>
      <a:lvl7pPr marL="2971800" indent="-228600" algn="ctr" defTabSz="45720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12" charset="0"/>
        <a:defRPr sz="3200">
          <a:solidFill>
            <a:srgbClr val="00385A"/>
          </a:solidFill>
          <a:latin typeface="Swiss 721 Black BT" pitchFamily="-112" charset="0"/>
          <a:ea typeface="ＭＳ Ｐゴシック" pitchFamily="-112" charset="-128"/>
          <a:cs typeface="ＭＳ Ｐゴシック" pitchFamily="-112" charset="-128"/>
        </a:defRPr>
      </a:lvl7pPr>
      <a:lvl8pPr marL="3429000" indent="-228600" algn="ctr" defTabSz="45720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12" charset="0"/>
        <a:defRPr sz="3200">
          <a:solidFill>
            <a:srgbClr val="00385A"/>
          </a:solidFill>
          <a:latin typeface="Swiss 721 Black BT" pitchFamily="-112" charset="0"/>
          <a:ea typeface="ＭＳ Ｐゴシック" pitchFamily="-112" charset="-128"/>
          <a:cs typeface="ＭＳ Ｐゴシック" pitchFamily="-112" charset="-128"/>
        </a:defRPr>
      </a:lvl8pPr>
      <a:lvl9pPr marL="3886200" indent="-228600" algn="ctr" defTabSz="45720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12" charset="0"/>
        <a:defRPr sz="3200">
          <a:solidFill>
            <a:srgbClr val="00385A"/>
          </a:solidFill>
          <a:latin typeface="Swiss 721 Black BT" pitchFamily="-112" charset="0"/>
          <a:ea typeface="ＭＳ Ｐゴシック" pitchFamily="-112" charset="-128"/>
          <a:cs typeface="ＭＳ Ｐゴシック" pitchFamily="-112" charset="-128"/>
        </a:defRPr>
      </a:lvl9pPr>
    </p:titleStyle>
    <p:bodyStyle>
      <a:lvl1pPr marL="342900" indent="-342900" algn="l" defTabSz="457200" rtl="0" fontAlgn="base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385A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385A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385A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385A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385A"/>
          </a:solidFill>
          <a:latin typeface="+mn-lt"/>
          <a:ea typeface="+mn-ea"/>
          <a:cs typeface="+mn-cs"/>
        </a:defRPr>
      </a:lvl5pPr>
      <a:lvl6pPr marL="2514600" indent="-228600" algn="l" defTabSz="457200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-112" charset="0"/>
        <a:defRPr sz="2000">
          <a:solidFill>
            <a:srgbClr val="00385A"/>
          </a:solidFill>
          <a:latin typeface="+mn-lt"/>
          <a:ea typeface="+mn-ea"/>
          <a:cs typeface="+mn-cs"/>
        </a:defRPr>
      </a:lvl6pPr>
      <a:lvl7pPr marL="2971800" indent="-228600" algn="l" defTabSz="457200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-112" charset="0"/>
        <a:defRPr sz="2000">
          <a:solidFill>
            <a:srgbClr val="00385A"/>
          </a:solidFill>
          <a:latin typeface="+mn-lt"/>
          <a:ea typeface="+mn-ea"/>
          <a:cs typeface="+mn-cs"/>
        </a:defRPr>
      </a:lvl7pPr>
      <a:lvl8pPr marL="3429000" indent="-228600" algn="l" defTabSz="457200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-112" charset="0"/>
        <a:defRPr sz="2000">
          <a:solidFill>
            <a:srgbClr val="00385A"/>
          </a:solidFill>
          <a:latin typeface="+mn-lt"/>
          <a:ea typeface="+mn-ea"/>
          <a:cs typeface="+mn-cs"/>
        </a:defRPr>
      </a:lvl8pPr>
      <a:lvl9pPr marL="3886200" indent="-228600" algn="l" defTabSz="457200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-112" charset="0"/>
        <a:defRPr sz="2000">
          <a:solidFill>
            <a:srgbClr val="00385A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2476500" y="274638"/>
            <a:ext cx="6208713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the title text format</a:t>
            </a: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2981325" y="6356350"/>
            <a:ext cx="3201988" cy="365125"/>
          </a:xfrm>
          <a:prstGeom prst="rect">
            <a:avLst/>
          </a:prstGeom>
          <a:noFill/>
          <a:ln>
            <a:noFill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buClr>
                <a:srgbClr val="000000"/>
              </a:buClr>
              <a:buSzPct val="100000"/>
              <a:buFont typeface="Times New Roman" charset="0"/>
              <a:buNone/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SzPct val="100000"/>
              <a:defRPr sz="1200" smtClean="0">
                <a:solidFill>
                  <a:srgbClr val="898989"/>
                </a:solidFill>
                <a:latin typeface="Swiss 721 BT" charset="0"/>
              </a:defRPr>
            </a:lvl1pPr>
          </a:lstStyle>
          <a:p>
            <a:pPr>
              <a:defRPr/>
            </a:pPr>
            <a:fld id="{C74DF253-4676-423F-9ABC-21CAB43DF2E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pic>
        <p:nvPicPr>
          <p:cNvPr id="1030" name="Picture 10" descr="dots"/>
          <p:cNvPicPr>
            <a:picLocks noChangeAspect="1" noChangeArrowheads="1"/>
          </p:cNvPicPr>
          <p:nvPr userDrawn="1"/>
        </p:nvPicPr>
        <p:blipFill>
          <a:blip r:embed="rId4" cstate="email">
            <a:lum bright="46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1000" y="1511300"/>
            <a:ext cx="4943475" cy="361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4" descr="nline_energy_logo"/>
          <p:cNvPicPr>
            <a:picLocks noChangeAspect="1" noChangeArrowheads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921" t="-9888" r="-7442" b="-8505"/>
          <a:stretch>
            <a:fillRect/>
          </a:stretch>
        </p:blipFill>
        <p:spPr bwMode="auto">
          <a:xfrm>
            <a:off x="381000" y="158750"/>
            <a:ext cx="2095500" cy="11366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3" name="Rectangle 14"/>
          <p:cNvSpPr>
            <a:spLocks noChangeArrowheads="1"/>
          </p:cNvSpPr>
          <p:nvPr userDrawn="1"/>
        </p:nvSpPr>
        <p:spPr bwMode="auto">
          <a:xfrm flipV="1">
            <a:off x="0" y="1571625"/>
            <a:ext cx="9144000" cy="76200"/>
          </a:xfrm>
          <a:prstGeom prst="rect">
            <a:avLst/>
          </a:prstGeom>
          <a:solidFill>
            <a:srgbClr val="7BC1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034" name="Rectangle 12"/>
          <p:cNvSpPr>
            <a:spLocks noChangeArrowheads="1"/>
          </p:cNvSpPr>
          <p:nvPr userDrawn="1"/>
        </p:nvSpPr>
        <p:spPr bwMode="auto">
          <a:xfrm flipV="1">
            <a:off x="0" y="1381125"/>
            <a:ext cx="9144000" cy="228600"/>
          </a:xfrm>
          <a:prstGeom prst="rect">
            <a:avLst/>
          </a:prstGeom>
          <a:solidFill>
            <a:srgbClr val="0039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976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35" r:id="rId1"/>
    <p:sldLayoutId id="2147484436" r:id="rId2"/>
  </p:sldLayoutIdLst>
  <p:hf sldNum="0" hdr="0" ftr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385A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385A"/>
          </a:solidFill>
          <a:latin typeface="Swiss 721 Black BT" pitchFamily="-112" charset="0"/>
          <a:ea typeface="ＭＳ Ｐゴシック" pitchFamily="-112" charset="-128"/>
          <a:cs typeface="ＭＳ Ｐゴシック" pitchFamily="-112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385A"/>
          </a:solidFill>
          <a:latin typeface="Swiss 721 Black BT" pitchFamily="-112" charset="0"/>
          <a:ea typeface="ＭＳ Ｐゴシック" pitchFamily="-112" charset="-128"/>
          <a:cs typeface="ＭＳ Ｐゴシック" pitchFamily="-112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385A"/>
          </a:solidFill>
          <a:latin typeface="Swiss 721 Black BT" pitchFamily="-112" charset="0"/>
          <a:ea typeface="ＭＳ Ｐゴシック" pitchFamily="-112" charset="-128"/>
          <a:cs typeface="ＭＳ Ｐゴシック" pitchFamily="-112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385A"/>
          </a:solidFill>
          <a:latin typeface="Swiss 721 Black BT" pitchFamily="-112" charset="0"/>
          <a:ea typeface="ＭＳ Ｐゴシック" pitchFamily="-112" charset="-128"/>
          <a:cs typeface="ＭＳ Ｐゴシック" pitchFamily="-112" charset="-128"/>
        </a:defRPr>
      </a:lvl5pPr>
      <a:lvl6pPr marL="2514600" indent="-228600"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12" charset="0"/>
        <a:defRPr sz="3200">
          <a:solidFill>
            <a:srgbClr val="00385A"/>
          </a:solidFill>
          <a:latin typeface="Swiss 721 Black BT" pitchFamily="-112" charset="0"/>
          <a:ea typeface="ＭＳ Ｐゴシック" pitchFamily="-112" charset="-128"/>
          <a:cs typeface="ＭＳ Ｐゴシック" pitchFamily="-112" charset="-128"/>
        </a:defRPr>
      </a:lvl6pPr>
      <a:lvl7pPr marL="2971800" indent="-228600"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12" charset="0"/>
        <a:defRPr sz="3200">
          <a:solidFill>
            <a:srgbClr val="00385A"/>
          </a:solidFill>
          <a:latin typeface="Swiss 721 Black BT" pitchFamily="-112" charset="0"/>
          <a:ea typeface="ＭＳ Ｐゴシック" pitchFamily="-112" charset="-128"/>
          <a:cs typeface="ＭＳ Ｐゴシック" pitchFamily="-112" charset="-128"/>
        </a:defRPr>
      </a:lvl7pPr>
      <a:lvl8pPr marL="3429000" indent="-228600"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12" charset="0"/>
        <a:defRPr sz="3200">
          <a:solidFill>
            <a:srgbClr val="00385A"/>
          </a:solidFill>
          <a:latin typeface="Swiss 721 Black BT" pitchFamily="-112" charset="0"/>
          <a:ea typeface="ＭＳ Ｐゴシック" pitchFamily="-112" charset="-128"/>
          <a:cs typeface="ＭＳ Ｐゴシック" pitchFamily="-112" charset="-128"/>
        </a:defRPr>
      </a:lvl8pPr>
      <a:lvl9pPr marL="3886200" indent="-228600"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12" charset="0"/>
        <a:defRPr sz="3200">
          <a:solidFill>
            <a:srgbClr val="00385A"/>
          </a:solidFill>
          <a:latin typeface="Swiss 721 Black BT" pitchFamily="-112" charset="0"/>
          <a:ea typeface="ＭＳ Ｐゴシック" pitchFamily="-112" charset="-128"/>
          <a:cs typeface="ＭＳ Ｐゴシック" pitchFamily="-112" charset="-128"/>
        </a:defRPr>
      </a:lvl9pPr>
    </p:titleStyle>
    <p:bodyStyle>
      <a:lvl1pPr marL="342900" indent="-342900" algn="l" defTabSz="457200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385A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385A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385A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385A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385A"/>
          </a:solidFill>
          <a:latin typeface="+mn-lt"/>
          <a:ea typeface="+mn-ea"/>
          <a:cs typeface="+mn-cs"/>
        </a:defRPr>
      </a:lvl5pPr>
      <a:lvl6pPr marL="2514600" indent="-228600" algn="l" defTabSz="457200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-112" charset="0"/>
        <a:defRPr sz="2000">
          <a:solidFill>
            <a:srgbClr val="00385A"/>
          </a:solidFill>
          <a:latin typeface="+mn-lt"/>
          <a:ea typeface="+mn-ea"/>
          <a:cs typeface="+mn-cs"/>
        </a:defRPr>
      </a:lvl6pPr>
      <a:lvl7pPr marL="2971800" indent="-228600" algn="l" defTabSz="457200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-112" charset="0"/>
        <a:defRPr sz="2000">
          <a:solidFill>
            <a:srgbClr val="00385A"/>
          </a:solidFill>
          <a:latin typeface="+mn-lt"/>
          <a:ea typeface="+mn-ea"/>
          <a:cs typeface="+mn-cs"/>
        </a:defRPr>
      </a:lvl7pPr>
      <a:lvl8pPr marL="3429000" indent="-228600" algn="l" defTabSz="457200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-112" charset="0"/>
        <a:defRPr sz="2000">
          <a:solidFill>
            <a:srgbClr val="00385A"/>
          </a:solidFill>
          <a:latin typeface="+mn-lt"/>
          <a:ea typeface="+mn-ea"/>
          <a:cs typeface="+mn-cs"/>
        </a:defRPr>
      </a:lvl8pPr>
      <a:lvl9pPr marL="3886200" indent="-228600" algn="l" defTabSz="457200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-112" charset="0"/>
        <a:defRPr sz="2000">
          <a:solidFill>
            <a:srgbClr val="00385A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mswindle@nlineenergy.com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 descr="Contains nline logo." title="Project information"/>
          <p:cNvGrpSpPr/>
          <p:nvPr/>
        </p:nvGrpSpPr>
        <p:grpSpPr>
          <a:xfrm>
            <a:off x="109276" y="1620111"/>
            <a:ext cx="8988425" cy="5237889"/>
            <a:chOff x="155575" y="2089998"/>
            <a:chExt cx="8988425" cy="5237889"/>
          </a:xfrm>
        </p:grpSpPr>
        <p:sp>
          <p:nvSpPr>
            <p:cNvPr id="3" name="Text Box 1"/>
            <p:cNvSpPr txBox="1">
              <a:spLocks noChangeArrowheads="1"/>
            </p:cNvSpPr>
            <p:nvPr/>
          </p:nvSpPr>
          <p:spPr bwMode="auto">
            <a:xfrm>
              <a:off x="155575" y="3358719"/>
              <a:ext cx="8988425" cy="326050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eaLnBrk="1" hangingPunct="1">
                <a:buSzPct val="10000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/>
              </a:pPr>
              <a:endParaRPr lang="en-US" sz="3200" dirty="0">
                <a:solidFill>
                  <a:srgbClr val="00385A"/>
                </a:solidFill>
                <a:latin typeface="Swiss 721 Black BT" charset="0"/>
              </a:endParaRPr>
            </a:p>
            <a:p>
              <a:pPr algn="ctr" eaLnBrk="1" hangingPunct="1">
                <a:buSzPct val="10000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/>
              </a:pPr>
              <a:endParaRPr lang="en-US" sz="2000" dirty="0">
                <a:solidFill>
                  <a:srgbClr val="072B46"/>
                </a:solidFill>
                <a:latin typeface="Swiss 721 Black BT" charset="0"/>
              </a:endParaRPr>
            </a:p>
            <a:p>
              <a:pPr algn="ctr" eaLnBrk="1" hangingPunct="1">
                <a:buSzPct val="10000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/>
              </a:pPr>
              <a:endParaRPr lang="en-US" sz="2000" b="1" dirty="0">
                <a:solidFill>
                  <a:srgbClr val="072B46"/>
                </a:solidFill>
                <a:latin typeface="Swiss 721 Black BT" charset="0"/>
              </a:endParaRPr>
            </a:p>
            <a:p>
              <a:pPr algn="ctr" eaLnBrk="1" hangingPunct="1">
                <a:buSzPct val="10000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/>
              </a:pPr>
              <a:endParaRPr lang="en-US" sz="2000" b="1" dirty="0">
                <a:solidFill>
                  <a:srgbClr val="072B46"/>
                </a:solidFill>
                <a:latin typeface="Swiss 721 Black BT" charset="0"/>
              </a:endParaRPr>
            </a:p>
            <a:p>
              <a:pPr algn="ctr" eaLnBrk="1" hangingPunct="1">
                <a:buSzPct val="10000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/>
              </a:pPr>
              <a:endParaRPr lang="en-US" sz="2800" dirty="0">
                <a:solidFill>
                  <a:srgbClr val="00385A"/>
                </a:solidFill>
                <a:latin typeface="Swiss 721 Black BT" charset="0"/>
              </a:endParaRPr>
            </a:p>
            <a:p>
              <a:pPr algn="ctr" eaLnBrk="1" hangingPunct="1">
                <a:buSzPct val="10000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/>
              </a:pPr>
              <a:r>
                <a:rPr lang="en-US" sz="2800" dirty="0">
                  <a:solidFill>
                    <a:srgbClr val="00385A"/>
                  </a:solidFill>
                  <a:latin typeface="Swiss 721 Black BT" charset="0"/>
                </a:rPr>
                <a:t>California Energy Commission:  Water Workshop</a:t>
              </a:r>
            </a:p>
            <a:p>
              <a:pPr algn="ctr" eaLnBrk="1" hangingPunct="1">
                <a:buSzPct val="10000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/>
              </a:pPr>
              <a:r>
                <a:rPr lang="en-US" sz="2800" dirty="0">
                  <a:solidFill>
                    <a:srgbClr val="00385A"/>
                  </a:solidFill>
                  <a:latin typeface="Swiss 721 Black BT" charset="0"/>
                </a:rPr>
                <a:t>In-Conduit Hydropower</a:t>
              </a:r>
            </a:p>
            <a:p>
              <a:pPr algn="ctr" eaLnBrk="1" hangingPunct="1">
                <a:buSzPct val="10000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/>
              </a:pPr>
              <a:endParaRPr lang="en-US" sz="2000" dirty="0">
                <a:solidFill>
                  <a:srgbClr val="00385A"/>
                </a:solidFill>
                <a:latin typeface="Swiss 721 Black BT" charset="0"/>
              </a:endParaRPr>
            </a:p>
            <a:p>
              <a:pPr algn="ctr" eaLnBrk="1" hangingPunct="1">
                <a:buSzPct val="10000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/>
              </a:pPr>
              <a:r>
                <a:rPr lang="en-US" dirty="0">
                  <a:solidFill>
                    <a:srgbClr val="00385A"/>
                  </a:solidFill>
                  <a:latin typeface="Swiss 721 Black BT" charset="0"/>
                </a:rPr>
                <a:t>November 19, 2019</a:t>
              </a:r>
            </a:p>
            <a:p>
              <a:pPr algn="ctr" eaLnBrk="1" hangingPunct="1">
                <a:buSzPct val="10000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/>
              </a:pPr>
              <a:r>
                <a:rPr lang="en-US" dirty="0">
                  <a:solidFill>
                    <a:srgbClr val="00385A"/>
                  </a:solidFill>
                  <a:latin typeface="Swiss 721 Black BT" charset="0"/>
                </a:rPr>
                <a:t>Matthew Swindle, Chairman and CEO</a:t>
              </a:r>
            </a:p>
          </p:txBody>
        </p:sp>
        <p:pic>
          <p:nvPicPr>
            <p:cNvPr id="4" name="Picture 3" descr="NLine energy logo" title="Nline energy"/>
            <p:cNvPicPr>
              <a:picLocks noChangeAspect="1"/>
            </p:cNvPicPr>
            <p:nvPr/>
          </p:nvPicPr>
          <p:blipFill rotWithShape="1">
            <a:blip r:embed="rId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103595" y="2089998"/>
              <a:ext cx="5092384" cy="2659022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6979730" y="5840050"/>
              <a:ext cx="2076773" cy="1487837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1" hangingPunct="1">
                <a:buClr>
                  <a:srgbClr val="000000"/>
                </a:buClr>
                <a:buSzPct val="100000"/>
                <a:buFont typeface="Times New Roman" pitchFamily="-112" charset="0"/>
                <a:buNone/>
              </a:pPr>
              <a:endParaRPr lang="en-US" sz="2400">
                <a:solidFill>
                  <a:srgbClr val="FFFFFF"/>
                </a:solidFill>
                <a:latin typeface="Arial" pitchFamily="-112" charset="0"/>
              </a:endParaRPr>
            </a:p>
          </p:txBody>
        </p:sp>
      </p:grp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36914" y="939201"/>
            <a:ext cx="4718957" cy="1240971"/>
          </a:xfrm>
        </p:spPr>
        <p:txBody>
          <a:bodyPr/>
          <a:lstStyle/>
          <a:p>
            <a:r>
              <a:rPr lang="en-US" sz="800" dirty="0" smtClean="0"/>
              <a:t>Presentation information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87947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644005"/>
            <a:ext cx="5573027" cy="2559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293">
              <a:lnSpc>
                <a:spcPct val="130000"/>
              </a:lnSpc>
              <a:spcBef>
                <a:spcPct val="20000"/>
              </a:spcBef>
            </a:pPr>
            <a:r>
              <a:rPr lang="en-US" altLang="en-US" sz="2400" b="1" u="sng" dirty="0">
                <a:solidFill>
                  <a:srgbClr val="072C46"/>
                </a:solidFill>
                <a:latin typeface="Swiss 721 BT" charset="0"/>
              </a:rPr>
              <a:t>Overview</a:t>
            </a:r>
            <a:endParaRPr lang="en-US" sz="2400" dirty="0">
              <a:solidFill>
                <a:srgbClr val="072C46"/>
              </a:solidFill>
              <a:latin typeface="Swiss 721 BT" charset="0"/>
            </a:endParaRPr>
          </a:p>
          <a:p>
            <a:pPr marL="228573" indent="-228573" defTabSz="914293">
              <a:lnSpc>
                <a:spcPct val="130000"/>
              </a:lnSpc>
              <a:spcBef>
                <a:spcPct val="20000"/>
              </a:spcBef>
              <a:buFont typeface="Arial"/>
              <a:buChar char="•"/>
            </a:pPr>
            <a:r>
              <a:rPr lang="en-US" dirty="0">
                <a:solidFill>
                  <a:srgbClr val="072C46"/>
                </a:solidFill>
                <a:latin typeface="Swiss 721 BT" charset="0"/>
              </a:rPr>
              <a:t>91% of Small Conduit Hydro Development in CA*</a:t>
            </a:r>
          </a:p>
          <a:p>
            <a:pPr marL="228573" indent="-228573" defTabSz="914293">
              <a:lnSpc>
                <a:spcPct val="130000"/>
              </a:lnSpc>
              <a:spcBef>
                <a:spcPct val="20000"/>
              </a:spcBef>
              <a:buFont typeface="Arial"/>
              <a:buChar char="•"/>
            </a:pPr>
            <a:r>
              <a:rPr lang="en-US" dirty="0">
                <a:solidFill>
                  <a:srgbClr val="072C46"/>
                </a:solidFill>
                <a:latin typeface="Swiss 721 BT" charset="0"/>
              </a:rPr>
              <a:t>33% of Small Conduit Hydro Development in US*</a:t>
            </a:r>
          </a:p>
          <a:p>
            <a:pPr marL="228573" indent="-228573" defTabSz="914293">
              <a:lnSpc>
                <a:spcPct val="130000"/>
              </a:lnSpc>
              <a:spcBef>
                <a:spcPct val="20000"/>
              </a:spcBef>
              <a:buFont typeface="Arial"/>
              <a:buChar char="•"/>
            </a:pPr>
            <a:r>
              <a:rPr lang="en-US" dirty="0">
                <a:solidFill>
                  <a:srgbClr val="072C46"/>
                </a:solidFill>
                <a:latin typeface="Swiss 721 BT" charset="0"/>
              </a:rPr>
              <a:t>Association of California Water Agencies (ACWA) Approved Preferred Provider**</a:t>
            </a:r>
          </a:p>
          <a:p>
            <a:pPr marL="228573" indent="-228573" defTabSz="914293">
              <a:lnSpc>
                <a:spcPct val="130000"/>
              </a:lnSpc>
              <a:spcBef>
                <a:spcPct val="20000"/>
              </a:spcBef>
              <a:buFont typeface="Arial"/>
              <a:buChar char="•"/>
            </a:pPr>
            <a:r>
              <a:rPr lang="en-US" dirty="0">
                <a:solidFill>
                  <a:srgbClr val="072C46"/>
                </a:solidFill>
                <a:latin typeface="Swiss 721 BT" charset="0"/>
              </a:rPr>
              <a:t>Offices in CA, OR, and NH</a:t>
            </a:r>
          </a:p>
        </p:txBody>
      </p:sp>
      <p:sp>
        <p:nvSpPr>
          <p:cNvPr id="9220" name="Rectangle 3"/>
          <p:cNvSpPr txBox="1">
            <a:spLocks noChangeArrowheads="1"/>
          </p:cNvSpPr>
          <p:nvPr/>
        </p:nvSpPr>
        <p:spPr bwMode="auto">
          <a:xfrm>
            <a:off x="0" y="1525115"/>
            <a:ext cx="5876925" cy="1928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>
            <a:prstTxWarp prst="textNoShape">
              <a:avLst/>
            </a:prstTxWarp>
          </a:bodyPr>
          <a:lstStyle/>
          <a:p>
            <a:pPr marL="0" indent="0" algn="ctr" eaLnBrk="1" hangingPunct="1">
              <a:lnSpc>
                <a:spcPct val="130000"/>
              </a:lnSpc>
              <a:spcBef>
                <a:spcPct val="20000"/>
              </a:spcBef>
              <a:defRPr/>
            </a:pPr>
            <a:r>
              <a:rPr lang="en-US" altLang="en-US" sz="2800" b="1" u="sng" dirty="0">
                <a:solidFill>
                  <a:srgbClr val="072C46"/>
                </a:solidFill>
                <a:latin typeface="Swiss 721 BT" charset="0"/>
              </a:rPr>
              <a:t>Mission</a:t>
            </a:r>
            <a:endParaRPr lang="en-US" altLang="en-US" sz="2800" b="1" dirty="0">
              <a:solidFill>
                <a:srgbClr val="072C46"/>
              </a:solidFill>
              <a:latin typeface="Swiss 721 BT" charset="0"/>
            </a:endParaRPr>
          </a:p>
          <a:p>
            <a:pPr marL="342900" indent="-342900" eaLnBrk="1" hangingPunct="1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072C46"/>
                </a:solidFill>
                <a:latin typeface="Swiss 721 BT" charset="0"/>
              </a:rPr>
              <a:t>Harness</a:t>
            </a:r>
            <a:r>
              <a:rPr lang="en-US" altLang="en-US" b="1" dirty="0">
                <a:solidFill>
                  <a:srgbClr val="072C46"/>
                </a:solidFill>
                <a:latin typeface="Swiss 721 BT" charset="0"/>
              </a:rPr>
              <a:t> wasted energy </a:t>
            </a:r>
            <a:r>
              <a:rPr lang="en-US" altLang="en-US" dirty="0">
                <a:solidFill>
                  <a:srgbClr val="072C46"/>
                </a:solidFill>
                <a:latin typeface="Swiss 721 BT" charset="0"/>
              </a:rPr>
              <a:t>in existing infrastructure</a:t>
            </a:r>
          </a:p>
          <a:p>
            <a:pPr marL="342900" indent="-342900" eaLnBrk="1" hangingPunct="1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072C46"/>
                </a:solidFill>
                <a:latin typeface="Swiss 721 BT" charset="0"/>
              </a:rPr>
              <a:t>Create cost-effective </a:t>
            </a:r>
            <a:r>
              <a:rPr lang="en-US" altLang="en-US" b="1" dirty="0">
                <a:solidFill>
                  <a:srgbClr val="072C46"/>
                </a:solidFill>
                <a:latin typeface="Swiss 721 BT" charset="0"/>
              </a:rPr>
              <a:t>renewable electricity</a:t>
            </a:r>
            <a:endParaRPr lang="en-US" altLang="en-US" dirty="0">
              <a:solidFill>
                <a:srgbClr val="072C46"/>
              </a:solidFill>
              <a:latin typeface="Swiss 721 BT" charset="0"/>
            </a:endParaRPr>
          </a:p>
          <a:p>
            <a:pPr marL="342900" indent="-342900" eaLnBrk="1" hangingPunct="1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072C46"/>
                </a:solidFill>
                <a:latin typeface="Swiss 721 BT" charset="0"/>
              </a:rPr>
              <a:t>Provide immediate </a:t>
            </a:r>
            <a:r>
              <a:rPr lang="en-US" altLang="en-US" b="1" dirty="0">
                <a:solidFill>
                  <a:srgbClr val="072C46"/>
                </a:solidFill>
                <a:latin typeface="Swiss 721 BT" charset="0"/>
              </a:rPr>
              <a:t>financial benefit </a:t>
            </a:r>
            <a:r>
              <a:rPr lang="en-US" altLang="en-US" dirty="0">
                <a:solidFill>
                  <a:srgbClr val="072C46"/>
                </a:solidFill>
                <a:latin typeface="Swiss 721 BT" charset="0"/>
              </a:rPr>
              <a:t>to customers</a:t>
            </a:r>
            <a:endParaRPr lang="en-US" dirty="0">
              <a:solidFill>
                <a:srgbClr val="072C46"/>
              </a:solidFill>
              <a:latin typeface="Swiss 721 BT" charset="0"/>
              <a:ea typeface="ＭＳ Ｐゴシック" pitchFamily="-128" charset="-128"/>
              <a:cs typeface="ＭＳ Ｐゴシック" pitchFamily="-128" charset="-12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5085" y="6427467"/>
            <a:ext cx="380585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293">
              <a:spcBef>
                <a:spcPts val="0"/>
              </a:spcBef>
            </a:pPr>
            <a:r>
              <a:rPr lang="en-US" sz="1050" dirty="0">
                <a:solidFill>
                  <a:srgbClr val="072C46"/>
                </a:solidFill>
                <a:latin typeface="Swiss 721 BT" charset="0"/>
              </a:rPr>
              <a:t>*2013-pres. Approved FERC NOI Conduit Exemption filings by MW</a:t>
            </a:r>
          </a:p>
          <a:p>
            <a:pPr defTabSz="914293">
              <a:spcBef>
                <a:spcPts val="0"/>
              </a:spcBef>
            </a:pPr>
            <a:r>
              <a:rPr lang="en-US" sz="1050" dirty="0">
                <a:solidFill>
                  <a:srgbClr val="072C46"/>
                </a:solidFill>
                <a:latin typeface="Swiss 721 BT" charset="0"/>
              </a:rPr>
              <a:t>**Competitive RFQ process (2010-2018)</a:t>
            </a:r>
          </a:p>
        </p:txBody>
      </p:sp>
      <p:pic>
        <p:nvPicPr>
          <p:cNvPr id="3" name="Picture 2" title="Nline energy logo">
            <a:extLst>
              <a:ext uri="{FF2B5EF4-FFF2-40B4-BE49-F238E27FC236}">
                <a16:creationId xmlns:a16="http://schemas.microsoft.com/office/drawing/2014/main" id="{DA5EA684-1777-4A19-9DE9-7D77B7D9B69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6730" y="3293902"/>
            <a:ext cx="1098999" cy="1079718"/>
          </a:xfrm>
          <a:prstGeom prst="rect">
            <a:avLst/>
          </a:prstGeom>
        </p:spPr>
      </p:pic>
      <p:sp>
        <p:nvSpPr>
          <p:cNvPr id="6" name="Oval 5" title="oval">
            <a:extLst>
              <a:ext uri="{FF2B5EF4-FFF2-40B4-BE49-F238E27FC236}">
                <a16:creationId xmlns:a16="http://schemas.microsoft.com/office/drawing/2014/main" id="{B40A08D4-287E-4897-BE9C-550AF25DEA25}"/>
              </a:ext>
            </a:extLst>
          </p:cNvPr>
          <p:cNvSpPr/>
          <p:nvPr/>
        </p:nvSpPr>
        <p:spPr bwMode="auto">
          <a:xfrm>
            <a:off x="6616251" y="1958757"/>
            <a:ext cx="1098999" cy="1079718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-112" charset="0"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itchFamily="-11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F051FB0-C510-4A03-9D31-AF72F9E76853}"/>
              </a:ext>
            </a:extLst>
          </p:cNvPr>
          <p:cNvSpPr txBox="1"/>
          <p:nvPr/>
        </p:nvSpPr>
        <p:spPr>
          <a:xfrm>
            <a:off x="6743700" y="2184196"/>
            <a:ext cx="83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</a:rPr>
              <a:t>Conduit &amp; Small Hydro</a:t>
            </a:r>
          </a:p>
        </p:txBody>
      </p:sp>
      <p:sp>
        <p:nvSpPr>
          <p:cNvPr id="11" name="Oval 10" title="oval">
            <a:extLst>
              <a:ext uri="{FF2B5EF4-FFF2-40B4-BE49-F238E27FC236}">
                <a16:creationId xmlns:a16="http://schemas.microsoft.com/office/drawing/2014/main" id="{EAC920C5-1CFC-4A11-90F7-C9CAA68F63CB}"/>
              </a:ext>
            </a:extLst>
          </p:cNvPr>
          <p:cNvSpPr/>
          <p:nvPr/>
        </p:nvSpPr>
        <p:spPr bwMode="auto">
          <a:xfrm>
            <a:off x="7993379" y="3264095"/>
            <a:ext cx="1098999" cy="1079718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-112" charset="0"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itchFamily="-11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4042570-5EC0-41B2-BC56-53874703AD62}"/>
              </a:ext>
            </a:extLst>
          </p:cNvPr>
          <p:cNvSpPr txBox="1"/>
          <p:nvPr/>
        </p:nvSpPr>
        <p:spPr>
          <a:xfrm>
            <a:off x="8120828" y="3464367"/>
            <a:ext cx="83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</a:rPr>
              <a:t>Small Pumped Hydro</a:t>
            </a:r>
          </a:p>
        </p:txBody>
      </p:sp>
      <p:sp>
        <p:nvSpPr>
          <p:cNvPr id="13" name="Oval 12" title="oval">
            <a:extLst>
              <a:ext uri="{FF2B5EF4-FFF2-40B4-BE49-F238E27FC236}">
                <a16:creationId xmlns:a16="http://schemas.microsoft.com/office/drawing/2014/main" id="{AB3DB340-BD77-40DC-8674-EC342EBC708C}"/>
              </a:ext>
            </a:extLst>
          </p:cNvPr>
          <p:cNvSpPr/>
          <p:nvPr/>
        </p:nvSpPr>
        <p:spPr bwMode="auto">
          <a:xfrm>
            <a:off x="6684830" y="4619008"/>
            <a:ext cx="1098999" cy="1079718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-112" charset="0"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itchFamily="-11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08C0CA0-C4BC-48E0-9B99-9FD1F4EBB4C5}"/>
              </a:ext>
            </a:extLst>
          </p:cNvPr>
          <p:cNvSpPr txBox="1"/>
          <p:nvPr/>
        </p:nvSpPr>
        <p:spPr>
          <a:xfrm>
            <a:off x="6812279" y="4936726"/>
            <a:ext cx="83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</a:rPr>
              <a:t>Retrofit / Rehab</a:t>
            </a:r>
          </a:p>
        </p:txBody>
      </p:sp>
      <p:sp>
        <p:nvSpPr>
          <p:cNvPr id="16" name="Oval 15" title="oval">
            <a:extLst>
              <a:ext uri="{FF2B5EF4-FFF2-40B4-BE49-F238E27FC236}">
                <a16:creationId xmlns:a16="http://schemas.microsoft.com/office/drawing/2014/main" id="{9F5E0A80-0848-466B-B9A7-47C460BE4AEE}"/>
              </a:ext>
            </a:extLst>
          </p:cNvPr>
          <p:cNvSpPr/>
          <p:nvPr/>
        </p:nvSpPr>
        <p:spPr bwMode="auto">
          <a:xfrm>
            <a:off x="5309606" y="3341267"/>
            <a:ext cx="1098999" cy="1079718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-112" charset="0"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itchFamily="-11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B847CBA-807E-44F2-B98B-82367210481C}"/>
              </a:ext>
            </a:extLst>
          </p:cNvPr>
          <p:cNvSpPr txBox="1"/>
          <p:nvPr/>
        </p:nvSpPr>
        <p:spPr>
          <a:xfrm>
            <a:off x="5347706" y="3582785"/>
            <a:ext cx="101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</a:rPr>
              <a:t>Thermal Energy Recovery</a:t>
            </a:r>
          </a:p>
        </p:txBody>
      </p:sp>
      <p:sp>
        <p:nvSpPr>
          <p:cNvPr id="8" name="Arrow: Up 7" title="up arrow">
            <a:extLst>
              <a:ext uri="{FF2B5EF4-FFF2-40B4-BE49-F238E27FC236}">
                <a16:creationId xmlns:a16="http://schemas.microsoft.com/office/drawing/2014/main" id="{7231F596-5842-4D82-A3B8-5CC668938743}"/>
              </a:ext>
            </a:extLst>
          </p:cNvPr>
          <p:cNvSpPr/>
          <p:nvPr/>
        </p:nvSpPr>
        <p:spPr bwMode="auto">
          <a:xfrm>
            <a:off x="6924675" y="3076575"/>
            <a:ext cx="495300" cy="187520"/>
          </a:xfrm>
          <a:prstGeom prst="upArrow">
            <a:avLst/>
          </a:prstGeom>
          <a:solidFill>
            <a:srgbClr val="D5E7D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-112" charset="0"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itchFamily="-112" charset="0"/>
            </a:endParaRPr>
          </a:p>
        </p:txBody>
      </p:sp>
      <p:sp>
        <p:nvSpPr>
          <p:cNvPr id="18" name="Arrow: Up 17" title="down arrow">
            <a:extLst>
              <a:ext uri="{FF2B5EF4-FFF2-40B4-BE49-F238E27FC236}">
                <a16:creationId xmlns:a16="http://schemas.microsoft.com/office/drawing/2014/main" id="{84D963D4-31D5-4472-AEC8-BE36C138526C}"/>
              </a:ext>
            </a:extLst>
          </p:cNvPr>
          <p:cNvSpPr/>
          <p:nvPr/>
        </p:nvSpPr>
        <p:spPr bwMode="auto">
          <a:xfrm rot="10800000">
            <a:off x="6948579" y="4397957"/>
            <a:ext cx="495300" cy="187520"/>
          </a:xfrm>
          <a:prstGeom prst="upArrow">
            <a:avLst/>
          </a:prstGeom>
          <a:solidFill>
            <a:srgbClr val="D5E7D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-112" charset="0"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itchFamily="-112" charset="0"/>
            </a:endParaRPr>
          </a:p>
        </p:txBody>
      </p:sp>
      <p:sp>
        <p:nvSpPr>
          <p:cNvPr id="19" name="Arrow: Up 18" title="left arrow">
            <a:extLst>
              <a:ext uri="{FF2B5EF4-FFF2-40B4-BE49-F238E27FC236}">
                <a16:creationId xmlns:a16="http://schemas.microsoft.com/office/drawing/2014/main" id="{EA978C8E-C245-45BB-8EFE-E75893959485}"/>
              </a:ext>
            </a:extLst>
          </p:cNvPr>
          <p:cNvSpPr/>
          <p:nvPr/>
        </p:nvSpPr>
        <p:spPr bwMode="auto">
          <a:xfrm rot="16031514">
            <a:off x="6293300" y="3764566"/>
            <a:ext cx="495300" cy="187520"/>
          </a:xfrm>
          <a:prstGeom prst="upArrow">
            <a:avLst/>
          </a:prstGeom>
          <a:solidFill>
            <a:srgbClr val="D5E7D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-112" charset="0"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itchFamily="-112" charset="0"/>
            </a:endParaRPr>
          </a:p>
        </p:txBody>
      </p:sp>
      <p:sp>
        <p:nvSpPr>
          <p:cNvPr id="20" name="Arrow: Up 19" title="right arrow">
            <a:extLst>
              <a:ext uri="{FF2B5EF4-FFF2-40B4-BE49-F238E27FC236}">
                <a16:creationId xmlns:a16="http://schemas.microsoft.com/office/drawing/2014/main" id="{074AF570-B53F-4CB6-9E38-87FFB66FC343}"/>
              </a:ext>
            </a:extLst>
          </p:cNvPr>
          <p:cNvSpPr/>
          <p:nvPr/>
        </p:nvSpPr>
        <p:spPr bwMode="auto">
          <a:xfrm rot="5400000">
            <a:off x="7612379" y="3735477"/>
            <a:ext cx="495300" cy="187520"/>
          </a:xfrm>
          <a:prstGeom prst="upArrow">
            <a:avLst/>
          </a:prstGeom>
          <a:solidFill>
            <a:srgbClr val="D5E7D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-112" charset="0"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itchFamily="-11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1215" y="241485"/>
            <a:ext cx="6208713" cy="1141412"/>
          </a:xfrm>
        </p:spPr>
        <p:txBody>
          <a:bodyPr/>
          <a:lstStyle/>
          <a:p>
            <a:pPr>
              <a:tabLst>
                <a:tab pos="0" algn="l"/>
                <a:tab pos="457146" algn="l"/>
                <a:tab pos="914293" algn="l"/>
                <a:tab pos="1371440" algn="l"/>
                <a:tab pos="1828586" algn="l"/>
                <a:tab pos="2285733" algn="l"/>
                <a:tab pos="2742879" algn="l"/>
                <a:tab pos="3200026" algn="l"/>
                <a:tab pos="3657172" algn="l"/>
                <a:tab pos="4114319" algn="l"/>
                <a:tab pos="4571465" algn="l"/>
                <a:tab pos="5028612" algn="l"/>
                <a:tab pos="5485759" algn="l"/>
                <a:tab pos="5942905" algn="l"/>
                <a:tab pos="6400051" algn="l"/>
                <a:tab pos="6857199" algn="l"/>
                <a:tab pos="7314345" algn="l"/>
                <a:tab pos="7771491" algn="l"/>
                <a:tab pos="8228638" algn="l"/>
                <a:tab pos="8685785" algn="l"/>
                <a:tab pos="9142931" algn="l"/>
              </a:tabLst>
            </a:pPr>
            <a:r>
              <a:rPr lang="en-US" b="1" dirty="0" err="1">
                <a:latin typeface="Swiss 721 Black BT" charset="0"/>
                <a:ea typeface="ＭＳ Ｐゴシック" pitchFamily="-128" charset="-128"/>
                <a:cs typeface="ＭＳ Ｐゴシック" pitchFamily="-128" charset="-128"/>
              </a:rPr>
              <a:t>NLine</a:t>
            </a:r>
            <a:r>
              <a:rPr lang="en-US" b="1" dirty="0">
                <a:latin typeface="Swiss 721 Black BT" charset="0"/>
                <a:ea typeface="ＭＳ Ｐゴシック" pitchFamily="-128" charset="-128"/>
                <a:cs typeface="ＭＳ Ｐゴシック" pitchFamily="-128" charset="-128"/>
              </a:rPr>
              <a:t> Energy:</a:t>
            </a:r>
            <a:br>
              <a:rPr lang="en-US" b="1" dirty="0">
                <a:latin typeface="Swiss 721 Black BT" charset="0"/>
                <a:ea typeface="ＭＳ Ｐゴシック" pitchFamily="-128" charset="-128"/>
                <a:cs typeface="ＭＳ Ｐゴシック" pitchFamily="-128" charset="-128"/>
              </a:rPr>
            </a:br>
            <a:r>
              <a:rPr lang="en-US" sz="2800" b="1" dirty="0">
                <a:latin typeface="Swiss 721 Black BT" charset="0"/>
                <a:ea typeface="ＭＳ Ｐゴシック" pitchFamily="-128" charset="-128"/>
                <a:cs typeface="ＭＳ Ｐゴシック" pitchFamily="-128" charset="-128"/>
              </a:rPr>
              <a:t>What We Do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69396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60A84A3-4D8E-4740-861D-D8F1F9FA67B0}"/>
              </a:ext>
            </a:extLst>
          </p:cNvPr>
          <p:cNvSpPr/>
          <p:nvPr/>
        </p:nvSpPr>
        <p:spPr>
          <a:xfrm>
            <a:off x="645351" y="1697041"/>
            <a:ext cx="4397637" cy="2031325"/>
          </a:xfrm>
          <a:prstGeom prst="rect">
            <a:avLst/>
          </a:prstGeom>
          <a:solidFill>
            <a:srgbClr val="01395A"/>
          </a:solidFill>
        </p:spPr>
        <p:txBody>
          <a:bodyPr wrap="square">
            <a:spAutoFit/>
          </a:bodyPr>
          <a:lstStyle/>
          <a:p>
            <a:pPr marL="0" lvl="1">
              <a:spcAft>
                <a:spcPts val="600"/>
              </a:spcAft>
            </a:pPr>
            <a:r>
              <a:rPr lang="en-US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“Hydroelectric generation potential from man-made conduits such as tunnels, canals, pipelines, aqueducts, flumes, ditches, or similar man-made water conveyance that are operated for the distribution of water for agricultural, municipal, and industrial consumption” </a:t>
            </a:r>
          </a:p>
        </p:txBody>
      </p:sp>
      <p:sp>
        <p:nvSpPr>
          <p:cNvPr id="8" name="TextBox 7" descr="Pump-as-turbine system for pipeline application " title="Photo of Pump-as-turbine system for pipeline application ">
            <a:extLst>
              <a:ext uri="{FF2B5EF4-FFF2-40B4-BE49-F238E27FC236}">
                <a16:creationId xmlns:a16="http://schemas.microsoft.com/office/drawing/2014/main" id="{E0D33FED-1D51-4214-9CC8-D0418DC378E1}"/>
              </a:ext>
            </a:extLst>
          </p:cNvPr>
          <p:cNvSpPr txBox="1"/>
          <p:nvPr/>
        </p:nvSpPr>
        <p:spPr>
          <a:xfrm>
            <a:off x="5361311" y="3752037"/>
            <a:ext cx="343911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Pump-as-turbine system for pipeline application </a:t>
            </a:r>
            <a:r>
              <a:rPr lang="en-US" sz="1100" i="1" dirty="0">
                <a:latin typeface="Arial" panose="020B0604020202020204" pitchFamily="34" charset="0"/>
                <a:cs typeface="Arial" panose="020B0604020202020204" pitchFamily="34" charset="0"/>
              </a:rPr>
              <a:t>(Source: Amador Water Agency)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DFC579-DDA2-4245-B199-2EC7FCC28F32}"/>
              </a:ext>
            </a:extLst>
          </p:cNvPr>
          <p:cNvSpPr txBox="1"/>
          <p:nvPr/>
        </p:nvSpPr>
        <p:spPr>
          <a:xfrm>
            <a:off x="1117598" y="6349494"/>
            <a:ext cx="31572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Hydrokinetic turbine system in canal </a:t>
            </a:r>
          </a:p>
          <a:p>
            <a:pPr algn="ctr"/>
            <a:r>
              <a:rPr lang="en-US" sz="1100" i="1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US" sz="1100" i="1" dirty="0" err="1">
                <a:latin typeface="Arial" panose="020B0604020202020204" pitchFamily="34" charset="0"/>
                <a:cs typeface="Arial" panose="020B0604020202020204" pitchFamily="34" charset="0"/>
              </a:rPr>
              <a:t>Emrgy</a:t>
            </a:r>
            <a:r>
              <a:rPr lang="en-US" sz="1100" i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10" name="Picture 9" descr="Image result for emrgy">
            <a:extLst>
              <a:ext uri="{FF2B5EF4-FFF2-40B4-BE49-F238E27FC236}">
                <a16:creationId xmlns:a16="http://schemas.microsoft.com/office/drawing/2014/main" id="{0EFC881C-1FFC-46F6-8D3F-BBD4B8DC9486}"/>
              </a:ext>
            </a:extLst>
          </p:cNvPr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9743" y="4262012"/>
            <a:ext cx="2952924" cy="21031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1026" name="Picture 2" descr="Photo of archimedan screw turbine installed at wwtp outfall." title="Photo">
            <a:extLst>
              <a:ext uri="{FF2B5EF4-FFF2-40B4-BE49-F238E27FC236}">
                <a16:creationId xmlns:a16="http://schemas.microsoft.com/office/drawing/2014/main" id="{7C3CAC48-DDE0-4B63-ACD3-8AFCA8707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83699" y="4337814"/>
            <a:ext cx="3268440" cy="201168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7214585-AF0D-4269-81FF-0D1E6B222007}"/>
              </a:ext>
            </a:extLst>
          </p:cNvPr>
          <p:cNvSpPr txBox="1"/>
          <p:nvPr/>
        </p:nvSpPr>
        <p:spPr>
          <a:xfrm>
            <a:off x="4861325" y="6349494"/>
            <a:ext cx="394335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Archimedean screw turbine installed at WWTP outfall</a:t>
            </a:r>
          </a:p>
          <a:p>
            <a:pPr algn="ctr"/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100" i="1" dirty="0">
                <a:latin typeface="Arial" panose="020B0604020202020204" pitchFamily="34" charset="0"/>
                <a:cs typeface="Arial" panose="020B0604020202020204" pitchFamily="34" charset="0"/>
              </a:rPr>
              <a:t>(Source: Advanced Pump and Hydro Systems Ltd, UK)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B4A7CA4-E8E9-4EAA-AACE-5FD14D4FAD33}"/>
              </a:ext>
            </a:extLst>
          </p:cNvPr>
          <p:cNvSpPr/>
          <p:nvPr/>
        </p:nvSpPr>
        <p:spPr>
          <a:xfrm>
            <a:off x="645351" y="3728032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Source: Park, 2006. </a:t>
            </a:r>
          </a:p>
        </p:txBody>
      </p:sp>
      <p:pic>
        <p:nvPicPr>
          <p:cNvPr id="11" name="Picture 10" title="Photo">
            <a:extLst>
              <a:ext uri="{FF2B5EF4-FFF2-40B4-BE49-F238E27FC236}">
                <a16:creationId xmlns:a16="http://schemas.microsoft.com/office/drawing/2014/main" id="{D0158D38-5B91-4A02-B6E4-B1EADA8AF73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5682" y="1714988"/>
            <a:ext cx="3076457" cy="203566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818" y="152501"/>
            <a:ext cx="6667500" cy="1416050"/>
          </a:xfrm>
        </p:spPr>
        <p:txBody>
          <a:bodyPr/>
          <a:lstStyle/>
          <a:p>
            <a:r>
              <a:rPr lang="en-US" b="1" dirty="0">
                <a:latin typeface="Swiss 721 Black BT" charset="0"/>
                <a:ea typeface="ＭＳ Ｐゴシック" pitchFamily="-128" charset="-128"/>
                <a:cs typeface="ＭＳ Ｐゴシック" pitchFamily="-128" charset="-128"/>
              </a:rPr>
              <a:t>In-Conduit Hydropower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304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any developments in small hydro since 2010." title="Timeline of various hydropower developments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457" y="3095531"/>
            <a:ext cx="7808009" cy="356616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CE0C127-8C8A-4240-A059-658DDF6DD222}"/>
              </a:ext>
            </a:extLst>
          </p:cNvPr>
          <p:cNvSpPr txBox="1"/>
          <p:nvPr/>
        </p:nvSpPr>
        <p:spPr>
          <a:xfrm>
            <a:off x="376100" y="1752979"/>
            <a:ext cx="848672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Clr>
                <a:srgbClr val="01395A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139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Simplification of regulatory and permitting processes for in-conduit hydropower projects</a:t>
            </a:r>
          </a:p>
          <a:p>
            <a:pPr marL="342900" indent="-342900">
              <a:spcAft>
                <a:spcPts val="1200"/>
              </a:spcAft>
              <a:buClr>
                <a:srgbClr val="01395A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139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“Technological Renaissance” in small hydro-turbines systems</a:t>
            </a:r>
          </a:p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§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0" algn="l"/>
                <a:tab pos="457146" algn="l"/>
                <a:tab pos="914293" algn="l"/>
                <a:tab pos="1371440" algn="l"/>
                <a:tab pos="1828586" algn="l"/>
                <a:tab pos="2285733" algn="l"/>
                <a:tab pos="2742879" algn="l"/>
                <a:tab pos="3200026" algn="l"/>
                <a:tab pos="3657172" algn="l"/>
                <a:tab pos="4114319" algn="l"/>
                <a:tab pos="4571465" algn="l"/>
                <a:tab pos="5028612" algn="l"/>
                <a:tab pos="5485759" algn="l"/>
                <a:tab pos="5942905" algn="l"/>
                <a:tab pos="6400051" algn="l"/>
                <a:tab pos="6857199" algn="l"/>
                <a:tab pos="7314345" algn="l"/>
                <a:tab pos="7771491" algn="l"/>
                <a:tab pos="8228638" algn="l"/>
                <a:tab pos="8685785" algn="l"/>
                <a:tab pos="9142931" algn="l"/>
              </a:tabLst>
            </a:pPr>
            <a:r>
              <a:rPr lang="en-US" b="1" dirty="0">
                <a:latin typeface="Swiss 721 Black BT" charset="0"/>
                <a:ea typeface="ＭＳ Ｐゴシック" pitchFamily="-128" charset="-128"/>
                <a:cs typeface="ＭＳ Ｐゴシック" pitchFamily="-128" charset="-128"/>
              </a:rPr>
              <a:t>Recent Changes</a:t>
            </a:r>
            <a:r>
              <a:rPr lang="en-US" sz="3200" b="1" dirty="0">
                <a:latin typeface="Swiss 721 Black BT" charset="0"/>
                <a:ea typeface="ＭＳ Ｐゴシック" pitchFamily="-128" charset="-128"/>
                <a:cs typeface="ＭＳ Ｐゴシック" pitchFamily="-128" charset="-128"/>
              </a:rPr>
              <a:t>	</a:t>
            </a:r>
            <a:endParaRPr lang="en-US" sz="3200" b="1" dirty="0">
              <a:latin typeface="Swiss 721 Black BT" charset="0"/>
              <a:ea typeface="ＭＳ Ｐゴシック" pitchFamily="-128" charset="-128"/>
              <a:cs typeface="ＭＳ Ｐゴシック" pitchFamily="-12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368901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 descr="se table contents" title="Assessment of small hydro potential">
            <a:extLst>
              <a:ext uri="{FF2B5EF4-FFF2-40B4-BE49-F238E27FC236}">
                <a16:creationId xmlns:a16="http://schemas.microsoft.com/office/drawing/2014/main" id="{270003E4-38AA-4A98-BAB8-65FC3509F1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2199567"/>
              </p:ext>
            </p:extLst>
          </p:nvPr>
        </p:nvGraphicFramePr>
        <p:xfrm>
          <a:off x="0" y="2366010"/>
          <a:ext cx="9144000" cy="2571752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7259170">
                  <a:extLst>
                    <a:ext uri="{9D8B030D-6E8A-4147-A177-3AD203B41FA5}">
                      <a16:colId xmlns:a16="http://schemas.microsoft.com/office/drawing/2014/main" val="1736767060"/>
                    </a:ext>
                  </a:extLst>
                </a:gridCol>
                <a:gridCol w="1884830">
                  <a:extLst>
                    <a:ext uri="{9D8B030D-6E8A-4147-A177-3AD203B41FA5}">
                      <a16:colId xmlns:a16="http://schemas.microsoft.com/office/drawing/2014/main" val="597656319"/>
                    </a:ext>
                  </a:extLst>
                </a:gridCol>
              </a:tblGrid>
              <a:tr h="642938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</a:tabLst>
                      </a:pPr>
                      <a:r>
                        <a:rPr lang="en-IN" sz="1800" dirty="0">
                          <a:effectLst/>
                        </a:rPr>
                        <a:t>Assessment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</a:tabLst>
                      </a:pPr>
                      <a:r>
                        <a:rPr lang="en-IN" sz="1800" dirty="0">
                          <a:effectLst/>
                        </a:rPr>
                        <a:t>Estimated Potential (MW)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0227797"/>
                  </a:ext>
                </a:extLst>
              </a:tr>
              <a:tr h="642938">
                <a:tc>
                  <a:txBody>
                    <a:bodyPr/>
                    <a:lstStyle/>
                    <a:p>
                      <a:pPr marL="0" marR="0" algn="l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</a:tabLst>
                      </a:pPr>
                      <a:r>
                        <a:rPr lang="en-IN" sz="1800" dirty="0">
                          <a:effectLst/>
                        </a:rPr>
                        <a:t>Minimum potential uninstalled capacity (USGS)</a:t>
                      </a:r>
                      <a:endParaRPr lang="en-US" sz="1800" b="0" dirty="0"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</a:tabLst>
                      </a:pPr>
                      <a:r>
                        <a:rPr lang="en-IN" sz="1800" dirty="0">
                          <a:solidFill>
                            <a:schemeClr val="bg1"/>
                          </a:solidFill>
                          <a:effectLst/>
                        </a:rPr>
                        <a:t>368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912614"/>
                  </a:ext>
                </a:extLst>
              </a:tr>
              <a:tr h="642938">
                <a:tc>
                  <a:txBody>
                    <a:bodyPr/>
                    <a:lstStyle/>
                    <a:p>
                      <a:pPr marL="0" marR="0" algn="l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</a:tabLst>
                      </a:pPr>
                      <a:r>
                        <a:rPr lang="en-IN" sz="1800" dirty="0">
                          <a:effectLst/>
                        </a:rPr>
                        <a:t>Maximum potential uninstalled capacity (SWRCB and DWR)</a:t>
                      </a:r>
                      <a:endParaRPr lang="en-US" sz="1800" b="0" dirty="0"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</a:tabLst>
                      </a:pPr>
                      <a:r>
                        <a:rPr lang="en-IN" sz="1800" dirty="0">
                          <a:solidFill>
                            <a:schemeClr val="bg1"/>
                          </a:solidFill>
                          <a:effectLst/>
                        </a:rPr>
                        <a:t>414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4161437"/>
                  </a:ext>
                </a:extLst>
              </a:tr>
              <a:tr h="642938">
                <a:tc>
                  <a:txBody>
                    <a:bodyPr/>
                    <a:lstStyle/>
                    <a:p>
                      <a:pPr marL="0" marR="0" algn="l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</a:tabLst>
                      </a:pPr>
                      <a:r>
                        <a:rPr lang="en-IN" sz="1800" dirty="0">
                          <a:effectLst/>
                        </a:rPr>
                        <a:t>Currently installed capacity</a:t>
                      </a:r>
                      <a:endParaRPr lang="en-US" sz="1800" b="0" dirty="0"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</a:tabLst>
                      </a:pPr>
                      <a:r>
                        <a:rPr lang="en-IN" sz="1800" dirty="0">
                          <a:solidFill>
                            <a:schemeClr val="bg1"/>
                          </a:solidFill>
                          <a:effectLst/>
                        </a:rPr>
                        <a:t>343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5848083"/>
                  </a:ext>
                </a:extLst>
              </a:tr>
            </a:tbl>
          </a:graphicData>
        </a:graphic>
      </p:graphicFrame>
      <p:sp>
        <p:nvSpPr>
          <p:cNvPr id="7" name="Title 6">
            <a:extLst>
              <a:ext uri="{FF2B5EF4-FFF2-40B4-BE49-F238E27FC236}">
                <a16:creationId xmlns:a16="http://schemas.microsoft.com/office/drawing/2014/main" id="{0B04DE94-F690-5147-81A7-BFBEF1E70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6500" y="0"/>
            <a:ext cx="6667500" cy="1416050"/>
          </a:xfrm>
        </p:spPr>
        <p:txBody>
          <a:bodyPr/>
          <a:lstStyle/>
          <a:p>
            <a:r>
              <a:rPr lang="en-US" sz="4000" b="1" dirty="0"/>
              <a:t>In-Conduit Statewide Assessment</a:t>
            </a:r>
          </a:p>
        </p:txBody>
      </p:sp>
    </p:spTree>
    <p:extLst>
      <p:ext uri="{BB962C8B-B14F-4D97-AF65-F5344CB8AC3E}">
        <p14:creationId xmlns:p14="http://schemas.microsoft.com/office/powerpoint/2010/main" val="3013399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6500" y="0"/>
            <a:ext cx="6667500" cy="1416050"/>
          </a:xfrm>
        </p:spPr>
        <p:txBody>
          <a:bodyPr/>
          <a:lstStyle/>
          <a:p>
            <a:r>
              <a:rPr lang="en-US" sz="4000" b="1" dirty="0"/>
              <a:t>Fontana Water Company:  Sandhill WTP Project</a:t>
            </a:r>
          </a:p>
        </p:txBody>
      </p:sp>
      <p:graphicFrame>
        <p:nvGraphicFramePr>
          <p:cNvPr id="4" name="Table 3" descr="see table contents" title="Information about Sandhill WTP Project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938496"/>
              </p:ext>
            </p:extLst>
          </p:nvPr>
        </p:nvGraphicFramePr>
        <p:xfrm>
          <a:off x="67645" y="1840368"/>
          <a:ext cx="4448937" cy="4672402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647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41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1731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Site Name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Sandhill WTP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1731">
                <a:tc>
                  <a:txBody>
                    <a:bodyPr/>
                    <a:lstStyle/>
                    <a:p>
                      <a:r>
                        <a:rPr lang="en-US" baseline="0" dirty="0">
                          <a:solidFill>
                            <a:schemeClr val="bg1"/>
                          </a:solidFill>
                        </a:rPr>
                        <a:t>Head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277-347 ft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173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Flow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4-13 cfs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173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Technology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Pump-as-Turbine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173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Turbine(s) rating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310 kW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173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Annual generation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1,936,000 kWh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173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Annual revenue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$100,000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173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Project cost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bg1"/>
                          </a:solidFill>
                        </a:rPr>
                        <a:t>$1,675,000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173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Subsidies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$848,000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173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Payback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8 </a:t>
                      </a:r>
                      <a:r>
                        <a:rPr lang="en-US" baseline="0" dirty="0">
                          <a:solidFill>
                            <a:schemeClr val="bg1"/>
                          </a:solidFill>
                        </a:rPr>
                        <a:t>years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4722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30-yr net savings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$4,200,000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173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Status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Commissioned (2013)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5" name="Picture 4" title="Photo of project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5904" y="1659867"/>
            <a:ext cx="4393335" cy="326296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 title="Photo of project equipment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5905" y="3523912"/>
            <a:ext cx="4393335" cy="326724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987896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6500" y="0"/>
            <a:ext cx="6667500" cy="1416050"/>
          </a:xfrm>
        </p:spPr>
        <p:txBody>
          <a:bodyPr/>
          <a:lstStyle/>
          <a:p>
            <a:r>
              <a:rPr lang="en-US" sz="4000" b="1" dirty="0"/>
              <a:t>San Gabriel Valley Water Company:  B24 Project</a:t>
            </a:r>
          </a:p>
        </p:txBody>
      </p:sp>
      <p:graphicFrame>
        <p:nvGraphicFramePr>
          <p:cNvPr id="4" name="Table 3" descr="Table of project parameters." title="SGVW project parameters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7956860"/>
              </p:ext>
            </p:extLst>
          </p:nvPr>
        </p:nvGraphicFramePr>
        <p:xfrm>
          <a:off x="67645" y="2057538"/>
          <a:ext cx="4620387" cy="4672402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352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83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1731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Site Name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B24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1731">
                <a:tc>
                  <a:txBody>
                    <a:bodyPr/>
                    <a:lstStyle/>
                    <a:p>
                      <a:r>
                        <a:rPr lang="en-US" baseline="0" dirty="0">
                          <a:solidFill>
                            <a:schemeClr val="bg1"/>
                          </a:solidFill>
                        </a:rPr>
                        <a:t>Head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110-170 ft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173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Flow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5-8 </a:t>
                      </a:r>
                      <a:r>
                        <a:rPr lang="en-US" dirty="0" err="1">
                          <a:solidFill>
                            <a:schemeClr val="bg1"/>
                          </a:solidFill>
                        </a:rPr>
                        <a:t>cfs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173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Technology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Pump-as-Turbine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173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Turbine(s) rating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72 kW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173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Annual generation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430,000 kWh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173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Annual revenue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$56,000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173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Project cost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$1,300,000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173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Subsidies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$760,000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173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Payback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8.9 </a:t>
                      </a:r>
                      <a:r>
                        <a:rPr lang="en-US" baseline="0" dirty="0">
                          <a:solidFill>
                            <a:schemeClr val="bg1"/>
                          </a:solidFill>
                        </a:rPr>
                        <a:t>years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4722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30-yr net savings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$2,325,000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173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Status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Commissioned (2019)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6" name="Picture 5" title="Photo of equipment">
            <a:extLst>
              <a:ext uri="{FF2B5EF4-FFF2-40B4-BE49-F238E27FC236}">
                <a16:creationId xmlns:a16="http://schemas.microsoft.com/office/drawing/2014/main" id="{2111C675-AC79-9D4A-BD65-B2D5C82DE09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8032" y="1693950"/>
            <a:ext cx="3873038" cy="516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0415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title="Photo of equipment">
            <a:extLst>
              <a:ext uri="{FF2B5EF4-FFF2-40B4-BE49-F238E27FC236}">
                <a16:creationId xmlns:a16="http://schemas.microsoft.com/office/drawing/2014/main" id="{1B5F655B-9C92-4C8A-8FC9-6FB77E71C0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6619" y="2126050"/>
            <a:ext cx="6087382" cy="414904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6500" y="0"/>
            <a:ext cx="6667500" cy="1416050"/>
          </a:xfrm>
        </p:spPr>
        <p:txBody>
          <a:bodyPr/>
          <a:lstStyle/>
          <a:p>
            <a:r>
              <a:rPr lang="en-US" sz="3600" b="1" dirty="0"/>
              <a:t>Amador Water Agency: </a:t>
            </a:r>
            <a:br>
              <a:rPr lang="en-US" sz="3600" b="1" dirty="0"/>
            </a:br>
            <a:r>
              <a:rPr lang="en-US" sz="3600" b="1" dirty="0"/>
              <a:t>Ione Reservoir Project </a:t>
            </a:r>
          </a:p>
        </p:txBody>
      </p:sp>
      <p:graphicFrame>
        <p:nvGraphicFramePr>
          <p:cNvPr id="5" name="Table 4" descr="see table contents." title="Ione Resevior Project parameters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070360"/>
              </p:ext>
            </p:extLst>
          </p:nvPr>
        </p:nvGraphicFramePr>
        <p:xfrm>
          <a:off x="1" y="1941600"/>
          <a:ext cx="4229100" cy="478062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1300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90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4054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Site Name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Ione Reservoir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054">
                <a:tc>
                  <a:txBody>
                    <a:bodyPr/>
                    <a:lstStyle/>
                    <a:p>
                      <a:r>
                        <a:rPr lang="en-US" baseline="0" dirty="0">
                          <a:solidFill>
                            <a:schemeClr val="bg1"/>
                          </a:solidFill>
                        </a:rPr>
                        <a:t>Net Head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460-500ft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4054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Flow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1-6 </a:t>
                      </a:r>
                      <a:r>
                        <a:rPr lang="en-US" dirty="0" err="1">
                          <a:solidFill>
                            <a:schemeClr val="bg1"/>
                          </a:solidFill>
                        </a:rPr>
                        <a:t>cfs</a:t>
                      </a:r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 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4054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Technology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err="1">
                          <a:solidFill>
                            <a:schemeClr val="bg1"/>
                          </a:solidFill>
                        </a:rPr>
                        <a:t>Pelton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4054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Turbine rating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1,065 kW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4054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Annual generation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1,383,000</a:t>
                      </a:r>
                      <a:r>
                        <a:rPr lang="en-US" baseline="0" dirty="0">
                          <a:solidFill>
                            <a:schemeClr val="bg1"/>
                          </a:solidFill>
                        </a:rPr>
                        <a:t> kWh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4054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Annual Revenue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$216,000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4054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Project cost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$2,917,000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4054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Subsidies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$750,000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648835"/>
                  </a:ext>
                </a:extLst>
              </a:tr>
              <a:tr h="414054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Payback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11.6</a:t>
                      </a:r>
                      <a:r>
                        <a:rPr lang="en-US" baseline="0" dirty="0">
                          <a:solidFill>
                            <a:schemeClr val="bg1"/>
                          </a:solidFill>
                        </a:rPr>
                        <a:t> years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4054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Status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Commissioning (Q1 2020)</a:t>
                      </a:r>
                    </a:p>
                  </a:txBody>
                  <a:tcPr>
                    <a:solidFill>
                      <a:srgbClr val="013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6150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ED65268-2F0B-4CE4-8E86-5B2439676C88}"/>
              </a:ext>
            </a:extLst>
          </p:cNvPr>
          <p:cNvSpPr/>
          <p:nvPr/>
        </p:nvSpPr>
        <p:spPr>
          <a:xfrm>
            <a:off x="0" y="1632195"/>
            <a:ext cx="9144000" cy="5247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spcBef>
                <a:spcPts val="700"/>
              </a:spcBef>
              <a:spcAft>
                <a:spcPts val="600"/>
              </a:spcAft>
              <a:buClr>
                <a:srgbClr val="01395A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0139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technological renaissance of in-conduit hydropower turbines has largely encouraged new installations</a:t>
            </a:r>
          </a:p>
          <a:p>
            <a:pPr marL="285750" indent="-285750" fontAlgn="base">
              <a:spcBef>
                <a:spcPts val="700"/>
              </a:spcBef>
              <a:spcAft>
                <a:spcPts val="600"/>
              </a:spcAft>
              <a:buClr>
                <a:srgbClr val="01395A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0139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number of sites with different configurations offer potential for harnessing energy through in-conduit hydropower</a:t>
            </a:r>
          </a:p>
          <a:p>
            <a:pPr marL="285750" indent="-285750" fontAlgn="base">
              <a:spcBef>
                <a:spcPts val="700"/>
              </a:spcBef>
              <a:spcAft>
                <a:spcPts val="600"/>
              </a:spcAft>
              <a:buClr>
                <a:srgbClr val="01395A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0139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Simplification of the regulatory and permitting process provides a more favorable ground for in-conduit hydropower projects</a:t>
            </a:r>
          </a:p>
          <a:p>
            <a:pPr marL="285750" indent="-285750" fontAlgn="base">
              <a:spcBef>
                <a:spcPts val="700"/>
              </a:spcBef>
              <a:spcAft>
                <a:spcPts val="600"/>
              </a:spcAft>
              <a:buClr>
                <a:srgbClr val="01395A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0139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financial viability should comprehensively assess project costs, revenue opportunities and availability of grants/incentives</a:t>
            </a:r>
          </a:p>
          <a:p>
            <a:pPr marL="285750" indent="-285750" fontAlgn="base">
              <a:spcBef>
                <a:spcPts val="700"/>
              </a:spcBef>
              <a:spcAft>
                <a:spcPts val="600"/>
              </a:spcAft>
              <a:buClr>
                <a:srgbClr val="01395A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0139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interconnection process with the grid should be opportunely planned with the local electric utility</a:t>
            </a:r>
          </a:p>
          <a:p>
            <a:pPr marL="285750" indent="-285750" fontAlgn="base">
              <a:spcBef>
                <a:spcPts val="700"/>
              </a:spcBef>
              <a:spcAft>
                <a:spcPts val="600"/>
              </a:spcAft>
              <a:buClr>
                <a:srgbClr val="01395A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0139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Design and operating strategies of in-conduit hydropower projects should minimize interference with current operations</a:t>
            </a:r>
          </a:p>
          <a:p>
            <a:pPr marL="285750" indent="-285750" fontAlgn="base">
              <a:spcBef>
                <a:spcPts val="700"/>
              </a:spcBef>
              <a:spcAft>
                <a:spcPts val="600"/>
              </a:spcAft>
              <a:buClr>
                <a:srgbClr val="01395A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0139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While a number of water utilities in California have already implemented in-conduit hydropower systems, there is still a large in-conduit hydropower untapped potential in water supply systems.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28E3F4F-B966-CF4A-AB75-86B89CE647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6500" y="0"/>
            <a:ext cx="6667500" cy="1416050"/>
          </a:xfrm>
        </p:spPr>
        <p:txBody>
          <a:bodyPr/>
          <a:lstStyle/>
          <a:p>
            <a:r>
              <a:rPr lang="en-US" sz="4000" b="1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9901798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9821679-2C56-41EE-B476-16FFE9EE98C6}"/>
              </a:ext>
            </a:extLst>
          </p:cNvPr>
          <p:cNvSpPr/>
          <p:nvPr/>
        </p:nvSpPr>
        <p:spPr>
          <a:xfrm>
            <a:off x="0" y="1652333"/>
            <a:ext cx="9144000" cy="3529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spcBef>
                <a:spcPts val="700"/>
              </a:spcBef>
              <a:spcAft>
                <a:spcPts val="600"/>
              </a:spcAft>
              <a:buClr>
                <a:srgbClr val="01395A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srgbClr val="0139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 funding opportunities should be evaluated and an improved understanding on the regulatory landscape for in-conduit hydropower projects should be achieved</a:t>
            </a:r>
          </a:p>
          <a:p>
            <a:pPr marL="285750" indent="-285750" fontAlgn="base">
              <a:spcBef>
                <a:spcPts val="700"/>
              </a:spcBef>
              <a:spcAft>
                <a:spcPts val="600"/>
              </a:spcAft>
              <a:buClr>
                <a:srgbClr val="01395A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srgbClr val="0139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of the sensitivity of the project economics on critical parameters is essential (e.g. tariff rate structures, project size, grants/incentives, etc.)</a:t>
            </a:r>
          </a:p>
          <a:p>
            <a:pPr marL="285750" indent="-285750" fontAlgn="base">
              <a:spcBef>
                <a:spcPts val="700"/>
              </a:spcBef>
              <a:spcAft>
                <a:spcPts val="600"/>
              </a:spcAft>
              <a:buClr>
                <a:srgbClr val="01395A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srgbClr val="0139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Mandates that simplify interconnection process for conduit hydropower projects are needed</a:t>
            </a:r>
          </a:p>
          <a:p>
            <a:pPr marL="285750" indent="-285750" fontAlgn="base">
              <a:spcBef>
                <a:spcPts val="700"/>
              </a:spcBef>
              <a:spcAft>
                <a:spcPts val="600"/>
              </a:spcAft>
              <a:buClr>
                <a:srgbClr val="01395A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srgbClr val="0139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Holistic approaches to integrated water-energy management that involves participation from different stakeholders are needed</a:t>
            </a:r>
          </a:p>
          <a:p>
            <a:pPr marL="285750" indent="-285750" fontAlgn="base">
              <a:spcBef>
                <a:spcPts val="700"/>
              </a:spcBef>
              <a:spcAft>
                <a:spcPts val="600"/>
              </a:spcAft>
              <a:buClr>
                <a:srgbClr val="01395A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srgbClr val="0139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understanding of the potential for harnessing hydrokinetic energy and the corresponding technology should be improved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4C41882-5480-904F-9BBB-E99DCA0EA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6500" y="0"/>
            <a:ext cx="6667500" cy="1416050"/>
          </a:xfrm>
        </p:spPr>
        <p:txBody>
          <a:bodyPr/>
          <a:lstStyle/>
          <a:p>
            <a:r>
              <a:rPr lang="en-US" sz="4000" b="1" dirty="0"/>
              <a:t>Future Research Topics</a:t>
            </a:r>
          </a:p>
        </p:txBody>
      </p:sp>
    </p:spTree>
    <p:extLst>
      <p:ext uri="{BB962C8B-B14F-4D97-AF65-F5344CB8AC3E}">
        <p14:creationId xmlns:p14="http://schemas.microsoft.com/office/powerpoint/2010/main" val="31279046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1"/>
          <p:cNvSpPr txBox="1">
            <a:spLocks noChangeArrowheads="1"/>
          </p:cNvSpPr>
          <p:nvPr/>
        </p:nvSpPr>
        <p:spPr bwMode="auto">
          <a:xfrm>
            <a:off x="614363" y="3265488"/>
            <a:ext cx="8229600" cy="3592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marL="342900" indent="-341313" algn="ctr">
              <a:spcBef>
                <a:spcPts val="500"/>
              </a:spcBef>
              <a:buSzPct val="100000"/>
              <a:tabLst>
                <a:tab pos="455613" algn="l"/>
                <a:tab pos="912813" algn="l"/>
                <a:tab pos="1370013" algn="l"/>
                <a:tab pos="1827213" algn="l"/>
                <a:tab pos="2284413" algn="l"/>
                <a:tab pos="2741613" algn="l"/>
                <a:tab pos="3198813" algn="l"/>
                <a:tab pos="3656013" algn="l"/>
                <a:tab pos="4113213" algn="l"/>
                <a:tab pos="4570413" algn="l"/>
                <a:tab pos="5027613" algn="l"/>
                <a:tab pos="5484813" algn="l"/>
                <a:tab pos="5942013" algn="l"/>
                <a:tab pos="6399213" algn="l"/>
                <a:tab pos="6856413" algn="l"/>
                <a:tab pos="7313613" algn="l"/>
                <a:tab pos="7770813" algn="l"/>
                <a:tab pos="8228013" algn="l"/>
                <a:tab pos="8685213" algn="l"/>
                <a:tab pos="9142413" algn="l"/>
              </a:tabLst>
            </a:pPr>
            <a:r>
              <a:rPr lang="en-US" sz="2800" dirty="0">
                <a:solidFill>
                  <a:srgbClr val="00385A"/>
                </a:solidFill>
                <a:latin typeface="Swiss 721 BT" charset="0"/>
              </a:rPr>
              <a:t>NLine Energy, Inc.</a:t>
            </a:r>
          </a:p>
          <a:p>
            <a:pPr marL="342900" indent="-341313" algn="ctr">
              <a:spcBef>
                <a:spcPts val="500"/>
              </a:spcBef>
              <a:buSzPct val="100000"/>
              <a:tabLst>
                <a:tab pos="455613" algn="l"/>
                <a:tab pos="912813" algn="l"/>
                <a:tab pos="1370013" algn="l"/>
                <a:tab pos="1827213" algn="l"/>
                <a:tab pos="2284413" algn="l"/>
                <a:tab pos="2741613" algn="l"/>
                <a:tab pos="3198813" algn="l"/>
                <a:tab pos="3656013" algn="l"/>
                <a:tab pos="4113213" algn="l"/>
                <a:tab pos="4570413" algn="l"/>
                <a:tab pos="5027613" algn="l"/>
                <a:tab pos="5484813" algn="l"/>
                <a:tab pos="5942013" algn="l"/>
                <a:tab pos="6399213" algn="l"/>
                <a:tab pos="6856413" algn="l"/>
                <a:tab pos="7313613" algn="l"/>
                <a:tab pos="7770813" algn="l"/>
                <a:tab pos="8228013" algn="l"/>
                <a:tab pos="8685213" algn="l"/>
                <a:tab pos="9142413" algn="l"/>
              </a:tabLst>
            </a:pPr>
            <a:r>
              <a:rPr lang="en-US" sz="2800" dirty="0">
                <a:solidFill>
                  <a:srgbClr val="00385A"/>
                </a:solidFill>
                <a:latin typeface="Swiss 721 BT" charset="0"/>
              </a:rPr>
              <a:t>5170 Golden Foothill Parkway</a:t>
            </a:r>
          </a:p>
          <a:p>
            <a:pPr marL="342900" indent="-341313" algn="ctr">
              <a:spcBef>
                <a:spcPts val="500"/>
              </a:spcBef>
              <a:buSzPct val="100000"/>
              <a:tabLst>
                <a:tab pos="455613" algn="l"/>
                <a:tab pos="912813" algn="l"/>
                <a:tab pos="1370013" algn="l"/>
                <a:tab pos="1827213" algn="l"/>
                <a:tab pos="2284413" algn="l"/>
                <a:tab pos="2741613" algn="l"/>
                <a:tab pos="3198813" algn="l"/>
                <a:tab pos="3656013" algn="l"/>
                <a:tab pos="4113213" algn="l"/>
                <a:tab pos="4570413" algn="l"/>
                <a:tab pos="5027613" algn="l"/>
                <a:tab pos="5484813" algn="l"/>
                <a:tab pos="5942013" algn="l"/>
                <a:tab pos="6399213" algn="l"/>
                <a:tab pos="6856413" algn="l"/>
                <a:tab pos="7313613" algn="l"/>
                <a:tab pos="7770813" algn="l"/>
                <a:tab pos="8228013" algn="l"/>
                <a:tab pos="8685213" algn="l"/>
                <a:tab pos="9142413" algn="l"/>
              </a:tabLst>
            </a:pPr>
            <a:r>
              <a:rPr lang="en-US" sz="2800" dirty="0">
                <a:solidFill>
                  <a:srgbClr val="00385A"/>
                </a:solidFill>
                <a:latin typeface="Swiss 721 BT" charset="0"/>
              </a:rPr>
              <a:t>El Dorado Hills, CA 95762</a:t>
            </a:r>
          </a:p>
          <a:p>
            <a:pPr marL="342900" indent="-341313" algn="ctr">
              <a:spcBef>
                <a:spcPts val="500"/>
              </a:spcBef>
              <a:buSzPct val="100000"/>
              <a:tabLst>
                <a:tab pos="455613" algn="l"/>
                <a:tab pos="912813" algn="l"/>
                <a:tab pos="1370013" algn="l"/>
                <a:tab pos="1827213" algn="l"/>
                <a:tab pos="2284413" algn="l"/>
                <a:tab pos="2741613" algn="l"/>
                <a:tab pos="3198813" algn="l"/>
                <a:tab pos="3656013" algn="l"/>
                <a:tab pos="4113213" algn="l"/>
                <a:tab pos="4570413" algn="l"/>
                <a:tab pos="5027613" algn="l"/>
                <a:tab pos="5484813" algn="l"/>
                <a:tab pos="5942013" algn="l"/>
                <a:tab pos="6399213" algn="l"/>
                <a:tab pos="6856413" algn="l"/>
                <a:tab pos="7313613" algn="l"/>
                <a:tab pos="7770813" algn="l"/>
                <a:tab pos="8228013" algn="l"/>
                <a:tab pos="8685213" algn="l"/>
                <a:tab pos="9142413" algn="l"/>
              </a:tabLst>
            </a:pPr>
            <a:r>
              <a:rPr lang="en-US" sz="2800" dirty="0">
                <a:solidFill>
                  <a:srgbClr val="00385A"/>
                </a:solidFill>
                <a:latin typeface="Swiss 721 BT" charset="0"/>
              </a:rPr>
              <a:t>o: 916.235.6852 | f: 866.444.4320</a:t>
            </a:r>
          </a:p>
          <a:p>
            <a:pPr marL="342900" indent="-341313" algn="ctr">
              <a:spcBef>
                <a:spcPts val="500"/>
              </a:spcBef>
              <a:buSzPct val="100000"/>
              <a:tabLst>
                <a:tab pos="455613" algn="l"/>
                <a:tab pos="912813" algn="l"/>
                <a:tab pos="1370013" algn="l"/>
                <a:tab pos="1827213" algn="l"/>
                <a:tab pos="2284413" algn="l"/>
                <a:tab pos="2741613" algn="l"/>
                <a:tab pos="3198813" algn="l"/>
                <a:tab pos="3656013" algn="l"/>
                <a:tab pos="4113213" algn="l"/>
                <a:tab pos="4570413" algn="l"/>
                <a:tab pos="5027613" algn="l"/>
                <a:tab pos="5484813" algn="l"/>
                <a:tab pos="5942013" algn="l"/>
                <a:tab pos="6399213" algn="l"/>
                <a:tab pos="6856413" algn="l"/>
                <a:tab pos="7313613" algn="l"/>
                <a:tab pos="7770813" algn="l"/>
                <a:tab pos="8228013" algn="l"/>
                <a:tab pos="8685213" algn="l"/>
                <a:tab pos="9142413" algn="l"/>
              </a:tabLst>
            </a:pPr>
            <a:r>
              <a:rPr lang="en-US" sz="2800" dirty="0">
                <a:solidFill>
                  <a:srgbClr val="0A395A"/>
                </a:solidFill>
                <a:latin typeface="Swiss 721 BT" charset="0"/>
              </a:rPr>
              <a:t>www.nlineenergy.com</a:t>
            </a:r>
            <a:endParaRPr lang="en-US" sz="2800" dirty="0">
              <a:solidFill>
                <a:srgbClr val="0A395A"/>
              </a:solidFill>
              <a:latin typeface="Swiss 721 BT" charset="0"/>
              <a:hlinkClick r:id="rId3"/>
            </a:endParaRPr>
          </a:p>
        </p:txBody>
      </p:sp>
      <p:pic>
        <p:nvPicPr>
          <p:cNvPr id="52227" name="Picture 2" descr="it looks like a water droplet." title="Nline energy 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6988" y="0"/>
            <a:ext cx="9170988" cy="3265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857250" y="1844902"/>
            <a:ext cx="6667500" cy="1416050"/>
          </a:xfrm>
        </p:spPr>
        <p:txBody>
          <a:bodyPr/>
          <a:lstStyle/>
          <a:p>
            <a:r>
              <a:rPr lang="en-US" sz="800" dirty="0" smtClean="0"/>
              <a:t>Contact information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29040288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5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Swiss 721 Black BT"/>
        <a:ea typeface="ＭＳ Ｐゴシック"/>
        <a:cs typeface="ＭＳ Ｐゴシック"/>
      </a:majorFont>
      <a:minorFont>
        <a:latin typeface="Swiss 721 BT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-112" charset="0"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pitchFamily="-11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-112" charset="0"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pitchFamily="-112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6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Swiss 721 Black BT"/>
        <a:ea typeface="ＭＳ Ｐゴシック"/>
        <a:cs typeface="ＭＳ Ｐゴシック"/>
      </a:majorFont>
      <a:minorFont>
        <a:latin typeface="Swiss 721 BT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-112" charset="0"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pitchFamily="-11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-112" charset="0"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pitchFamily="-112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22280</TotalTime>
  <Words>668</Words>
  <Application>Microsoft Office PowerPoint</Application>
  <PresentationFormat>On-screen Show (4:3)</PresentationFormat>
  <Paragraphs>154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ＭＳ Ｐゴシック</vt:lpstr>
      <vt:lpstr>SimSun</vt:lpstr>
      <vt:lpstr>Arial</vt:lpstr>
      <vt:lpstr>Arial Unicode MS</vt:lpstr>
      <vt:lpstr>Calibri</vt:lpstr>
      <vt:lpstr>Swiss 721 Black BT</vt:lpstr>
      <vt:lpstr>Swiss 721 BT</vt:lpstr>
      <vt:lpstr>Times New Roman</vt:lpstr>
      <vt:lpstr>Wingdings</vt:lpstr>
      <vt:lpstr>Office Theme</vt:lpstr>
      <vt:lpstr>5_Office Theme</vt:lpstr>
      <vt:lpstr>6_Office Theme</vt:lpstr>
      <vt:lpstr>Presentation information</vt:lpstr>
      <vt:lpstr>NLine Energy: What We Do </vt:lpstr>
      <vt:lpstr>In-Conduit Hydropower</vt:lpstr>
      <vt:lpstr>Recent Changes </vt:lpstr>
      <vt:lpstr>In-Conduit Statewide Assessment</vt:lpstr>
      <vt:lpstr>Fontana Water Company:  Sandhill WTP Project</vt:lpstr>
      <vt:lpstr>San Gabriel Valley Water Company:  B24 Project</vt:lpstr>
      <vt:lpstr>Amador Water Agency:  Ione Reservoir Project </vt:lpstr>
      <vt:lpstr>Summary</vt:lpstr>
      <vt:lpstr>Future Research Topics</vt:lpstr>
      <vt:lpstr>Contact information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NLine Energy</dc:title>
  <dc:subject>ACWA Fall 2010 Conference</dc:subject>
  <dc:creator>Matthew Swindle</dc:creator>
  <cp:keywords/>
  <dc:description/>
  <cp:lastModifiedBy>Craig, Hannah@Energy</cp:lastModifiedBy>
  <cp:revision>378</cp:revision>
  <cp:lastPrinted>2017-01-24T17:33:02Z</cp:lastPrinted>
  <dcterms:created xsi:type="dcterms:W3CDTF">2011-06-07T04:46:47Z</dcterms:created>
  <dcterms:modified xsi:type="dcterms:W3CDTF">2019-12-06T00:05:36Z</dcterms:modified>
  <cp:category/>
</cp:coreProperties>
</file>