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1"/>
  </p:sldMasterIdLst>
  <p:notesMasterIdLst>
    <p:notesMasterId r:id="rId11"/>
  </p:notesMasterIdLst>
  <p:handoutMasterIdLst>
    <p:handoutMasterId r:id="rId12"/>
  </p:handoutMasterIdLst>
  <p:sldIdLst>
    <p:sldId id="353" r:id="rId2"/>
    <p:sldId id="463" r:id="rId3"/>
    <p:sldId id="461" r:id="rId4"/>
    <p:sldId id="460" r:id="rId5"/>
    <p:sldId id="462" r:id="rId6"/>
    <p:sldId id="428" r:id="rId7"/>
    <p:sldId id="459" r:id="rId8"/>
    <p:sldId id="457" r:id="rId9"/>
    <p:sldId id="435" r:id="rId10"/>
  </p:sldIdLst>
  <p:sldSz cx="18288000" cy="13716000"/>
  <p:notesSz cx="6858000" cy="9144000"/>
  <p:defaultTextStyle>
    <a:defPPr>
      <a:defRPr lang="en-US"/>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4706">
          <p15:clr>
            <a:srgbClr val="A4A3A4"/>
          </p15:clr>
        </p15:guide>
        <p15:guide id="2" orient="horz" pos="5572">
          <p15:clr>
            <a:srgbClr val="A4A3A4"/>
          </p15:clr>
        </p15:guide>
        <p15:guide id="3" orient="horz" pos="7806">
          <p15:clr>
            <a:srgbClr val="A4A3A4"/>
          </p15:clr>
        </p15:guide>
        <p15:guide id="4" orient="horz" pos="1000">
          <p15:clr>
            <a:srgbClr val="A4A3A4"/>
          </p15:clr>
        </p15:guide>
        <p15:guide id="5" orient="horz" pos="5300">
          <p15:clr>
            <a:srgbClr val="A4A3A4"/>
          </p15:clr>
        </p15:guide>
        <p15:guide id="6" orient="horz" pos="2222">
          <p15:clr>
            <a:srgbClr val="A4A3A4"/>
          </p15:clr>
        </p15:guide>
        <p15:guide id="7" orient="horz" pos="2420">
          <p15:clr>
            <a:srgbClr val="A4A3A4"/>
          </p15:clr>
        </p15:guide>
        <p15:guide id="8" orient="horz" pos="2990">
          <p15:clr>
            <a:srgbClr val="A4A3A4"/>
          </p15:clr>
        </p15:guide>
        <p15:guide id="9" orient="horz" pos="3182">
          <p15:clr>
            <a:srgbClr val="A4A3A4"/>
          </p15:clr>
        </p15:guide>
        <p15:guide id="10" orient="horz" pos="3730">
          <p15:clr>
            <a:srgbClr val="A4A3A4"/>
          </p15:clr>
        </p15:guide>
        <p15:guide id="11" orient="horz" pos="3928">
          <p15:clr>
            <a:srgbClr val="A4A3A4"/>
          </p15:clr>
        </p15:guide>
        <p15:guide id="12" orient="horz" pos="4476">
          <p15:clr>
            <a:srgbClr val="A4A3A4"/>
          </p15:clr>
        </p15:guide>
        <p15:guide id="13" orient="horz" pos="364">
          <p15:clr>
            <a:srgbClr val="A4A3A4"/>
          </p15:clr>
        </p15:guide>
        <p15:guide id="14" pos="962">
          <p15:clr>
            <a:srgbClr val="A4A3A4"/>
          </p15:clr>
        </p15:guide>
        <p15:guide id="15" pos="7720">
          <p15:clr>
            <a:srgbClr val="A4A3A4"/>
          </p15:clr>
        </p15:guide>
        <p15:guide id="16" pos="4676">
          <p15:clr>
            <a:srgbClr val="A4A3A4"/>
          </p15:clr>
        </p15:guide>
        <p15:guide id="17" pos="3940">
          <p15:clr>
            <a:srgbClr val="A4A3A4"/>
          </p15:clr>
        </p15:guide>
        <p15:guide id="18" pos="4854">
          <p15:clr>
            <a:srgbClr val="A4A3A4"/>
          </p15:clr>
        </p15:guide>
        <p15:guide id="19" pos="368">
          <p15:clr>
            <a:srgbClr val="A4A3A4"/>
          </p15:clr>
        </p15:guide>
        <p15:guide id="20" pos="666">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C2136"/>
    <a:srgbClr val="DA1F36"/>
    <a:srgbClr val="0D4877"/>
    <a:srgbClr val="295A84"/>
    <a:srgbClr val="3C6E91"/>
    <a:srgbClr val="448AAB"/>
    <a:srgbClr val="000000"/>
    <a:srgbClr val="EB2337"/>
    <a:srgbClr val="779CCC"/>
    <a:srgbClr val="003A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7" autoAdjust="0"/>
    <p:restoredTop sz="78481" autoAdjust="0"/>
  </p:normalViewPr>
  <p:slideViewPr>
    <p:cSldViewPr snapToGrid="0">
      <p:cViewPr varScale="1">
        <p:scale>
          <a:sx n="37" d="100"/>
          <a:sy n="37" d="100"/>
        </p:scale>
        <p:origin x="-522" y="-96"/>
      </p:cViewPr>
      <p:guideLst>
        <p:guide orient="horz" pos="4706"/>
        <p:guide orient="horz" pos="5572"/>
        <p:guide orient="horz" pos="7806"/>
        <p:guide orient="horz" pos="1000"/>
        <p:guide orient="horz" pos="5300"/>
        <p:guide orient="horz" pos="2222"/>
        <p:guide orient="horz" pos="2420"/>
        <p:guide orient="horz" pos="2990"/>
        <p:guide orient="horz" pos="3182"/>
        <p:guide orient="horz" pos="3730"/>
        <p:guide orient="horz" pos="3928"/>
        <p:guide orient="horz" pos="4476"/>
        <p:guide orient="horz" pos="364"/>
        <p:guide pos="962"/>
        <p:guide pos="7720"/>
        <p:guide pos="4676"/>
        <p:guide pos="3940"/>
        <p:guide pos="4854"/>
        <p:guide pos="368"/>
        <p:guide pos="666"/>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120" d="100"/>
          <a:sy n="120" d="100"/>
        </p:scale>
        <p:origin x="-5032" y="-11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20" Type="http://schemas.openxmlformats.org/officeDocument/2006/relationships/customXml" Target="../customXml/item4.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CAA961F-B574-9047-8DC9-907A341C4FC7}" type="datetimeFigureOut">
              <a:rPr lang="en-US" smtClean="0"/>
              <a:t>7/27/2015</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7AB8C4E-0601-4443-8C87-1AC62C726AA8}" type="slidenum">
              <a:rPr lang="en-US" smtClean="0"/>
              <a:t>‹#›</a:t>
            </a:fld>
            <a:endParaRPr lang="en-US" dirty="0"/>
          </a:p>
        </p:txBody>
      </p:sp>
    </p:spTree>
    <p:extLst>
      <p:ext uri="{BB962C8B-B14F-4D97-AF65-F5344CB8AC3E}">
        <p14:creationId xmlns:p14="http://schemas.microsoft.com/office/powerpoint/2010/main" val="35799183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BAE296C-FC47-7948-937B-0C1A66F60A35}" type="datetimeFigureOut">
              <a:rPr lang="en-US" smtClean="0"/>
              <a:t>7/27/2015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0929F85-AE58-2642-87C7-4C6D97234154}" type="slidenum">
              <a:rPr lang="en-US" smtClean="0"/>
              <a:t>‹#›</a:t>
            </a:fld>
            <a:endParaRPr lang="en-US" dirty="0"/>
          </a:p>
        </p:txBody>
      </p:sp>
    </p:spTree>
    <p:extLst>
      <p:ext uri="{BB962C8B-B14F-4D97-AF65-F5344CB8AC3E}">
        <p14:creationId xmlns:p14="http://schemas.microsoft.com/office/powerpoint/2010/main" val="1993860523"/>
      </p:ext>
    </p:extLst>
  </p:cSld>
  <p:clrMap bg1="lt1" tx1="dk1" bg2="lt2" tx2="dk2" accent1="accent1" accent2="accent2" accent3="accent3" accent4="accent4" accent5="accent5" accent6="accent6" hlink="hlink" folHlink="folHlink"/>
  <p:notesStyle>
    <a:lvl1pPr marL="0" algn="l" defTabSz="914400" rtl="0" eaLnBrk="1" latinLnBrk="0" hangingPunct="1">
      <a:defRPr sz="2400" kern="1200">
        <a:solidFill>
          <a:schemeClr val="tx1"/>
        </a:solidFill>
        <a:latin typeface="+mn-lt"/>
        <a:ea typeface="+mn-ea"/>
        <a:cs typeface="+mn-cs"/>
      </a:defRPr>
    </a:lvl1pPr>
    <a:lvl2pPr marL="914400" algn="l" defTabSz="914400" rtl="0" eaLnBrk="1" latinLnBrk="0" hangingPunct="1">
      <a:defRPr sz="2400" kern="1200">
        <a:solidFill>
          <a:schemeClr val="tx1"/>
        </a:solidFill>
        <a:latin typeface="+mn-lt"/>
        <a:ea typeface="+mn-ea"/>
        <a:cs typeface="+mn-cs"/>
      </a:defRPr>
    </a:lvl2pPr>
    <a:lvl3pPr marL="1828800" algn="l" defTabSz="914400" rtl="0" eaLnBrk="1" latinLnBrk="0" hangingPunct="1">
      <a:defRPr sz="2400" kern="1200">
        <a:solidFill>
          <a:schemeClr val="tx1"/>
        </a:solidFill>
        <a:latin typeface="+mn-lt"/>
        <a:ea typeface="+mn-ea"/>
        <a:cs typeface="+mn-cs"/>
      </a:defRPr>
    </a:lvl3pPr>
    <a:lvl4pPr marL="2743200" algn="l" defTabSz="914400" rtl="0" eaLnBrk="1" latinLnBrk="0" hangingPunct="1">
      <a:defRPr sz="2400" kern="1200">
        <a:solidFill>
          <a:schemeClr val="tx1"/>
        </a:solidFill>
        <a:latin typeface="+mn-lt"/>
        <a:ea typeface="+mn-ea"/>
        <a:cs typeface="+mn-cs"/>
      </a:defRPr>
    </a:lvl4pPr>
    <a:lvl5pPr marL="3657600" algn="l" defTabSz="914400" rtl="0" eaLnBrk="1" latinLnBrk="0" hangingPunct="1">
      <a:defRPr sz="2400" kern="1200">
        <a:solidFill>
          <a:schemeClr val="tx1"/>
        </a:solidFill>
        <a:latin typeface="+mn-lt"/>
        <a:ea typeface="+mn-ea"/>
        <a:cs typeface="+mn-cs"/>
      </a:defRPr>
    </a:lvl5pPr>
    <a:lvl6pPr marL="4572000" algn="l" defTabSz="914400" rtl="0" eaLnBrk="1" latinLnBrk="0" hangingPunct="1">
      <a:defRPr sz="2400" kern="1200">
        <a:solidFill>
          <a:schemeClr val="tx1"/>
        </a:solidFill>
        <a:latin typeface="+mn-lt"/>
        <a:ea typeface="+mn-ea"/>
        <a:cs typeface="+mn-cs"/>
      </a:defRPr>
    </a:lvl6pPr>
    <a:lvl7pPr marL="5486400" algn="l" defTabSz="914400" rtl="0" eaLnBrk="1" latinLnBrk="0" hangingPunct="1">
      <a:defRPr sz="2400" kern="1200">
        <a:solidFill>
          <a:schemeClr val="tx1"/>
        </a:solidFill>
        <a:latin typeface="+mn-lt"/>
        <a:ea typeface="+mn-ea"/>
        <a:cs typeface="+mn-cs"/>
      </a:defRPr>
    </a:lvl7pPr>
    <a:lvl8pPr marL="6400800" algn="l" defTabSz="914400" rtl="0" eaLnBrk="1" latinLnBrk="0" hangingPunct="1">
      <a:defRPr sz="2400" kern="1200">
        <a:solidFill>
          <a:schemeClr val="tx1"/>
        </a:solidFill>
        <a:latin typeface="+mn-lt"/>
        <a:ea typeface="+mn-ea"/>
        <a:cs typeface="+mn-cs"/>
      </a:defRPr>
    </a:lvl8pPr>
    <a:lvl9pPr marL="7315200" algn="l" defTabSz="914400" rtl="0" eaLnBrk="1" latinLnBrk="0" hangingPunct="1">
      <a:defRPr sz="2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Clear, Concise,</a:t>
            </a:r>
            <a:r>
              <a:rPr lang="en-US" baseline="0" dirty="0" smtClean="0"/>
              <a:t> and Consistent Specifications - </a:t>
            </a:r>
            <a:r>
              <a:rPr lang="en-US" dirty="0" smtClean="0"/>
              <a:t>The</a:t>
            </a:r>
            <a:r>
              <a:rPr lang="en-US" baseline="0" dirty="0" smtClean="0"/>
              <a:t> first key to getting compliance with standards is making the standards so that contractors/customers can easily understand what they need to do.</a:t>
            </a:r>
          </a:p>
          <a:p>
            <a:endParaRPr lang="en-US" baseline="0" dirty="0" smtClean="0"/>
          </a:p>
          <a:p>
            <a:r>
              <a:rPr lang="en-US" baseline="0" dirty="0" smtClean="0"/>
              <a:t>Streamlined Operational Processes – Make the process of compliance simple and efficient for all parties involved. </a:t>
            </a:r>
          </a:p>
          <a:p>
            <a:endParaRPr lang="en-US" baseline="0" dirty="0" smtClean="0"/>
          </a:p>
          <a:p>
            <a:r>
              <a:rPr lang="en-US" baseline="0" dirty="0" smtClean="0"/>
              <a:t>Balanced Approach – CO must see that the benefits of complying with our standards are worth more than the transactional cost incurred through the process. </a:t>
            </a:r>
          </a:p>
        </p:txBody>
      </p:sp>
      <p:sp>
        <p:nvSpPr>
          <p:cNvPr id="4" name="Slide Number Placeholder 3"/>
          <p:cNvSpPr>
            <a:spLocks noGrp="1"/>
          </p:cNvSpPr>
          <p:nvPr>
            <p:ph type="sldNum" sz="quarter" idx="10"/>
          </p:nvPr>
        </p:nvSpPr>
        <p:spPr/>
        <p:txBody>
          <a:bodyPr/>
          <a:lstStyle/>
          <a:p>
            <a:fld id="{90929F85-AE58-2642-87C7-4C6D97234154}" type="slidenum">
              <a:rPr lang="en-US" smtClean="0"/>
              <a:t>3</a:t>
            </a:fld>
            <a:endParaRPr lang="en-US" dirty="0"/>
          </a:p>
        </p:txBody>
      </p:sp>
    </p:spTree>
    <p:extLst>
      <p:ext uri="{BB962C8B-B14F-4D97-AF65-F5344CB8AC3E}">
        <p14:creationId xmlns:p14="http://schemas.microsoft.com/office/powerpoint/2010/main" val="379993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0929F85-AE58-2642-87C7-4C6D97234154}" type="slidenum">
              <a:rPr lang="en-US" smtClean="0"/>
              <a:t>4</a:t>
            </a:fld>
            <a:endParaRPr lang="en-US" dirty="0"/>
          </a:p>
        </p:txBody>
      </p:sp>
    </p:spTree>
    <p:extLst>
      <p:ext uri="{BB962C8B-B14F-4D97-AF65-F5344CB8AC3E}">
        <p14:creationId xmlns:p14="http://schemas.microsoft.com/office/powerpoint/2010/main" val="19644733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Approval – This</a:t>
            </a:r>
            <a:r>
              <a:rPr lang="en-US" baseline="0" dirty="0" smtClean="0"/>
              <a:t> process stage covers the application eligibility review and approval (not detailed here).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Product Call-in - </a:t>
            </a:r>
            <a:r>
              <a:rPr lang="en-US" dirty="0" smtClean="0"/>
              <a:t>After</a:t>
            </a:r>
            <a:r>
              <a:rPr lang="en-US" baseline="0" dirty="0" smtClean="0"/>
              <a:t> approval, the next step in getting a HERO project started is for the CO to call in the specific products and installation specifications that will be included within the scope of their HERO Project. Once the CO has called in all product, they generate their financing documents and wait for notice to proceed (3-days).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Complete Work – Once a CO has received NTP, they have 110 – 135 days to complete installation of the specified products. If there are any scope of work changes during this period, COs can simply can the HERO Hotline to update their product information and regenerate their documents with the appropriate product information. Once installation has been fully completed, the CO and PO both sign a completion certificate stating that the specific products included in the scope of work have been installed to applicable standards and all local requirements have been complied with. COs submit this CC as well as any other required documentation (permits, NFRC labels, invoices, etc.) electronically through their HERO Pro account. </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Funding – Once all documentation has been submitted, the HERO Funding department reviews all documentation and funds the product within 24-48 hours. </a:t>
            </a:r>
          </a:p>
          <a:p>
            <a:endParaRPr lang="en-US" dirty="0"/>
          </a:p>
        </p:txBody>
      </p:sp>
      <p:sp>
        <p:nvSpPr>
          <p:cNvPr id="4" name="Slide Number Placeholder 3"/>
          <p:cNvSpPr>
            <a:spLocks noGrp="1"/>
          </p:cNvSpPr>
          <p:nvPr>
            <p:ph type="sldNum" sz="quarter" idx="10"/>
          </p:nvPr>
        </p:nvSpPr>
        <p:spPr/>
        <p:txBody>
          <a:bodyPr/>
          <a:lstStyle/>
          <a:p>
            <a:fld id="{90929F85-AE58-2642-87C7-4C6D97234154}" type="slidenum">
              <a:rPr lang="en-US" smtClean="0"/>
              <a:t>5</a:t>
            </a:fld>
            <a:endParaRPr lang="en-US" dirty="0"/>
          </a:p>
        </p:txBody>
      </p:sp>
    </p:spTree>
    <p:extLst>
      <p:ext uri="{BB962C8B-B14F-4D97-AF65-F5344CB8AC3E}">
        <p14:creationId xmlns:p14="http://schemas.microsoft.com/office/powerpoint/2010/main" val="17287440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3 text : 2/3 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55730" y="920881"/>
            <a:ext cx="16459200" cy="914402"/>
          </a:xfrm>
          <a:prstGeom prst="rect">
            <a:avLst/>
          </a:prstGeom>
        </p:spPr>
        <p:txBody>
          <a:bodyPr lIns="91440" tIns="45720" rIns="91440" bIns="45720"/>
          <a:lstStyle>
            <a:lvl1pPr>
              <a:defRPr sz="5400" b="0" i="0" baseline="0">
                <a:solidFill>
                  <a:schemeClr val="accent5"/>
                </a:solidFill>
                <a:latin typeface="Calibri Light"/>
                <a:cs typeface="Calibri Light"/>
              </a:defRPr>
            </a:lvl1pPr>
          </a:lstStyle>
          <a:p>
            <a:r>
              <a:rPr lang="en-US" dirty="0" smtClean="0"/>
              <a:t>Your Title Here</a:t>
            </a:r>
            <a:endParaRPr lang="en-US" dirty="0"/>
          </a:p>
        </p:txBody>
      </p:sp>
      <p:sp>
        <p:nvSpPr>
          <p:cNvPr id="6" name="Content Placeholder 5"/>
          <p:cNvSpPr>
            <a:spLocks noGrp="1"/>
          </p:cNvSpPr>
          <p:nvPr>
            <p:ph sz="quarter" idx="10"/>
          </p:nvPr>
        </p:nvSpPr>
        <p:spPr>
          <a:xfrm>
            <a:off x="668338" y="2572910"/>
            <a:ext cx="5982604" cy="984376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0" name="Picture Placeholder 9"/>
          <p:cNvSpPr>
            <a:spLocks noGrp="1"/>
          </p:cNvSpPr>
          <p:nvPr>
            <p:ph type="pic" sz="quarter" idx="11"/>
          </p:nvPr>
        </p:nvSpPr>
        <p:spPr>
          <a:xfrm>
            <a:off x="7253288" y="2524126"/>
            <a:ext cx="9858376" cy="9893300"/>
          </a:xfrm>
        </p:spPr>
        <p:txBody>
          <a:bodyPr/>
          <a:lstStyle/>
          <a:p>
            <a:endParaRPr lang="en-US"/>
          </a:p>
        </p:txBody>
      </p:sp>
    </p:spTree>
    <p:extLst>
      <p:ext uri="{BB962C8B-B14F-4D97-AF65-F5344CB8AC3E}">
        <p14:creationId xmlns:p14="http://schemas.microsoft.com/office/powerpoint/2010/main" val="1472843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2 text : 1/2 im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55728" y="920881"/>
            <a:ext cx="17041124" cy="914402"/>
          </a:xfrm>
          <a:prstGeom prst="rect">
            <a:avLst/>
          </a:prstGeom>
        </p:spPr>
        <p:txBody>
          <a:bodyPr lIns="91440" tIns="45720" rIns="91440" bIns="45720" anchor="t"/>
          <a:lstStyle>
            <a:lvl1pPr>
              <a:defRPr sz="5400" b="0" i="0" baseline="0">
                <a:solidFill>
                  <a:schemeClr val="accent5"/>
                </a:solidFill>
                <a:latin typeface="Calibri Light"/>
                <a:cs typeface="Calibri Light"/>
              </a:defRPr>
            </a:lvl1pPr>
          </a:lstStyle>
          <a:p>
            <a:r>
              <a:rPr lang="en-US" dirty="0" smtClean="0"/>
              <a:t>Your Title Here</a:t>
            </a:r>
            <a:endParaRPr lang="en-US" dirty="0"/>
          </a:p>
        </p:txBody>
      </p:sp>
      <p:sp>
        <p:nvSpPr>
          <p:cNvPr id="6" name="Content Placeholder 5"/>
          <p:cNvSpPr>
            <a:spLocks noGrp="1"/>
          </p:cNvSpPr>
          <p:nvPr>
            <p:ph sz="quarter" idx="10"/>
          </p:nvPr>
        </p:nvSpPr>
        <p:spPr>
          <a:xfrm>
            <a:off x="668338" y="2572910"/>
            <a:ext cx="8255288" cy="984376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Picture Placeholder 9"/>
          <p:cNvSpPr>
            <a:spLocks noGrp="1"/>
          </p:cNvSpPr>
          <p:nvPr>
            <p:ph type="pic" sz="quarter" idx="11"/>
          </p:nvPr>
        </p:nvSpPr>
        <p:spPr>
          <a:xfrm>
            <a:off x="9508506" y="2524126"/>
            <a:ext cx="8154924" cy="9893300"/>
          </a:xfrm>
        </p:spPr>
        <p:txBody>
          <a:bodyPr/>
          <a:lstStyle/>
          <a:p>
            <a:endParaRPr lang="en-US"/>
          </a:p>
        </p:txBody>
      </p:sp>
    </p:spTree>
    <p:extLst>
      <p:ext uri="{BB962C8B-B14F-4D97-AF65-F5344CB8AC3E}">
        <p14:creationId xmlns:p14="http://schemas.microsoft.com/office/powerpoint/2010/main" val="2248948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3 text : Full Bleed Photo">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55730" y="920879"/>
            <a:ext cx="5577440" cy="1953514"/>
          </a:xfrm>
          <a:prstGeom prst="rect">
            <a:avLst/>
          </a:prstGeom>
        </p:spPr>
        <p:txBody>
          <a:bodyPr lIns="91440" tIns="45720" rIns="91440" bIns="45720"/>
          <a:lstStyle>
            <a:lvl1pPr>
              <a:defRPr sz="5400" b="0" i="0" baseline="0">
                <a:solidFill>
                  <a:schemeClr val="accent5"/>
                </a:solidFill>
                <a:latin typeface="Calibri Light"/>
                <a:cs typeface="Calibri Light"/>
              </a:defRPr>
            </a:lvl1pPr>
          </a:lstStyle>
          <a:p>
            <a:r>
              <a:rPr lang="en-US" dirty="0" smtClean="0"/>
              <a:t>Your Title Here test test test</a:t>
            </a:r>
            <a:endParaRPr lang="en-US" dirty="0"/>
          </a:p>
        </p:txBody>
      </p:sp>
      <p:sp>
        <p:nvSpPr>
          <p:cNvPr id="6" name="Content Placeholder 5"/>
          <p:cNvSpPr>
            <a:spLocks noGrp="1"/>
          </p:cNvSpPr>
          <p:nvPr>
            <p:ph sz="quarter" idx="10"/>
          </p:nvPr>
        </p:nvSpPr>
        <p:spPr>
          <a:xfrm>
            <a:off x="668338" y="3241379"/>
            <a:ext cx="5564832" cy="9342422"/>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  </a:t>
            </a:r>
          </a:p>
          <a:p>
            <a:pPr lvl="4"/>
            <a:r>
              <a:rPr lang="en-US" dirty="0" smtClean="0"/>
              <a:t>Fifth level</a:t>
            </a:r>
            <a:endParaRPr lang="en-US" dirty="0"/>
          </a:p>
        </p:txBody>
      </p:sp>
      <p:sp>
        <p:nvSpPr>
          <p:cNvPr id="10" name="Picture Placeholder 9"/>
          <p:cNvSpPr>
            <a:spLocks noGrp="1"/>
          </p:cNvSpPr>
          <p:nvPr>
            <p:ph type="pic" sz="quarter" idx="11" hasCustomPrompt="1"/>
          </p:nvPr>
        </p:nvSpPr>
        <p:spPr>
          <a:xfrm>
            <a:off x="6667652" y="213360"/>
            <a:ext cx="11620348" cy="12838356"/>
          </a:xfrm>
        </p:spPr>
        <p:txBody>
          <a:bodyPr/>
          <a:lstStyle/>
          <a:p>
            <a:r>
              <a:rPr lang="en-US" dirty="0" smtClean="0"/>
              <a:t> </a:t>
            </a:r>
            <a:endParaRPr lang="en-US" dirty="0"/>
          </a:p>
        </p:txBody>
      </p:sp>
      <p:pic>
        <p:nvPicPr>
          <p:cNvPr id="5" name="Picture 4" descr="Benefits-Shadow.png"/>
          <p:cNvPicPr>
            <a:picLocks noChangeAspect="1"/>
          </p:cNvPicPr>
          <p:nvPr userDrawn="1"/>
        </p:nvPicPr>
        <p:blipFill>
          <a:blip r:embed="rId2">
            <a:alphaModFix amt="56000"/>
            <a:extLst>
              <a:ext uri="{28A0092B-C50C-407E-A947-70E740481C1C}">
                <a14:useLocalDpi xmlns:a14="http://schemas.microsoft.com/office/drawing/2010/main"/>
              </a:ext>
            </a:extLst>
          </a:blip>
          <a:stretch>
            <a:fillRect/>
          </a:stretch>
        </p:blipFill>
        <p:spPr>
          <a:xfrm rot="10800000">
            <a:off x="5913146" y="1558792"/>
            <a:ext cx="752644" cy="11509636"/>
          </a:xfrm>
          <a:prstGeom prst="rect">
            <a:avLst/>
          </a:prstGeom>
        </p:spPr>
      </p:pic>
    </p:spTree>
    <p:extLst>
      <p:ext uri="{BB962C8B-B14F-4D97-AF65-F5344CB8AC3E}">
        <p14:creationId xmlns:p14="http://schemas.microsoft.com/office/powerpoint/2010/main" val="993735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sp>
        <p:nvSpPr>
          <p:cNvPr id="10" name="Picture Placeholder 9"/>
          <p:cNvSpPr>
            <a:spLocks noGrp="1"/>
          </p:cNvSpPr>
          <p:nvPr>
            <p:ph type="pic" sz="quarter" idx="11" hasCustomPrompt="1"/>
          </p:nvPr>
        </p:nvSpPr>
        <p:spPr>
          <a:xfrm>
            <a:off x="0" y="213360"/>
            <a:ext cx="18288000" cy="12838356"/>
          </a:xfrm>
        </p:spPr>
        <p:txBody>
          <a:bodyPr/>
          <a:lstStyle/>
          <a:p>
            <a:r>
              <a:rPr lang="en-US" dirty="0" smtClean="0"/>
              <a:t> </a:t>
            </a:r>
            <a:endParaRPr lang="en-US" dirty="0"/>
          </a:p>
        </p:txBody>
      </p:sp>
      <p:sp>
        <p:nvSpPr>
          <p:cNvPr id="2" name="Title 1"/>
          <p:cNvSpPr>
            <a:spLocks noGrp="1"/>
          </p:cNvSpPr>
          <p:nvPr>
            <p:ph type="title" hasCustomPrompt="1"/>
          </p:nvPr>
        </p:nvSpPr>
        <p:spPr>
          <a:xfrm>
            <a:off x="655730" y="2698879"/>
            <a:ext cx="5577440" cy="5016378"/>
          </a:xfrm>
          <a:prstGeom prst="rect">
            <a:avLst/>
          </a:prstGeom>
        </p:spPr>
        <p:txBody>
          <a:bodyPr lIns="91440" tIns="45720" rIns="91440" bIns="45720"/>
          <a:lstStyle>
            <a:lvl1pPr marL="0" indent="0">
              <a:lnSpc>
                <a:spcPts val="9660"/>
              </a:lnSpc>
              <a:buFont typeface="Arial"/>
              <a:buNone/>
              <a:defRPr sz="8400" b="0" i="0" spc="-100" baseline="0">
                <a:solidFill>
                  <a:schemeClr val="accent5"/>
                </a:solidFill>
                <a:latin typeface="Calibri Light"/>
                <a:cs typeface="Calibri Light"/>
              </a:defRPr>
            </a:lvl1pPr>
          </a:lstStyle>
          <a:p>
            <a:r>
              <a:rPr lang="en-US" dirty="0" smtClean="0"/>
              <a:t>Your Title Here</a:t>
            </a:r>
            <a:br>
              <a:rPr lang="en-US" dirty="0" smtClean="0"/>
            </a:br>
            <a:r>
              <a:rPr lang="en-US" dirty="0" smtClean="0"/>
              <a:t>Subtitle</a:t>
            </a:r>
            <a:br>
              <a:rPr lang="en-US" dirty="0" smtClean="0"/>
            </a:br>
            <a:endParaRPr lang="en-US" dirty="0"/>
          </a:p>
        </p:txBody>
      </p:sp>
      <p:pic>
        <p:nvPicPr>
          <p:cNvPr id="5" name="Picture 4" descr="Benefits-Shadow.png"/>
          <p:cNvPicPr>
            <a:picLocks noChangeAspect="1"/>
          </p:cNvPicPr>
          <p:nvPr userDrawn="1"/>
        </p:nvPicPr>
        <p:blipFill>
          <a:blip r:embed="rId2">
            <a:alphaModFix amt="56000"/>
            <a:extLst>
              <a:ext uri="{28A0092B-C50C-407E-A947-70E740481C1C}">
                <a14:useLocalDpi xmlns:a14="http://schemas.microsoft.com/office/drawing/2010/main"/>
              </a:ext>
            </a:extLst>
          </a:blip>
          <a:stretch>
            <a:fillRect/>
          </a:stretch>
        </p:blipFill>
        <p:spPr>
          <a:xfrm>
            <a:off x="6675146" y="1241292"/>
            <a:ext cx="752644" cy="11509636"/>
          </a:xfrm>
          <a:prstGeom prst="rect">
            <a:avLst/>
          </a:prstGeom>
        </p:spPr>
      </p:pic>
      <p:sp>
        <p:nvSpPr>
          <p:cNvPr id="4" name="Content Placeholder 3"/>
          <p:cNvSpPr>
            <a:spLocks noGrp="1"/>
          </p:cNvSpPr>
          <p:nvPr>
            <p:ph sz="quarter" idx="12" hasCustomPrompt="1"/>
          </p:nvPr>
        </p:nvSpPr>
        <p:spPr>
          <a:xfrm>
            <a:off x="666750" y="6381750"/>
            <a:ext cx="5489520" cy="4333876"/>
          </a:xfrm>
        </p:spPr>
        <p:txBody>
          <a:bodyPr>
            <a:normAutofit/>
          </a:bodyPr>
          <a:lstStyle>
            <a:lvl1pPr>
              <a:lnSpc>
                <a:spcPts val="4800"/>
              </a:lnSpc>
              <a:defRPr sz="4000">
                <a:solidFill>
                  <a:schemeClr val="accent2"/>
                </a:solidFill>
              </a:defRPr>
            </a:lvl1pPr>
          </a:lstStyle>
          <a:p>
            <a:pPr lvl="0"/>
            <a:r>
              <a:rPr lang="en-US" dirty="0" smtClean="0"/>
              <a:t>Subtitle test </a:t>
            </a:r>
            <a:r>
              <a:rPr lang="en-US" dirty="0" err="1" smtClean="0"/>
              <a:t>lkejs</a:t>
            </a:r>
            <a:r>
              <a:rPr lang="en-US" dirty="0" smtClean="0"/>
              <a:t> t </a:t>
            </a:r>
            <a:r>
              <a:rPr lang="en-US" dirty="0" err="1" smtClean="0"/>
              <a:t>klsajdf</a:t>
            </a:r>
            <a:r>
              <a:rPr lang="en-US" dirty="0" smtClean="0"/>
              <a:t> </a:t>
            </a:r>
            <a:r>
              <a:rPr lang="en-US" dirty="0" err="1" smtClean="0"/>
              <a:t>lkasdjf</a:t>
            </a:r>
            <a:r>
              <a:rPr lang="en-US" dirty="0" smtClean="0"/>
              <a:t> </a:t>
            </a:r>
          </a:p>
        </p:txBody>
      </p:sp>
    </p:spTree>
    <p:extLst>
      <p:ext uri="{BB962C8B-B14F-4D97-AF65-F5344CB8AC3E}">
        <p14:creationId xmlns:p14="http://schemas.microsoft.com/office/powerpoint/2010/main" val="1252496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ull page copy or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55728" y="920881"/>
            <a:ext cx="17041124" cy="914402"/>
          </a:xfrm>
          <a:prstGeom prst="rect">
            <a:avLst/>
          </a:prstGeom>
        </p:spPr>
        <p:txBody>
          <a:bodyPr lIns="91440" tIns="45720" rIns="91440" bIns="45720"/>
          <a:lstStyle>
            <a:lvl1pPr>
              <a:defRPr sz="5400" b="0" i="0" baseline="0">
                <a:solidFill>
                  <a:schemeClr val="accent5"/>
                </a:solidFill>
                <a:latin typeface="Calibri Light"/>
                <a:cs typeface="Calibri Light"/>
              </a:defRPr>
            </a:lvl1pPr>
          </a:lstStyle>
          <a:p>
            <a:r>
              <a:rPr lang="en-US" dirty="0" smtClean="0"/>
              <a:t>Your Title Here</a:t>
            </a:r>
            <a:endParaRPr lang="en-US" dirty="0"/>
          </a:p>
        </p:txBody>
      </p:sp>
      <p:sp>
        <p:nvSpPr>
          <p:cNvPr id="6" name="Content Placeholder 5"/>
          <p:cNvSpPr>
            <a:spLocks noGrp="1"/>
          </p:cNvSpPr>
          <p:nvPr>
            <p:ph sz="quarter" idx="10"/>
          </p:nvPr>
        </p:nvSpPr>
        <p:spPr>
          <a:xfrm>
            <a:off x="668345" y="2572910"/>
            <a:ext cx="17028514" cy="9843768"/>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4"/>
            <a:endParaRPr lang="en-US" dirty="0"/>
          </a:p>
        </p:txBody>
      </p:sp>
    </p:spTree>
    <p:extLst>
      <p:ext uri="{BB962C8B-B14F-4D97-AF65-F5344CB8AC3E}">
        <p14:creationId xmlns:p14="http://schemas.microsoft.com/office/powerpoint/2010/main" val="556768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x" preserve="1">
  <p:cSld name="1st Slide / Last Slide">
    <p:spTree>
      <p:nvGrpSpPr>
        <p:cNvPr id="1" name=""/>
        <p:cNvGrpSpPr/>
        <p:nvPr/>
      </p:nvGrpSpPr>
      <p:grpSpPr>
        <a:xfrm>
          <a:off x="0" y="0"/>
          <a:ext cx="0" cy="0"/>
          <a:chOff x="0" y="0"/>
          <a:chExt cx="0" cy="0"/>
        </a:xfrm>
      </p:grpSpPr>
      <p:pic>
        <p:nvPicPr>
          <p:cNvPr id="2" name="Picture 1" descr="ProgramOverview_Muni_r13_spreads.pdf"/>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52787" y="-237065"/>
            <a:ext cx="18363698" cy="14190130"/>
          </a:xfrm>
          <a:prstGeom prst="rect">
            <a:avLst/>
          </a:prstGeom>
        </p:spPr>
      </p:pic>
    </p:spTree>
    <p:extLst>
      <p:ext uri="{BB962C8B-B14F-4D97-AF65-F5344CB8AC3E}">
        <p14:creationId xmlns:p14="http://schemas.microsoft.com/office/powerpoint/2010/main" val="1728259527"/>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mplate 7:  HERO Communiti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55728" y="920885"/>
            <a:ext cx="17041124" cy="914402"/>
          </a:xfrm>
          <a:prstGeom prst="rect">
            <a:avLst/>
          </a:prstGeom>
        </p:spPr>
        <p:txBody>
          <a:bodyPr lIns="91440" tIns="45720" rIns="91440" bIns="45720"/>
          <a:lstStyle>
            <a:lvl1pPr>
              <a:defRPr sz="5400" b="0" i="0" baseline="0">
                <a:solidFill>
                  <a:schemeClr val="accent5"/>
                </a:solidFill>
                <a:latin typeface="Calibri Light"/>
                <a:cs typeface="Calibri Light"/>
              </a:defRPr>
            </a:lvl1pPr>
          </a:lstStyle>
          <a:p>
            <a:r>
              <a:rPr lang="en-US" dirty="0" smtClean="0"/>
              <a:t>Your Title Here</a:t>
            </a:r>
            <a:endParaRPr lang="en-US" dirty="0"/>
          </a:p>
        </p:txBody>
      </p:sp>
      <p:sp>
        <p:nvSpPr>
          <p:cNvPr id="6" name="Content Placeholder 5"/>
          <p:cNvSpPr>
            <a:spLocks noGrp="1"/>
          </p:cNvSpPr>
          <p:nvPr>
            <p:ph sz="quarter" idx="10"/>
          </p:nvPr>
        </p:nvSpPr>
        <p:spPr>
          <a:xfrm>
            <a:off x="668349" y="2671867"/>
            <a:ext cx="17028514" cy="10027751"/>
          </a:xfrm>
        </p:spPr>
        <p:txBody>
          <a:bodyPr numCol="7" spcCol="182880"/>
          <a:lstStyle>
            <a:lvl1pPr marL="182880" indent="-365760">
              <a:lnSpc>
                <a:spcPct val="100000"/>
              </a:lnSpc>
              <a:spcBef>
                <a:spcPts val="400"/>
              </a:spcBef>
              <a:defRPr sz="2000" b="1"/>
            </a:lvl1pPr>
            <a:lvl2pPr marL="182880" indent="-365760">
              <a:spcBef>
                <a:spcPts val="0"/>
              </a:spcBef>
              <a:defRPr sz="1800" b="0"/>
            </a:lvl2pPr>
            <a:lvl3pPr marL="182880" indent="-365760">
              <a:lnSpc>
                <a:spcPct val="100000"/>
              </a:lnSpc>
              <a:spcBef>
                <a:spcPts val="0"/>
              </a:spcBef>
              <a:buFontTx/>
              <a:buNone/>
              <a:defRPr sz="1800" b="0" i="1"/>
            </a:lvl3pPr>
            <a:lvl4pPr>
              <a:defRPr sz="2000"/>
            </a:lvl4pPr>
            <a:lvl5pPr>
              <a:defRPr sz="2000"/>
            </a:lvl5pPr>
          </a:lstStyle>
          <a:p>
            <a:pPr lvl="0"/>
            <a:r>
              <a:rPr lang="en-US" dirty="0" smtClean="0"/>
              <a:t>Click to edit Master text styles</a:t>
            </a:r>
          </a:p>
          <a:p>
            <a:pPr lvl="1"/>
            <a:r>
              <a:rPr lang="en-US" dirty="0" smtClean="0"/>
              <a:t>Second level</a:t>
            </a:r>
          </a:p>
          <a:p>
            <a:pPr lvl="2"/>
            <a:r>
              <a:rPr lang="en-US" dirty="0" smtClean="0"/>
              <a:t>Third level</a:t>
            </a:r>
            <a:endParaRPr lang="en-US" dirty="0"/>
          </a:p>
        </p:txBody>
      </p:sp>
    </p:spTree>
    <p:extLst>
      <p:ext uri="{BB962C8B-B14F-4D97-AF65-F5344CB8AC3E}">
        <p14:creationId xmlns:p14="http://schemas.microsoft.com/office/powerpoint/2010/main" val="3662923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Slide Number Placeholder 5"/>
          <p:cNvSpPr txBox="1">
            <a:spLocks/>
          </p:cNvSpPr>
          <p:nvPr userDrawn="1"/>
        </p:nvSpPr>
        <p:spPr>
          <a:xfrm>
            <a:off x="17460824" y="13110926"/>
            <a:ext cx="729340" cy="547688"/>
          </a:xfrm>
          <a:prstGeom prst="rect">
            <a:avLst/>
          </a:prstGeom>
        </p:spPr>
        <p:txBody>
          <a:bodyPr vert="horz" lIns="182880" tIns="91440" rIns="182880" bIns="9144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F5573E2-3441-2A46-8D92-AEDA403AD049}" type="slidenum">
              <a:rPr lang="en-US" sz="1400" smtClean="0">
                <a:solidFill>
                  <a:srgbClr val="3E4B4F">
                    <a:tint val="75000"/>
                  </a:srgbClr>
                </a:solidFill>
                <a:latin typeface="Calibri"/>
              </a:rPr>
              <a:pPr/>
              <a:t>‹#›</a:t>
            </a:fld>
            <a:endParaRPr lang="en-US" sz="1400" dirty="0">
              <a:solidFill>
                <a:srgbClr val="3E4B4F">
                  <a:tint val="75000"/>
                </a:srgbClr>
              </a:solidFill>
              <a:latin typeface="Calibri"/>
            </a:endParaRPr>
          </a:p>
        </p:txBody>
      </p:sp>
      <p:sp>
        <p:nvSpPr>
          <p:cNvPr id="12" name="TextBox 11"/>
          <p:cNvSpPr txBox="1"/>
          <p:nvPr userDrawn="1"/>
        </p:nvSpPr>
        <p:spPr>
          <a:xfrm>
            <a:off x="9329907" y="13226788"/>
            <a:ext cx="8196094" cy="369332"/>
          </a:xfrm>
          <a:prstGeom prst="rect">
            <a:avLst/>
          </a:prstGeom>
          <a:noFill/>
        </p:spPr>
        <p:txBody>
          <a:bodyPr wrap="square" lIns="182880" tIns="91440" rIns="182880" bIns="91440" rtlCol="0">
            <a:spAutoFit/>
          </a:bodyPr>
          <a:lstStyle/>
          <a:p>
            <a:pPr algn="r">
              <a:defRPr/>
            </a:pPr>
            <a:r>
              <a:rPr lang="en-US" sz="1200" dirty="0">
                <a:solidFill>
                  <a:prstClr val="white">
                    <a:lumMod val="75000"/>
                  </a:prstClr>
                </a:solidFill>
                <a:latin typeface="Helvetica" charset="0"/>
                <a:cs typeface="Helvetica" charset="0"/>
                <a:sym typeface="Helvetica" charset="0"/>
              </a:rPr>
              <a:t>© 2014 Renovate America, Inc. All Rights Reserved.</a:t>
            </a:r>
          </a:p>
        </p:txBody>
      </p:sp>
      <p:sp>
        <p:nvSpPr>
          <p:cNvPr id="14" name="Rectangle 1"/>
          <p:cNvSpPr>
            <a:spLocks/>
          </p:cNvSpPr>
          <p:nvPr userDrawn="1"/>
        </p:nvSpPr>
        <p:spPr bwMode="auto">
          <a:xfrm>
            <a:off x="4" y="0"/>
            <a:ext cx="18365752" cy="211660"/>
          </a:xfrm>
          <a:prstGeom prst="rect">
            <a:avLst/>
          </a:prstGeom>
          <a:solidFill>
            <a:srgbClr val="EE2033"/>
          </a:solidFill>
          <a:ln>
            <a:noFill/>
          </a:ln>
          <a:extLst>
            <a:ext uri="{91240B29-F687-4F45-9708-019B960494DF}">
              <a14:hiddenLine xmlns:a14="http://schemas.microsoft.com/office/drawing/2010/main" w="9525">
                <a:solidFill>
                  <a:schemeClr val="tx1"/>
                </a:solidFill>
                <a:round/>
                <a:headEnd/>
                <a:tailEnd/>
              </a14:hiddenLine>
            </a:ext>
          </a:extLst>
        </p:spPr>
        <p:txBody>
          <a:bodyPr lIns="0" tIns="0" rIns="0" bIns="0"/>
          <a:lstStyle/>
          <a:p>
            <a:pPr defTabSz="1828800"/>
            <a:endParaRPr lang="en-US" dirty="0">
              <a:solidFill>
                <a:srgbClr val="3E4B4F"/>
              </a:solidFill>
              <a:latin typeface="Calibri"/>
            </a:endParaRPr>
          </a:p>
        </p:txBody>
      </p:sp>
      <p:pic>
        <p:nvPicPr>
          <p:cNvPr id="4" name="Picture 3"/>
          <p:cNvPicPr>
            <a:picLocks noChangeAspect="1"/>
          </p:cNvPicPr>
          <p:nvPr userDrawn="1"/>
        </p:nvPicPr>
        <p:blipFill>
          <a:blip r:embed="rId9" cstate="email">
            <a:extLst>
              <a:ext uri="{28A0092B-C50C-407E-A947-70E740481C1C}">
                <a14:useLocalDpi xmlns:a14="http://schemas.microsoft.com/office/drawing/2010/main"/>
              </a:ext>
            </a:extLst>
          </a:blip>
          <a:stretch>
            <a:fillRect/>
          </a:stretch>
        </p:blipFill>
        <p:spPr>
          <a:xfrm>
            <a:off x="250238" y="13209953"/>
            <a:ext cx="1002184" cy="349846"/>
          </a:xfrm>
          <a:prstGeom prst="rect">
            <a:avLst/>
          </a:prstGeom>
        </p:spPr>
      </p:pic>
      <p:cxnSp>
        <p:nvCxnSpPr>
          <p:cNvPr id="8" name="Straight Connector 7"/>
          <p:cNvCxnSpPr/>
          <p:nvPr userDrawn="1"/>
        </p:nvCxnSpPr>
        <p:spPr>
          <a:xfrm>
            <a:off x="272814" y="13050428"/>
            <a:ext cx="17789408" cy="9408"/>
          </a:xfrm>
          <a:prstGeom prst="line">
            <a:avLst/>
          </a:prstGeom>
          <a:ln w="6350">
            <a:solidFill>
              <a:schemeClr val="bg1">
                <a:lumMod val="85000"/>
              </a:schemeClr>
            </a:solidFill>
          </a:ln>
          <a:effectLst/>
        </p:spPr>
        <p:style>
          <a:lnRef idx="2">
            <a:schemeClr val="accent1"/>
          </a:lnRef>
          <a:fillRef idx="0">
            <a:schemeClr val="accent1"/>
          </a:fillRef>
          <a:effectRef idx="1">
            <a:schemeClr val="accent1"/>
          </a:effectRef>
          <a:fontRef idx="minor">
            <a:schemeClr val="tx1"/>
          </a:fontRef>
        </p:style>
      </p:cxnSp>
      <p:sp>
        <p:nvSpPr>
          <p:cNvPr id="9" name="Text Placeholder 8"/>
          <p:cNvSpPr>
            <a:spLocks noGrp="1"/>
          </p:cNvSpPr>
          <p:nvPr>
            <p:ph type="body" idx="1"/>
          </p:nvPr>
        </p:nvSpPr>
        <p:spPr>
          <a:xfrm>
            <a:off x="814141" y="2038815"/>
            <a:ext cx="5636278" cy="10210754"/>
          </a:xfrm>
          <a:prstGeom prst="rect">
            <a:avLst/>
          </a:prstGeom>
        </p:spPr>
        <p:txBody>
          <a:bodyPr vert="horz" lIns="91440" tIns="45720" rIns="91440" bIns="45720" rtlCol="0">
            <a:normAutofit/>
          </a:bodyPr>
          <a:lstStyle/>
          <a:p>
            <a:pPr lvl="0"/>
            <a:r>
              <a:rPr lang="en-US" dirty="0" smtClean="0"/>
              <a:t>Click to edit Master text styles test testing test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129756259"/>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28" r:id="rId7"/>
  </p:sldLayoutIdLst>
  <p:txStyles>
    <p:titleStyle>
      <a:lvl1pPr algn="l" defTabSz="1828800" rtl="0" eaLnBrk="1" latinLnBrk="0" hangingPunct="1">
        <a:spcBef>
          <a:spcPct val="0"/>
        </a:spcBef>
        <a:buNone/>
        <a:defRPr sz="4200" b="1" kern="1200">
          <a:solidFill>
            <a:srgbClr val="FFFFFF"/>
          </a:solidFill>
          <a:latin typeface="+mj-lt"/>
          <a:ea typeface="+mj-ea"/>
          <a:cs typeface="+mj-cs"/>
        </a:defRPr>
      </a:lvl1pPr>
    </p:titleStyle>
    <p:bodyStyle>
      <a:lvl1pPr marL="0" indent="0" algn="l" defTabSz="1828800" rtl="0" eaLnBrk="1" latinLnBrk="0" hangingPunct="1">
        <a:lnSpc>
          <a:spcPts val="4000"/>
        </a:lnSpc>
        <a:spcBef>
          <a:spcPts val="3000"/>
        </a:spcBef>
        <a:buFont typeface="Arial" pitchFamily="34" charset="0"/>
        <a:buNone/>
        <a:defRPr sz="2800" kern="1200">
          <a:solidFill>
            <a:schemeClr val="tx1"/>
          </a:solidFill>
          <a:latin typeface="Calibri"/>
          <a:ea typeface="+mn-ea"/>
          <a:cs typeface="Calibri"/>
        </a:defRPr>
      </a:lvl1pPr>
      <a:lvl2pPr marL="0" indent="0" algn="l" defTabSz="1828800" rtl="0" eaLnBrk="1" latinLnBrk="0" hangingPunct="1">
        <a:spcBef>
          <a:spcPts val="3000"/>
        </a:spcBef>
        <a:buFont typeface="Arial" pitchFamily="34" charset="0"/>
        <a:buNone/>
        <a:defRPr sz="2800" b="1" i="0" kern="1200">
          <a:solidFill>
            <a:schemeClr val="tx1"/>
          </a:solidFill>
          <a:latin typeface="Calibri"/>
          <a:ea typeface="+mn-ea"/>
          <a:cs typeface="Calibri"/>
        </a:defRPr>
      </a:lvl2pPr>
      <a:lvl3pPr marL="457200" indent="-457200" algn="l" defTabSz="1828800" rtl="0" eaLnBrk="1" latinLnBrk="0" hangingPunct="1">
        <a:lnSpc>
          <a:spcPts val="3500"/>
        </a:lnSpc>
        <a:spcBef>
          <a:spcPts val="1200"/>
        </a:spcBef>
        <a:buClr>
          <a:schemeClr val="accent1"/>
        </a:buClr>
        <a:buSzPct val="85000"/>
        <a:buFont typeface="Arial" pitchFamily="34" charset="0"/>
        <a:buChar char="•"/>
        <a:defRPr sz="2800" kern="1200">
          <a:solidFill>
            <a:schemeClr val="tx1"/>
          </a:solidFill>
          <a:latin typeface="Calibri"/>
          <a:ea typeface="+mn-ea"/>
          <a:cs typeface="Calibri"/>
        </a:defRPr>
      </a:lvl3pPr>
      <a:lvl4pPr marL="914400" indent="-457200" algn="l" defTabSz="1828800" rtl="0" eaLnBrk="1" latinLnBrk="0" hangingPunct="1">
        <a:lnSpc>
          <a:spcPts val="3500"/>
        </a:lnSpc>
        <a:spcBef>
          <a:spcPts val="1200"/>
        </a:spcBef>
        <a:buClr>
          <a:schemeClr val="accent1"/>
        </a:buClr>
        <a:buSzPct val="80000"/>
        <a:buFont typeface="Arial"/>
        <a:buChar char="•"/>
        <a:defRPr sz="2800" kern="1200">
          <a:solidFill>
            <a:schemeClr val="tx1"/>
          </a:solidFill>
          <a:latin typeface="Calibri"/>
          <a:ea typeface="+mn-ea"/>
          <a:cs typeface="Calibri"/>
        </a:defRPr>
      </a:lvl4pPr>
      <a:lvl5pPr marL="0" indent="0" algn="l" defTabSz="1828800" rtl="0" eaLnBrk="1" latinLnBrk="0" hangingPunct="1">
        <a:lnSpc>
          <a:spcPts val="4000"/>
        </a:lnSpc>
        <a:spcBef>
          <a:spcPts val="1200"/>
        </a:spcBef>
        <a:buFontTx/>
        <a:buNone/>
        <a:defRPr sz="2800" kern="1200">
          <a:solidFill>
            <a:schemeClr val="tx1"/>
          </a:solidFill>
          <a:latin typeface="Calibri"/>
          <a:ea typeface="+mn-ea"/>
          <a:cs typeface="Calibri"/>
        </a:defRPr>
      </a:lvl5pPr>
      <a:lvl6pPr marL="5029200" indent="-457200" algn="l" defTabSz="1828800" rtl="0" eaLnBrk="1" latinLnBrk="0" hangingPunct="1">
        <a:spcBef>
          <a:spcPct val="20000"/>
        </a:spcBef>
        <a:buFont typeface="Arial" pitchFamily="34" charset="0"/>
        <a:buChar char="•"/>
        <a:defRPr sz="4000" kern="1200">
          <a:solidFill>
            <a:schemeClr val="tx1"/>
          </a:solidFill>
          <a:latin typeface="+mn-lt"/>
          <a:ea typeface="+mn-ea"/>
          <a:cs typeface="+mn-cs"/>
        </a:defRPr>
      </a:lvl6pPr>
      <a:lvl7pPr marL="5943600" indent="-457200" algn="l" defTabSz="1828800" rtl="0" eaLnBrk="1" latinLnBrk="0" hangingPunct="1">
        <a:spcBef>
          <a:spcPct val="20000"/>
        </a:spcBef>
        <a:buFont typeface="Arial" pitchFamily="34" charset="0"/>
        <a:buChar char="•"/>
        <a:defRPr sz="4000" kern="1200">
          <a:solidFill>
            <a:schemeClr val="tx1"/>
          </a:solidFill>
          <a:latin typeface="+mn-lt"/>
          <a:ea typeface="+mn-ea"/>
          <a:cs typeface="+mn-cs"/>
        </a:defRPr>
      </a:lvl7pPr>
      <a:lvl8pPr marL="6858000" indent="-457200" algn="l" defTabSz="1828800" rtl="0" eaLnBrk="1" latinLnBrk="0" hangingPunct="1">
        <a:spcBef>
          <a:spcPct val="20000"/>
        </a:spcBef>
        <a:buFont typeface="Arial" pitchFamily="34" charset="0"/>
        <a:buChar char="•"/>
        <a:defRPr sz="4000" kern="1200">
          <a:solidFill>
            <a:schemeClr val="tx1"/>
          </a:solidFill>
          <a:latin typeface="+mn-lt"/>
          <a:ea typeface="+mn-ea"/>
          <a:cs typeface="+mn-cs"/>
        </a:defRPr>
      </a:lvl8pPr>
      <a:lvl9pPr marL="7772400" indent="-457200" algn="l" defTabSz="1828800" rtl="0" eaLnBrk="1" latinLnBrk="0" hangingPunct="1">
        <a:spcBef>
          <a:spcPct val="20000"/>
        </a:spcBef>
        <a:buFont typeface="Arial" pitchFamily="34" charset="0"/>
        <a:buChar char="•"/>
        <a:defRPr sz="4000" kern="1200">
          <a:solidFill>
            <a:schemeClr val="tx1"/>
          </a:solidFill>
          <a:latin typeface="+mn-lt"/>
          <a:ea typeface="+mn-ea"/>
          <a:cs typeface="+mn-cs"/>
        </a:defRPr>
      </a:lvl9pPr>
    </p:bodyStyle>
    <p:otherStyle>
      <a:defPPr>
        <a:defRPr lang="en-US"/>
      </a:defPPr>
      <a:lvl1pPr marL="0" algn="l" defTabSz="1828800" rtl="0" eaLnBrk="1" latinLnBrk="0" hangingPunct="1">
        <a:defRPr sz="3600" kern="1200">
          <a:solidFill>
            <a:schemeClr val="tx1"/>
          </a:solidFill>
          <a:latin typeface="+mn-lt"/>
          <a:ea typeface="+mn-ea"/>
          <a:cs typeface="+mn-cs"/>
        </a:defRPr>
      </a:lvl1pPr>
      <a:lvl2pPr marL="914400" algn="l" defTabSz="1828800" rtl="0" eaLnBrk="1" latinLnBrk="0" hangingPunct="1">
        <a:defRPr sz="3600" kern="1200">
          <a:solidFill>
            <a:schemeClr val="tx1"/>
          </a:solidFill>
          <a:latin typeface="+mn-lt"/>
          <a:ea typeface="+mn-ea"/>
          <a:cs typeface="+mn-cs"/>
        </a:defRPr>
      </a:lvl2pPr>
      <a:lvl3pPr marL="1828800" algn="l" defTabSz="1828800" rtl="0" eaLnBrk="1" latinLnBrk="0" hangingPunct="1">
        <a:defRPr sz="3600" kern="1200">
          <a:solidFill>
            <a:schemeClr val="tx1"/>
          </a:solidFill>
          <a:latin typeface="+mn-lt"/>
          <a:ea typeface="+mn-ea"/>
          <a:cs typeface="+mn-cs"/>
        </a:defRPr>
      </a:lvl3pPr>
      <a:lvl4pPr marL="2743200" algn="l" defTabSz="1828800" rtl="0" eaLnBrk="1" latinLnBrk="0" hangingPunct="1">
        <a:defRPr sz="3600" kern="1200">
          <a:solidFill>
            <a:schemeClr val="tx1"/>
          </a:solidFill>
          <a:latin typeface="+mn-lt"/>
          <a:ea typeface="+mn-ea"/>
          <a:cs typeface="+mn-cs"/>
        </a:defRPr>
      </a:lvl4pPr>
      <a:lvl5pPr marL="3657600" algn="l" defTabSz="1828800" rtl="0" eaLnBrk="1" latinLnBrk="0" hangingPunct="1">
        <a:defRPr sz="3600" kern="1200">
          <a:solidFill>
            <a:schemeClr val="tx1"/>
          </a:solidFill>
          <a:latin typeface="+mn-lt"/>
          <a:ea typeface="+mn-ea"/>
          <a:cs typeface="+mn-cs"/>
        </a:defRPr>
      </a:lvl5pPr>
      <a:lvl6pPr marL="4572000" algn="l" defTabSz="1828800" rtl="0" eaLnBrk="1" latinLnBrk="0" hangingPunct="1">
        <a:defRPr sz="3600" kern="1200">
          <a:solidFill>
            <a:schemeClr val="tx1"/>
          </a:solidFill>
          <a:latin typeface="+mn-lt"/>
          <a:ea typeface="+mn-ea"/>
          <a:cs typeface="+mn-cs"/>
        </a:defRPr>
      </a:lvl6pPr>
      <a:lvl7pPr marL="5486400" algn="l" defTabSz="1828800" rtl="0" eaLnBrk="1" latinLnBrk="0" hangingPunct="1">
        <a:defRPr sz="3600" kern="1200">
          <a:solidFill>
            <a:schemeClr val="tx1"/>
          </a:solidFill>
          <a:latin typeface="+mn-lt"/>
          <a:ea typeface="+mn-ea"/>
          <a:cs typeface="+mn-cs"/>
        </a:defRPr>
      </a:lvl7pPr>
      <a:lvl8pPr marL="6400800" algn="l" defTabSz="1828800" rtl="0" eaLnBrk="1" latinLnBrk="0" hangingPunct="1">
        <a:defRPr sz="3600" kern="1200">
          <a:solidFill>
            <a:schemeClr val="tx1"/>
          </a:solidFill>
          <a:latin typeface="+mn-lt"/>
          <a:ea typeface="+mn-ea"/>
          <a:cs typeface="+mn-cs"/>
        </a:defRPr>
      </a:lvl8pPr>
      <a:lvl9pPr marL="7315200" algn="l" defTabSz="1828800" rtl="0" eaLnBrk="1" latinLnBrk="0" hangingPunct="1">
        <a:defRPr sz="3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rogramOverview_Muni_r13_spreads.pdf"/>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2787" y="-237065"/>
            <a:ext cx="18363698" cy="14190130"/>
          </a:xfrm>
          <a:prstGeom prst="rect">
            <a:avLst/>
          </a:prstGeom>
        </p:spPr>
      </p:pic>
    </p:spTree>
    <p:extLst>
      <p:ext uri="{BB962C8B-B14F-4D97-AF65-F5344CB8AC3E}">
        <p14:creationId xmlns:p14="http://schemas.microsoft.com/office/powerpoint/2010/main" val="2270537842"/>
      </p:ext>
    </p:extLst>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flipH="1">
            <a:off x="8468" y="195386"/>
            <a:ext cx="18288000" cy="12856308"/>
          </a:xfrm>
          <a:prstGeom prst="rect">
            <a:avLst/>
          </a:prstGeom>
        </p:spPr>
      </p:pic>
      <p:sp>
        <p:nvSpPr>
          <p:cNvPr id="11" name="Rectangle 10"/>
          <p:cNvSpPr/>
          <p:nvPr/>
        </p:nvSpPr>
        <p:spPr>
          <a:xfrm>
            <a:off x="0" y="205244"/>
            <a:ext cx="6662616" cy="12911776"/>
          </a:xfrm>
          <a:prstGeom prst="rect">
            <a:avLst/>
          </a:prstGeom>
          <a:solidFill>
            <a:schemeClr val="bg1">
              <a:alpha val="92000"/>
            </a:schemeClr>
          </a:solidFill>
          <a:ln>
            <a:noFill/>
          </a:ln>
          <a:effectLst/>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algn="ctr"/>
            <a:endParaRPr lang="en-US" dirty="0"/>
          </a:p>
        </p:txBody>
      </p:sp>
      <p:pic>
        <p:nvPicPr>
          <p:cNvPr id="12" name="Picture 11" descr="Benefits-Shadow.png"/>
          <p:cNvPicPr>
            <a:picLocks noChangeAspect="1"/>
          </p:cNvPicPr>
          <p:nvPr/>
        </p:nvPicPr>
        <p:blipFill>
          <a:blip r:embed="rId3">
            <a:alphaModFix amt="56000"/>
            <a:extLst>
              <a:ext uri="{28A0092B-C50C-407E-A947-70E740481C1C}">
                <a14:useLocalDpi xmlns:a14="http://schemas.microsoft.com/office/drawing/2010/main"/>
              </a:ext>
            </a:extLst>
          </a:blip>
          <a:stretch>
            <a:fillRect/>
          </a:stretch>
        </p:blipFill>
        <p:spPr>
          <a:xfrm rot="10800000">
            <a:off x="5926860" y="1401876"/>
            <a:ext cx="752644" cy="11509636"/>
          </a:xfrm>
          <a:prstGeom prst="rect">
            <a:avLst/>
          </a:prstGeom>
        </p:spPr>
      </p:pic>
      <p:sp>
        <p:nvSpPr>
          <p:cNvPr id="3" name="Title 2"/>
          <p:cNvSpPr>
            <a:spLocks noGrp="1"/>
          </p:cNvSpPr>
          <p:nvPr>
            <p:ph type="title"/>
          </p:nvPr>
        </p:nvSpPr>
        <p:spPr/>
        <p:txBody>
          <a:bodyPr/>
          <a:lstStyle/>
          <a:p>
            <a:r>
              <a:rPr lang="en-US" dirty="0" smtClean="0"/>
              <a:t>HERO Product Standards:</a:t>
            </a:r>
            <a:endParaRPr lang="en-US" dirty="0"/>
          </a:p>
        </p:txBody>
      </p:sp>
      <p:sp>
        <p:nvSpPr>
          <p:cNvPr id="5" name="Content Placeholder 4"/>
          <p:cNvSpPr>
            <a:spLocks noGrp="1"/>
          </p:cNvSpPr>
          <p:nvPr>
            <p:ph sz="quarter" idx="12"/>
          </p:nvPr>
        </p:nvSpPr>
        <p:spPr>
          <a:xfrm>
            <a:off x="655730" y="6845322"/>
            <a:ext cx="5489520" cy="4333876"/>
          </a:xfrm>
        </p:spPr>
        <p:txBody>
          <a:bodyPr/>
          <a:lstStyle/>
          <a:p>
            <a:r>
              <a:rPr lang="en-US" dirty="0" smtClean="0"/>
              <a:t>Insights on </a:t>
            </a:r>
            <a:r>
              <a:rPr lang="en-US" dirty="0"/>
              <a:t>O</a:t>
            </a:r>
            <a:r>
              <a:rPr lang="en-US" dirty="0" smtClean="0"/>
              <a:t>ur Approach</a:t>
            </a:r>
            <a:endParaRPr lang="en-US" dirty="0"/>
          </a:p>
        </p:txBody>
      </p:sp>
    </p:spTree>
    <p:extLst>
      <p:ext uri="{BB962C8B-B14F-4D97-AF65-F5344CB8AC3E}">
        <p14:creationId xmlns:p14="http://schemas.microsoft.com/office/powerpoint/2010/main" val="1039912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Our Key Drivers</a:t>
            </a:r>
            <a:endParaRPr lang="en-US" dirty="0"/>
          </a:p>
        </p:txBody>
      </p:sp>
      <p:sp>
        <p:nvSpPr>
          <p:cNvPr id="6" name="Content Placeholder 5"/>
          <p:cNvSpPr>
            <a:spLocks noGrp="1"/>
          </p:cNvSpPr>
          <p:nvPr>
            <p:ph sz="quarter" idx="10"/>
          </p:nvPr>
        </p:nvSpPr>
        <p:spPr/>
        <p:txBody>
          <a:bodyPr/>
          <a:lstStyle/>
          <a:p>
            <a:pPr>
              <a:lnSpc>
                <a:spcPct val="200000"/>
              </a:lnSpc>
            </a:pPr>
            <a:r>
              <a:rPr lang="en-US" sz="4400" b="1" dirty="0" smtClean="0"/>
              <a:t>Clear, Concise, and Consistent </a:t>
            </a:r>
            <a:r>
              <a:rPr lang="en-US" sz="4400" dirty="0" smtClean="0"/>
              <a:t>Requirements</a:t>
            </a:r>
          </a:p>
          <a:p>
            <a:pPr>
              <a:lnSpc>
                <a:spcPct val="200000"/>
              </a:lnSpc>
            </a:pPr>
            <a:r>
              <a:rPr lang="en-US" sz="4400" b="1" dirty="0" smtClean="0"/>
              <a:t>Streamlined </a:t>
            </a:r>
            <a:r>
              <a:rPr lang="en-US" sz="4400" dirty="0" smtClean="0"/>
              <a:t>Operations</a:t>
            </a:r>
          </a:p>
          <a:p>
            <a:pPr>
              <a:lnSpc>
                <a:spcPct val="200000"/>
              </a:lnSpc>
            </a:pPr>
            <a:r>
              <a:rPr lang="en-US" sz="4400" b="1" dirty="0" smtClean="0"/>
              <a:t>Balanced </a:t>
            </a:r>
            <a:r>
              <a:rPr lang="en-US" sz="4400" dirty="0" smtClean="0"/>
              <a:t>Experience</a:t>
            </a:r>
          </a:p>
          <a:p>
            <a:pPr marL="514350" indent="-514350">
              <a:buFont typeface="+mj-lt"/>
              <a:buAutoNum type="arabicPeriod"/>
            </a:pPr>
            <a:endParaRPr lang="en-US" dirty="0"/>
          </a:p>
        </p:txBody>
      </p:sp>
    </p:spTree>
    <p:extLst>
      <p:ext uri="{BB962C8B-B14F-4D97-AF65-F5344CB8AC3E}">
        <p14:creationId xmlns:p14="http://schemas.microsoft.com/office/powerpoint/2010/main" val="824362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Our Product Standards</a:t>
            </a:r>
            <a:endParaRPr lang="en-US" dirty="0"/>
          </a:p>
        </p:txBody>
      </p:sp>
      <p:sp>
        <p:nvSpPr>
          <p:cNvPr id="3" name="Content Placeholder 2"/>
          <p:cNvSpPr>
            <a:spLocks noGrp="1"/>
          </p:cNvSpPr>
          <p:nvPr>
            <p:ph sz="quarter" idx="10"/>
          </p:nvPr>
        </p:nvSpPr>
        <p:spPr/>
        <p:txBody>
          <a:bodyPr>
            <a:normAutofit lnSpcReduction="10000"/>
          </a:bodyPr>
          <a:lstStyle/>
          <a:p>
            <a:pPr>
              <a:lnSpc>
                <a:spcPct val="125000"/>
              </a:lnSpc>
              <a:spcBef>
                <a:spcPts val="2400"/>
              </a:spcBef>
            </a:pPr>
            <a:r>
              <a:rPr lang="en-US" sz="4000" b="1" dirty="0"/>
              <a:t>Eligible Product List:</a:t>
            </a:r>
          </a:p>
          <a:p>
            <a:pPr marL="457200" indent="-457200">
              <a:lnSpc>
                <a:spcPct val="125000"/>
              </a:lnSpc>
              <a:spcBef>
                <a:spcPts val="1800"/>
              </a:spcBef>
              <a:buFont typeface="Arial" panose="020B0604020202020204" pitchFamily="34" charset="0"/>
              <a:buChar char="•"/>
            </a:pPr>
            <a:r>
              <a:rPr lang="en-US" sz="3600" dirty="0"/>
              <a:t>Published list of prescriptive eligibility requirements for each eligible product </a:t>
            </a:r>
            <a:r>
              <a:rPr lang="en-US" sz="3600" dirty="0" smtClean="0"/>
              <a:t>type</a:t>
            </a:r>
            <a:endParaRPr lang="en-US" sz="3600" dirty="0"/>
          </a:p>
          <a:p>
            <a:pPr marL="457200" indent="-457200">
              <a:lnSpc>
                <a:spcPct val="125000"/>
              </a:lnSpc>
              <a:spcBef>
                <a:spcPts val="1800"/>
              </a:spcBef>
              <a:buFont typeface="Arial" panose="020B0604020202020204" pitchFamily="34" charset="0"/>
              <a:buChar char="•"/>
            </a:pPr>
            <a:r>
              <a:rPr lang="en-US" sz="3600" dirty="0"/>
              <a:t>Minimum performance </a:t>
            </a:r>
            <a:r>
              <a:rPr lang="en-US" sz="3600" dirty="0" smtClean="0"/>
              <a:t>specifications</a:t>
            </a:r>
            <a:endParaRPr lang="en-US" sz="3600" dirty="0"/>
          </a:p>
          <a:p>
            <a:pPr marL="457200" indent="-457200">
              <a:lnSpc>
                <a:spcPct val="125000"/>
              </a:lnSpc>
              <a:spcBef>
                <a:spcPts val="1800"/>
              </a:spcBef>
              <a:buFont typeface="Arial" panose="020B0604020202020204" pitchFamily="34" charset="0"/>
              <a:buChar char="•"/>
            </a:pPr>
            <a:r>
              <a:rPr lang="en-US" sz="3600" dirty="0" smtClean="0"/>
              <a:t>Third-party certification requirements</a:t>
            </a:r>
            <a:endParaRPr lang="en-US" sz="3600" dirty="0"/>
          </a:p>
          <a:p>
            <a:pPr>
              <a:lnSpc>
                <a:spcPct val="125000"/>
              </a:lnSpc>
              <a:spcBef>
                <a:spcPts val="2400"/>
              </a:spcBef>
            </a:pPr>
            <a:r>
              <a:rPr lang="en-US" sz="4000" b="1" dirty="0"/>
              <a:t>Product Call-in Specifications:</a:t>
            </a:r>
            <a:r>
              <a:rPr lang="en-US" sz="4000" dirty="0"/>
              <a:t>  </a:t>
            </a:r>
          </a:p>
          <a:p>
            <a:pPr marL="457200" indent="-457200">
              <a:lnSpc>
                <a:spcPct val="125000"/>
              </a:lnSpc>
              <a:spcBef>
                <a:spcPts val="1800"/>
              </a:spcBef>
              <a:buFont typeface="Arial" panose="020B0604020202020204" pitchFamily="34" charset="0"/>
              <a:buChar char="•"/>
            </a:pPr>
            <a:r>
              <a:rPr lang="en-US" sz="4000" dirty="0"/>
              <a:t>Published list of product attributes and installation conditions that are required at the time of product call-in for each product type. </a:t>
            </a:r>
          </a:p>
          <a:p>
            <a:pPr>
              <a:lnSpc>
                <a:spcPct val="125000"/>
              </a:lnSpc>
              <a:spcBef>
                <a:spcPts val="2400"/>
              </a:spcBef>
            </a:pPr>
            <a:r>
              <a:rPr lang="en-US" sz="4000" b="1" dirty="0" smtClean="0"/>
              <a:t>Funding </a:t>
            </a:r>
            <a:r>
              <a:rPr lang="en-US" sz="4000" b="1" dirty="0"/>
              <a:t>Requirements Checklist: </a:t>
            </a:r>
          </a:p>
          <a:p>
            <a:pPr marL="457200" indent="-457200">
              <a:lnSpc>
                <a:spcPct val="125000"/>
              </a:lnSpc>
              <a:spcBef>
                <a:spcPts val="1800"/>
              </a:spcBef>
              <a:buFont typeface="Arial" panose="020B0604020202020204" pitchFamily="34" charset="0"/>
              <a:buChar char="•"/>
            </a:pPr>
            <a:r>
              <a:rPr lang="en-US" sz="3600" dirty="0"/>
              <a:t>Published list of final documentation submittal requirements for </a:t>
            </a:r>
            <a:r>
              <a:rPr lang="en-US" sz="3600" dirty="0" smtClean="0"/>
              <a:t>each product type</a:t>
            </a:r>
          </a:p>
          <a:p>
            <a:pPr marL="457200" indent="-457200">
              <a:lnSpc>
                <a:spcPct val="125000"/>
              </a:lnSpc>
              <a:spcBef>
                <a:spcPts val="1800"/>
              </a:spcBef>
              <a:buFont typeface="Arial" panose="020B0604020202020204" pitchFamily="34" charset="0"/>
              <a:buChar char="•"/>
            </a:pPr>
            <a:r>
              <a:rPr lang="en-US" sz="3600" dirty="0" smtClean="0"/>
              <a:t>Permit requirements</a:t>
            </a:r>
          </a:p>
          <a:p>
            <a:pPr marL="457200" indent="-457200">
              <a:lnSpc>
                <a:spcPct val="125000"/>
              </a:lnSpc>
              <a:spcBef>
                <a:spcPts val="1800"/>
              </a:spcBef>
              <a:buFont typeface="Arial" panose="020B0604020202020204" pitchFamily="34" charset="0"/>
              <a:buChar char="•"/>
            </a:pPr>
            <a:r>
              <a:rPr lang="en-US" sz="3600" dirty="0" smtClean="0"/>
              <a:t>Other required documentation</a:t>
            </a:r>
          </a:p>
        </p:txBody>
      </p:sp>
    </p:spTree>
    <p:extLst>
      <p:ext uri="{BB962C8B-B14F-4D97-AF65-F5344CB8AC3E}">
        <p14:creationId xmlns:p14="http://schemas.microsoft.com/office/powerpoint/2010/main" val="3077869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Our Process</a:t>
            </a:r>
            <a:endParaRPr lang="en-US" dirty="0"/>
          </a:p>
        </p:txBody>
      </p:sp>
      <p:sp>
        <p:nvSpPr>
          <p:cNvPr id="3" name="Content Placeholder 2"/>
          <p:cNvSpPr>
            <a:spLocks noGrp="1"/>
          </p:cNvSpPr>
          <p:nvPr>
            <p:ph sz="quarter" idx="10"/>
          </p:nvPr>
        </p:nvSpPr>
        <p:spPr/>
        <p:txBody>
          <a:bodyPr/>
          <a:lstStyle/>
          <a:p>
            <a:pPr>
              <a:lnSpc>
                <a:spcPct val="200000"/>
              </a:lnSpc>
            </a:pPr>
            <a:r>
              <a:rPr lang="en-US" sz="4400" dirty="0" smtClean="0"/>
              <a:t>Approval</a:t>
            </a:r>
            <a:endParaRPr lang="en-US" sz="4400" dirty="0"/>
          </a:p>
          <a:p>
            <a:pPr>
              <a:lnSpc>
                <a:spcPct val="200000"/>
              </a:lnSpc>
            </a:pPr>
            <a:r>
              <a:rPr lang="en-US" sz="4400" dirty="0" smtClean="0"/>
              <a:t>Product Call-In </a:t>
            </a:r>
          </a:p>
          <a:p>
            <a:pPr>
              <a:lnSpc>
                <a:spcPct val="200000"/>
              </a:lnSpc>
            </a:pPr>
            <a:r>
              <a:rPr lang="en-US" sz="4400" dirty="0" smtClean="0"/>
              <a:t>Complete </a:t>
            </a:r>
            <a:r>
              <a:rPr lang="en-US" sz="4400" dirty="0"/>
              <a:t>Work </a:t>
            </a:r>
          </a:p>
          <a:p>
            <a:pPr>
              <a:lnSpc>
                <a:spcPct val="200000"/>
              </a:lnSpc>
            </a:pPr>
            <a:r>
              <a:rPr lang="en-US" sz="4400" dirty="0"/>
              <a:t>Funding</a:t>
            </a:r>
          </a:p>
          <a:p>
            <a:endParaRPr lang="en-US" dirty="0"/>
          </a:p>
        </p:txBody>
      </p:sp>
    </p:spTree>
    <p:extLst>
      <p:ext uri="{BB962C8B-B14F-4D97-AF65-F5344CB8AC3E}">
        <p14:creationId xmlns:p14="http://schemas.microsoft.com/office/powerpoint/2010/main" val="1162699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orbis_144828884_retouched_2.tif"/>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 y="194025"/>
            <a:ext cx="18288000" cy="12840698"/>
          </a:xfrm>
          <a:prstGeom prst="rect">
            <a:avLst/>
          </a:prstGeom>
        </p:spPr>
      </p:pic>
      <p:sp>
        <p:nvSpPr>
          <p:cNvPr id="11" name="Rectangle 10"/>
          <p:cNvSpPr/>
          <p:nvPr/>
        </p:nvSpPr>
        <p:spPr>
          <a:xfrm>
            <a:off x="0" y="205244"/>
            <a:ext cx="6662616" cy="12911776"/>
          </a:xfrm>
          <a:prstGeom prst="rect">
            <a:avLst/>
          </a:prstGeom>
          <a:solidFill>
            <a:schemeClr val="bg1">
              <a:alpha val="92000"/>
            </a:schemeClr>
          </a:solidFill>
          <a:ln>
            <a:noFill/>
          </a:ln>
          <a:effectLst/>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p>
            <a:pPr algn="ctr"/>
            <a:endParaRPr lang="en-US" dirty="0"/>
          </a:p>
        </p:txBody>
      </p:sp>
      <p:pic>
        <p:nvPicPr>
          <p:cNvPr id="12" name="Picture 11" descr="Benefits-Shadow.png"/>
          <p:cNvPicPr>
            <a:picLocks noChangeAspect="1"/>
          </p:cNvPicPr>
          <p:nvPr/>
        </p:nvPicPr>
        <p:blipFill>
          <a:blip r:embed="rId3">
            <a:alphaModFix amt="56000"/>
            <a:extLst>
              <a:ext uri="{28A0092B-C50C-407E-A947-70E740481C1C}">
                <a14:useLocalDpi xmlns:a14="http://schemas.microsoft.com/office/drawing/2010/main"/>
              </a:ext>
            </a:extLst>
          </a:blip>
          <a:stretch>
            <a:fillRect/>
          </a:stretch>
        </p:blipFill>
        <p:spPr>
          <a:xfrm rot="10800000">
            <a:off x="5926860" y="1401876"/>
            <a:ext cx="752644" cy="11509636"/>
          </a:xfrm>
          <a:prstGeom prst="rect">
            <a:avLst/>
          </a:prstGeom>
        </p:spPr>
      </p:pic>
      <p:sp>
        <p:nvSpPr>
          <p:cNvPr id="3" name="Picture Placeholder 2"/>
          <p:cNvSpPr>
            <a:spLocks noGrp="1"/>
          </p:cNvSpPr>
          <p:nvPr>
            <p:ph type="pic" sz="quarter" idx="11"/>
          </p:nvPr>
        </p:nvSpPr>
        <p:spPr/>
      </p:sp>
      <p:sp>
        <p:nvSpPr>
          <p:cNvPr id="2" name="Title 1"/>
          <p:cNvSpPr>
            <a:spLocks noGrp="1"/>
          </p:cNvSpPr>
          <p:nvPr>
            <p:ph type="title"/>
          </p:nvPr>
        </p:nvSpPr>
        <p:spPr/>
        <p:txBody>
          <a:bodyPr/>
          <a:lstStyle/>
          <a:p>
            <a:r>
              <a:rPr lang="en-US" dirty="0" smtClean="0"/>
              <a:t>Technology Platform</a:t>
            </a:r>
            <a:br>
              <a:rPr lang="en-US" dirty="0" smtClean="0"/>
            </a:br>
            <a:r>
              <a:rPr lang="en-US" dirty="0"/>
              <a:t/>
            </a:r>
            <a:br>
              <a:rPr lang="en-US" dirty="0"/>
            </a:br>
            <a:endParaRPr lang="en-US" dirty="0"/>
          </a:p>
        </p:txBody>
      </p:sp>
    </p:spTree>
    <p:extLst>
      <p:ext uri="{BB962C8B-B14F-4D97-AF65-F5344CB8AC3E}">
        <p14:creationId xmlns:p14="http://schemas.microsoft.com/office/powerpoint/2010/main" val="18103822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HERO Products</a:t>
            </a:r>
            <a:endParaRPr lang="en-US" dirty="0"/>
          </a:p>
        </p:txBody>
      </p:sp>
      <p:sp>
        <p:nvSpPr>
          <p:cNvPr id="8" name="Content Placeholder 7"/>
          <p:cNvSpPr>
            <a:spLocks noGrp="1"/>
          </p:cNvSpPr>
          <p:nvPr>
            <p:ph sz="quarter" idx="10"/>
          </p:nvPr>
        </p:nvSpPr>
        <p:spPr>
          <a:xfrm>
            <a:off x="655730" y="2730959"/>
            <a:ext cx="5577440" cy="9709408"/>
          </a:xfrm>
        </p:spPr>
        <p:txBody>
          <a:bodyPr>
            <a:normAutofit/>
          </a:bodyPr>
          <a:lstStyle/>
          <a:p>
            <a:r>
              <a:rPr lang="en-US" dirty="0" smtClean="0"/>
              <a:t>HERO offers over 60 eligible product types for customers to choose from when planning their energy efficiency, water efficiency, and renewable energy home improvement projects.</a:t>
            </a:r>
          </a:p>
          <a:p>
            <a:r>
              <a:rPr lang="en-US" b="1" dirty="0" smtClean="0"/>
              <a:t>HERO Eligible Products Catalog: </a:t>
            </a:r>
          </a:p>
          <a:p>
            <a:pPr marL="457200" indent="-457200">
              <a:lnSpc>
                <a:spcPct val="125000"/>
              </a:lnSpc>
              <a:spcBef>
                <a:spcPts val="1800"/>
              </a:spcBef>
              <a:buFont typeface="Arial" panose="020B0604020202020204" pitchFamily="34" charset="0"/>
              <a:buChar char="•"/>
            </a:pPr>
            <a:r>
              <a:rPr lang="en-US" dirty="0"/>
              <a:t>11 Product Categories</a:t>
            </a:r>
          </a:p>
          <a:p>
            <a:pPr marL="457200" indent="-457200">
              <a:lnSpc>
                <a:spcPct val="125000"/>
              </a:lnSpc>
              <a:spcBef>
                <a:spcPts val="1800"/>
              </a:spcBef>
              <a:buFont typeface="Arial" panose="020B0604020202020204" pitchFamily="34" charset="0"/>
              <a:buChar char="•"/>
            </a:pPr>
            <a:r>
              <a:rPr lang="en-US" dirty="0"/>
              <a:t>62 Product Types</a:t>
            </a:r>
          </a:p>
          <a:p>
            <a:pPr marL="457200" indent="-457200">
              <a:lnSpc>
                <a:spcPct val="125000"/>
              </a:lnSpc>
              <a:spcBef>
                <a:spcPts val="1800"/>
              </a:spcBef>
              <a:buFont typeface="Arial" panose="020B0604020202020204" pitchFamily="34" charset="0"/>
              <a:buChar char="•"/>
            </a:pPr>
            <a:r>
              <a:rPr lang="en-US" dirty="0"/>
              <a:t>15 Third-Party Data Sources</a:t>
            </a:r>
          </a:p>
          <a:p>
            <a:pPr marL="457200" indent="-457200">
              <a:lnSpc>
                <a:spcPct val="125000"/>
              </a:lnSpc>
              <a:spcBef>
                <a:spcPts val="1800"/>
              </a:spcBef>
              <a:buFont typeface="Arial" panose="020B0604020202020204" pitchFamily="34" charset="0"/>
              <a:buChar char="•"/>
            </a:pPr>
            <a:r>
              <a:rPr lang="en-US" dirty="0"/>
              <a:t>1.3 Million Product Records</a:t>
            </a:r>
          </a:p>
          <a:p>
            <a:pPr marL="457200" indent="-457200">
              <a:lnSpc>
                <a:spcPct val="125000"/>
              </a:lnSpc>
              <a:spcBef>
                <a:spcPts val="1800"/>
              </a:spcBef>
              <a:buFont typeface="Arial" panose="020B0604020202020204" pitchFamily="34" charset="0"/>
              <a:buChar char="•"/>
            </a:pPr>
            <a:r>
              <a:rPr lang="en-US" dirty="0"/>
              <a:t>450 Data Attributes</a:t>
            </a:r>
          </a:p>
          <a:p>
            <a:pPr marL="457200" indent="-457200">
              <a:lnSpc>
                <a:spcPct val="125000"/>
              </a:lnSpc>
              <a:spcBef>
                <a:spcPts val="1800"/>
              </a:spcBef>
              <a:buFont typeface="Arial" panose="020B0604020202020204" pitchFamily="34" charset="0"/>
              <a:buChar char="•"/>
            </a:pPr>
            <a:r>
              <a:rPr lang="en-US" dirty="0"/>
              <a:t>Automatically Updated Daily</a:t>
            </a:r>
          </a:p>
        </p:txBody>
      </p:sp>
      <p:sp>
        <p:nvSpPr>
          <p:cNvPr id="11" name="Picture Placeholder 10"/>
          <p:cNvSpPr>
            <a:spLocks noGrp="1"/>
          </p:cNvSpPr>
          <p:nvPr>
            <p:ph type="pic" sz="quarter" idx="11"/>
          </p:nvPr>
        </p:nvSpPr>
        <p:spPr/>
      </p:sp>
      <p:pic>
        <p:nvPicPr>
          <p:cNvPr id="12" name="Picture 11"/>
          <p:cNvPicPr>
            <a:picLocks noChangeAspect="1"/>
          </p:cNvPicPr>
          <p:nvPr/>
        </p:nvPicPr>
        <p:blipFill rotWithShape="1">
          <a:blip r:embed="rId2"/>
          <a:srcRect l="1011" t="1146" r="10572" b="10024"/>
          <a:stretch/>
        </p:blipFill>
        <p:spPr>
          <a:xfrm>
            <a:off x="6667652" y="1897635"/>
            <a:ext cx="11620348" cy="9602669"/>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32396028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OPO_ipadMock.jpg"/>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252234" y="829002"/>
            <a:ext cx="13035768" cy="10794652"/>
          </a:xfrm>
          <a:prstGeom prst="rect">
            <a:avLst/>
          </a:prstGeom>
        </p:spPr>
      </p:pic>
      <p:sp>
        <p:nvSpPr>
          <p:cNvPr id="5" name="Title 4"/>
          <p:cNvSpPr>
            <a:spLocks noGrp="1"/>
          </p:cNvSpPr>
          <p:nvPr>
            <p:ph type="title"/>
          </p:nvPr>
        </p:nvSpPr>
        <p:spPr/>
        <p:txBody>
          <a:bodyPr/>
          <a:lstStyle/>
          <a:p>
            <a:r>
              <a:rPr lang="en-US" dirty="0" smtClean="0"/>
              <a:t>HERO Pro</a:t>
            </a:r>
            <a:endParaRPr lang="en-US" dirty="0"/>
          </a:p>
        </p:txBody>
      </p:sp>
      <p:sp>
        <p:nvSpPr>
          <p:cNvPr id="6" name="Content Placeholder 5"/>
          <p:cNvSpPr>
            <a:spLocks noGrp="1"/>
          </p:cNvSpPr>
          <p:nvPr>
            <p:ph sz="quarter" idx="10"/>
          </p:nvPr>
        </p:nvSpPr>
        <p:spPr/>
        <p:txBody>
          <a:bodyPr>
            <a:noAutofit/>
          </a:bodyPr>
          <a:lstStyle/>
          <a:p>
            <a:pPr lvl="4"/>
            <a:r>
              <a:rPr lang="en-US" dirty="0" smtClean="0"/>
              <a:t>HERO Registered Contractors have access to HERO Pro, an integrated, secure platform designed to make the estimating, approval, documentation and funding process as easy as possible form homeowners and contractors.</a:t>
            </a:r>
            <a:endParaRPr lang="en-US" dirty="0"/>
          </a:p>
          <a:p>
            <a:pPr lvl="1"/>
            <a:r>
              <a:rPr lang="en-US" dirty="0" smtClean="0"/>
              <a:t>Features:</a:t>
            </a:r>
            <a:endParaRPr lang="en-US" dirty="0"/>
          </a:p>
          <a:p>
            <a:pPr lvl="2"/>
            <a:r>
              <a:rPr lang="en-US" dirty="0" smtClean="0"/>
              <a:t>Interactive Sales Tools</a:t>
            </a:r>
            <a:endParaRPr lang="en-US" dirty="0"/>
          </a:p>
          <a:p>
            <a:pPr lvl="2"/>
            <a:r>
              <a:rPr lang="en-US" dirty="0" smtClean="0"/>
              <a:t>Estimating Calculators</a:t>
            </a:r>
          </a:p>
          <a:p>
            <a:pPr lvl="2"/>
            <a:r>
              <a:rPr lang="en-US" dirty="0" smtClean="0"/>
              <a:t>Financing Document Generation</a:t>
            </a:r>
          </a:p>
          <a:p>
            <a:pPr lvl="2"/>
            <a:r>
              <a:rPr lang="en-US" dirty="0" smtClean="0"/>
              <a:t>Electronic Signature Capabilities</a:t>
            </a:r>
          </a:p>
          <a:p>
            <a:pPr lvl="2"/>
            <a:r>
              <a:rPr lang="en-US" dirty="0" smtClean="0"/>
              <a:t>Document Management &amp; Submittal</a:t>
            </a:r>
          </a:p>
          <a:p>
            <a:pPr lvl="2"/>
            <a:r>
              <a:rPr lang="en-US" dirty="0" smtClean="0"/>
              <a:t>Information and Updates</a:t>
            </a:r>
          </a:p>
          <a:p>
            <a:pPr lvl="2"/>
            <a:r>
              <a:rPr lang="en-US" dirty="0" smtClean="0"/>
              <a:t>Web-based Training Curriculum</a:t>
            </a:r>
          </a:p>
          <a:p>
            <a:pPr lvl="2"/>
            <a:r>
              <a:rPr lang="en-US" dirty="0" smtClean="0"/>
              <a:t>Marketing Resource Center</a:t>
            </a:r>
          </a:p>
          <a:p>
            <a:pPr lvl="2"/>
            <a:r>
              <a:rPr lang="en-US" dirty="0" smtClean="0"/>
              <a:t>Company-specific webpage at heroprogram.com/</a:t>
            </a:r>
            <a:r>
              <a:rPr lang="en-US" dirty="0" err="1" smtClean="0"/>
              <a:t>companyname</a:t>
            </a:r>
            <a:endParaRPr lang="en-US" dirty="0" smtClean="0"/>
          </a:p>
          <a:p>
            <a:endParaRPr lang="en-US" dirty="0"/>
          </a:p>
        </p:txBody>
      </p:sp>
    </p:spTree>
    <p:extLst>
      <p:ext uri="{BB962C8B-B14F-4D97-AF65-F5344CB8AC3E}">
        <p14:creationId xmlns:p14="http://schemas.microsoft.com/office/powerpoint/2010/main" val="35309349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ProgramOverview_Muni_r13_spreads.pdf"/>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5698" y="-237065"/>
            <a:ext cx="18363698" cy="14190130"/>
          </a:xfrm>
          <a:prstGeom prst="rect">
            <a:avLst/>
          </a:prstGeom>
        </p:spPr>
      </p:pic>
      <p:sp>
        <p:nvSpPr>
          <p:cNvPr id="2" name="TextBox 1"/>
          <p:cNvSpPr txBox="1"/>
          <p:nvPr/>
        </p:nvSpPr>
        <p:spPr>
          <a:xfrm>
            <a:off x="5030446" y="10211125"/>
            <a:ext cx="8151409" cy="3170099"/>
          </a:xfrm>
          <a:prstGeom prst="rect">
            <a:avLst/>
          </a:prstGeom>
          <a:noFill/>
        </p:spPr>
        <p:txBody>
          <a:bodyPr wrap="square" rtlCol="0" anchor="ctr">
            <a:spAutoFit/>
          </a:bodyPr>
          <a:lstStyle/>
          <a:p>
            <a:pPr algn="ctr"/>
            <a:r>
              <a:rPr lang="en-US" sz="4000" dirty="0" smtClean="0">
                <a:solidFill>
                  <a:schemeClr val="bg1"/>
                </a:solidFill>
                <a:latin typeface="+mj-lt"/>
                <a:cs typeface="Helvetica" panose="020B0604020202020204" pitchFamily="34" charset="0"/>
              </a:rPr>
              <a:t>Contact: </a:t>
            </a:r>
          </a:p>
          <a:p>
            <a:pPr algn="ctr"/>
            <a:endParaRPr lang="en-US" sz="4000" dirty="0" smtClean="0">
              <a:solidFill>
                <a:schemeClr val="bg1"/>
              </a:solidFill>
              <a:latin typeface="+mj-lt"/>
              <a:cs typeface="Helvetica" panose="020B0604020202020204" pitchFamily="34" charset="0"/>
            </a:endParaRPr>
          </a:p>
          <a:p>
            <a:pPr algn="ctr"/>
            <a:r>
              <a:rPr lang="en-US" sz="4000" dirty="0" smtClean="0">
                <a:solidFill>
                  <a:schemeClr val="bg1"/>
                </a:solidFill>
                <a:latin typeface="+mj-lt"/>
                <a:cs typeface="Helvetica" panose="020B0604020202020204" pitchFamily="34" charset="0"/>
              </a:rPr>
              <a:t>Jesse Fulton, Product Manager</a:t>
            </a:r>
          </a:p>
          <a:p>
            <a:pPr algn="ctr"/>
            <a:r>
              <a:rPr lang="en-US" sz="4000" dirty="0" smtClean="0">
                <a:solidFill>
                  <a:schemeClr val="bg1"/>
                </a:solidFill>
                <a:latin typeface="+mj-lt"/>
                <a:cs typeface="Helvetica" panose="020B0604020202020204" pitchFamily="34" charset="0"/>
              </a:rPr>
              <a:t>jfulton@renovateamerica.com</a:t>
            </a:r>
          </a:p>
          <a:p>
            <a:pPr algn="ctr"/>
            <a:endParaRPr lang="en-US" sz="4000" dirty="0">
              <a:solidFill>
                <a:schemeClr val="bg1"/>
              </a:solidFill>
              <a:latin typeface="+mj-lt"/>
              <a:cs typeface="Helvetica" panose="020B0604020202020204" pitchFamily="34" charset="0"/>
            </a:endParaRPr>
          </a:p>
        </p:txBody>
      </p:sp>
    </p:spTree>
    <p:extLst>
      <p:ext uri="{BB962C8B-B14F-4D97-AF65-F5344CB8AC3E}">
        <p14:creationId xmlns:p14="http://schemas.microsoft.com/office/powerpoint/2010/main" val="3071329108"/>
      </p:ext>
    </p:extLst>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HERO Master Theme">
  <a:themeElements>
    <a:clrScheme name="HERO colors">
      <a:dk1>
        <a:srgbClr val="3E4B4F"/>
      </a:dk1>
      <a:lt1>
        <a:sysClr val="window" lastClr="FFFFFF"/>
      </a:lt1>
      <a:dk2>
        <a:srgbClr val="003A69"/>
      </a:dk2>
      <a:lt2>
        <a:srgbClr val="FFFFFE"/>
      </a:lt2>
      <a:accent1>
        <a:srgbClr val="EE2033"/>
      </a:accent1>
      <a:accent2>
        <a:srgbClr val="3C80AF"/>
      </a:accent2>
      <a:accent3>
        <a:srgbClr val="BAC6C7"/>
      </a:accent3>
      <a:accent4>
        <a:srgbClr val="FFCB05"/>
      </a:accent4>
      <a:accent5>
        <a:srgbClr val="2C5695"/>
      </a:accent5>
      <a:accent6>
        <a:srgbClr val="00964B"/>
      </a:accent6>
      <a:hlink>
        <a:srgbClr val="3C80B6"/>
      </a:hlink>
      <a:folHlink>
        <a:srgbClr val="003A69"/>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1">
            <a:alpha val="92000"/>
          </a:schemeClr>
        </a:solidFill>
        <a:ln>
          <a:noFill/>
        </a:ln>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15-IEPR-05</Docket_x0020_Number>
    <TaxCatchAll xmlns="8eef3743-c7b3-4cbe-8837-b6e805be353c">
      <Value>8</Value>
      <Value>6</Value>
      <Value>61</Value>
      <Value>79</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Commission Staff</TermName>
          <TermId xmlns="http://schemas.microsoft.com/office/infopath/2007/PartnerControls">33d9c16f-f938-4210-84d3-7f3ed959b9d5</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2015-07-27 Workshop</TermName>
          <TermId xmlns="http://schemas.microsoft.com/office/infopath/2007/PartnerControls">834839e6-601e-4b05-866c-0847b033224f</TermId>
        </TermInfo>
        <TermInfo xmlns="http://schemas.microsoft.com/office/infopath/2007/PartnerControls">
          <TermName xmlns="http://schemas.microsoft.com/office/infopath/2007/PartnerControls">IEPR Presentation</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k2a3b5fc29f742a38f72e68b777baa26>
    <_dlc_DocId xmlns="8eef3743-c7b3-4cbe-8837-b6e805be353c">Z5JXHV6S7NA6-3-73371</_dlc_DocId>
    <_dlc_DocIdUrl xmlns="8eef3743-c7b3-4cbe-8837-b6e805be353c">
      <Url>http://efilingspinternal/_layouts/DocIdRedir.aspx?ID=Z5JXHV6S7NA6-3-73371</Url>
      <Description>Z5JXHV6S7NA6-3-73371</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5BFE912-3F01-43E5-AC6C-C6045FD3A73E}"/>
</file>

<file path=customXml/itemProps2.xml><?xml version="1.0" encoding="utf-8"?>
<ds:datastoreItem xmlns:ds="http://schemas.openxmlformats.org/officeDocument/2006/customXml" ds:itemID="{AADB3D36-E85F-4336-895C-3B6B5A7123BF}"/>
</file>

<file path=customXml/itemProps3.xml><?xml version="1.0" encoding="utf-8"?>
<ds:datastoreItem xmlns:ds="http://schemas.openxmlformats.org/officeDocument/2006/customXml" ds:itemID="{90C33FAD-108D-493B-9891-FBF6A2F0ED5D}"/>
</file>

<file path=customXml/itemProps4.xml><?xml version="1.0" encoding="utf-8"?>
<ds:datastoreItem xmlns:ds="http://schemas.openxmlformats.org/officeDocument/2006/customXml" ds:itemID="{3DB7F9B5-1C97-44FD-BC7C-2BD80BD53C7A}"/>
</file>

<file path=docProps/app.xml><?xml version="1.0" encoding="utf-8"?>
<Properties xmlns="http://schemas.openxmlformats.org/officeDocument/2006/extended-properties" xmlns:vt="http://schemas.openxmlformats.org/officeDocument/2006/docPropsVTypes">
  <Template/>
  <TotalTime>10764</TotalTime>
  <Words>542</Words>
  <Application>Microsoft Office PowerPoint</Application>
  <PresentationFormat>Custom</PresentationFormat>
  <Paragraphs>63</Paragraphs>
  <Slides>9</Slides>
  <Notes>3</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HERO Master Theme</vt:lpstr>
      <vt:lpstr>PowerPoint Presentation</vt:lpstr>
      <vt:lpstr>HERO Product Standards:</vt:lpstr>
      <vt:lpstr>Our Key Drivers</vt:lpstr>
      <vt:lpstr>Our Product Standards</vt:lpstr>
      <vt:lpstr>Our Process</vt:lpstr>
      <vt:lpstr>Technology Platform  </vt:lpstr>
      <vt:lpstr>HERO Products</vt:lpstr>
      <vt:lpstr>HERO Pro</vt:lpstr>
      <vt:lpstr>PowerPoint Presentation</vt:lpstr>
    </vt:vector>
  </TitlesOfParts>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HERO Prodcut Standards- Insight on Our Approach</dc:title>
  <dc:creator>Dustin Reilich</dc:creator>
  <cp:lastModifiedBy>Stephanie Bailey</cp:lastModifiedBy>
  <cp:revision>385</cp:revision>
  <cp:lastPrinted>2014-10-02T22:55:43Z</cp:lastPrinted>
  <dcterms:created xsi:type="dcterms:W3CDTF">2013-08-15T23:14:51Z</dcterms:created>
  <dcterms:modified xsi:type="dcterms:W3CDTF">2015-07-27T17:36:08Z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39a995cb-261c-4766-941e-d6dadb0a8e6d</vt:lpwstr>
  </property>
  <property fmtid="{D5CDD505-2E9C-101B-9397-08002B2CF9AE}" pid="4" name="Subject_x0020_Areas">
    <vt:lpwstr>79;#IEPR 2015-07-27 Workshop|834839e6-601e-4b05-866c-0847b033224f;#61;#IEPR Presentation|51277923-a549-4352-9cc5-bcce892adf24</vt:lpwstr>
  </property>
  <property fmtid="{D5CDD505-2E9C-101B-9397-08002B2CF9AE}" pid="5" name="_CopySource">
    <vt:lpwstr>http://efilingspinternal/PendingDocuments/15-IEPR-05/20150729T072211_HERO_Prodcut_Standards_Insight_on_Our_Approach.pptx</vt:lpwstr>
  </property>
  <property fmtid="{D5CDD505-2E9C-101B-9397-08002B2CF9AE}" pid="6" name="Subject Areas">
    <vt:lpwstr>79;#IEPR 2015-07-27 Workshop|834839e6-601e-4b05-866c-0847b033224f;#61;#IEPR Presentation|51277923-a549-4352-9cc5-bcce892adf24</vt:lpwstr>
  </property>
  <property fmtid="{D5CDD505-2E9C-101B-9397-08002B2CF9AE}" pid="7" name="Submission Type">
    <vt:lpwstr>6;#Document|6786e4f6-aafd-416d-a977-1b2d5f456edf</vt:lpwstr>
  </property>
  <property fmtid="{D5CDD505-2E9C-101B-9397-08002B2CF9AE}" pid="8" name="Submitter Role">
    <vt:lpwstr>8;#Commission Staff|33d9c16f-f938-4210-84d3-7f3ed959b9d5</vt:lpwstr>
  </property>
  <property fmtid="{D5CDD505-2E9C-101B-9397-08002B2CF9AE}" pid="9" name="Order">
    <vt:r8>646000</vt:r8>
  </property>
  <property fmtid="{D5CDD505-2E9C-101B-9397-08002B2CF9AE}" pid="10" name="xd_ProgID">
    <vt:lpwstr/>
  </property>
  <property fmtid="{D5CDD505-2E9C-101B-9397-08002B2CF9AE}" pid="11" name="_SourceUrl">
    <vt:lpwstr/>
  </property>
  <property fmtid="{D5CDD505-2E9C-101B-9397-08002B2CF9AE}" pid="12" name="_SharedFileIndex">
    <vt:lpwstr/>
  </property>
  <property fmtid="{D5CDD505-2E9C-101B-9397-08002B2CF9AE}" pid="13" name="TemplateUrl">
    <vt:lpwstr/>
  </property>
</Properties>
</file>