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7" r:id="rId2"/>
    <p:sldMasterId id="2147483671" r:id="rId3"/>
    <p:sldMasterId id="2147483678" r:id="rId4"/>
    <p:sldMasterId id="2147483679" r:id="rId5"/>
  </p:sldMasterIdLst>
  <p:notesMasterIdLst>
    <p:notesMasterId r:id="rId16"/>
  </p:notesMasterIdLst>
  <p:handoutMasterIdLst>
    <p:handoutMasterId r:id="rId17"/>
  </p:handoutMasterIdLst>
  <p:sldIdLst>
    <p:sldId id="287" r:id="rId6"/>
    <p:sldId id="300" r:id="rId7"/>
    <p:sldId id="270" r:id="rId8"/>
    <p:sldId id="298" r:id="rId9"/>
    <p:sldId id="299" r:id="rId10"/>
    <p:sldId id="292" r:id="rId11"/>
    <p:sldId id="280" r:id="rId12"/>
    <p:sldId id="296" r:id="rId13"/>
    <p:sldId id="295" r:id="rId14"/>
    <p:sldId id="297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11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9"/>
    <p:restoredTop sz="58837" autoAdjust="0"/>
  </p:normalViewPr>
  <p:slideViewPr>
    <p:cSldViewPr snapToGrid="0" snapToObjects="1">
      <p:cViewPr varScale="1">
        <p:scale>
          <a:sx n="63" d="100"/>
          <a:sy n="63" d="100"/>
        </p:scale>
        <p:origin x="9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984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900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01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705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598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724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3/10/2020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3/10/2020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3/10/2020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3/10/2020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PublicAdvisor@enegy.ca.gov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dockets/index_cms.php?pageType=Powyr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efiling.energy.ca.gov/Lists/DocketLog.aspx?docketnumber=19-SPPE-03" TargetMode="External"/><Relationship Id="rId4" Type="http://schemas.openxmlformats.org/officeDocument/2006/relationships/hyperlink" Target="https://efiling.energy.ca.gov/Lists/DocketLog.aspx?docketnumber=19-SPPE-0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ergy.ca.gov/" TargetMode="Externa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1850" y="0"/>
            <a:ext cx="10515600" cy="3489774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dirty="0"/>
              <a:t>California Energy Commission </a:t>
            </a:r>
            <a:br>
              <a:rPr lang="en-US" sz="4400" dirty="0"/>
            </a:br>
            <a:r>
              <a:rPr lang="en-US" sz="4400" dirty="0"/>
              <a:t>Public Advisor’s Office (PAO)</a:t>
            </a:r>
            <a:br>
              <a:rPr lang="en-US" sz="4400" dirty="0"/>
            </a:br>
            <a:r>
              <a:rPr lang="en-US" sz="4400" dirty="0"/>
              <a:t/>
            </a:r>
            <a:br>
              <a:rPr lang="en-US" sz="4400" dirty="0"/>
            </a:br>
            <a:r>
              <a:rPr lang="en-US" sz="4400" b="1" dirty="0"/>
              <a:t>Small Power Plant Exemption Status Conference: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>Walsh and Sequoia Data Centers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/>
              <a:t>Noemi</a:t>
            </a:r>
            <a:r>
              <a:rPr lang="en-US" sz="2000" i="1" dirty="0"/>
              <a:t> O. </a:t>
            </a:r>
            <a:r>
              <a:rPr lang="en-US" sz="2000" dirty="0"/>
              <a:t>Gallardo</a:t>
            </a:r>
          </a:p>
          <a:p>
            <a:pPr>
              <a:spcBef>
                <a:spcPts val="0"/>
              </a:spcBef>
            </a:pPr>
            <a:r>
              <a:rPr lang="en-US" sz="2000" dirty="0"/>
              <a:t>Public Advisor</a:t>
            </a:r>
          </a:p>
          <a:p>
            <a:pPr>
              <a:spcBef>
                <a:spcPts val="0"/>
              </a:spcBef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6" y="1540335"/>
            <a:ext cx="11266708" cy="456400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b="1" dirty="0"/>
              <a:t>Purpose is to inform the public about how to navigate SPPE proceedings.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3000" b="1" dirty="0"/>
              <a:t>Process:</a:t>
            </a:r>
          </a:p>
          <a:p>
            <a:r>
              <a:rPr lang="en-US" sz="3000" dirty="0"/>
              <a:t>About the Public Advisor </a:t>
            </a:r>
          </a:p>
          <a:p>
            <a:r>
              <a:rPr lang="en-US" sz="3000" dirty="0"/>
              <a:t>Outreach Conducted</a:t>
            </a:r>
          </a:p>
          <a:p>
            <a:r>
              <a:rPr lang="en-US" sz="3000" dirty="0"/>
              <a:t>Parties Involved</a:t>
            </a:r>
          </a:p>
          <a:p>
            <a:r>
              <a:rPr lang="en-US" sz="3000" dirty="0"/>
              <a:t>How to Participate</a:t>
            </a:r>
          </a:p>
          <a:p>
            <a:r>
              <a:rPr lang="en-US" sz="3000" dirty="0"/>
              <a:t>How to Obtain Info</a:t>
            </a:r>
          </a:p>
          <a:p>
            <a:r>
              <a:rPr lang="en-US" sz="3000" dirty="0"/>
              <a:t>Contact Info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B7C698-F34B-4A72-B2F0-8F276A54B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556" y="2215240"/>
            <a:ext cx="4931228" cy="380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About the Public 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394748"/>
            <a:ext cx="12192000" cy="4351338"/>
          </a:xfrm>
        </p:spPr>
        <p:txBody>
          <a:bodyPr>
            <a:normAutofit fontScale="70000" lnSpcReduction="20000"/>
          </a:bodyPr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Statutorily-mandated role (Warren Alquist Act, Public Resources Code §25217.1)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Licensed attorney nominated by CEC and appointed by Governor for 3 years 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Duties (PRC §25222) &amp; Additional Services: 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Help public understand CEC processes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public to participate in proceedings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Recommend to CEC approaches to engage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Ensure timely notices to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Identify missing stakeholders and help conduct outreach to them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with access to language services &amp; reasonable accommodations</a:t>
            </a:r>
          </a:p>
        </p:txBody>
      </p:sp>
    </p:spTree>
    <p:extLst>
      <p:ext uri="{BB962C8B-B14F-4D97-AF65-F5344CB8AC3E}">
        <p14:creationId xmlns:p14="http://schemas.microsoft.com/office/powerpoint/2010/main" val="1559067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FF5-75CA-4C85-B2A5-E928FF8BE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20578"/>
          </a:xfrm>
        </p:spPr>
        <p:txBody>
          <a:bodyPr/>
          <a:lstStyle/>
          <a:p>
            <a:pPr algn="ctr"/>
            <a:r>
              <a:rPr lang="en-US" b="1" dirty="0"/>
              <a:t>PAO is a Bridge between CEC and Public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FB7D-5F65-44C0-9DE1-60A209D68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455848"/>
            <a:ext cx="12191999" cy="472111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See the source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85" y="1301747"/>
            <a:ext cx="6503542" cy="3946303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23BBAE-72FF-4326-8767-32C64F560452}"/>
              </a:ext>
            </a:extLst>
          </p:cNvPr>
          <p:cNvSpPr/>
          <p:nvPr/>
        </p:nvSpPr>
        <p:spPr>
          <a:xfrm>
            <a:off x="0" y="53199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Contact us at </a:t>
            </a:r>
            <a:r>
              <a:rPr lang="en-US" sz="2400" dirty="0">
                <a:hlinkClick r:id="rId4"/>
              </a:rPr>
              <a:t>PublicAdvisor@enegy.ca.gov</a:t>
            </a:r>
            <a:r>
              <a:rPr lang="en-US" sz="2400" dirty="0"/>
              <a:t> or 916-654-4489</a:t>
            </a:r>
          </a:p>
        </p:txBody>
      </p:sp>
    </p:spTree>
    <p:extLst>
      <p:ext uri="{BB962C8B-B14F-4D97-AF65-F5344CB8AC3E}">
        <p14:creationId xmlns:p14="http://schemas.microsoft.com/office/powerpoint/2010/main" val="2837662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BC14B-C2BD-4472-8D22-756063A0B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7590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000" b="1" dirty="0"/>
              <a:t>Parties Involved in SPPE Proceedings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3D5C3-93F5-43DC-A271-E67B70860B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1387925"/>
            <a:ext cx="5791199" cy="4919669"/>
          </a:xfrm>
        </p:spPr>
        <p:txBody>
          <a:bodyPr>
            <a:noAutofit/>
          </a:bodyPr>
          <a:lstStyle/>
          <a:p>
            <a:r>
              <a:rPr lang="en-US" sz="2400" b="1" dirty="0"/>
              <a:t>Committee</a:t>
            </a:r>
            <a:r>
              <a:rPr lang="en-US" sz="2400" dirty="0"/>
              <a:t> - CEC appoints a committee of 2 or more members to preside over the proceeding and carry on investigations, inquiries, or hearings. (Pub Res Code §25211)</a:t>
            </a:r>
          </a:p>
          <a:p>
            <a:r>
              <a:rPr lang="en-US" sz="2400" b="1" dirty="0"/>
              <a:t>Members</a:t>
            </a:r>
            <a:r>
              <a:rPr lang="en-US" sz="2400" dirty="0"/>
              <a:t> - Committee composed of a commissioner designated as the “presiding member” to chair the proceeding and another commissioner assists as an “associate member”. (CCR, §§1201, 1203, 1204)</a:t>
            </a:r>
          </a:p>
          <a:p>
            <a:r>
              <a:rPr lang="en-US" sz="2400" b="1" dirty="0"/>
              <a:t>Hearing Officer</a:t>
            </a:r>
            <a:r>
              <a:rPr lang="en-US" sz="2400" dirty="0"/>
              <a:t> - Committee may designate a hearing officer to help conduct proceeding. (CCR, §1205)</a:t>
            </a:r>
          </a:p>
          <a:p>
            <a:endParaRPr lang="en-US" sz="24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B1F50F-DD37-4A17-B63F-B2ADD11ED8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33463" y="1406539"/>
            <a:ext cx="5584371" cy="4901056"/>
          </a:xfrm>
        </p:spPr>
        <p:txBody>
          <a:bodyPr>
            <a:normAutofit/>
          </a:bodyPr>
          <a:lstStyle/>
          <a:p>
            <a:r>
              <a:rPr lang="en-US" sz="2400" b="1" dirty="0"/>
              <a:t>Applicant</a:t>
            </a:r>
            <a:r>
              <a:rPr lang="en-US" sz="2400" dirty="0"/>
              <a:t> - Any person who submits an application for certification. (Pub Res Code, §25101)  </a:t>
            </a:r>
          </a:p>
          <a:p>
            <a:r>
              <a:rPr lang="en-US" sz="2400" b="1" dirty="0"/>
              <a:t>Intervenor </a:t>
            </a:r>
            <a:r>
              <a:rPr lang="en-US" sz="2400" dirty="0"/>
              <a:t>- Person or group that intervenes as a party to a proceeding. (CCR, §1211.7) </a:t>
            </a:r>
          </a:p>
          <a:p>
            <a:r>
              <a:rPr lang="en-US" sz="2400" b="1" dirty="0">
                <a:highlight>
                  <a:srgbClr val="FFFF00"/>
                </a:highlight>
              </a:rPr>
              <a:t>Interested Parties </a:t>
            </a:r>
            <a:r>
              <a:rPr lang="en-US" sz="2400" dirty="0">
                <a:highlight>
                  <a:srgbClr val="FFFF00"/>
                </a:highlight>
              </a:rPr>
              <a:t>- Any person who CEC finds and acknowledges as having a real and direct interest in a proceeding. (Pub Res Code, §25114)</a:t>
            </a:r>
          </a:p>
        </p:txBody>
      </p:sp>
    </p:spTree>
    <p:extLst>
      <p:ext uri="{BB962C8B-B14F-4D97-AF65-F5344CB8AC3E}">
        <p14:creationId xmlns:p14="http://schemas.microsoft.com/office/powerpoint/2010/main" val="1252229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CBDFC-3291-47AF-BD8A-91C6505B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Public Outreach for Walsh &amp; Sequoia SPPEs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D018E-144E-448A-BAF1-CC2038771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393174"/>
            <a:ext cx="12192000" cy="4622483"/>
          </a:xfrm>
        </p:spPr>
        <p:txBody>
          <a:bodyPr>
            <a:normAutofit fontScale="85000" lnSpcReduction="10000"/>
          </a:bodyPr>
          <a:lstStyle/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Posted status conference ad in English and Spanish in San Jose Mercury News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Informed public thru CEC listservs; follow up emails; and calls to interested parties within 12 mile radius of data centers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CEC’s Cultural Resources Division shared the Notice of Receipt to California Native American tribes associated with the project area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CEC STEP Division staff notified residents within 1,000 ft. of project site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PAO sent these Notices to Interested Parties in our data center spreadsheet, including: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Local &amp; state elected representatives; air district officials; parks and recreation departments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Chambers of commerce; community based organizations; environmental and social justice advocates; environmental health groups; asthma clinics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Local schools; places of worship; daycare centers; and soccer clubs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85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8392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How to Participate in SPPE Proceedings - Informal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31306"/>
            <a:ext cx="12192000" cy="4416230"/>
          </a:xfrm>
        </p:spPr>
        <p:txBody>
          <a:bodyPr>
            <a:normAutofit lnSpcReduction="10000"/>
          </a:bodyPr>
          <a:lstStyle/>
          <a:p>
            <a:pPr marL="1828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Sign up for project listservs to receive email notifications</a:t>
            </a:r>
          </a:p>
          <a:p>
            <a:pPr marL="1097280" indent="-342900">
              <a:buFont typeface="Courier New" panose="02070309020205020404" pitchFamily="49" charset="0"/>
              <a:buChar char="o"/>
            </a:pPr>
            <a:r>
              <a:rPr lang="en-US" sz="2400" dirty="0"/>
              <a:t>Walsh Data Center https://ww2.energy.ca.gov/sitingcases/walsh/ </a:t>
            </a:r>
          </a:p>
          <a:p>
            <a:pPr marL="109728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400" dirty="0"/>
              <a:t>Sequoia Data Center https://ww2.energy.ca.gov/sitingcases/sequoia/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100" dirty="0"/>
              <a:t>Attend events in person or remotely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Share comments during public comment period; relate thru Public Advisor; or submit written comments to docket </a:t>
            </a:r>
          </a:p>
          <a:p>
            <a:pPr marL="1028700" indent="-342900">
              <a:buFont typeface="Courier New" panose="02070309020205020404" pitchFamily="49" charset="0"/>
              <a:buChar char="o"/>
            </a:pPr>
            <a:r>
              <a:rPr lang="en-US" sz="2400" dirty="0">
                <a:highlight>
                  <a:srgbClr val="FFFF00"/>
                </a:highlight>
              </a:rPr>
              <a:t>Comments seriously considered by the Committee and Staff; valuable to establish a robust record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Key opportunities for comments: studies and evidentiary hearing(s)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How to Participate in SPPE Proceedings - Formal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3586"/>
            <a:ext cx="12192000" cy="4687071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 dirty="0"/>
              <a:t>Become an Intervenor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Intervenor is person or group that is a party to the proceedings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Has similar responsibilities and obligations as other parties in proceeding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 Intervenor, similar to the applicant and staff, may: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/>
              <a:t>Present evidence and witnesses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/>
              <a:t>Object to other parties’ evidence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/>
              <a:t>Cross-examine other witnesses, and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/>
              <a:t>File motions</a:t>
            </a:r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 dirty="0"/>
              <a:t>File Petition to Intervene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Anyone may file petition; not necessary to be or be represented by attorney (CCR, §§1206 &amp;1211.7)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Petition is drafted by party; no specific form to file but must include required info (CCR, §1200.7(a))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early to meet filing and discovery deadlines set by Presiding Member (CCR, §1211.7)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with CEC’s Siting, Transmission, Environmental Protection Division; include Docket number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ACC591D-F917-43BD-82A3-70C6B7FAC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/>
          <a:lstStyle/>
          <a:p>
            <a:pPr algn="ctr"/>
            <a:r>
              <a:rPr lang="en-US" b="1" dirty="0"/>
              <a:t>How to Obtain SPPE Info &amp; Material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213360" y="1552308"/>
            <a:ext cx="11978640" cy="4359783"/>
          </a:xfrm>
        </p:spPr>
        <p:txBody>
          <a:bodyPr>
            <a:normAutofit/>
          </a:bodyPr>
          <a:lstStyle/>
          <a:p>
            <a:pPr marL="6858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Go to </a:t>
            </a:r>
            <a:r>
              <a:rPr lang="en-US" sz="3200" dirty="0">
                <a:hlinkClick r:id="rId3"/>
              </a:rPr>
              <a:t>CEC docket webpage</a:t>
            </a:r>
            <a:r>
              <a:rPr lang="en-US" sz="3200" dirty="0"/>
              <a:t> for all SPPE proceedings info and material, located at: 	</a:t>
            </a:r>
            <a:r>
              <a:rPr lang="en-US" dirty="0">
                <a:hlinkClick r:id="rId3"/>
              </a:rPr>
              <a:t>https://ww2.energy.ca.gov/dockets/index_cms.php?pageType=Powyr</a:t>
            </a:r>
            <a:endParaRPr lang="en-US" dirty="0"/>
          </a:p>
          <a:p>
            <a:pPr marL="6858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/>
              <a:t>Direct link to Walsh is: </a:t>
            </a:r>
          </a:p>
          <a:p>
            <a:pPr indent="0">
              <a:spcAft>
                <a:spcPts val="1200"/>
              </a:spcAft>
              <a:buNone/>
            </a:pPr>
            <a:r>
              <a:rPr lang="en-US" sz="2400" dirty="0"/>
              <a:t>	</a:t>
            </a:r>
            <a:r>
              <a:rPr lang="en-US" sz="2400" dirty="0">
                <a:hlinkClick r:id="rId4"/>
              </a:rPr>
              <a:t>https://efiling.energy.ca.gov/Lists/DocketLog.aspx?docketnumber=19-SPPE-02</a:t>
            </a:r>
            <a:endParaRPr lang="en-US" sz="2400" dirty="0"/>
          </a:p>
          <a:p>
            <a:pPr marL="6858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/>
              <a:t>Direct link to Sequoia is:</a:t>
            </a:r>
          </a:p>
          <a:p>
            <a:pPr marL="914400" lvl="1" indent="0">
              <a:buNone/>
            </a:pPr>
            <a:r>
              <a:rPr lang="en-US" dirty="0">
                <a:hlinkClick r:id="rId5"/>
              </a:rPr>
              <a:t>https://efiling.energy.ca.gov/Lists/DocketLog.aspx?docketnumber=19-SPPE-03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432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 dirty="0"/>
              <a:t>Noemí O. Gallardo, Public Advisor</a:t>
            </a:r>
          </a:p>
          <a:p>
            <a:pPr marL="0" indent="0">
              <a:buNone/>
            </a:pPr>
            <a:r>
              <a:rPr lang="en-US" sz="3000" dirty="0">
                <a:hlinkClick r:id="rId3"/>
              </a:rPr>
              <a:t>PublicAdvisor@enegy.ca.gov</a:t>
            </a:r>
            <a:endParaRPr lang="en-US" sz="3000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Office Line:  (916) 654-4489</a:t>
            </a:r>
          </a:p>
          <a:p>
            <a:pPr marL="0" indent="0">
              <a:buNone/>
            </a:pPr>
            <a:r>
              <a:rPr lang="en-US" sz="3000" dirty="0"/>
              <a:t>Toll Free in CA:  (916) 822-6228</a:t>
            </a:r>
          </a:p>
          <a:p>
            <a:pPr marL="0" indent="0">
              <a:buNone/>
            </a:pPr>
            <a:r>
              <a:rPr lang="en-US" sz="3000" dirty="0"/>
              <a:t>Fax:  (916) 654-4493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https://www.energy.ca.gov/about/divisions-and-offices/office-public-advisor </a:t>
            </a:r>
            <a:r>
              <a:rPr lang="en-US" dirty="0"/>
              <a:t>OR </a:t>
            </a:r>
            <a:r>
              <a:rPr lang="en-US" dirty="0">
                <a:hlinkClick r:id="rId5"/>
              </a:rPr>
              <a:t>www.energy.ca.gov</a:t>
            </a:r>
            <a:endParaRPr lang="en-US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California Energy Commission</a:t>
            </a:r>
          </a:p>
          <a:p>
            <a:pPr marL="0" indent="0">
              <a:buNone/>
            </a:pPr>
            <a:r>
              <a:rPr lang="en-US" sz="3000" dirty="0"/>
              <a:t>1516 Ninth Street, MS-10</a:t>
            </a:r>
          </a:p>
          <a:p>
            <a:pPr marL="0" indent="0">
              <a:buNone/>
            </a:pPr>
            <a:r>
              <a:rPr lang="en-US" sz="3000" dirty="0"/>
              <a:t>Sacramento, CA 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997FAC7C-1C97-4C92-9B83-E64B857CF41D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DE27F386-AD5D-4D69-9596-B546343ADD9A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49F8E2F1-983A-4BFA-A733-1C600F8A02EF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7A218FAF-9079-4BA8-B225-ADAD90CDFA9D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2C486F1D-514D-4314-9729-DBCC23F74187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retreat ppt in template</Template>
  <TotalTime>1696</TotalTime>
  <Words>789</Words>
  <Application>Microsoft Office PowerPoint</Application>
  <PresentationFormat>Widescreen</PresentationFormat>
  <Paragraphs>93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Courier New</vt:lpstr>
      <vt:lpstr>Tw Cen MT</vt:lpstr>
      <vt:lpstr>Title 2</vt:lpstr>
      <vt:lpstr>Title 3</vt:lpstr>
      <vt:lpstr>Content</vt:lpstr>
      <vt:lpstr>Blank: Black</vt:lpstr>
      <vt:lpstr>Blank: White</vt:lpstr>
      <vt:lpstr>California Energy Commission  Public Advisor’s Office (PAO)  Small Power Plant Exemption Status Conference: Walsh and Sequoia Data Centers</vt:lpstr>
      <vt:lpstr>Agenda</vt:lpstr>
      <vt:lpstr>About the Public Advisor</vt:lpstr>
      <vt:lpstr>PAO is a Bridge between CEC and Public</vt:lpstr>
      <vt:lpstr>Parties Involved in SPPE Proceedings </vt:lpstr>
      <vt:lpstr>Public Outreach for Walsh &amp; Sequoia SPPEs</vt:lpstr>
      <vt:lpstr>How to Participate in SPPE Proceedings - Informal</vt:lpstr>
      <vt:lpstr>How to Participate in SPPE Proceedings - Formal</vt:lpstr>
      <vt:lpstr>How to Obtain SPPE Info &amp; Material</vt:lpstr>
      <vt:lpstr>Public Advisor Contact Information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Media &amp; Public Communcations Team</dc:title>
  <dc:creator>Buckley, Lindsay@Energy</dc:creator>
  <cp:lastModifiedBy>Cochran, Susan@Energy</cp:lastModifiedBy>
  <cp:revision>95</cp:revision>
  <cp:lastPrinted>2020-02-25T20:19:06Z</cp:lastPrinted>
  <dcterms:created xsi:type="dcterms:W3CDTF">2020-01-14T19:00:12Z</dcterms:created>
  <dcterms:modified xsi:type="dcterms:W3CDTF">2020-03-10T23:43:48Z</dcterms:modified>
</cp:coreProperties>
</file>