
<file path=[Content_Types].xml><?xml version="1.0" encoding="utf-8"?>
<Types xmlns="http://schemas.openxmlformats.org/package/2006/content-types">
  <Default Extension="png" ContentType="image/png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354" r:id="rId2"/>
    <p:sldId id="396" r:id="rId3"/>
    <p:sldId id="397" r:id="rId4"/>
    <p:sldId id="398" r:id="rId5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tran" initials="n" lastIdx="1" clrIdx="0"/>
  <p:cmAuthor id="1" name="NB" initials="N" lastIdx="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0099FF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839" autoAdjust="0"/>
    <p:restoredTop sz="90532" autoAdjust="0"/>
  </p:normalViewPr>
  <p:slideViewPr>
    <p:cSldViewPr>
      <p:cViewPr varScale="1">
        <p:scale>
          <a:sx n="63" d="100"/>
          <a:sy n="63" d="100"/>
        </p:scale>
        <p:origin x="179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12A4D091-8287-4FE0-BFD4-172C4F4E50FE}" type="datetimeFigureOut">
              <a:rPr lang="en-US" smtClean="0"/>
              <a:pPr/>
              <a:t>1/17/2017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78FB053-1B23-4C5B-8DC0-98C85B3749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07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C36A5E5D-2E30-4735-BEFF-28C9824D7118}" type="datetimeFigureOut">
              <a:rPr lang="en-US" smtClean="0"/>
              <a:pPr/>
              <a:t>1/17/2017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A6B7521-84D1-485F-8D47-01E039A28BD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618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6B7521-84D1-485F-8D47-01E039A28BDC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9105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376612-6C2A-453C-9CA7-DD9F07694DA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FD19BA-28EC-4FB6-A292-5C47B1902E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25754-A986-4EF7-978C-8E1C1ED0208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DC0BA2-85C5-4CBD-BC0C-5E625889F30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76765-46C1-4DF9-83D7-6EEB524917C3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716B0-513C-4E75-88BD-08D73CD32E2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613B0-01AD-4D24-AD8D-55118E034AA1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D879D-007C-448A-9644-09D10AF37BC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A6591F-30F5-48A4-BB0D-35729A49C10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FEA39A-D914-4B13-B8FC-531110AF576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0B2F-CF4D-4557-8A90-C14EEB2FBB9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 alt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6D7C713-FEA3-4B87-A75A-0170804F599E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dirty="0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99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dirty="0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dirty="0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dirty="0" smtClean="0"/>
          </a:p>
        </p:txBody>
      </p:sp>
      <p:pic>
        <p:nvPicPr>
          <p:cNvPr id="1036" name="Picture 1"/>
          <p:cNvPicPr>
            <a:picLocks noChangeAspect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924800" cy="1066800"/>
          </a:xfrm>
        </p:spPr>
        <p:txBody>
          <a:bodyPr/>
          <a:lstStyle/>
          <a:p>
            <a:r>
              <a:rPr lang="en-US" sz="3200" dirty="0" smtClean="0"/>
              <a:t>Economics/Demographics and Energy Consumption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57400"/>
            <a:ext cx="7772400" cy="4038600"/>
          </a:xfrm>
        </p:spPr>
        <p:txBody>
          <a:bodyPr/>
          <a:lstStyle/>
          <a:p>
            <a:r>
              <a:rPr lang="en-US" sz="2400" dirty="0" smtClean="0"/>
              <a:t>Economic growth has traditionally been the key driver for energy consumption in California</a:t>
            </a:r>
          </a:p>
          <a:p>
            <a:r>
              <a:rPr lang="en-US" sz="2400" dirty="0" smtClean="0"/>
              <a:t>Understanding and predicting demographic shifts within the state and regional differences in economic growth are crucial as the Energy Commission undertakes more disaggregate geographic </a:t>
            </a:r>
            <a:r>
              <a:rPr lang="en-US" sz="2400" dirty="0" smtClean="0"/>
              <a:t>analysis</a:t>
            </a:r>
          </a:p>
          <a:p>
            <a:r>
              <a:rPr lang="en-US" sz="2400" dirty="0" smtClean="0"/>
              <a:t>Economic and other market conditions affect fuel prices, which are key component in forecasting gasoline and diesel demand, adoption of EVs and other AFVs, and natural gas vs. electricity demand</a:t>
            </a:r>
            <a:endParaRPr lang="en-US" sz="2400" dirty="0" smtClean="0"/>
          </a:p>
          <a:p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1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438184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914400"/>
          </a:xfrm>
        </p:spPr>
        <p:txBody>
          <a:bodyPr/>
          <a:lstStyle/>
          <a:p>
            <a:r>
              <a:rPr lang="en-US" sz="3200" dirty="0" smtClean="0"/>
              <a:t>Statewide Electricity Consumption and Total Employment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9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914400"/>
          </a:xfrm>
        </p:spPr>
        <p:txBody>
          <a:bodyPr/>
          <a:lstStyle/>
          <a:p>
            <a:r>
              <a:rPr lang="en-US" sz="3200" dirty="0" smtClean="0"/>
              <a:t>Statewide Electricity Consumption and Per-Capita Income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  <p:pic>
        <p:nvPicPr>
          <p:cNvPr id="12" name="Content Placeholder 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961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dirty="0"/>
              <a:t>Unemployment Rates by County, 2016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FD19BA-28EC-4FB6-A292-5C47B1902E17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4674625"/>
              </p:ext>
            </p:extLst>
          </p:nvPr>
        </p:nvGraphicFramePr>
        <p:xfrm>
          <a:off x="990600" y="1752600"/>
          <a:ext cx="74676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Worksheet" r:id="rId3" imgW="3962400" imgH="3095631" progId="Excel.Sheet.12">
                  <p:embed/>
                </p:oleObj>
              </mc:Choice>
              <mc:Fallback>
                <p:oleObj name="Worksheet" r:id="rId3" imgW="3962400" imgH="3095631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0600" y="1752600"/>
                        <a:ext cx="7467600" cy="426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489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8</Value>
      <Value>6</Value>
      <Value>61</Value>
      <Value>115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2017-01-24 Workshop</TermName>
          <TermId xmlns="http://schemas.microsoft.com/office/infopath/2007/PartnerControls">2c3ef548-79d9-4b29-a568-e096890fe4a0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Z5JXHV6S7NA6-3-107387</_dlc_DocId>
    <_dlc_DocIdUrl xmlns="8eef3743-c7b3-4cbe-8837-b6e805be353c">
      <Url>http://efilingspinternal/_layouts/DocIdRedir.aspx?ID=Z5JXHV6S7NA6-3-107387</Url>
      <Description>Z5JXHV6S7NA6-3-107387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CB44C8-AE1F-44B0-A68E-775516854188}"/>
</file>

<file path=customXml/itemProps2.xml><?xml version="1.0" encoding="utf-8"?>
<ds:datastoreItem xmlns:ds="http://schemas.openxmlformats.org/officeDocument/2006/customXml" ds:itemID="{E0179B5F-811B-4C96-91D3-8025BA209584}"/>
</file>

<file path=customXml/itemProps3.xml><?xml version="1.0" encoding="utf-8"?>
<ds:datastoreItem xmlns:ds="http://schemas.openxmlformats.org/officeDocument/2006/customXml" ds:itemID="{2F195C56-A23B-442C-BCA3-9A0F2076B387}"/>
</file>

<file path=customXml/itemProps4.xml><?xml version="1.0" encoding="utf-8"?>
<ds:datastoreItem xmlns:ds="http://schemas.openxmlformats.org/officeDocument/2006/customXml" ds:itemID="{7A41210E-44DB-4732-9F24-4E3DCA6B6CE3}"/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4573</TotalTime>
  <Words>99</Words>
  <Application>Microsoft Office PowerPoint</Application>
  <PresentationFormat>On-screen Show (4:3)</PresentationFormat>
  <Paragraphs>12</Paragraphs>
  <Slides>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Times</vt:lpstr>
      <vt:lpstr>Office Theme</vt:lpstr>
      <vt:lpstr>Worksheet</vt:lpstr>
      <vt:lpstr>Economics/Demographics and Energy Consumption</vt:lpstr>
      <vt:lpstr>Statewide Electricity Consumption and Total Employment</vt:lpstr>
      <vt:lpstr>Statewide Electricity Consumption and Per-Capita Income</vt:lpstr>
      <vt:lpstr>Unemployment Rates by County, 2016</vt:lpstr>
    </vt:vector>
  </TitlesOfParts>
  <Company>CA Energy Commission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Economics/Demographics and Energy Consumption</dc:title>
  <dc:creator>State of California</dc:creator>
  <cp:lastModifiedBy>Kavalec, Chris@Energy</cp:lastModifiedBy>
  <cp:revision>420</cp:revision>
  <cp:lastPrinted>2015-11-20T18:26:51Z</cp:lastPrinted>
  <dcterms:created xsi:type="dcterms:W3CDTF">2003-05-22T16:57:46Z</dcterms:created>
  <dcterms:modified xsi:type="dcterms:W3CDTF">2017-01-18T04:59:51Z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b32d14fc-7236-4628-9c0c-56c05ce18bbf</vt:lpwstr>
  </property>
  <property fmtid="{D5CDD505-2E9C-101B-9397-08002B2CF9AE}" pid="4" name="Subject_x0020_Areas">
    <vt:lpwstr>115;#IEPR 2017-01-24 Workshop|2c3ef548-79d9-4b29-a568-e096890fe4a0;#61;#IEPR Presentations|51277923-a549-4352-9cc5-bcce892adf24</vt:lpwstr>
  </property>
  <property fmtid="{D5CDD505-2E9C-101B-9397-08002B2CF9AE}" pid="5" name="_CopySource">
    <vt:lpwstr>http://efilingspinternal/PendingDocuments/17-IEPR-03/20170123T160348_EconomicsDemographics_and_Energy_Consumption.pptx</vt:lpwstr>
  </property>
  <property fmtid="{D5CDD505-2E9C-101B-9397-08002B2CF9AE}" pid="6" name="Subject Areas">
    <vt:lpwstr>115;#IEPR 2017-01-24 Workshop|2c3ef548-79d9-4b29-a568-e096890fe4a0;#61;#IEPR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1808000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